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72" r:id="rId3"/>
    <p:sldId id="283" r:id="rId4"/>
    <p:sldId id="273" r:id="rId5"/>
    <p:sldId id="279" r:id="rId6"/>
    <p:sldId id="284" r:id="rId7"/>
    <p:sldId id="285" r:id="rId8"/>
    <p:sldId id="286" r:id="rId9"/>
    <p:sldId id="287" r:id="rId10"/>
    <p:sldId id="256" r:id="rId11"/>
    <p:sldId id="275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94635" autoAdjust="0"/>
  </p:normalViewPr>
  <p:slideViewPr>
    <p:cSldViewPr snapToGrid="0">
      <p:cViewPr varScale="1">
        <p:scale>
          <a:sx n="108" d="100"/>
          <a:sy n="108" d="100"/>
        </p:scale>
        <p:origin x="9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21:24:04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7194,'0'0'5065,"-34"19"-5065,34-16-432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DF8D7-1679-4F99-BB47-148052D8993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3A254-321F-4242-8B02-B8071F57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61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97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https://www.analyticsvidhya.com/blog/2021/06/linear-regression-in-machine-learning/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24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https://towardsdatascience.com/gradient-descent-algorithm-a-deep-dive-cf04e8115f21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https://towardsdatascience.com/all-machine-learning-models-explained-in-6-minutes-9fe30ff6776a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https://medium.com/grabngoinfo/gradient-descent-vs-616ba269de8d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00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https://github.com/kamperh/data414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70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59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49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66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90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2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46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54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3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B8482-F14D-23B6-6795-A476862E3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89AE6-6325-5256-0FC3-3D61C19E0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4FF95-69CD-BF1F-E5AB-BE1036E48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F0674-30F7-7823-38F1-7EB66BDD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4C3D9-B696-1DF9-83AC-EE7F93F80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6362C-E84E-C224-E9B5-DF872DDA2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94D91-388B-A1ED-B672-32488A643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196A1-893A-B21E-78FA-C1A2019F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93E57-10F2-DDB5-1D7E-8EB608AAC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D8218-F17E-0246-DDDD-E9212E7A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96B71E-40CC-2AE3-3899-EE7634637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ADDFF-B724-4E94-26CD-468477A7C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68CFA-2FD6-B5C9-2259-AFD387FC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FBC51-18A4-954D-466B-B2FF189CB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D7816-2158-611A-CB0D-DA9293FB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9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D78FC-9AD0-3673-57C7-E6C4E278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596F8-7852-AB3D-5C4A-112915B75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3C612-6794-AA93-11C6-AF706CC08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F6C5B-CDBF-AC1B-2AFF-43E83C42D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4A3AD-36B0-CA03-543A-13D6DE86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9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8401-402D-ABDE-8970-C0B5E80A3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018B7-E233-B189-77CF-5D2017A0B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94471-FAFE-AC4B-BC24-2E1F89EEB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3A68C-39E7-434B-1580-916EBEA4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8D43A-DEF8-36F1-0CC2-B7552FCA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0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268FA-B5BF-8A17-B83B-D15592585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0E549-BF87-F334-0F97-C58EC235E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9C854-615D-6422-F26B-96BE2BCAB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B8330-34B3-6649-8ED0-DB2D08574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36DA8-07FD-B5A4-E239-4B690BB58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AA19B-A3AF-B389-3850-82E89DD1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9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3CAAE-A6C0-F7F5-F80F-88BA0ACE9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3ECB6-F8BD-78A3-221A-5B69E1A59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534EA-89F9-C7EF-B526-E62716448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E4B5D-1D54-8E2D-79FF-0E7342BE1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84BBF-A6D1-D1B2-357C-52C6F522C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96C601-59B5-C58D-F0DC-457DAA22A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A45630-6420-DD8D-DD2E-7BED91F7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AB30CD-C667-652B-6B6F-8BD3AF79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1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66038-4DE2-FDEB-E179-2CF628CC3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3DAF3-B350-EFF8-B96B-FA8BCED60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8CE06-2C10-04F9-56ED-C6EBAB8A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9EAC1-2669-8E78-3599-9C94E240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0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3C5A1F-84A5-3B74-14F7-1A1C30CC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33382-3C8F-63DB-53F3-8D5E99A14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AD24D-8F8C-BCF0-26C7-CD2A70415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1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0DED-CEF7-14A5-067E-6E2C77B22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A8FE1-C707-CC25-8E20-93E3BA873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6A4A9-F34C-325F-2EC7-3F94DFD63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68519-0AA5-CDFF-888B-1A788946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46323-6417-4000-ABFE-F3BADA74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E7FF0-3BE0-B436-4A3E-2A0EF274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0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074D-1C44-04F7-51B5-84471EAAC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3312DE-D123-7257-0808-C861BA6B4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4A4DA-E977-C4C6-4B9B-DA2878EDE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D08B3-4DEE-74A6-A617-0E6F08E1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8E61E-26D0-71EA-1AE8-A9661863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7F23B-50B8-0A4D-4B6F-EE87319D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9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5C01FB-C0F1-8CD4-1B6B-0BF40083C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13F2F-628E-55D2-5A8D-37FB8BC7A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DC615-92BF-46DB-0464-A33ECAFC4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A4418-D162-4E2A-BE07-D82D1653D0D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F728D-7CFB-6EAF-31C5-725C7068F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156E2-1AF6-B141-9CF3-D0FD84D88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1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FFF54-02F0-441C-7E11-5329A0A24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5257800" cy="54959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Machine Learning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Gradient Descent Algorithm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Linear Regression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Non-Linear Regression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Logistic Regression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Decision Trees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Regression Trees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Classification Trees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Clustering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K-Means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Hierarchical clustering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DB-Scan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Mean Shift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GMM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Support Vector Machine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  <a:latin typeface="Arial (Headings)"/>
              <a:ea typeface="KaiTi" panose="020B0503020204020204" pitchFamily="49" charset="-122"/>
              <a:cs typeface="Cascadia Mono Light" panose="020B06090200000200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Deep Learning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MLP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CNN</a:t>
            </a: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  <a:latin typeface="Arial (Headings)"/>
              <a:ea typeface="KaiTi" panose="020B0503020204020204" pitchFamily="49" charset="-122"/>
              <a:cs typeface="Cascadia Mono Light" panose="020B06090200000200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5C2AD4-14C9-95EB-E4CA-7451C117A52D}"/>
              </a:ext>
            </a:extLst>
          </p:cNvPr>
          <p:cNvSpPr txBox="1">
            <a:spLocks/>
          </p:cNvSpPr>
          <p:nvPr/>
        </p:nvSpPr>
        <p:spPr>
          <a:xfrm>
            <a:off x="6096000" y="681037"/>
            <a:ext cx="5257800" cy="5495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Datasets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Breast Cancer Wisconsin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MIMIC-III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Framingham Heart Study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Alzheimer’s Disease Neuroimaging Initiative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Drug discovery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Microbiome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600" dirty="0">
              <a:latin typeface="Arial (Headings)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546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B971-6868-D853-B68F-1D0E07B79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68362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mononoki NF" panose="00000809000000000000" pitchFamily="50" charset="0"/>
              </a:rPr>
              <a:t>C2 – Non - 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A92BB-E6A9-F414-13A9-0B420849E6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8770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127F2-6F0A-EF48-A9F2-9907B84C0366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Bibliography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DE362D-DDAD-4C90-F16D-741CBE506099}"/>
              </a:ext>
            </a:extLst>
          </p:cNvPr>
          <p:cNvSpPr txBox="1"/>
          <p:nvPr/>
        </p:nvSpPr>
        <p:spPr>
          <a:xfrm>
            <a:off x="524927" y="1371088"/>
            <a:ext cx="10917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https://towardsdatascience.com/multiple-regression-as-a-machine-learning-algorithm-a98a6b9f307b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0169487-C057-839B-4902-7EA53DE6AE88}"/>
                  </a:ext>
                </a:extLst>
              </p14:cNvPr>
              <p14:cNvContentPartPr/>
              <p14:nvPr/>
            </p14:nvContentPartPr>
            <p14:xfrm>
              <a:off x="12874697" y="3804277"/>
              <a:ext cx="12600" cy="8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0169487-C057-839B-4902-7EA53DE6AE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65697" y="3795637"/>
                <a:ext cx="30240" cy="2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7132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Code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FF7C78C3-48E9-9643-ECAB-6B823B9A1E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7" b="10293"/>
          <a:stretch/>
        </p:blipFill>
        <p:spPr bwMode="auto">
          <a:xfrm>
            <a:off x="3647573" y="957918"/>
            <a:ext cx="5249778" cy="533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0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B971-6868-D853-B68F-1D0E07B79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9433" y="648443"/>
            <a:ext cx="9128566" cy="23876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mononoki NF" panose="00000809000000000000" pitchFamily="50" charset="0"/>
              </a:rPr>
              <a:t>C2 – Multivariable 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A92BB-E6A9-F414-13A9-0B420849E6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4E006E-FA3D-0E6C-B7D8-FB843CD51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156" y="3036043"/>
            <a:ext cx="4003688" cy="381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3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6773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Univariable Linear Regression</a:t>
            </a:r>
          </a:p>
        </p:txBody>
      </p:sp>
      <p:pic>
        <p:nvPicPr>
          <p:cNvPr id="5" name="Picture 4" descr="How Does the Gradient Descent Algorithm Work in Machine Learning?">
            <a:extLst>
              <a:ext uri="{FF2B5EF4-FFF2-40B4-BE49-F238E27FC236}">
                <a16:creationId xmlns:a16="http://schemas.microsoft.com/office/drawing/2014/main" id="{DACD481B-9DB9-E85E-8C87-CD7EA4BE58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2" t="9235" r="900" b="11200"/>
          <a:stretch/>
        </p:blipFill>
        <p:spPr bwMode="auto">
          <a:xfrm>
            <a:off x="1954532" y="1581267"/>
            <a:ext cx="8657024" cy="386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A597DBB-A04B-39D2-6ECA-642E270C49C8}"/>
              </a:ext>
            </a:extLst>
          </p:cNvPr>
          <p:cNvSpPr/>
          <p:nvPr/>
        </p:nvSpPr>
        <p:spPr>
          <a:xfrm>
            <a:off x="9493956" y="4504267"/>
            <a:ext cx="1873955" cy="939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1C4634-89A3-A592-07A2-1A196ED17A3F}"/>
              </a:ext>
            </a:extLst>
          </p:cNvPr>
          <p:cNvSpPr txBox="1"/>
          <p:nvPr/>
        </p:nvSpPr>
        <p:spPr>
          <a:xfrm>
            <a:off x="9369778" y="4621978"/>
            <a:ext cx="2156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ononoki NF" panose="00000809000000000000" pitchFamily="50" charset="0"/>
              </a:rPr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108820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(Vanilla)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AD16F4-64E1-034A-0D85-D5014DF81A13}"/>
                  </a:ext>
                </a:extLst>
              </p:cNvPr>
              <p:cNvSpPr txBox="1"/>
              <p:nvPr/>
            </p:nvSpPr>
            <p:spPr>
              <a:xfrm>
                <a:off x="524927" y="1371088"/>
                <a:ext cx="10917773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First-order optimization algorithm to find a local minimum/maximum of a given function.</a:t>
                </a:r>
              </a:p>
              <a:p>
                <a:r>
                  <a:rPr lang="en-US" dirty="0"/>
                  <a:t>Only two specific requirements (differentiable, convex).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292929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292929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292929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rgbClr val="292929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292929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292929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292929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292929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292929"/>
                          </a:solidFill>
                          <a:effectLst/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2400" b="0" i="1" smtClean="0">
                          <a:solidFill>
                            <a:srgbClr val="292929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m:rPr>
                          <m:sty m:val="p"/>
                        </m:rPr>
                        <a:rPr lang="en-US" sz="2400" b="0" i="1" smtClean="0">
                          <a:solidFill>
                            <a:srgbClr val="292929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sz="2400" b="0" i="1" smtClean="0">
                          <a:solidFill>
                            <a:srgbClr val="292929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292929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292929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29292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29292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29292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i="0" dirty="0">
                  <a:solidFill>
                    <a:srgbClr val="292929"/>
                  </a:solidFill>
                  <a:effectLst/>
                  <a:latin typeface="source-serif-pro"/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Convergence is determined by two ways:</a:t>
                </a:r>
                <a:r>
                  <a:rPr lang="en-US" dirty="0">
                    <a:solidFill>
                      <a:srgbClr val="292929"/>
                    </a:solidFill>
                    <a:latin typeface="source-serif-pro"/>
                    <a:ea typeface="Cambria Math" panose="02040503050406030204" pitchFamily="18" charset="0"/>
                  </a:rPr>
                  <a:t> </a:t>
                </a:r>
                <a:r>
                  <a:rPr lang="en-US" b="1" dirty="0" err="1">
                    <a:solidFill>
                      <a:srgbClr val="292929"/>
                    </a:solidFill>
                    <a:latin typeface="source-serif-pro"/>
                    <a:ea typeface="Cambria Math" panose="02040503050406030204" pitchFamily="18" charset="0"/>
                  </a:rPr>
                  <a:t>max_iter</a:t>
                </a:r>
                <a:r>
                  <a:rPr lang="en-US" dirty="0">
                    <a:solidFill>
                      <a:srgbClr val="292929"/>
                    </a:solidFill>
                    <a:latin typeface="source-serif-pro"/>
                    <a:ea typeface="Cambria Math" panose="02040503050406030204" pitchFamily="18" charset="0"/>
                  </a:rPr>
                  <a:t>, </a:t>
                </a:r>
                <a:r>
                  <a:rPr lang="en-US" b="1" dirty="0" err="1">
                    <a:solidFill>
                      <a:srgbClr val="292929"/>
                    </a:solidFill>
                    <a:latin typeface="source-serif-pro"/>
                    <a:ea typeface="Cambria Math" panose="02040503050406030204" pitchFamily="18" charset="0"/>
                  </a:rPr>
                  <a:t>tol</a:t>
                </a:r>
                <a:r>
                  <a:rPr lang="en-US" dirty="0">
                    <a:solidFill>
                      <a:srgbClr val="292929"/>
                    </a:solidFill>
                    <a:latin typeface="source-serif-pro"/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en-US" dirty="0">
                    <a:solidFill>
                      <a:srgbClr val="292929"/>
                    </a:solidFill>
                    <a:latin typeface="source-serif-pro"/>
                    <a:ea typeface="Cambria Math" panose="02040503050406030204" pitchFamily="18" charset="0"/>
                  </a:rPr>
                  <a:t>Tradeoff smaller/greater learning rate.</a:t>
                </a:r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AD16F4-64E1-034A-0D85-D5014DF81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27" y="1371088"/>
                <a:ext cx="10917773" cy="4708981"/>
              </a:xfrm>
              <a:prstGeom prst="rect">
                <a:avLst/>
              </a:prstGeom>
              <a:blipFill>
                <a:blip r:embed="rId3"/>
                <a:stretch>
                  <a:fillRect l="-447" t="-777" b="-1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Gradient Descent: All You Need to Know | HackerNoon">
            <a:extLst>
              <a:ext uri="{FF2B5EF4-FFF2-40B4-BE49-F238E27FC236}">
                <a16:creationId xmlns:a16="http://schemas.microsoft.com/office/drawing/2014/main" id="{FB255D1E-5B8F-BC9B-81A6-82DE370A0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273" y="3233559"/>
            <a:ext cx="3716844" cy="183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radient Descent - Gradient descent - Product Manager's Artificial  Intelligence Learning Library">
            <a:extLst>
              <a:ext uri="{FF2B5EF4-FFF2-40B4-BE49-F238E27FC236}">
                <a16:creationId xmlns:a16="http://schemas.microsoft.com/office/drawing/2014/main" id="{4BC62A75-18A3-EB57-BC87-765F9B563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885" y="2681420"/>
            <a:ext cx="4266049" cy="238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36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6564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Multivariable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CBB006-2F95-9F44-5E46-9548F3735BE8}"/>
                  </a:ext>
                </a:extLst>
              </p:cNvPr>
              <p:cNvSpPr txBox="1"/>
              <p:nvPr/>
            </p:nvSpPr>
            <p:spPr>
              <a:xfrm>
                <a:off x="524927" y="1371088"/>
                <a:ext cx="10917773" cy="2575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Hypothesis:</a:t>
                </a:r>
              </a:p>
              <a:p>
                <a:endParaRPr lang="en-US" sz="2800" b="1" dirty="0"/>
              </a:p>
              <a:p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represents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training sample. </a:t>
                </a:r>
              </a:p>
              <a:p>
                <a:r>
                  <a:rPr lang="en-US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is 1 (bias)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sz="2800" b="1" dirty="0"/>
                  <a:t>Dataset: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CBB006-2F95-9F44-5E46-9548F3735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27" y="1371088"/>
                <a:ext cx="10917773" cy="2575385"/>
              </a:xfrm>
              <a:prstGeom prst="rect">
                <a:avLst/>
              </a:prstGeom>
              <a:blipFill>
                <a:blip r:embed="rId3"/>
                <a:stretch>
                  <a:fillRect l="-1117" t="-2370" b="-5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FCE4E695-FED1-617F-B262-956AFD091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604" y="1879092"/>
            <a:ext cx="8740418" cy="47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23A1B5C3-D38B-E94D-4CA1-E1BBBCF71398}"/>
              </a:ext>
            </a:extLst>
          </p:cNvPr>
          <p:cNvSpPr/>
          <p:nvPr/>
        </p:nvSpPr>
        <p:spPr>
          <a:xfrm rot="16200000">
            <a:off x="6034069" y="4949533"/>
            <a:ext cx="206121" cy="2857694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49CCE860-F930-25D0-390C-CB74AA29A2A1}"/>
              </a:ext>
            </a:extLst>
          </p:cNvPr>
          <p:cNvSpPr/>
          <p:nvPr/>
        </p:nvSpPr>
        <p:spPr>
          <a:xfrm rot="16200000">
            <a:off x="4068335" y="6079374"/>
            <a:ext cx="229211" cy="574920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4FC8CB4-1D76-6556-2B8D-CA820729FE38}"/>
              </a:ext>
            </a:extLst>
          </p:cNvPr>
          <p:cNvSpPr/>
          <p:nvPr/>
        </p:nvSpPr>
        <p:spPr>
          <a:xfrm rot="10800000">
            <a:off x="9083739" y="3766256"/>
            <a:ext cx="229211" cy="2485972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45D5B-D7E8-FD31-1256-B1F198D8B329}"/>
              </a:ext>
            </a:extLst>
          </p:cNvPr>
          <p:cNvSpPr txBox="1"/>
          <p:nvPr/>
        </p:nvSpPr>
        <p:spPr>
          <a:xfrm flipH="1">
            <a:off x="5511806" y="6475076"/>
            <a:ext cx="116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896C23-77FA-12D3-A7A7-E99EFDFFA208}"/>
              </a:ext>
            </a:extLst>
          </p:cNvPr>
          <p:cNvSpPr txBox="1"/>
          <p:nvPr/>
        </p:nvSpPr>
        <p:spPr>
          <a:xfrm flipH="1">
            <a:off x="3895480" y="6481440"/>
            <a:ext cx="664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bias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E826178-7CB8-03FA-6D6E-AEA28D738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59"/>
          <a:stretch/>
        </p:blipFill>
        <p:spPr bwMode="auto">
          <a:xfrm>
            <a:off x="3657600" y="3922137"/>
            <a:ext cx="5491073" cy="2353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ACAB99-F618-F442-E921-A6937242C8F5}"/>
              </a:ext>
            </a:extLst>
          </p:cNvPr>
          <p:cNvSpPr txBox="1"/>
          <p:nvPr/>
        </p:nvSpPr>
        <p:spPr>
          <a:xfrm flipH="1">
            <a:off x="9246587" y="4824576"/>
            <a:ext cx="193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training samples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71444B-AFA0-6F93-6CCB-705022050840}"/>
              </a:ext>
            </a:extLst>
          </p:cNvPr>
          <p:cNvSpPr/>
          <p:nvPr/>
        </p:nvSpPr>
        <p:spPr>
          <a:xfrm>
            <a:off x="3895480" y="3946473"/>
            <a:ext cx="3543898" cy="475715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2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6564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Multivariable Linear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BB006-2F95-9F44-5E46-9548F3735BE8}"/>
              </a:ext>
            </a:extLst>
          </p:cNvPr>
          <p:cNvSpPr txBox="1"/>
          <p:nvPr/>
        </p:nvSpPr>
        <p:spPr>
          <a:xfrm>
            <a:off x="524927" y="1371088"/>
            <a:ext cx="1091777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Hypothesis:</a:t>
            </a:r>
          </a:p>
          <a:p>
            <a:endParaRPr lang="en-US" sz="2800" b="1" dirty="0"/>
          </a:p>
          <a:p>
            <a:endParaRPr lang="en-US" dirty="0"/>
          </a:p>
          <a:p>
            <a:endParaRPr lang="en-US" sz="2800" b="1" dirty="0"/>
          </a:p>
          <a:p>
            <a:r>
              <a:rPr lang="en-US" sz="2800" b="1" dirty="0"/>
              <a:t>Parameters:</a:t>
            </a:r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Prediction:</a:t>
            </a:r>
          </a:p>
          <a:p>
            <a:endParaRPr lang="en-US" sz="28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A06586C-A56E-3F93-099A-C32D1CAE0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309" y="1877922"/>
            <a:ext cx="7865379" cy="4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A051BB8-2629-F51B-7BAB-053545702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223" y="3567902"/>
            <a:ext cx="4059549" cy="4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41F342C-E4C8-F075-F822-6E7278C2F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742" y="4795818"/>
            <a:ext cx="2832512" cy="4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1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6564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Multivariable Linear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BB006-2F95-9F44-5E46-9548F3735BE8}"/>
              </a:ext>
            </a:extLst>
          </p:cNvPr>
          <p:cNvSpPr txBox="1"/>
          <p:nvPr/>
        </p:nvSpPr>
        <p:spPr>
          <a:xfrm>
            <a:off x="524927" y="1371088"/>
            <a:ext cx="10917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.</a:t>
            </a:r>
            <a:endParaRPr lang="en-US" sz="2000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741F342C-E4C8-F075-F822-6E7278C2F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744" y="1477419"/>
            <a:ext cx="2832512" cy="4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39CA318D-871E-2BFB-80E8-AE956ED82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79" y="2251609"/>
            <a:ext cx="11272353" cy="19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23FBB8D-B8EF-95DB-D9EA-07509F19A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79" y="4496912"/>
            <a:ext cx="8749367" cy="19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235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6564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Multivariable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CBB006-2F95-9F44-5E46-9548F3735BE8}"/>
                  </a:ext>
                </a:extLst>
              </p:cNvPr>
              <p:cNvSpPr txBox="1"/>
              <p:nvPr/>
            </p:nvSpPr>
            <p:spPr>
              <a:xfrm>
                <a:off x="524927" y="1371088"/>
                <a:ext cx="10917773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training samples.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And update parameters via gradient-descent algorithm minimizing the loss function (MSE).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CBB006-2F95-9F44-5E46-9548F3735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27" y="1371088"/>
                <a:ext cx="10917773" cy="4893647"/>
              </a:xfrm>
              <a:prstGeom prst="rect">
                <a:avLst/>
              </a:prstGeom>
              <a:blipFill>
                <a:blip r:embed="rId3"/>
                <a:stretch>
                  <a:fillRect l="-838" t="-996" b="-1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2" name="Picture 6">
            <a:extLst>
              <a:ext uri="{FF2B5EF4-FFF2-40B4-BE49-F238E27FC236}">
                <a16:creationId xmlns:a16="http://schemas.microsoft.com/office/drawing/2014/main" id="{9BB3ADB5-C857-5614-A0BF-2FBCEA426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03438"/>
            <a:ext cx="12192000" cy="265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60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6564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Multivariable Linear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BB006-2F95-9F44-5E46-9548F3735BE8}"/>
              </a:ext>
            </a:extLst>
          </p:cNvPr>
          <p:cNvSpPr txBox="1"/>
          <p:nvPr/>
        </p:nvSpPr>
        <p:spPr>
          <a:xfrm>
            <a:off x="524927" y="1371088"/>
            <a:ext cx="10917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Update parameters via gradient-descent algorithm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88FA29E-B0BA-0365-429E-C837E805E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270" y="2291874"/>
            <a:ext cx="6662169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8377AC0-2160-F4B5-5424-D518DB87E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313" y="4305248"/>
            <a:ext cx="7358082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659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305</Words>
  <Application>Microsoft Office PowerPoint</Application>
  <PresentationFormat>Widescreen</PresentationFormat>
  <Paragraphs>115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Arial (Headings)</vt:lpstr>
      <vt:lpstr>Calibri</vt:lpstr>
      <vt:lpstr>Calibri Light</vt:lpstr>
      <vt:lpstr>Cambria Math</vt:lpstr>
      <vt:lpstr>Courier New</vt:lpstr>
      <vt:lpstr>mononoki NF</vt:lpstr>
      <vt:lpstr>source-serif-pro</vt:lpstr>
      <vt:lpstr>Wingdings</vt:lpstr>
      <vt:lpstr>Office Theme</vt:lpstr>
      <vt:lpstr>PowerPoint Presentation</vt:lpstr>
      <vt:lpstr>C2 – Multivariable Linear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C2 – Non - Linear Regression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Matos Cangalaya</dc:creator>
  <cp:lastModifiedBy>Jeremy Matos Cangalaya</cp:lastModifiedBy>
  <cp:revision>25</cp:revision>
  <dcterms:created xsi:type="dcterms:W3CDTF">2023-04-18T04:03:35Z</dcterms:created>
  <dcterms:modified xsi:type="dcterms:W3CDTF">2023-06-04T21:24:23Z</dcterms:modified>
</cp:coreProperties>
</file>