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4" r:id="rId3"/>
    <p:sldId id="272" r:id="rId4"/>
    <p:sldId id="273" r:id="rId5"/>
    <p:sldId id="283" r:id="rId6"/>
    <p:sldId id="282" r:id="rId7"/>
    <p:sldId id="281" r:id="rId8"/>
    <p:sldId id="290" r:id="rId9"/>
    <p:sldId id="286" r:id="rId10"/>
    <p:sldId id="284" r:id="rId11"/>
    <p:sldId id="291" r:id="rId12"/>
    <p:sldId id="285" r:id="rId13"/>
    <p:sldId id="288" r:id="rId14"/>
    <p:sldId id="271" r:id="rId15"/>
    <p:sldId id="275" r:id="rId16"/>
    <p:sldId id="277" r:id="rId17"/>
    <p:sldId id="287" r:id="rId18"/>
    <p:sldId id="279" r:id="rId19"/>
    <p:sldId id="28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2809" autoAdjust="0"/>
  </p:normalViewPr>
  <p:slideViewPr>
    <p:cSldViewPr snapToGrid="0">
      <p:cViewPr varScale="1">
        <p:scale>
          <a:sx n="83" d="100"/>
          <a:sy n="83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F8D7-1679-4F99-BB47-148052D8993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3A254-321F-4242-8B02-B8071F57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</a:t>
            </a:r>
          </a:p>
          <a:p>
            <a:r>
              <a:rPr lang="en-US" dirty="0"/>
              <a:t>depth = 6 vs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1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</a:t>
            </a:r>
          </a:p>
          <a:p>
            <a:r>
              <a:rPr lang="en-US" dirty="0"/>
              <a:t>depth = 6 vs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3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https://miro.com/app/board/uXjVMZythnw=/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0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based models in Google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6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482-F14D-23B6-6795-A476862E3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9AE6-6325-5256-0FC3-3D61C19E0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F95-69CD-BF1F-E5AB-BE1036E4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0674-30F7-7823-38F1-7EB66BD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C3D9-B696-1DF9-83AC-EE7F93F8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62C-E84E-C224-E9B5-DF872DD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4D91-388B-A1ED-B672-32488A64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6A1-893A-B21E-78FA-C1A2019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3E57-10F2-DDB5-1D7E-8EB608A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8218-F17E-0246-DDDD-E9212E7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B71E-40CC-2AE3-3899-EE763463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DDFF-B724-4E94-26CD-468477A7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68CFA-2FD6-B5C9-2259-AFD387FC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BC51-18A4-954D-466B-B2FF189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7816-2158-611A-CB0D-DA9293FB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8FC-9AD0-3673-57C7-E6C4E278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6F8-7852-AB3D-5C4A-112915B7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612-6794-AA93-11C6-AF706CC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F6C5B-CDBF-AC1B-2AFF-43E83C42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A3AD-36B0-CA03-543A-13D6DE86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401-402D-ABDE-8970-C0B5E80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18B7-E233-B189-77CF-5D2017A0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94471-FAFE-AC4B-BC24-2E1F89EE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A68C-39E7-434B-1580-916EBEA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D43A-DEF8-36F1-0CC2-B7552FCA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8FA-B5BF-8A17-B83B-D1559258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E549-BF87-F334-0F97-C58EC235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9C854-615D-6422-F26B-96BE2BCA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8330-34B3-6649-8ED0-DB2D0857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36DA8-07FD-B5A4-E239-4B690BB5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A19B-A3AF-B389-3850-82E89DD1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CAAE-A6C0-F7F5-F80F-88BA0ACE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ECB6-F8BD-78A3-221A-5B69E1A5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34EA-89F9-C7EF-B526-E6271644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4B5D-1D54-8E2D-79FF-0E7342BE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84BBF-A6D1-D1B2-357C-52C6F522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6C601-59B5-C58D-F0DC-457DAA2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45630-6420-DD8D-DD2E-7BED91F7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30CD-C667-652B-6B6F-8BD3AF79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1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038-4DE2-FDEB-E179-2CF628C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3DAF3-B350-EFF8-B96B-FA8BCED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8CE06-2C10-04F9-56ED-C6EBAB8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9EAC1-2669-8E78-3599-9C94E240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5A1F-84A5-3B74-14F7-1A1C30CC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3382-3C8F-63DB-53F3-8D5E99A1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D24D-8F8C-BCF0-26C7-CD2A7041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0DED-CEF7-14A5-067E-6E2C77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8FE1-C707-CC25-8E20-93E3BA87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6A4A9-F34C-325F-2EC7-3F94DFD6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8519-0AA5-CDFF-888B-1A788946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46323-6417-4000-ABFE-F3BADA74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FF0-3BE0-B436-4A3E-2A0EF27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4D-1C44-04F7-51B5-84471EAA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312DE-D123-7257-0808-C861BA6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4A4DA-E977-C4C6-4B9B-DA2878ED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08B3-4DEE-74A6-A617-0E6F08E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E61E-26D0-71EA-1AE8-A96618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23B-50B8-0A4D-4B6F-EE87319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C01FB-C0F1-8CD4-1B6B-0BF40083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3F2F-628E-55D2-5A8D-37FB8BC7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615-92BF-46DB-0464-A33ECAFC4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4418-D162-4E2A-BE07-D82D1653D0D7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F728D-7CFB-6EAF-31C5-725C7068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56E2-1AF6-B141-9CF3-D0FD84D8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A0AB-509C-450B-8A3E-E55A85E5C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perh/data414" TargetMode="External"/><Relationship Id="rId7" Type="http://schemas.openxmlformats.org/officeDocument/2006/relationships/hyperlink" Target="https://luisvalesilva.com/datasimple/random_forest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atistics.cool/post/why-do-random-forests-work/" TargetMode="External"/><Relationship Id="rId5" Type="http://schemas.openxmlformats.org/officeDocument/2006/relationships/hyperlink" Target="https://towardsdatascience.com/why-random-forests-outperform-decision-trees-1b0f175a0b5" TargetMode="External"/><Relationship Id="rId4" Type="http://schemas.openxmlformats.org/officeDocument/2006/relationships/hyperlink" Target="https://polakowo.io/datadocs/docs/machine-learning/tree-based-mode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893B5-4483-96E9-995D-39F63D2A2578}"/>
              </a:ext>
            </a:extLst>
          </p:cNvPr>
          <p:cNvSpPr txBox="1"/>
          <p:nvPr/>
        </p:nvSpPr>
        <p:spPr>
          <a:xfrm flipH="1">
            <a:off x="524927" y="562595"/>
            <a:ext cx="986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onoki NF" panose="00000809000000000000" pitchFamily="50" charset="0"/>
              </a:rPr>
              <a:t>Model </a:t>
            </a:r>
          </a:p>
          <a:p>
            <a:r>
              <a:rPr lang="en-US" sz="2000" dirty="0">
                <a:latin typeface="mononoki NF" panose="00000809000000000000" pitchFamily="50" charset="0"/>
              </a:rPr>
              <a:t>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24B41-543E-8775-58B2-B24AC3E3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69" y="110080"/>
            <a:ext cx="7744661" cy="3458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2A1C1-13F7-CE5A-83DC-ADC73856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69" y="3404835"/>
            <a:ext cx="7744661" cy="34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1451B-4B3F-F919-F0CC-E9F74F28D98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Regressor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75076-38E8-16B5-F2B1-308092C7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" y="1263093"/>
            <a:ext cx="10718042" cy="54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E5E48-8D8C-874A-EA92-4DEAF96B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10" y="1097675"/>
            <a:ext cx="9504580" cy="5626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1451B-4B3F-F919-F0CC-E9F74F28D98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344412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893B5-4483-96E9-995D-39F63D2A2578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Model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8587-7F1B-D553-FF20-667A5B3D0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64" t="6809"/>
          <a:stretch/>
        </p:blipFill>
        <p:spPr>
          <a:xfrm>
            <a:off x="8160194" y="1447759"/>
            <a:ext cx="3945377" cy="442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E52FC-ADD3-D299-BD9A-3141810F7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64" t="6809"/>
          <a:stretch/>
        </p:blipFill>
        <p:spPr>
          <a:xfrm>
            <a:off x="0" y="1447759"/>
            <a:ext cx="3945377" cy="442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C26082-CFC1-020E-72DD-2E37E40331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64" t="6809"/>
          <a:stretch/>
        </p:blipFill>
        <p:spPr>
          <a:xfrm>
            <a:off x="4080097" y="1447759"/>
            <a:ext cx="3945377" cy="44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Code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F7C78C3-48E9-9643-ECAB-6B823B9A1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7" b="10293"/>
          <a:stretch/>
        </p:blipFill>
        <p:spPr bwMode="auto">
          <a:xfrm>
            <a:off x="3647573" y="957918"/>
            <a:ext cx="5249778" cy="53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127F2-6F0A-EF48-A9F2-9907B84C0366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362D-DDAD-4C90-F16D-741CBE506099}"/>
              </a:ext>
            </a:extLst>
          </p:cNvPr>
          <p:cNvSpPr txBox="1"/>
          <p:nvPr/>
        </p:nvSpPr>
        <p:spPr>
          <a:xfrm>
            <a:off x="524927" y="1371088"/>
            <a:ext cx="1091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https://github.com/kamperh/data414</a:t>
            </a:r>
            <a:endParaRPr lang="en-US" dirty="0"/>
          </a:p>
          <a:p>
            <a:r>
              <a:rPr lang="en-US" dirty="0">
                <a:hlinkClick r:id="rId4"/>
              </a:rPr>
              <a:t>https://polakowo.io/datadocs/docs/machine-learning/tree-based-models</a:t>
            </a:r>
            <a:endParaRPr lang="en-US" dirty="0"/>
          </a:p>
          <a:p>
            <a:r>
              <a:rPr lang="en-US" dirty="0">
                <a:hlinkClick r:id="rId5"/>
              </a:rPr>
              <a:t>https://towardsdatascience.com/why-random-forests-outperform-decision-trees-1b0f175a0b5</a:t>
            </a:r>
            <a:endParaRPr lang="en-US" dirty="0"/>
          </a:p>
          <a:p>
            <a:r>
              <a:rPr lang="en-US" dirty="0">
                <a:hlinkClick r:id="rId6"/>
              </a:rPr>
              <a:t>https://www.statistics.cool/post/why-do-random-forests-work/</a:t>
            </a:r>
            <a:endParaRPr lang="en-US" dirty="0"/>
          </a:p>
          <a:p>
            <a:r>
              <a:rPr lang="en-US" dirty="0">
                <a:hlinkClick r:id="rId7"/>
              </a:rPr>
              <a:t>https://luisvalesilva.com/datasimple/random_forests.html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D91F9-90AB-63FC-F1D7-F67091B4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555754"/>
            <a:ext cx="9478698" cy="2467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5B3223-7239-285F-736E-176715CC7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61" y="4207739"/>
            <a:ext cx="932627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0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 descr="Plot of Probability vs Information">
            <a:extLst>
              <a:ext uri="{FF2B5EF4-FFF2-40B4-BE49-F238E27FC236}">
                <a16:creationId xmlns:a16="http://schemas.microsoft.com/office/drawing/2014/main" id="{15CF4B25-17FD-4E0B-B9CE-50CB4FB7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45" y="2841817"/>
            <a:ext cx="5354910" cy="40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2B0BD-1F52-6EE4-10E1-37E14CCDB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520" y="1085815"/>
            <a:ext cx="7718960" cy="17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6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Information Gain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29922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Entropy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31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7963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Tree Based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Why random forests outperform decision trees | by Houtao Deng | Towards  Data Science">
            <a:extLst>
              <a:ext uri="{FF2B5EF4-FFF2-40B4-BE49-F238E27FC236}">
                <a16:creationId xmlns:a16="http://schemas.microsoft.com/office/drawing/2014/main" id="{777FE836-3531-A174-00D5-3F0B46B2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4" y="3048000"/>
            <a:ext cx="428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5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more tree based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3074" name="Picture 2" descr="Tree-Based Models · datadocs">
            <a:extLst>
              <a:ext uri="{FF2B5EF4-FFF2-40B4-BE49-F238E27FC236}">
                <a16:creationId xmlns:a16="http://schemas.microsoft.com/office/drawing/2014/main" id="{E9E595B5-64C2-3132-8F02-53F97823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34" y="1087507"/>
            <a:ext cx="7940455" cy="57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C4 –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0" name="Picture 4" descr="Cat's decision tree. : r/funny">
            <a:extLst>
              <a:ext uri="{FF2B5EF4-FFF2-40B4-BE49-F238E27FC236}">
                <a16:creationId xmlns:a16="http://schemas.microsoft.com/office/drawing/2014/main" id="{2DE7E479-6F5D-635B-E000-E8284D2AF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8"/>
          <a:stretch/>
        </p:blipFill>
        <p:spPr bwMode="auto">
          <a:xfrm>
            <a:off x="3686201" y="2997843"/>
            <a:ext cx="4819597" cy="386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Learn if else-questions with each question involving one feature and one split-point</a:t>
            </a:r>
          </a:p>
          <a:p>
            <a:r>
              <a:rPr lang="en-US" b="1" dirty="0"/>
              <a:t>HOW: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feature-space (N-dimensional) into regions where all instances in one region are assigned to only one class-label (discrete or continue).</a:t>
            </a:r>
          </a:p>
        </p:txBody>
      </p:sp>
      <p:pic>
        <p:nvPicPr>
          <p:cNvPr id="3" name="Picture 6" descr="Decision Tree Expression - SAP Documentation">
            <a:extLst>
              <a:ext uri="{FF2B5EF4-FFF2-40B4-BE49-F238E27FC236}">
                <a16:creationId xmlns:a16="http://schemas.microsoft.com/office/drawing/2014/main" id="{FD3EF469-5CE3-A1CB-7EBD-F92177A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21" y="2856690"/>
            <a:ext cx="5847669" cy="35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building blocks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DT</a:t>
            </a:r>
            <a:r>
              <a:rPr lang="en-US" dirty="0"/>
              <a:t>: data structure consisting of a hierarchy of nodes (individual units).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ROOT</a:t>
            </a:r>
            <a:r>
              <a:rPr lang="en-US" dirty="0"/>
              <a:t>: no-parent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INTERNAL NODE</a:t>
            </a:r>
            <a:r>
              <a:rPr lang="en-US" dirty="0"/>
              <a:t>: question giving rise to two children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LEAF</a:t>
            </a:r>
            <a:r>
              <a:rPr lang="en-US" dirty="0"/>
              <a:t>: prediction(discrete or continue), no children nodes.</a:t>
            </a:r>
          </a:p>
        </p:txBody>
      </p:sp>
      <p:pic>
        <p:nvPicPr>
          <p:cNvPr id="2050" name="Picture 2" descr="Introduction to Tree - Data Structure and Algorithm Tutorials -  GeeksforGeeks">
            <a:extLst>
              <a:ext uri="{FF2B5EF4-FFF2-40B4-BE49-F238E27FC236}">
                <a16:creationId xmlns:a16="http://schemas.microsoft.com/office/drawing/2014/main" id="{BE40E483-A35C-B47D-8286-4B460671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13768" r="5338"/>
          <a:stretch/>
        </p:blipFill>
        <p:spPr bwMode="auto">
          <a:xfrm>
            <a:off x="1972864" y="3036507"/>
            <a:ext cx="8021898" cy="368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/>
              <p:nvPr/>
            </p:nvSpPr>
            <p:spPr>
              <a:xfrm>
                <a:off x="524927" y="1371088"/>
                <a:ext cx="109177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Nodes are grown recursively.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obtention of an internal node or a leaf depends on the state of its predecessors.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each node, split the data based 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Feature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split-point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to maximize criteria (</a:t>
                </a:r>
                <a:r>
                  <a:rPr lang="en-US" dirty="0" err="1"/>
                  <a:t>gini</a:t>
                </a:r>
                <a:r>
                  <a:rPr lang="en-US" dirty="0"/>
                  <a:t>-index, info-gain).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AD16F4-64E1-034A-0D85-D5014DF8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7" y="1371088"/>
                <a:ext cx="10917773" cy="1200329"/>
              </a:xfrm>
              <a:prstGeom prst="rect">
                <a:avLst/>
              </a:prstGeom>
              <a:blipFill>
                <a:blip r:embed="rId3"/>
                <a:stretch>
                  <a:fillRect l="-33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A915EB-8E38-BDF5-F0BC-A0E09B7FC0FD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Tree construction/learning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1E455-22CC-0A1D-5F48-64561917E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185" y="2806759"/>
            <a:ext cx="6409629" cy="39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Regions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D16F4-64E1-034A-0D85-D5014DF81A13}"/>
              </a:ext>
            </a:extLst>
          </p:cNvPr>
          <p:cNvSpPr txBox="1"/>
          <p:nvPr/>
        </p:nvSpPr>
        <p:spPr>
          <a:xfrm>
            <a:off x="524927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regions are separated by surfaces called decision-boundaries (SVM)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5FAF4-162A-611B-69DA-5B68B0D9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22" y="1838977"/>
            <a:ext cx="9769555" cy="48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7" y="562595"/>
            <a:ext cx="57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Decision boundaries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A5FAF4-162A-611B-69DA-5B68B0D99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" r="4896"/>
          <a:stretch/>
        </p:blipFill>
        <p:spPr>
          <a:xfrm>
            <a:off x="0" y="1926672"/>
            <a:ext cx="6400800" cy="3568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92591-7ADD-3900-FD66-86EAE3129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636"/>
          <a:stretch/>
        </p:blipFill>
        <p:spPr>
          <a:xfrm>
            <a:off x="6599094" y="1424762"/>
            <a:ext cx="5260120" cy="457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CB0BE-D514-A7B9-92EC-80EBF2B7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3" y="1407701"/>
            <a:ext cx="11703193" cy="522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5C00F0-5262-FF11-94EC-064E0A60D897}"/>
              </a:ext>
            </a:extLst>
          </p:cNvPr>
          <p:cNvSpPr txBox="1"/>
          <p:nvPr/>
        </p:nvSpPr>
        <p:spPr>
          <a:xfrm flipH="1">
            <a:off x="524927" y="562595"/>
            <a:ext cx="986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Classifier (binary)</a:t>
            </a:r>
          </a:p>
        </p:txBody>
      </p:sp>
    </p:spTree>
    <p:extLst>
      <p:ext uri="{BB962C8B-B14F-4D97-AF65-F5344CB8AC3E}">
        <p14:creationId xmlns:p14="http://schemas.microsoft.com/office/powerpoint/2010/main" val="41641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419</Words>
  <Application>Microsoft Office PowerPoint</Application>
  <PresentationFormat>Widescreen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Wingdings</vt:lpstr>
      <vt:lpstr>Office Theme</vt:lpstr>
      <vt:lpstr>PowerPoint Presentation</vt:lpstr>
      <vt:lpstr>Tree Based Models</vt:lpstr>
      <vt:lpstr>C4 – 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37</cp:revision>
  <dcterms:created xsi:type="dcterms:W3CDTF">2023-04-18T04:03:35Z</dcterms:created>
  <dcterms:modified xsi:type="dcterms:W3CDTF">2023-06-04T22:32:54Z</dcterms:modified>
</cp:coreProperties>
</file>