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76" r:id="rId3"/>
    <p:sldId id="283" r:id="rId4"/>
    <p:sldId id="282" r:id="rId5"/>
    <p:sldId id="280" r:id="rId6"/>
    <p:sldId id="281" r:id="rId7"/>
    <p:sldId id="271" r:id="rId8"/>
    <p:sldId id="27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49" autoAdjust="0"/>
    <p:restoredTop sz="92809" autoAdjust="0"/>
  </p:normalViewPr>
  <p:slideViewPr>
    <p:cSldViewPr snapToGrid="0">
      <p:cViewPr varScale="1">
        <p:scale>
          <a:sx n="83" d="100"/>
          <a:sy n="83" d="100"/>
        </p:scale>
        <p:origin x="10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4DF8D7-1679-4F99-BB47-148052D89939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13A254-321F-4242-8B02-B8071F57B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61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13A254-321F-4242-8B02-B8071F57B9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97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13A254-321F-4242-8B02-B8071F57B9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67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32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13A254-321F-4242-8B02-B8071F57B9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12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04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573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9706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https://towardsdatascience.com/gradient-descent-algorithm-a-deep-dive-cf04e8115f21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https://towardsdatascience.com/all-machine-learning-models-explained-in-6-minutes-9fe30ff6776a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https://medium.com/grabngoinfo/gradient-descent-vs-616ba269de8d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13A254-321F-4242-8B02-B8071F57B9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00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B8482-F14D-23B6-6795-A476862E3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C89AE6-6325-5256-0FC3-3D61C19E0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4FF95-69CD-BF1F-E5AB-BE1036E48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4418-D162-4E2A-BE07-D82D1653D0D7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F0674-30F7-7823-38F1-7EB66BDD8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4C3D9-B696-1DF9-83AC-EE7F93F80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A0AB-509C-450B-8A3E-E55A85E5C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15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6362C-E84E-C224-E9B5-DF872DDA2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A94D91-388B-A1ED-B672-32488A6437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196A1-893A-B21E-78FA-C1A2019F6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4418-D162-4E2A-BE07-D82D1653D0D7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93E57-10F2-DDB5-1D7E-8EB608AAC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D8218-F17E-0246-DDDD-E9212E7AF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A0AB-509C-450B-8A3E-E55A85E5C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38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96B71E-40CC-2AE3-3899-EE76346378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ADDFF-B724-4E94-26CD-468477A7C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68CFA-2FD6-B5C9-2259-AFD387FC4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4418-D162-4E2A-BE07-D82D1653D0D7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FBC51-18A4-954D-466B-B2FF189CB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D7816-2158-611A-CB0D-DA9293FB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A0AB-509C-450B-8A3E-E55A85E5C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196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D78FC-9AD0-3673-57C7-E6C4E278D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596F8-7852-AB3D-5C4A-112915B75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3C612-6794-AA93-11C6-AF706CC08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4418-D162-4E2A-BE07-D82D1653D0D7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F6C5B-CDBF-AC1B-2AFF-43E83C42D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4A3AD-36B0-CA03-543A-13D6DE86F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A0AB-509C-450B-8A3E-E55A85E5C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697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78401-402D-ABDE-8970-C0B5E80A3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E018B7-E233-B189-77CF-5D2017A0B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94471-FAFE-AC4B-BC24-2E1F89EEB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4418-D162-4E2A-BE07-D82D1653D0D7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3A68C-39E7-434B-1580-916EBEA40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8D43A-DEF8-36F1-0CC2-B7552FCAD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A0AB-509C-450B-8A3E-E55A85E5C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803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268FA-B5BF-8A17-B83B-D15592585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0E549-BF87-F334-0F97-C58EC235E1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29C854-615D-6422-F26B-96BE2BCAB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EB8330-34B3-6649-8ED0-DB2D08574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4418-D162-4E2A-BE07-D82D1653D0D7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C36DA8-07FD-B5A4-E239-4B690BB58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FAA19B-A3AF-B389-3850-82E89DD13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A0AB-509C-450B-8A3E-E55A85E5C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93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3CAAE-A6C0-F7F5-F80F-88BA0ACE9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3ECB6-F8BD-78A3-221A-5B69E1A59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0534EA-89F9-C7EF-B526-E62716448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7E4B5D-1D54-8E2D-79FF-0E7342BE1E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D84BBF-A6D1-D1B2-357C-52C6F522C2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96C601-59B5-C58D-F0DC-457DAA22A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4418-D162-4E2A-BE07-D82D1653D0D7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A45630-6420-DD8D-DD2E-7BED91F7A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AB30CD-C667-652B-6B6F-8BD3AF792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A0AB-509C-450B-8A3E-E55A85E5C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10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66038-4DE2-FDEB-E179-2CF628CC3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93DAF3-B350-EFF8-B96B-FA8BCED60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4418-D162-4E2A-BE07-D82D1653D0D7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F8CE06-2C10-04F9-56ED-C6EBAB8AF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79EAC1-2669-8E78-3599-9C94E240A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A0AB-509C-450B-8A3E-E55A85E5C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806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3C5A1F-84A5-3B74-14F7-1A1C30CC8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4418-D162-4E2A-BE07-D82D1653D0D7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033382-3C8F-63DB-53F3-8D5E99A14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AD24D-8F8C-BCF0-26C7-CD2A70415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A0AB-509C-450B-8A3E-E55A85E5C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12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D0DED-CEF7-14A5-067E-6E2C77B22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A8FE1-C707-CC25-8E20-93E3BA873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36A4A9-F34C-325F-2EC7-3F94DFD63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68519-0AA5-CDFF-888B-1A7889464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4418-D162-4E2A-BE07-D82D1653D0D7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446323-6417-4000-ABFE-F3BADA74D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6E7FF0-3BE0-B436-4A3E-2A0EF2749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A0AB-509C-450B-8A3E-E55A85E5C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00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9074D-1C44-04F7-51B5-84471EAAC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3312DE-D123-7257-0808-C861BA6B41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D4A4DA-E977-C4C6-4B9B-DA2878EDE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D08B3-4DEE-74A6-A617-0E6F08E14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4418-D162-4E2A-BE07-D82D1653D0D7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18E61E-26D0-71EA-1AE8-A96618634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77F23B-50B8-0A4D-4B6F-EE87319D0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A0AB-509C-450B-8A3E-E55A85E5C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39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5C01FB-C0F1-8CD4-1B6B-0BF40083C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13F2F-628E-55D2-5A8D-37FB8BC7A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DC615-92BF-46DB-0464-A33ECAFC40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A4418-D162-4E2A-BE07-D82D1653D0D7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F728D-7CFB-6EAF-31C5-725C7068F7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156E2-1AF6-B141-9CF3-D0FD84D88C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A0AB-509C-450B-8A3E-E55A85E5C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415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mperh/data414" TargetMode="External"/><Relationship Id="rId7" Type="http://schemas.openxmlformats.org/officeDocument/2006/relationships/hyperlink" Target="https://luisvalesilva.com/datasimple/random_forests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statistics.cool/post/why-do-random-forests-work/" TargetMode="External"/><Relationship Id="rId5" Type="http://schemas.openxmlformats.org/officeDocument/2006/relationships/hyperlink" Target="https://towardsdatascience.com/why-random-forests-outperform-decision-trees-1b0f175a0b5" TargetMode="External"/><Relationship Id="rId4" Type="http://schemas.openxmlformats.org/officeDocument/2006/relationships/hyperlink" Target="https://polakowo.io/datadocs/docs/machine-learning/tree-based-model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FFF54-02F0-441C-7E11-5329A0A24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7"/>
            <a:ext cx="5257800" cy="54959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b="1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Machine Learning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Gradient Descent Algorithm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Linear Regression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Non-Linear Regression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Logistic Regression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Decision Trees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Regression Trees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Classification Trees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Clustering Algorithms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K-Means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Hierarchical clustering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DB-Scan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Mean Shift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GMM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Support Vector Machine</a:t>
            </a:r>
          </a:p>
          <a:p>
            <a:pPr marL="0" indent="0">
              <a:buNone/>
            </a:pPr>
            <a:endParaRPr lang="en-US" sz="1600" b="1" dirty="0">
              <a:solidFill>
                <a:schemeClr val="bg1">
                  <a:lumMod val="75000"/>
                </a:schemeClr>
              </a:solidFill>
              <a:latin typeface="Arial (Headings)"/>
              <a:ea typeface="KaiTi" panose="020B0503020204020204" pitchFamily="49" charset="-122"/>
              <a:cs typeface="Cascadia Mono Light" panose="020B06090200000200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Deep Learning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MLP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CNN</a:t>
            </a:r>
          </a:p>
          <a:p>
            <a:pPr marL="0" indent="0">
              <a:buNone/>
            </a:pPr>
            <a:endParaRPr lang="en-US" sz="1600" dirty="0">
              <a:solidFill>
                <a:srgbClr val="FF0000"/>
              </a:solidFill>
              <a:latin typeface="Arial (Headings)"/>
              <a:ea typeface="KaiTi" panose="020B0503020204020204" pitchFamily="49" charset="-122"/>
              <a:cs typeface="Cascadia Mono Light" panose="020B06090200000200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B5C2AD4-14C9-95EB-E4CA-7451C117A52D}"/>
              </a:ext>
            </a:extLst>
          </p:cNvPr>
          <p:cNvSpPr txBox="1">
            <a:spLocks/>
          </p:cNvSpPr>
          <p:nvPr/>
        </p:nvSpPr>
        <p:spPr>
          <a:xfrm>
            <a:off x="6096000" y="681037"/>
            <a:ext cx="5257800" cy="5495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latin typeface="Arial (Headings)"/>
                <a:ea typeface="Cascadia Code" panose="020B0609020000020004" pitchFamily="49" charset="0"/>
                <a:cs typeface="Arial" panose="020B0604020202020204" pitchFamily="34" charset="0"/>
              </a:rPr>
              <a:t>Datasets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Cascadia Code" panose="020B0609020000020004" pitchFamily="49" charset="0"/>
                <a:cs typeface="Arial" panose="020B0604020202020204" pitchFamily="34" charset="0"/>
              </a:rPr>
              <a:t>Breast Cancer Wisconsin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Cascadia Code" panose="020B0609020000020004" pitchFamily="49" charset="0"/>
                <a:cs typeface="Arial" panose="020B0604020202020204" pitchFamily="34" charset="0"/>
              </a:rPr>
              <a:t>MIMIC-III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Cascadia Code" panose="020B0609020000020004" pitchFamily="49" charset="0"/>
                <a:cs typeface="Arial" panose="020B0604020202020204" pitchFamily="34" charset="0"/>
              </a:rPr>
              <a:t>Framingham Heart Study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Cascadia Code" panose="020B0609020000020004" pitchFamily="49" charset="0"/>
                <a:cs typeface="Arial" panose="020B0604020202020204" pitchFamily="34" charset="0"/>
              </a:rPr>
              <a:t>Alzheimer’s Disease Neuroimaging Initiative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Cascadia Code" panose="020B0609020000020004" pitchFamily="49" charset="0"/>
                <a:cs typeface="Arial" panose="020B0604020202020204" pitchFamily="34" charset="0"/>
              </a:rPr>
              <a:t>Drug discovery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Cascadia Code" panose="020B0609020000020004" pitchFamily="49" charset="0"/>
                <a:cs typeface="Arial" panose="020B0604020202020204" pitchFamily="34" charset="0"/>
              </a:rPr>
              <a:t>Microbiome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600" dirty="0">
              <a:latin typeface="Arial (Headings)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546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BB971-6868-D853-B68F-1D0E07B79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868362"/>
            <a:ext cx="9144000" cy="2129481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mononoki NF" panose="00000809000000000000" pitchFamily="50" charset="0"/>
              </a:rPr>
              <a:t>C5 – Bias Variance Tradeoff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BA92BB-E6A9-F414-13A9-0B420849E6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Lecture 12: Bias Variance Tradeoff">
            <a:extLst>
              <a:ext uri="{FF2B5EF4-FFF2-40B4-BE49-F238E27FC236}">
                <a16:creationId xmlns:a16="http://schemas.microsoft.com/office/drawing/2014/main" id="{1A0D0056-6898-21AB-DF57-296C4A231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6804" y="3255962"/>
            <a:ext cx="5738392" cy="360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4309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7" y="562595"/>
            <a:ext cx="5747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Bias variance tradeoff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AD16F4-64E1-034A-0D85-D5014DF81A13}"/>
              </a:ext>
            </a:extLst>
          </p:cNvPr>
          <p:cNvSpPr txBox="1"/>
          <p:nvPr/>
        </p:nvSpPr>
        <p:spPr>
          <a:xfrm>
            <a:off x="524927" y="1371088"/>
            <a:ext cx="10917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TODO</a:t>
            </a:r>
          </a:p>
        </p:txBody>
      </p:sp>
      <p:pic>
        <p:nvPicPr>
          <p:cNvPr id="2050" name="Picture 2" descr="Lecture 12: Bias Variance Tradeoff">
            <a:extLst>
              <a:ext uri="{FF2B5EF4-FFF2-40B4-BE49-F238E27FC236}">
                <a16:creationId xmlns:a16="http://schemas.microsoft.com/office/drawing/2014/main" id="{19B82A5E-D70C-8FBE-7F23-ED1B39D10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656" y="1263093"/>
            <a:ext cx="5911399" cy="5306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521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BB971-6868-D853-B68F-1D0E07B79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868362"/>
            <a:ext cx="9144000" cy="2129481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mononoki NF" panose="00000809000000000000" pitchFamily="50" charset="0"/>
              </a:rPr>
              <a:t>C5 – Random Forest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BA92BB-E6A9-F414-13A9-0B420849E6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8" name="Picture 4" descr="Data simple - Random Forests">
            <a:extLst>
              <a:ext uri="{FF2B5EF4-FFF2-40B4-BE49-F238E27FC236}">
                <a16:creationId xmlns:a16="http://schemas.microsoft.com/office/drawing/2014/main" id="{48C7B0B7-BF09-6AAD-B7BA-64EAF4B67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294" y="2997843"/>
            <a:ext cx="5419410" cy="3860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6688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7" y="562595"/>
            <a:ext cx="5747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Random Forest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AD16F4-64E1-034A-0D85-D5014DF81A13}"/>
              </a:ext>
            </a:extLst>
          </p:cNvPr>
          <p:cNvSpPr txBox="1"/>
          <p:nvPr/>
        </p:nvSpPr>
        <p:spPr>
          <a:xfrm>
            <a:off x="524927" y="1371088"/>
            <a:ext cx="10917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2172026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7" y="562595"/>
            <a:ext cx="5747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Feature importance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AD16F4-64E1-034A-0D85-D5014DF81A13}"/>
              </a:ext>
            </a:extLst>
          </p:cNvPr>
          <p:cNvSpPr txBox="1"/>
          <p:nvPr/>
        </p:nvSpPr>
        <p:spPr>
          <a:xfrm>
            <a:off x="524927" y="1371088"/>
            <a:ext cx="10917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264266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7" y="562595"/>
            <a:ext cx="5747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Code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FF7C78C3-48E9-9643-ECAB-6B823B9A1E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07" b="10293"/>
          <a:stretch/>
        </p:blipFill>
        <p:spPr bwMode="auto">
          <a:xfrm>
            <a:off x="3647573" y="957918"/>
            <a:ext cx="5249778" cy="5337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904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4127F2-6F0A-EF48-A9F2-9907B84C0366}"/>
              </a:ext>
            </a:extLst>
          </p:cNvPr>
          <p:cNvSpPr txBox="1"/>
          <p:nvPr/>
        </p:nvSpPr>
        <p:spPr>
          <a:xfrm flipH="1">
            <a:off x="524927" y="562595"/>
            <a:ext cx="5747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Bibliography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DE362D-DDAD-4C90-F16D-741CBE506099}"/>
              </a:ext>
            </a:extLst>
          </p:cNvPr>
          <p:cNvSpPr txBox="1"/>
          <p:nvPr/>
        </p:nvSpPr>
        <p:spPr>
          <a:xfrm>
            <a:off x="524927" y="1371088"/>
            <a:ext cx="109177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https://github.com/kamperh/data414</a:t>
            </a:r>
            <a:endParaRPr lang="en-US" dirty="0"/>
          </a:p>
          <a:p>
            <a:r>
              <a:rPr lang="en-US" dirty="0">
                <a:hlinkClick r:id="rId4"/>
              </a:rPr>
              <a:t>https://polakowo.io/datadocs/docs/machine-learning/tree-based-models</a:t>
            </a:r>
            <a:endParaRPr lang="en-US" dirty="0"/>
          </a:p>
          <a:p>
            <a:r>
              <a:rPr lang="en-US" dirty="0">
                <a:hlinkClick r:id="rId5"/>
              </a:rPr>
              <a:t>https://towardsdatascience.com/why-random-forests-outperform-decision-trees-1b0f175a0b5</a:t>
            </a:r>
            <a:endParaRPr lang="en-US" dirty="0"/>
          </a:p>
          <a:p>
            <a:r>
              <a:rPr lang="en-US" dirty="0">
                <a:hlinkClick r:id="rId6"/>
              </a:rPr>
              <a:t>https://www.statistics.cool/post/why-do-random-forests-work/</a:t>
            </a:r>
            <a:endParaRPr lang="en-US" dirty="0"/>
          </a:p>
          <a:p>
            <a:r>
              <a:rPr lang="en-US" dirty="0">
                <a:hlinkClick r:id="rId7"/>
              </a:rPr>
              <a:t>https://luisvalesilva.com/datasimple/random_forests.html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132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182</Words>
  <Application>Microsoft Office PowerPoint</Application>
  <PresentationFormat>Widescreen</PresentationFormat>
  <Paragraphs>59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Arial (Headings)</vt:lpstr>
      <vt:lpstr>Calibri</vt:lpstr>
      <vt:lpstr>Calibri Light</vt:lpstr>
      <vt:lpstr>Courier New</vt:lpstr>
      <vt:lpstr>mononoki NF</vt:lpstr>
      <vt:lpstr>Wingdings</vt:lpstr>
      <vt:lpstr>Office Theme</vt:lpstr>
      <vt:lpstr>PowerPoint Presentation</vt:lpstr>
      <vt:lpstr>C5 – Bias Variance Tradeoff</vt:lpstr>
      <vt:lpstr>PowerPoint Presentation</vt:lpstr>
      <vt:lpstr>C5 – Random Forest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Matos Cangalaya</dc:creator>
  <cp:lastModifiedBy>Jeremy Matos Cangalaya</cp:lastModifiedBy>
  <cp:revision>29</cp:revision>
  <dcterms:created xsi:type="dcterms:W3CDTF">2023-04-18T04:03:35Z</dcterms:created>
  <dcterms:modified xsi:type="dcterms:W3CDTF">2023-06-04T04:05:27Z</dcterms:modified>
</cp:coreProperties>
</file>