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96" r:id="rId3"/>
    <p:sldId id="320" r:id="rId4"/>
    <p:sldId id="321" r:id="rId5"/>
    <p:sldId id="322" r:id="rId6"/>
    <p:sldId id="323" r:id="rId7"/>
    <p:sldId id="324" r:id="rId8"/>
    <p:sldId id="275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9" d="100"/>
          <a:sy n="49" d="100"/>
        </p:scale>
        <p:origin x="72" y="8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0T16:16:33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1521 3713,'-119'-628'232,"28"87"-232,64 189-1000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4762E-7D59-4718-871F-5C52EE17424E}" type="datetimeFigureOut">
              <a:rPr lang="es-PE" smtClean="0"/>
              <a:t>28/12/2023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C7642-B21D-4EDB-BFE7-DEA22A9F532C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1628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97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07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0" dirty="0"/>
          </a:p>
        </p:txBody>
      </p:sp>
      <p:sp>
        <p:nvSpPr>
          <p:cNvPr id="32" name="Google Shape;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79287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0" dirty="0"/>
          </a:p>
        </p:txBody>
      </p:sp>
      <p:sp>
        <p:nvSpPr>
          <p:cNvPr id="32" name="Google Shape;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75985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0" dirty="0"/>
          </a:p>
        </p:txBody>
      </p:sp>
      <p:sp>
        <p:nvSpPr>
          <p:cNvPr id="32" name="Google Shape;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89640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0" dirty="0"/>
          </a:p>
        </p:txBody>
      </p:sp>
      <p:sp>
        <p:nvSpPr>
          <p:cNvPr id="32" name="Google Shape;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13336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0" dirty="0"/>
          </a:p>
        </p:txBody>
      </p:sp>
      <p:sp>
        <p:nvSpPr>
          <p:cNvPr id="32" name="Google Shape;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88752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00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8F46-1BDC-E709-9CAF-05E1ED21E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2F4F4-301A-01A9-EF34-E1FFF241D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52407-C709-D26F-057F-6E919848C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122A-E641-419B-B0F8-9F7FE24D390E}" type="datetimeFigureOut">
              <a:rPr lang="es-PE" smtClean="0"/>
              <a:t>28/12/2023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F70C9-90F7-B8EA-3DB1-E49FCD3A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38415-DA86-391B-A7FC-402E348D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45C4-A289-482F-8E44-83AB5F4AB80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402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9709-964B-C642-E6C5-EF778A328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C1A6E-E93A-EBFB-6676-AFBD2AA19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2C0A4-4EFE-0D35-CB56-1C46FA6A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122A-E641-419B-B0F8-9F7FE24D390E}" type="datetimeFigureOut">
              <a:rPr lang="es-PE" smtClean="0"/>
              <a:t>28/12/2023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33D31-D02F-0DFC-E792-B59C84E35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0E63B-F37C-9483-E4ED-55BC9AFA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45C4-A289-482F-8E44-83AB5F4AB80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519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A30B6E-F73F-E237-DF70-4D6D39E67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8A53E-0C49-C0DB-C35D-587EEADB3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9C9FC-F59A-AF7A-1A6F-AC1917948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122A-E641-419B-B0F8-9F7FE24D390E}" type="datetimeFigureOut">
              <a:rPr lang="es-PE" smtClean="0"/>
              <a:t>28/12/2023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90EA4-5479-9591-03C0-C0B25605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C2CC7-C00F-1909-8280-FDE21FDF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45C4-A289-482F-8E44-83AB5F4AB80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8903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565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747B-3C88-0B3F-9DF2-9C89E9086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F7868-B97B-61BD-3E8E-50E114595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41987-5FCA-D1C9-9525-2D1E6EB13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122A-E641-419B-B0F8-9F7FE24D390E}" type="datetimeFigureOut">
              <a:rPr lang="es-PE" smtClean="0"/>
              <a:t>28/12/2023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6B902-97B9-25C6-B5F1-C01B7C4F2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83717-587B-5207-5945-F5AECD19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45C4-A289-482F-8E44-83AB5F4AB80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921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99F3-E30B-6488-DEE8-D5181DF88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1E5FC-A9EB-AD8D-096C-B33F528D7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C2FDB-0FC0-0851-4D76-DACAB150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122A-E641-419B-B0F8-9F7FE24D390E}" type="datetimeFigureOut">
              <a:rPr lang="es-PE" smtClean="0"/>
              <a:t>28/12/2023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D54B6-0944-ED60-0D1A-A554C106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EC8CF-847F-6F33-7E65-CF8E649B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45C4-A289-482F-8E44-83AB5F4AB80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688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9E476-9F8E-9723-FF40-7845FD885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6C2C1-997A-3E4D-8AC0-286AB894E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09EBE-0669-E923-3189-D6B10D86B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F574-1096-1C11-7F76-D0ACC33E1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122A-E641-419B-B0F8-9F7FE24D390E}" type="datetimeFigureOut">
              <a:rPr lang="es-PE" smtClean="0"/>
              <a:t>28/12/2023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FECB2-F651-FB91-5A32-8B94DA1B3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34347-9AFB-1B36-435D-5EEB7B3FF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45C4-A289-482F-8E44-83AB5F4AB80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2541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A6E8-C2F4-6161-5D79-B8913DA12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6699E-168D-649B-D87B-FC892EDC5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9D922-F2DD-0C81-1075-0A5DE7412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8DDC3-25B7-0D6E-09A2-E5AC799F5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1ECCD-6D74-9F07-9DB4-BB4A201BE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D3A8B-4655-2BD6-8B00-50228F0D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122A-E641-419B-B0F8-9F7FE24D390E}" type="datetimeFigureOut">
              <a:rPr lang="es-PE" smtClean="0"/>
              <a:t>28/12/2023</a:t>
            </a:fld>
            <a:endParaRPr lang="es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945570-6C5D-EC07-F84C-6B8439EC9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ACFD4D-F51E-B953-09E8-06E5DD8C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45C4-A289-482F-8E44-83AB5F4AB80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066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4B82-47B1-870D-FCCB-6DB4CD852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C21BFA-50DD-118B-D0F7-9A2F7058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122A-E641-419B-B0F8-9F7FE24D390E}" type="datetimeFigureOut">
              <a:rPr lang="es-PE" smtClean="0"/>
              <a:t>28/12/2023</a:t>
            </a:fld>
            <a:endParaRPr lang="es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08E8A-1AFA-597D-66E6-AA3EDF1E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30707-CC70-EABD-7167-85B36EF6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45C4-A289-482F-8E44-83AB5F4AB80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564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8529BA-EFE8-63C8-9590-EB5DDB0A3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122A-E641-419B-B0F8-9F7FE24D390E}" type="datetimeFigureOut">
              <a:rPr lang="es-PE" smtClean="0"/>
              <a:t>28/12/2023</a:t>
            </a:fld>
            <a:endParaRPr lang="es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2B562-485F-ECD3-E30A-5074A85A2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A42A4-23E1-7A03-CD69-3FB78E8EA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45C4-A289-482F-8E44-83AB5F4AB80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695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6AF48-E805-CB22-819F-73C9F4C38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6ADD7-CFA2-6863-8245-784F06706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33109-F44E-657A-DC5D-F06F2063D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E8768-588A-A0B3-4AA1-A4EB7C1A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122A-E641-419B-B0F8-9F7FE24D390E}" type="datetimeFigureOut">
              <a:rPr lang="es-PE" smtClean="0"/>
              <a:t>28/12/2023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23BB6-993A-E290-9E59-6CB61E653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FCBF4-7902-817D-63D2-868888D7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45C4-A289-482F-8E44-83AB5F4AB80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71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628D-EA08-4837-AE1B-1B3D4C138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BF6B82-4338-B8AF-98D2-1C5D5F053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2C13D-0CD6-766A-D9BB-F6C2F2895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5C8D2-F4F9-6796-8B14-6AD250CE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122A-E641-419B-B0F8-9F7FE24D390E}" type="datetimeFigureOut">
              <a:rPr lang="es-PE" smtClean="0"/>
              <a:t>28/12/2023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EF968-3D61-E227-86FD-E07E030B7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6CB35-FC39-6A1B-CCD3-3945F4B2E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45C4-A289-482F-8E44-83AB5F4AB80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051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5EE1A0-93BC-726D-0540-DCF3AA332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4EC91-FC3E-FDF3-D00F-3FF2CAE21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8F46E-FEB9-48DD-D12F-F8FACFF57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D122A-E641-419B-B0F8-9F7FE24D390E}" type="datetimeFigureOut">
              <a:rPr lang="es-PE" smtClean="0"/>
              <a:t>28/12/2023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38A9D-2B59-73F0-F699-29D61457D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E1522-CCB3-B798-A8AB-61E746072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045C4-A289-482F-8E44-83AB5F4AB80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551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5-most-well-known-cnn-architectures-visualized-af76f1f0065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uvadlc-notebooks.readthedocs.io/en/latest/tutorial_notebooks/tutorial5/Inception_ResNet_DenseNet.html" TargetMode="External"/><Relationship Id="rId4" Type="http://schemas.openxmlformats.org/officeDocument/2006/relationships/hyperlink" Target="https://towardsdatascience.com/illustrated-10-cnn-architectures-95d78ace614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FFF54-02F0-441C-7E11-5329A0A24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5257800" cy="5495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Machine Learning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Gradient Descent Algorithm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Linear Regression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Non-Linear Regression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Logistic Regression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Decision Trees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Regression Trees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Classification Trees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Model complexity and ensemble models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Clustering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K-Means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Hierarchical clustering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DB-Scan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Mean Shift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GMM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Support Vector Machine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5C2AD4-14C9-95EB-E4CA-7451C117A52D}"/>
              </a:ext>
            </a:extLst>
          </p:cNvPr>
          <p:cNvSpPr txBox="1">
            <a:spLocks/>
          </p:cNvSpPr>
          <p:nvPr/>
        </p:nvSpPr>
        <p:spPr>
          <a:xfrm>
            <a:off x="6096000" y="681037"/>
            <a:ext cx="5257800" cy="549592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Datasets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Breast Cancer Wisconsin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MIMIC-III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Framingham Heart Study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Alzheimer’s Disease Neuroimaging Initiative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Drug discovery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Microbiome</a:t>
            </a:r>
            <a:endParaRPr lang="en-US" sz="1600" dirty="0">
              <a:latin typeface="Arial (Headings)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600" dirty="0">
              <a:latin typeface="Arial (Headings)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Deep Learning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MLP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CNN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CNN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Arquitectures</a:t>
            </a:r>
            <a:endParaRPr lang="en-US" sz="1600" b="1" dirty="0">
              <a:solidFill>
                <a:schemeClr val="bg1">
                  <a:lumMod val="75000"/>
                </a:schemeClr>
              </a:solidFill>
              <a:latin typeface="Arial (Headings)"/>
              <a:ea typeface="KaiTi" panose="020B0503020204020204" pitchFamily="49" charset="-122"/>
              <a:cs typeface="Cascadia Mono Light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Autoencoders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E: Transfer learning y fine tunning</a:t>
            </a:r>
            <a:endParaRPr lang="en-US" sz="1600" b="1" dirty="0">
              <a:solidFill>
                <a:schemeClr val="bg1">
                  <a:lumMod val="75000"/>
                </a:schemeClr>
              </a:solidFill>
              <a:latin typeface="Arial (Headings)"/>
              <a:ea typeface="KaiTi" panose="020B0503020204020204" pitchFamily="49" charset="-122"/>
              <a:cs typeface="Cascadia Mono Light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Recurrent Neural Networks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VAE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GAN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Arial (Headings)"/>
              <a:ea typeface="Cascadia Code" panose="020B0609020000020004" pitchFamily="49" charset="0"/>
              <a:cs typeface="Arial" panose="020B06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Transformers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Diffusion Models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Paper + Implementation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Arial (Headings)"/>
              <a:ea typeface="KaiTi" panose="020B0503020204020204" pitchFamily="49" charset="-122"/>
              <a:cs typeface="Cascadia Mono Light" panose="020B06090200000200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105D89-CD0A-1723-DA86-1EB83E619B9C}"/>
                  </a:ext>
                </a:extLst>
              </p14:cNvPr>
              <p14:cNvContentPartPr/>
              <p14:nvPr/>
            </p14:nvContentPartPr>
            <p14:xfrm>
              <a:off x="12503484" y="3252656"/>
              <a:ext cx="85680" cy="547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105D89-CD0A-1723-DA86-1EB83E619B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94844" y="3243656"/>
                <a:ext cx="103320" cy="56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354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B971-6868-D853-B68F-1D0E07B79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99519"/>
            <a:ext cx="12192000" cy="2129481"/>
          </a:xfrm>
        </p:spPr>
        <p:txBody>
          <a:bodyPr>
            <a:normAutofit/>
          </a:bodyPr>
          <a:lstStyle/>
          <a:p>
            <a:r>
              <a:rPr lang="en-US" sz="5400">
                <a:latin typeface="mononoki NF" panose="00000809000000000000" pitchFamily="50" charset="0"/>
              </a:rPr>
              <a:t>C12 </a:t>
            </a:r>
            <a:r>
              <a:rPr lang="en-US" sz="5400" dirty="0">
                <a:latin typeface="mononoki NF" panose="00000809000000000000" pitchFamily="50" charset="0"/>
              </a:rPr>
              <a:t>– CNN architectures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A92BB-E6A9-F414-13A9-0B420849E6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Basic CNN Architecture: Explaining 5 Layers of Convolutional Neural Network  | upGrad blog">
            <a:extLst>
              <a:ext uri="{FF2B5EF4-FFF2-40B4-BE49-F238E27FC236}">
                <a16:creationId xmlns:a16="http://schemas.microsoft.com/office/drawing/2014/main" id="{C11CCB5E-6116-74EA-16BD-BDDF22F57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87" y="3602038"/>
            <a:ext cx="5534025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981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;p4">
            <a:extLst>
              <a:ext uri="{FF2B5EF4-FFF2-40B4-BE49-F238E27FC236}">
                <a16:creationId xmlns:a16="http://schemas.microsoft.com/office/drawing/2014/main" id="{F7FC4AA2-856E-11E0-D161-AE14E39199D2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08A93-03C5-728C-F8AC-1E240E65B40A}"/>
              </a:ext>
            </a:extLst>
          </p:cNvPr>
          <p:cNvSpPr txBox="1"/>
          <p:nvPr/>
        </p:nvSpPr>
        <p:spPr>
          <a:xfrm flipH="1">
            <a:off x="524926" y="562595"/>
            <a:ext cx="7518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LeNet-5</a:t>
            </a:r>
          </a:p>
        </p:txBody>
      </p:sp>
    </p:spTree>
    <p:extLst>
      <p:ext uri="{BB962C8B-B14F-4D97-AF65-F5344CB8AC3E}">
        <p14:creationId xmlns:p14="http://schemas.microsoft.com/office/powerpoint/2010/main" val="205202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;p4">
            <a:extLst>
              <a:ext uri="{FF2B5EF4-FFF2-40B4-BE49-F238E27FC236}">
                <a16:creationId xmlns:a16="http://schemas.microsoft.com/office/drawing/2014/main" id="{F7FC4AA2-856E-11E0-D161-AE14E39199D2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08A93-03C5-728C-F8AC-1E240E65B40A}"/>
              </a:ext>
            </a:extLst>
          </p:cNvPr>
          <p:cNvSpPr txBox="1"/>
          <p:nvPr/>
        </p:nvSpPr>
        <p:spPr>
          <a:xfrm flipH="1">
            <a:off x="524926" y="562595"/>
            <a:ext cx="7518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mononoki NF" panose="00000809000000000000" pitchFamily="50" charset="0"/>
              </a:rPr>
              <a:t>AlexNet</a:t>
            </a:r>
            <a:endParaRPr lang="en-US" sz="2800" dirty="0">
              <a:latin typeface="mononoki NF" panose="00000809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979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;p4">
            <a:extLst>
              <a:ext uri="{FF2B5EF4-FFF2-40B4-BE49-F238E27FC236}">
                <a16:creationId xmlns:a16="http://schemas.microsoft.com/office/drawing/2014/main" id="{F7FC4AA2-856E-11E0-D161-AE14E39199D2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08A93-03C5-728C-F8AC-1E240E65B40A}"/>
              </a:ext>
            </a:extLst>
          </p:cNvPr>
          <p:cNvSpPr txBox="1"/>
          <p:nvPr/>
        </p:nvSpPr>
        <p:spPr>
          <a:xfrm flipH="1">
            <a:off x="524926" y="562595"/>
            <a:ext cx="7518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VGG-16</a:t>
            </a:r>
          </a:p>
        </p:txBody>
      </p:sp>
    </p:spTree>
    <p:extLst>
      <p:ext uri="{BB962C8B-B14F-4D97-AF65-F5344CB8AC3E}">
        <p14:creationId xmlns:p14="http://schemas.microsoft.com/office/powerpoint/2010/main" val="1889902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;p4">
            <a:extLst>
              <a:ext uri="{FF2B5EF4-FFF2-40B4-BE49-F238E27FC236}">
                <a16:creationId xmlns:a16="http://schemas.microsoft.com/office/drawing/2014/main" id="{F7FC4AA2-856E-11E0-D161-AE14E39199D2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08A93-03C5-728C-F8AC-1E240E65B40A}"/>
              </a:ext>
            </a:extLst>
          </p:cNvPr>
          <p:cNvSpPr txBox="1"/>
          <p:nvPr/>
        </p:nvSpPr>
        <p:spPr>
          <a:xfrm flipH="1">
            <a:off x="524926" y="562595"/>
            <a:ext cx="7518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Inception-V1</a:t>
            </a:r>
          </a:p>
        </p:txBody>
      </p:sp>
    </p:spTree>
    <p:extLst>
      <p:ext uri="{BB962C8B-B14F-4D97-AF65-F5344CB8AC3E}">
        <p14:creationId xmlns:p14="http://schemas.microsoft.com/office/powerpoint/2010/main" val="2602903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;p4">
            <a:extLst>
              <a:ext uri="{FF2B5EF4-FFF2-40B4-BE49-F238E27FC236}">
                <a16:creationId xmlns:a16="http://schemas.microsoft.com/office/drawing/2014/main" id="{F7FC4AA2-856E-11E0-D161-AE14E39199D2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08A93-03C5-728C-F8AC-1E240E65B40A}"/>
              </a:ext>
            </a:extLst>
          </p:cNvPr>
          <p:cNvSpPr txBox="1"/>
          <p:nvPr/>
        </p:nvSpPr>
        <p:spPr>
          <a:xfrm flipH="1">
            <a:off x="524926" y="562595"/>
            <a:ext cx="7518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ResNet-50</a:t>
            </a:r>
          </a:p>
        </p:txBody>
      </p:sp>
    </p:spTree>
    <p:extLst>
      <p:ext uri="{BB962C8B-B14F-4D97-AF65-F5344CB8AC3E}">
        <p14:creationId xmlns:p14="http://schemas.microsoft.com/office/powerpoint/2010/main" val="50760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127F2-6F0A-EF48-A9F2-9907B84C0366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Bibliography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513147-4B75-5A8D-9BC1-3E25E4649219}"/>
              </a:ext>
            </a:extLst>
          </p:cNvPr>
          <p:cNvSpPr txBox="1"/>
          <p:nvPr/>
        </p:nvSpPr>
        <p:spPr>
          <a:xfrm>
            <a:off x="524926" y="1588957"/>
            <a:ext cx="110574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linkClick r:id="rId3"/>
              </a:rPr>
              <a:t>https://towardsdatascience.com/5-most-well-known-cnn-architectures-visualized-af76f1f0065e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linkClick r:id="rId4"/>
              </a:rPr>
              <a:t>https://towardsdatascience.com/illustrated-10-cnn-architectures-95d78ace614d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linkClick r:id="rId5"/>
              </a:rPr>
              <a:t>https://uvadlc-notebooks.readthedocs.io/en/latest/tutorial_notebooks/tutorial5/Inception_ResNet_DenseNet.html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32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155</Words>
  <Application>Microsoft Office PowerPoint</Application>
  <PresentationFormat>Widescreen</PresentationFormat>
  <Paragraphs>56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(Headings)</vt:lpstr>
      <vt:lpstr>Calibri</vt:lpstr>
      <vt:lpstr>Calibri Light</vt:lpstr>
      <vt:lpstr>Courier New</vt:lpstr>
      <vt:lpstr>mononoki NF</vt:lpstr>
      <vt:lpstr>Office Theme</vt:lpstr>
      <vt:lpstr>PowerPoint Presentation</vt:lpstr>
      <vt:lpstr>C12 – CNN architectures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Matos Cangalaya</dc:creator>
  <cp:lastModifiedBy>Jeremy Matos Cangalaya</cp:lastModifiedBy>
  <cp:revision>5</cp:revision>
  <dcterms:created xsi:type="dcterms:W3CDTF">2023-12-28T20:55:13Z</dcterms:created>
  <dcterms:modified xsi:type="dcterms:W3CDTF">2023-12-28T21:58:33Z</dcterms:modified>
</cp:coreProperties>
</file>