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96" r:id="rId3"/>
    <p:sldId id="298" r:id="rId4"/>
    <p:sldId id="300" r:id="rId5"/>
    <p:sldId id="299" r:id="rId6"/>
    <p:sldId id="304" r:id="rId7"/>
    <p:sldId id="305" r:id="rId8"/>
    <p:sldId id="301" r:id="rId9"/>
    <p:sldId id="302" r:id="rId10"/>
    <p:sldId id="303" r:id="rId11"/>
    <p:sldId id="306" r:id="rId12"/>
    <p:sldId id="309" r:id="rId13"/>
    <p:sldId id="308" r:id="rId14"/>
    <p:sldId id="310" r:id="rId15"/>
    <p:sldId id="307" r:id="rId16"/>
    <p:sldId id="311" r:id="rId17"/>
    <p:sldId id="312" r:id="rId18"/>
    <p:sldId id="275" r:id="rId19"/>
    <p:sldId id="295" r:id="rId20"/>
    <p:sldId id="297" r:id="rId2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47" autoAdjust="0"/>
  </p:normalViewPr>
  <p:slideViewPr>
    <p:cSldViewPr snapToGrid="0" showGuides="1">
      <p:cViewPr varScale="1">
        <p:scale>
          <a:sx n="62" d="100"/>
          <a:sy n="62" d="100"/>
        </p:scale>
        <p:origin x="1626" y="7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30T16:16:33.018"/>
    </inkml:context>
    <inkml:brush xml:id="br0">
      <inkml:brushProperty name="width" value="0.05" units="cm"/>
      <inkml:brushProperty name="height" value="0.05" units="cm"/>
    </inkml:brush>
  </inkml:definitions>
  <inkml:trace contextRef="#ctx0" brushRef="#br0">238 1521 3713,'-119'-628'232,"28"87"-232,64 189-1000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2-21T02:47:18.097"/>
    </inkml:context>
    <inkml:brush xml:id="br0">
      <inkml:brushProperty name="width" value="0.05292" units="cm"/>
      <inkml:brushProperty name="height" value="0.05292" units="cm"/>
      <inkml:brushProperty name="color" value="#FF0000"/>
    </inkml:brush>
  </inkml:definitions>
  <inkml:trace contextRef="#ctx0" brushRef="#br0">15946 16035 899 0,'0'0'315'0,"0"0"-167"15,0 0-60-15,0 0-76 16,0 0-12-16,0 0-126 15,289 0-193-15,-230 6-499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7EEB2-3D28-4A91-BD3B-79F36512EED8}" type="datetimeFigureOut">
              <a:rPr lang="es-PE" smtClean="0"/>
              <a:t>20/12/2023</a:t>
            </a:fld>
            <a:endParaRPr lang="es-P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852F9-EE8A-4F98-B08E-9CDECA6B3BB4}" type="slidenum">
              <a:rPr lang="es-PE" smtClean="0"/>
              <a:t>‹#›</a:t>
            </a:fld>
            <a:endParaRPr lang="es-PE"/>
          </a:p>
        </p:txBody>
      </p:sp>
    </p:spTree>
    <p:extLst>
      <p:ext uri="{BB962C8B-B14F-4D97-AF65-F5344CB8AC3E}">
        <p14:creationId xmlns:p14="http://schemas.microsoft.com/office/powerpoint/2010/main" val="1223887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a:t>
            </a:fld>
            <a:endParaRPr lang="en-US"/>
          </a:p>
        </p:txBody>
      </p:sp>
    </p:spTree>
    <p:extLst>
      <p:ext uri="{BB962C8B-B14F-4D97-AF65-F5344CB8AC3E}">
        <p14:creationId xmlns:p14="http://schemas.microsoft.com/office/powerpoint/2010/main" val="50499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10</a:t>
            </a:fld>
            <a:endParaRPr lang="en-US"/>
          </a:p>
        </p:txBody>
      </p:sp>
    </p:spTree>
    <p:extLst>
      <p:ext uri="{BB962C8B-B14F-4D97-AF65-F5344CB8AC3E}">
        <p14:creationId xmlns:p14="http://schemas.microsoft.com/office/powerpoint/2010/main" val="3862139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11</a:t>
            </a:fld>
            <a:endParaRPr lang="en-US"/>
          </a:p>
        </p:txBody>
      </p:sp>
    </p:spTree>
    <p:extLst>
      <p:ext uri="{BB962C8B-B14F-4D97-AF65-F5344CB8AC3E}">
        <p14:creationId xmlns:p14="http://schemas.microsoft.com/office/powerpoint/2010/main" val="2763467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12</a:t>
            </a:fld>
            <a:endParaRPr lang="en-US"/>
          </a:p>
        </p:txBody>
      </p:sp>
    </p:spTree>
    <p:extLst>
      <p:ext uri="{BB962C8B-B14F-4D97-AF65-F5344CB8AC3E}">
        <p14:creationId xmlns:p14="http://schemas.microsoft.com/office/powerpoint/2010/main" val="2334133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13</a:t>
            </a:fld>
            <a:endParaRPr lang="en-US"/>
          </a:p>
        </p:txBody>
      </p:sp>
    </p:spTree>
    <p:extLst>
      <p:ext uri="{BB962C8B-B14F-4D97-AF65-F5344CB8AC3E}">
        <p14:creationId xmlns:p14="http://schemas.microsoft.com/office/powerpoint/2010/main" val="2027637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14</a:t>
            </a:fld>
            <a:endParaRPr lang="en-US"/>
          </a:p>
        </p:txBody>
      </p:sp>
    </p:spTree>
    <p:extLst>
      <p:ext uri="{BB962C8B-B14F-4D97-AF65-F5344CB8AC3E}">
        <p14:creationId xmlns:p14="http://schemas.microsoft.com/office/powerpoint/2010/main" val="3379048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424"/>
                </a:solidFill>
                <a:effectLst/>
                <a:latin typeface="source-serif-pro"/>
              </a:rPr>
              <a:t>https://towardsdatascience.com/understanding-backpropagation-abcc509ca9d0</a:t>
            </a:r>
          </a:p>
          <a:p>
            <a:pPr algn="l"/>
            <a:endParaRPr lang="en-US" b="0" i="0" dirty="0">
              <a:solidFill>
                <a:srgbClr val="242424"/>
              </a:solidFill>
              <a:effectLst/>
              <a:latin typeface="source-serif-pro"/>
            </a:endParaRPr>
          </a:p>
          <a:p>
            <a:pPr algn="l"/>
            <a:r>
              <a:rPr lang="en-US" b="0" i="0" dirty="0">
                <a:solidFill>
                  <a:srgbClr val="242424"/>
                </a:solidFill>
                <a:effectLst/>
                <a:latin typeface="source-serif-pro"/>
              </a:rPr>
              <a:t>Backpropagation, short for “backward propagation of errors,” was first introduced in the late 1970s as a mechanism for training neural networks. The early pioneers of neural network research, such as Geoffrey Hinton, David </a:t>
            </a:r>
            <a:r>
              <a:rPr lang="en-US" b="0" i="0" dirty="0" err="1">
                <a:solidFill>
                  <a:srgbClr val="242424"/>
                </a:solidFill>
                <a:effectLst/>
                <a:latin typeface="source-serif-pro"/>
              </a:rPr>
              <a:t>Rumelhart</a:t>
            </a:r>
            <a:r>
              <a:rPr lang="en-US" b="0" i="0" dirty="0">
                <a:solidFill>
                  <a:srgbClr val="242424"/>
                </a:solidFill>
                <a:effectLst/>
                <a:latin typeface="source-serif-pro"/>
              </a:rPr>
              <a:t>, and Ronald Williams, played a pivotal role in its development. The inspiration for backpropagation came from the biological concept of synaptic weight adjustment in the human brain. The idea was to build an artificial model that could mimic the learning process observed in biological neurons.</a:t>
            </a:r>
          </a:p>
          <a:p>
            <a:pPr algn="l"/>
            <a:endParaRPr lang="en-US" b="1" i="0" dirty="0">
              <a:solidFill>
                <a:srgbClr val="242424"/>
              </a:solidFill>
              <a:effectLst/>
              <a:latin typeface="sohne"/>
            </a:endParaRPr>
          </a:p>
          <a:p>
            <a:pPr algn="l"/>
            <a:r>
              <a:rPr lang="en-US" b="1" i="0" dirty="0">
                <a:solidFill>
                  <a:srgbClr val="242424"/>
                </a:solidFill>
                <a:effectLst/>
                <a:latin typeface="sohne"/>
              </a:rPr>
              <a:t>The Basics of Backpropagation</a:t>
            </a:r>
          </a:p>
          <a:p>
            <a:pPr algn="l"/>
            <a:r>
              <a:rPr lang="en-US" b="0" i="0" dirty="0">
                <a:solidFill>
                  <a:srgbClr val="242424"/>
                </a:solidFill>
                <a:effectLst/>
                <a:latin typeface="source-serif-pro"/>
              </a:rPr>
              <a:t>At its core, backpropagation is an optimization algorithm used to adjust the weights and biases of the artificial neurons within a neural network. This adjustment is guided by the goal of minimizing a predefined loss or error function. The steps of backpropagation can be summarized as follows:</a:t>
            </a:r>
          </a:p>
          <a:p>
            <a:pPr algn="l">
              <a:buFont typeface="+mj-lt"/>
              <a:buAutoNum type="arabicPeriod"/>
            </a:pPr>
            <a:r>
              <a:rPr lang="en-US" b="1" i="0" dirty="0">
                <a:solidFill>
                  <a:srgbClr val="242424"/>
                </a:solidFill>
                <a:effectLst/>
                <a:latin typeface="source-serif-pro"/>
              </a:rPr>
              <a:t>Forward Pass</a:t>
            </a:r>
            <a:r>
              <a:rPr lang="en-US" b="0" i="0" dirty="0">
                <a:solidFill>
                  <a:srgbClr val="242424"/>
                </a:solidFill>
                <a:effectLst/>
                <a:latin typeface="source-serif-pro"/>
              </a:rPr>
              <a:t>: During the forward pass, input data is fed through the network, propagating it through the layers of neurons. Each neuron performs a weighted sum of its inputs, applies an activation function, and passes the result to the next layer.</a:t>
            </a:r>
          </a:p>
          <a:p>
            <a:pPr algn="l">
              <a:buFont typeface="+mj-lt"/>
              <a:buAutoNum type="arabicPeriod"/>
            </a:pPr>
            <a:r>
              <a:rPr lang="en-US" b="1" i="0" dirty="0">
                <a:solidFill>
                  <a:srgbClr val="242424"/>
                </a:solidFill>
                <a:effectLst/>
                <a:latin typeface="source-serif-pro"/>
              </a:rPr>
              <a:t>Error Calculation</a:t>
            </a:r>
            <a:r>
              <a:rPr lang="en-US" b="0" i="0" dirty="0">
                <a:solidFill>
                  <a:srgbClr val="242424"/>
                </a:solidFill>
                <a:effectLst/>
                <a:latin typeface="source-serif-pro"/>
              </a:rPr>
              <a:t>: After the forward pass, the output of the neural network is compared to the ground truth, and the error or loss is computed. Common loss functions include Mean Squared Error (MSE) for regression tasks and Cross-Entropy for classification tasks.</a:t>
            </a:r>
          </a:p>
          <a:p>
            <a:pPr algn="l">
              <a:buFont typeface="+mj-lt"/>
              <a:buAutoNum type="arabicPeriod"/>
            </a:pPr>
            <a:r>
              <a:rPr lang="en-US" b="1" i="0" dirty="0">
                <a:solidFill>
                  <a:srgbClr val="242424"/>
                </a:solidFill>
                <a:effectLst/>
                <a:latin typeface="source-serif-pro"/>
              </a:rPr>
              <a:t>Backward Pass:</a:t>
            </a:r>
            <a:r>
              <a:rPr lang="en-US" b="0" i="0" dirty="0">
                <a:solidFill>
                  <a:srgbClr val="242424"/>
                </a:solidFill>
                <a:effectLst/>
                <a:latin typeface="source-serif-pro"/>
              </a:rPr>
              <a:t> The key step in backpropagation is the backward pass, where the gradients of the error with respect to the network’s weights and biases are computed. This is achieved through the chain rule of calculus, which allows the error to be propagated backward through the network.</a:t>
            </a:r>
          </a:p>
          <a:p>
            <a:pPr algn="l">
              <a:buFont typeface="+mj-lt"/>
              <a:buAutoNum type="arabicPeriod"/>
            </a:pPr>
            <a:r>
              <a:rPr lang="en-US" b="1" i="0" dirty="0">
                <a:solidFill>
                  <a:srgbClr val="242424"/>
                </a:solidFill>
                <a:effectLst/>
                <a:latin typeface="source-serif-pro"/>
              </a:rPr>
              <a:t>Weight Update</a:t>
            </a:r>
            <a:r>
              <a:rPr lang="en-US" b="0" i="0" dirty="0">
                <a:solidFill>
                  <a:srgbClr val="242424"/>
                </a:solidFill>
                <a:effectLst/>
                <a:latin typeface="source-serif-pro"/>
              </a:rPr>
              <a:t>: Once the gradients are known, the weights and biases of the network are updated using optimization techniques like gradient descent. The goal is to adjust these parameters in a way that reduces the error, thus improving the network’s performance.</a:t>
            </a:r>
            <a:endParaRPr lang="en-US" b="1" i="0" dirty="0">
              <a:solidFill>
                <a:srgbClr val="242424"/>
              </a:solidFill>
              <a:effectLst/>
              <a:latin typeface="sohne"/>
            </a:endParaRPr>
          </a:p>
          <a:p>
            <a:pPr algn="l"/>
            <a:endParaRPr lang="en-US" b="1" i="0" dirty="0">
              <a:solidFill>
                <a:srgbClr val="242424"/>
              </a:solidFill>
              <a:effectLst/>
              <a:latin typeface="sohne"/>
            </a:endParaRPr>
          </a:p>
          <a:p>
            <a:pPr algn="l"/>
            <a:r>
              <a:rPr lang="en-US" b="1" i="0" dirty="0">
                <a:solidFill>
                  <a:srgbClr val="242424"/>
                </a:solidFill>
                <a:effectLst/>
                <a:latin typeface="sohne"/>
              </a:rPr>
              <a:t>Backpropagation</a:t>
            </a:r>
          </a:p>
          <a:p>
            <a:pPr algn="l"/>
            <a:r>
              <a:rPr lang="en-US" b="0" i="0" dirty="0">
                <a:solidFill>
                  <a:srgbClr val="242424"/>
                </a:solidFill>
                <a:effectLst/>
                <a:latin typeface="source-serif-pro"/>
              </a:rPr>
              <a:t>Backpropagation is the learning mechanism that allows the Multilayer Perceptron to iteratively adjust the weights in the network, with the goal of minimizing the cost function.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15</a:t>
            </a:fld>
            <a:endParaRPr lang="en-US"/>
          </a:p>
        </p:txBody>
      </p:sp>
    </p:spTree>
    <p:extLst>
      <p:ext uri="{BB962C8B-B14F-4D97-AF65-F5344CB8AC3E}">
        <p14:creationId xmlns:p14="http://schemas.microsoft.com/office/powerpoint/2010/main" val="3598068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424"/>
                </a:solidFill>
                <a:effectLst/>
                <a:latin typeface="source-serif-pro"/>
              </a:rPr>
              <a:t>https://towardsdatascience.com/understanding-backpropagation-abcc509ca9d0</a:t>
            </a:r>
          </a:p>
          <a:p>
            <a:pPr algn="l"/>
            <a:endParaRPr lang="en-US" b="0" i="0" dirty="0">
              <a:solidFill>
                <a:srgbClr val="242424"/>
              </a:solidFill>
              <a:effectLst/>
              <a:latin typeface="source-serif-pro"/>
            </a:endParaRPr>
          </a:p>
          <a:p>
            <a:pPr algn="l"/>
            <a:r>
              <a:rPr lang="en-US" b="0" i="0" dirty="0">
                <a:solidFill>
                  <a:srgbClr val="242424"/>
                </a:solidFill>
                <a:effectLst/>
                <a:latin typeface="source-serif-pro"/>
              </a:rPr>
              <a:t>Backpropagation, short for “backward propagation of errors,” was first introduced in the late 1970s as a mechanism for training neural networks. The early pioneers of neural network research, such as Geoffrey Hinton, David </a:t>
            </a:r>
            <a:r>
              <a:rPr lang="en-US" b="0" i="0" dirty="0" err="1">
                <a:solidFill>
                  <a:srgbClr val="242424"/>
                </a:solidFill>
                <a:effectLst/>
                <a:latin typeface="source-serif-pro"/>
              </a:rPr>
              <a:t>Rumelhart</a:t>
            </a:r>
            <a:r>
              <a:rPr lang="en-US" b="0" i="0" dirty="0">
                <a:solidFill>
                  <a:srgbClr val="242424"/>
                </a:solidFill>
                <a:effectLst/>
                <a:latin typeface="source-serif-pro"/>
              </a:rPr>
              <a:t>, and Ronald Williams, played a pivotal role in its development. The inspiration for backpropagation came from the biological concept of synaptic weight adjustment in the human brain. The idea was to build an artificial model that could mimic the learning process observed in biological neurons.</a:t>
            </a:r>
          </a:p>
          <a:p>
            <a:pPr algn="l"/>
            <a:endParaRPr lang="en-US" b="1" i="0" dirty="0">
              <a:solidFill>
                <a:srgbClr val="242424"/>
              </a:solidFill>
              <a:effectLst/>
              <a:latin typeface="sohne"/>
            </a:endParaRPr>
          </a:p>
          <a:p>
            <a:pPr algn="l"/>
            <a:r>
              <a:rPr lang="en-US" b="1" i="0" dirty="0">
                <a:solidFill>
                  <a:srgbClr val="242424"/>
                </a:solidFill>
                <a:effectLst/>
                <a:latin typeface="sohne"/>
              </a:rPr>
              <a:t>The Basics of Backpropagation</a:t>
            </a:r>
          </a:p>
          <a:p>
            <a:pPr algn="l"/>
            <a:r>
              <a:rPr lang="en-US" b="0" i="0" dirty="0">
                <a:solidFill>
                  <a:srgbClr val="242424"/>
                </a:solidFill>
                <a:effectLst/>
                <a:latin typeface="source-serif-pro"/>
              </a:rPr>
              <a:t>At its core, backpropagation is an optimization algorithm used to adjust the weights and biases of the artificial neurons within a neural network. This adjustment is guided by the goal of minimizing a predefined loss or error function. The steps of backpropagation can be summarized as follows:</a:t>
            </a:r>
          </a:p>
          <a:p>
            <a:pPr algn="l">
              <a:buFont typeface="+mj-lt"/>
              <a:buAutoNum type="arabicPeriod"/>
            </a:pPr>
            <a:r>
              <a:rPr lang="en-US" b="1" i="0" dirty="0">
                <a:solidFill>
                  <a:srgbClr val="242424"/>
                </a:solidFill>
                <a:effectLst/>
                <a:latin typeface="source-serif-pro"/>
              </a:rPr>
              <a:t>Forward Pass</a:t>
            </a:r>
            <a:r>
              <a:rPr lang="en-US" b="0" i="0" dirty="0">
                <a:solidFill>
                  <a:srgbClr val="242424"/>
                </a:solidFill>
                <a:effectLst/>
                <a:latin typeface="source-serif-pro"/>
              </a:rPr>
              <a:t>: During the forward pass, input data is fed through the network, propagating it through the layers of neurons. Each neuron performs a weighted sum of its inputs, applies an activation function, and passes the result to the next layer.</a:t>
            </a:r>
          </a:p>
          <a:p>
            <a:pPr algn="l">
              <a:buFont typeface="+mj-lt"/>
              <a:buAutoNum type="arabicPeriod"/>
            </a:pPr>
            <a:r>
              <a:rPr lang="en-US" b="1" i="0" dirty="0">
                <a:solidFill>
                  <a:srgbClr val="242424"/>
                </a:solidFill>
                <a:effectLst/>
                <a:latin typeface="source-serif-pro"/>
              </a:rPr>
              <a:t>Error Calculation</a:t>
            </a:r>
            <a:r>
              <a:rPr lang="en-US" b="0" i="0" dirty="0">
                <a:solidFill>
                  <a:srgbClr val="242424"/>
                </a:solidFill>
                <a:effectLst/>
                <a:latin typeface="source-serif-pro"/>
              </a:rPr>
              <a:t>: After the forward pass, the output of the neural network is compared to the ground truth, and the error or loss is computed. Common loss functions include Mean Squared Error (MSE) for regression tasks and Cross-Entropy for classification tasks.</a:t>
            </a:r>
          </a:p>
          <a:p>
            <a:pPr algn="l">
              <a:buFont typeface="+mj-lt"/>
              <a:buAutoNum type="arabicPeriod"/>
            </a:pPr>
            <a:r>
              <a:rPr lang="en-US" b="1" i="0" dirty="0">
                <a:solidFill>
                  <a:srgbClr val="242424"/>
                </a:solidFill>
                <a:effectLst/>
                <a:latin typeface="source-serif-pro"/>
              </a:rPr>
              <a:t>Backward Pass:</a:t>
            </a:r>
            <a:r>
              <a:rPr lang="en-US" b="0" i="0" dirty="0">
                <a:solidFill>
                  <a:srgbClr val="242424"/>
                </a:solidFill>
                <a:effectLst/>
                <a:latin typeface="source-serif-pro"/>
              </a:rPr>
              <a:t> The key step in backpropagation is the backward pass, where the gradients of the error with respect to the network’s weights and biases are computed. This is achieved through the chain rule of calculus, which allows the error to be propagated backward through the network.</a:t>
            </a:r>
          </a:p>
          <a:p>
            <a:pPr algn="l">
              <a:buFont typeface="+mj-lt"/>
              <a:buAutoNum type="arabicPeriod"/>
            </a:pPr>
            <a:r>
              <a:rPr lang="en-US" b="1" i="0" dirty="0">
                <a:solidFill>
                  <a:srgbClr val="242424"/>
                </a:solidFill>
                <a:effectLst/>
                <a:latin typeface="source-serif-pro"/>
              </a:rPr>
              <a:t>Weight Update</a:t>
            </a:r>
            <a:r>
              <a:rPr lang="en-US" b="0" i="0" dirty="0">
                <a:solidFill>
                  <a:srgbClr val="242424"/>
                </a:solidFill>
                <a:effectLst/>
                <a:latin typeface="source-serif-pro"/>
              </a:rPr>
              <a:t>: Once the gradients are known, the weights and biases of the network are updated using optimization techniques like gradient descent. The goal is to adjust these parameters in a way that reduces the error, thus improving the network’s performance.</a:t>
            </a:r>
            <a:endParaRPr lang="en-US" b="1" i="0" dirty="0">
              <a:solidFill>
                <a:srgbClr val="242424"/>
              </a:solidFill>
              <a:effectLst/>
              <a:latin typeface="sohne"/>
            </a:endParaRPr>
          </a:p>
          <a:p>
            <a:pPr algn="l"/>
            <a:endParaRPr lang="en-US" b="1" i="0" dirty="0">
              <a:solidFill>
                <a:srgbClr val="242424"/>
              </a:solidFill>
              <a:effectLst/>
              <a:latin typeface="sohne"/>
            </a:endParaRPr>
          </a:p>
          <a:p>
            <a:pPr algn="l"/>
            <a:r>
              <a:rPr lang="en-US" b="1" i="0" dirty="0">
                <a:solidFill>
                  <a:srgbClr val="242424"/>
                </a:solidFill>
                <a:effectLst/>
                <a:latin typeface="sohne"/>
              </a:rPr>
              <a:t>Backpropagation</a:t>
            </a:r>
          </a:p>
          <a:p>
            <a:pPr algn="l"/>
            <a:r>
              <a:rPr lang="en-US" b="0" i="0" dirty="0">
                <a:solidFill>
                  <a:srgbClr val="242424"/>
                </a:solidFill>
                <a:effectLst/>
                <a:latin typeface="source-serif-pro"/>
              </a:rPr>
              <a:t>Backpropagation is the learning mechanism that allows the Multilayer Perceptron to iteratively adjust the weights in the network, with the goal of minimizing the cost function.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16</a:t>
            </a:fld>
            <a:endParaRPr lang="en-US"/>
          </a:p>
        </p:txBody>
      </p:sp>
    </p:spTree>
    <p:extLst>
      <p:ext uri="{BB962C8B-B14F-4D97-AF65-F5344CB8AC3E}">
        <p14:creationId xmlns:p14="http://schemas.microsoft.com/office/powerpoint/2010/main" val="3236308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424"/>
                </a:solidFill>
                <a:effectLst/>
                <a:latin typeface="source-serif-pro"/>
              </a:rPr>
              <a:t>https://towardsdatascience.com/understanding-backpropagation-abcc509ca9d0</a:t>
            </a:r>
          </a:p>
          <a:p>
            <a:pPr algn="l"/>
            <a:endParaRPr lang="en-US" b="0" i="0" dirty="0">
              <a:solidFill>
                <a:srgbClr val="242424"/>
              </a:solidFill>
              <a:effectLst/>
              <a:latin typeface="source-serif-pro"/>
            </a:endParaRPr>
          </a:p>
          <a:p>
            <a:pPr algn="l"/>
            <a:r>
              <a:rPr lang="en-US" b="0" i="0" dirty="0">
                <a:solidFill>
                  <a:srgbClr val="242424"/>
                </a:solidFill>
                <a:effectLst/>
                <a:latin typeface="source-serif-pro"/>
              </a:rPr>
              <a:t>Backpropagation, short for “backward propagation of errors,” was first introduced in the late 1970s as a mechanism for training neural networks. The early pioneers of neural network research, such as Geoffrey Hinton, David </a:t>
            </a:r>
            <a:r>
              <a:rPr lang="en-US" b="0" i="0" dirty="0" err="1">
                <a:solidFill>
                  <a:srgbClr val="242424"/>
                </a:solidFill>
                <a:effectLst/>
                <a:latin typeface="source-serif-pro"/>
              </a:rPr>
              <a:t>Rumelhart</a:t>
            </a:r>
            <a:r>
              <a:rPr lang="en-US" b="0" i="0" dirty="0">
                <a:solidFill>
                  <a:srgbClr val="242424"/>
                </a:solidFill>
                <a:effectLst/>
                <a:latin typeface="source-serif-pro"/>
              </a:rPr>
              <a:t>, and Ronald Williams, played a pivotal role in its development. The inspiration for backpropagation came from the biological concept of synaptic weight adjustment in the human brain. The idea was to build an artificial model that could mimic the learning process observed in biological neurons.</a:t>
            </a:r>
          </a:p>
          <a:p>
            <a:pPr algn="l"/>
            <a:endParaRPr lang="en-US" b="1" i="0" dirty="0">
              <a:solidFill>
                <a:srgbClr val="242424"/>
              </a:solidFill>
              <a:effectLst/>
              <a:latin typeface="sohne"/>
            </a:endParaRPr>
          </a:p>
          <a:p>
            <a:pPr algn="l"/>
            <a:r>
              <a:rPr lang="en-US" b="1" i="0" dirty="0">
                <a:solidFill>
                  <a:srgbClr val="242424"/>
                </a:solidFill>
                <a:effectLst/>
                <a:latin typeface="sohne"/>
              </a:rPr>
              <a:t>The Basics of Backpropagation</a:t>
            </a:r>
          </a:p>
          <a:p>
            <a:pPr algn="l"/>
            <a:r>
              <a:rPr lang="en-US" b="0" i="0" dirty="0">
                <a:solidFill>
                  <a:srgbClr val="242424"/>
                </a:solidFill>
                <a:effectLst/>
                <a:latin typeface="source-serif-pro"/>
              </a:rPr>
              <a:t>At its core, backpropagation is an optimization algorithm used to adjust the weights and biases of the artificial neurons within a neural network. This adjustment is guided by the goal of minimizing a predefined loss or error function. The steps of backpropagation can be summarized as follows:</a:t>
            </a:r>
          </a:p>
          <a:p>
            <a:pPr algn="l">
              <a:buFont typeface="+mj-lt"/>
              <a:buAutoNum type="arabicPeriod"/>
            </a:pPr>
            <a:r>
              <a:rPr lang="en-US" b="1" i="0" dirty="0">
                <a:solidFill>
                  <a:srgbClr val="242424"/>
                </a:solidFill>
                <a:effectLst/>
                <a:latin typeface="source-serif-pro"/>
              </a:rPr>
              <a:t>Forward Pass</a:t>
            </a:r>
            <a:r>
              <a:rPr lang="en-US" b="0" i="0" dirty="0">
                <a:solidFill>
                  <a:srgbClr val="242424"/>
                </a:solidFill>
                <a:effectLst/>
                <a:latin typeface="source-serif-pro"/>
              </a:rPr>
              <a:t>: During the forward pass, input data is fed through the network, propagating it through the layers of neurons. Each neuron performs a weighted sum of its inputs, applies an activation function, and passes the result to the next layer.</a:t>
            </a:r>
          </a:p>
          <a:p>
            <a:pPr algn="l">
              <a:buFont typeface="+mj-lt"/>
              <a:buAutoNum type="arabicPeriod"/>
            </a:pPr>
            <a:r>
              <a:rPr lang="en-US" b="1" i="0" dirty="0">
                <a:solidFill>
                  <a:srgbClr val="242424"/>
                </a:solidFill>
                <a:effectLst/>
                <a:latin typeface="source-serif-pro"/>
              </a:rPr>
              <a:t>Error Calculation</a:t>
            </a:r>
            <a:r>
              <a:rPr lang="en-US" b="0" i="0" dirty="0">
                <a:solidFill>
                  <a:srgbClr val="242424"/>
                </a:solidFill>
                <a:effectLst/>
                <a:latin typeface="source-serif-pro"/>
              </a:rPr>
              <a:t>: After the forward pass, the output of the neural network is compared to the ground truth, and the error or loss is computed. Common loss functions include Mean Squared Error (MSE) for regression tasks and Cross-Entropy for classification tasks.</a:t>
            </a:r>
          </a:p>
          <a:p>
            <a:pPr algn="l">
              <a:buFont typeface="+mj-lt"/>
              <a:buAutoNum type="arabicPeriod"/>
            </a:pPr>
            <a:r>
              <a:rPr lang="en-US" b="1" i="0" dirty="0">
                <a:solidFill>
                  <a:srgbClr val="242424"/>
                </a:solidFill>
                <a:effectLst/>
                <a:latin typeface="source-serif-pro"/>
              </a:rPr>
              <a:t>Backward Pass:</a:t>
            </a:r>
            <a:r>
              <a:rPr lang="en-US" b="0" i="0" dirty="0">
                <a:solidFill>
                  <a:srgbClr val="242424"/>
                </a:solidFill>
                <a:effectLst/>
                <a:latin typeface="source-serif-pro"/>
              </a:rPr>
              <a:t> The key step in backpropagation is the backward pass, where the gradients of the error with respect to the network’s weights and biases are computed. This is achieved through the chain rule of calculus, which allows the error to be propagated backward through the network.</a:t>
            </a:r>
          </a:p>
          <a:p>
            <a:pPr algn="l">
              <a:buFont typeface="+mj-lt"/>
              <a:buAutoNum type="arabicPeriod"/>
            </a:pPr>
            <a:r>
              <a:rPr lang="en-US" b="1" i="0" dirty="0">
                <a:solidFill>
                  <a:srgbClr val="242424"/>
                </a:solidFill>
                <a:effectLst/>
                <a:latin typeface="source-serif-pro"/>
              </a:rPr>
              <a:t>Weight Update</a:t>
            </a:r>
            <a:r>
              <a:rPr lang="en-US" b="0" i="0" dirty="0">
                <a:solidFill>
                  <a:srgbClr val="242424"/>
                </a:solidFill>
                <a:effectLst/>
                <a:latin typeface="source-serif-pro"/>
              </a:rPr>
              <a:t>: Once the gradients are known, the weights and biases of the network are updated using optimization techniques like gradient descent. The goal is to adjust these parameters in a way that reduces the error, thus improving the network’s performance.</a:t>
            </a:r>
            <a:endParaRPr lang="en-US" b="1" i="0" dirty="0">
              <a:solidFill>
                <a:srgbClr val="242424"/>
              </a:solidFill>
              <a:effectLst/>
              <a:latin typeface="sohne"/>
            </a:endParaRPr>
          </a:p>
          <a:p>
            <a:pPr algn="l"/>
            <a:endParaRPr lang="en-US" b="1" i="0" dirty="0">
              <a:solidFill>
                <a:srgbClr val="242424"/>
              </a:solidFill>
              <a:effectLst/>
              <a:latin typeface="sohne"/>
            </a:endParaRPr>
          </a:p>
          <a:p>
            <a:pPr algn="l"/>
            <a:r>
              <a:rPr lang="en-US" b="1" i="0" dirty="0">
                <a:solidFill>
                  <a:srgbClr val="242424"/>
                </a:solidFill>
                <a:effectLst/>
                <a:latin typeface="sohne"/>
              </a:rPr>
              <a:t>Backpropagation</a:t>
            </a:r>
          </a:p>
          <a:p>
            <a:pPr algn="l"/>
            <a:r>
              <a:rPr lang="en-US" b="0" i="0" dirty="0">
                <a:solidFill>
                  <a:srgbClr val="242424"/>
                </a:solidFill>
                <a:effectLst/>
                <a:latin typeface="source-serif-pro"/>
              </a:rPr>
              <a:t>Backpropagation is the learning mechanism that allows the Multilayer Perceptron to iteratively adjust the weights in the network, with the goal of minimizing the cost function.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17</a:t>
            </a:fld>
            <a:endParaRPr lang="en-US"/>
          </a:p>
        </p:txBody>
      </p:sp>
    </p:spTree>
    <p:extLst>
      <p:ext uri="{BB962C8B-B14F-4D97-AF65-F5344CB8AC3E}">
        <p14:creationId xmlns:p14="http://schemas.microsoft.com/office/powerpoint/2010/main" val="2142673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https://levelup.gitconnected.com/10-python-libraries-for-automated-machine-learning-that-you-should-think-to-use-in-2023-730a2694f221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https://medium.com/search?q=backpropagation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18</a:t>
            </a:fld>
            <a:endParaRPr lang="en-US"/>
          </a:p>
        </p:txBody>
      </p:sp>
    </p:spTree>
    <p:extLst>
      <p:ext uri="{BB962C8B-B14F-4D97-AF65-F5344CB8AC3E}">
        <p14:creationId xmlns:p14="http://schemas.microsoft.com/office/powerpoint/2010/main" val="1917100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19</a:t>
            </a:fld>
            <a:endParaRPr lang="en-US"/>
          </a:p>
        </p:txBody>
      </p:sp>
    </p:spTree>
    <p:extLst>
      <p:ext uri="{BB962C8B-B14F-4D97-AF65-F5344CB8AC3E}">
        <p14:creationId xmlns:p14="http://schemas.microsoft.com/office/powerpoint/2010/main" val="3862665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2</a:t>
            </a:fld>
            <a:endParaRPr lang="en-US"/>
          </a:p>
        </p:txBody>
      </p:sp>
    </p:spTree>
    <p:extLst>
      <p:ext uri="{BB962C8B-B14F-4D97-AF65-F5344CB8AC3E}">
        <p14:creationId xmlns:p14="http://schemas.microsoft.com/office/powerpoint/2010/main" val="2504307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https://levelup.gitconnected.com/10-python-libraries-for-automated-machine-learning-that-you-should-think-to-use-in-2023-730a2694f221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https://medium.com/search?q=backpropagation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20</a:t>
            </a:fld>
            <a:endParaRPr lang="en-US"/>
          </a:p>
        </p:txBody>
      </p:sp>
    </p:spTree>
    <p:extLst>
      <p:ext uri="{BB962C8B-B14F-4D97-AF65-F5344CB8AC3E}">
        <p14:creationId xmlns:p14="http://schemas.microsoft.com/office/powerpoint/2010/main" val="2444902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rgbClr val="242424"/>
                </a:solidFill>
                <a:effectLst/>
                <a:latin typeface="source-serif-pro"/>
              </a:rPr>
              <a:t>Artificial neurons</a:t>
            </a:r>
            <a:r>
              <a:rPr lang="en-US" b="0" i="0" dirty="0">
                <a:solidFill>
                  <a:srgbClr val="242424"/>
                </a:solidFill>
                <a:effectLst/>
                <a:latin typeface="source-serif-pro"/>
              </a:rPr>
              <a:t> (also called </a:t>
            </a:r>
            <a:r>
              <a:rPr lang="en-US" b="1" i="1" dirty="0" err="1">
                <a:solidFill>
                  <a:srgbClr val="242424"/>
                </a:solidFill>
                <a:effectLst/>
                <a:latin typeface="source-serif-pro"/>
              </a:rPr>
              <a:t>Perceptrons</a:t>
            </a:r>
            <a:r>
              <a:rPr lang="en-US" b="0" i="0" dirty="0">
                <a:solidFill>
                  <a:srgbClr val="242424"/>
                </a:solidFill>
                <a:effectLst/>
                <a:latin typeface="source-serif-pro"/>
              </a:rPr>
              <a:t>, </a:t>
            </a:r>
            <a:r>
              <a:rPr lang="en-US" b="1" i="1" dirty="0">
                <a:solidFill>
                  <a:srgbClr val="242424"/>
                </a:solidFill>
                <a:effectLst/>
                <a:latin typeface="source-serif-pro"/>
              </a:rPr>
              <a:t>Units</a:t>
            </a:r>
            <a:r>
              <a:rPr lang="en-US" b="0" i="0" dirty="0">
                <a:solidFill>
                  <a:srgbClr val="242424"/>
                </a:solidFill>
                <a:effectLst/>
                <a:latin typeface="source-serif-pro"/>
              </a:rPr>
              <a:t> or </a:t>
            </a:r>
            <a:r>
              <a:rPr lang="en-US" b="1" i="1" dirty="0">
                <a:solidFill>
                  <a:srgbClr val="242424"/>
                </a:solidFill>
                <a:effectLst/>
                <a:latin typeface="source-serif-pro"/>
              </a:rPr>
              <a:t>Nodes</a:t>
            </a:r>
            <a:r>
              <a:rPr lang="en-US" b="0" i="0" dirty="0">
                <a:solidFill>
                  <a:srgbClr val="242424"/>
                </a:solidFill>
                <a:effectLst/>
                <a:latin typeface="source-serif-pro"/>
              </a:rPr>
              <a:t>) are the simplest elements or building blocks in a neural network. They are inspired by biological neurons that are found in the human brain.</a:t>
            </a:r>
          </a:p>
          <a:p>
            <a:endParaRPr lang="en-US" b="0" i="0" dirty="0">
              <a:solidFill>
                <a:srgbClr val="242424"/>
              </a:solidFill>
              <a:effectLst/>
              <a:latin typeface="source-serif-pro"/>
            </a:endParaRPr>
          </a:p>
          <a:p>
            <a:r>
              <a:rPr lang="en-US" b="0" i="0" dirty="0">
                <a:solidFill>
                  <a:srgbClr val="242424"/>
                </a:solidFill>
                <a:effectLst/>
                <a:latin typeface="source-serif-pro"/>
              </a:rPr>
              <a:t>You can consider an artificial neuron as a mathematical model inspired by a biological neuron.</a:t>
            </a:r>
          </a:p>
          <a:p>
            <a:endParaRPr lang="en-US" b="0" i="0" dirty="0">
              <a:solidFill>
                <a:srgbClr val="242424"/>
              </a:solidFill>
              <a:effectLst/>
              <a:latin typeface="source-serif-pro"/>
            </a:endParaRPr>
          </a:p>
          <a:p>
            <a:pPr marL="171450" indent="-171450" algn="l">
              <a:buFont typeface="Arial" panose="020B0604020202020204" pitchFamily="34" charset="0"/>
              <a:buChar char="•"/>
            </a:pPr>
            <a:r>
              <a:rPr lang="en-US" b="0" i="0" dirty="0">
                <a:solidFill>
                  <a:srgbClr val="242424"/>
                </a:solidFill>
                <a:effectLst/>
                <a:latin typeface="source-serif-pro"/>
              </a:rPr>
              <a:t>A biological neuron receives its input signals from other neurons through </a:t>
            </a:r>
            <a:r>
              <a:rPr lang="en-US" b="1" i="0" dirty="0">
                <a:solidFill>
                  <a:srgbClr val="242424"/>
                </a:solidFill>
                <a:effectLst/>
                <a:latin typeface="source-serif-pro"/>
              </a:rPr>
              <a:t>dendrites</a:t>
            </a:r>
            <a:r>
              <a:rPr lang="en-US" b="1" i="1" dirty="0">
                <a:solidFill>
                  <a:srgbClr val="242424"/>
                </a:solidFill>
                <a:effectLst/>
                <a:latin typeface="source-serif-pro"/>
              </a:rPr>
              <a:t> </a:t>
            </a:r>
            <a:r>
              <a:rPr lang="en-US" b="0" i="0" dirty="0">
                <a:solidFill>
                  <a:srgbClr val="242424"/>
                </a:solidFill>
                <a:effectLst/>
                <a:latin typeface="source-serif-pro"/>
              </a:rPr>
              <a:t>(small fibers). Likewise, a perceptron receives its data from other </a:t>
            </a:r>
            <a:r>
              <a:rPr lang="en-US" b="0" i="0" dirty="0" err="1">
                <a:solidFill>
                  <a:srgbClr val="242424"/>
                </a:solidFill>
                <a:effectLst/>
                <a:latin typeface="source-serif-pro"/>
              </a:rPr>
              <a:t>perceptrons</a:t>
            </a:r>
            <a:r>
              <a:rPr lang="en-US" b="0" i="0" dirty="0">
                <a:solidFill>
                  <a:srgbClr val="242424"/>
                </a:solidFill>
                <a:effectLst/>
                <a:latin typeface="source-serif-pro"/>
              </a:rPr>
              <a:t> through </a:t>
            </a:r>
            <a:r>
              <a:rPr lang="en-US" b="1" i="0" dirty="0">
                <a:solidFill>
                  <a:srgbClr val="242424"/>
                </a:solidFill>
                <a:effectLst/>
                <a:latin typeface="source-serif-pro"/>
              </a:rPr>
              <a:t>input neurons</a:t>
            </a:r>
            <a:r>
              <a:rPr lang="en-US" b="0" i="0" dirty="0">
                <a:solidFill>
                  <a:srgbClr val="242424"/>
                </a:solidFill>
                <a:effectLst/>
                <a:latin typeface="source-serif-pro"/>
              </a:rPr>
              <a:t> that take numbers.</a:t>
            </a:r>
          </a:p>
          <a:p>
            <a:pPr marL="171450" indent="-171450" algn="l">
              <a:buFont typeface="Arial" panose="020B0604020202020204" pitchFamily="34" charset="0"/>
              <a:buChar char="•"/>
            </a:pPr>
            <a:r>
              <a:rPr lang="en-US" b="0" i="0" dirty="0">
                <a:solidFill>
                  <a:srgbClr val="242424"/>
                </a:solidFill>
                <a:effectLst/>
                <a:latin typeface="source-serif-pro"/>
              </a:rPr>
              <a:t>The connection points between dendrites and</a:t>
            </a:r>
            <a:r>
              <a:rPr lang="en-US" b="1" i="0" dirty="0">
                <a:solidFill>
                  <a:srgbClr val="242424"/>
                </a:solidFill>
                <a:effectLst/>
                <a:latin typeface="source-serif-pro"/>
              </a:rPr>
              <a:t> </a:t>
            </a:r>
            <a:r>
              <a:rPr lang="en-US" b="0" i="0" dirty="0">
                <a:solidFill>
                  <a:srgbClr val="242424"/>
                </a:solidFill>
                <a:effectLst/>
                <a:latin typeface="source-serif-pro"/>
              </a:rPr>
              <a:t>biological neurons are called </a:t>
            </a:r>
            <a:r>
              <a:rPr lang="en-US" b="1" i="0" dirty="0">
                <a:solidFill>
                  <a:srgbClr val="242424"/>
                </a:solidFill>
                <a:effectLst/>
                <a:latin typeface="source-serif-pro"/>
              </a:rPr>
              <a:t>synapses</a:t>
            </a:r>
            <a:r>
              <a:rPr lang="en-US" b="0" i="0" dirty="0">
                <a:solidFill>
                  <a:srgbClr val="242424"/>
                </a:solidFill>
                <a:effectLst/>
                <a:latin typeface="source-serif-pro"/>
              </a:rPr>
              <a:t>. Likewise, the connections between inputs and </a:t>
            </a:r>
            <a:r>
              <a:rPr lang="en-US" b="0" i="0" dirty="0" err="1">
                <a:solidFill>
                  <a:srgbClr val="242424"/>
                </a:solidFill>
                <a:effectLst/>
                <a:latin typeface="source-serif-pro"/>
              </a:rPr>
              <a:t>perceptrons</a:t>
            </a:r>
            <a:r>
              <a:rPr lang="en-US" b="0" i="0" dirty="0">
                <a:solidFill>
                  <a:srgbClr val="242424"/>
                </a:solidFill>
                <a:effectLst/>
                <a:latin typeface="source-serif-pro"/>
              </a:rPr>
              <a:t> are called </a:t>
            </a:r>
            <a:r>
              <a:rPr lang="en-US" b="1" i="0" dirty="0">
                <a:solidFill>
                  <a:srgbClr val="242424"/>
                </a:solidFill>
                <a:effectLst/>
                <a:latin typeface="source-serif-pro"/>
              </a:rPr>
              <a:t>weights</a:t>
            </a:r>
            <a:r>
              <a:rPr lang="en-US" b="0" i="0" dirty="0">
                <a:solidFill>
                  <a:srgbClr val="242424"/>
                </a:solidFill>
                <a:effectLst/>
                <a:latin typeface="source-serif-pro"/>
              </a:rPr>
              <a:t>. They measure the importance level of each input.</a:t>
            </a:r>
          </a:p>
          <a:p>
            <a:pPr marL="171450" indent="-171450" algn="l">
              <a:buFont typeface="Arial" panose="020B0604020202020204" pitchFamily="34" charset="0"/>
              <a:buChar char="•"/>
            </a:pPr>
            <a:r>
              <a:rPr lang="en-US" b="0" i="0" dirty="0">
                <a:solidFill>
                  <a:srgbClr val="242424"/>
                </a:solidFill>
                <a:effectLst/>
                <a:latin typeface="source-serif-pro"/>
              </a:rPr>
              <a:t>In a biological neuron, the </a:t>
            </a:r>
            <a:r>
              <a:rPr lang="en-US" b="1" i="1" dirty="0">
                <a:solidFill>
                  <a:srgbClr val="242424"/>
                </a:solidFill>
                <a:effectLst/>
                <a:latin typeface="source-serif-pro"/>
              </a:rPr>
              <a:t>nucleus</a:t>
            </a:r>
            <a:r>
              <a:rPr lang="en-US" b="0" i="0" dirty="0">
                <a:solidFill>
                  <a:srgbClr val="242424"/>
                </a:solidFill>
                <a:effectLst/>
                <a:latin typeface="source-serif-pro"/>
              </a:rPr>
              <a:t> produces an output signal based on the signals provided by dendrites. Likewise, the </a:t>
            </a:r>
            <a:r>
              <a:rPr lang="en-US" b="1" i="1" dirty="0">
                <a:solidFill>
                  <a:srgbClr val="242424"/>
                </a:solidFill>
                <a:effectLst/>
                <a:latin typeface="source-serif-pro"/>
              </a:rPr>
              <a:t>nucleus </a:t>
            </a:r>
            <a:r>
              <a:rPr lang="en-US" b="0" i="0" dirty="0">
                <a:solidFill>
                  <a:srgbClr val="242424"/>
                </a:solidFill>
                <a:effectLst/>
                <a:latin typeface="source-serif-pro"/>
              </a:rPr>
              <a:t>(colored in blue) in a perceptron performs some calculations based on the input values and produces an output.</a:t>
            </a:r>
          </a:p>
          <a:p>
            <a:pPr marL="171450" indent="-171450" algn="l">
              <a:buFont typeface="Arial" panose="020B0604020202020204" pitchFamily="34" charset="0"/>
              <a:buChar char="•"/>
            </a:pPr>
            <a:r>
              <a:rPr lang="en-US" b="0" i="0" dirty="0">
                <a:solidFill>
                  <a:srgbClr val="242424"/>
                </a:solidFill>
                <a:effectLst/>
                <a:latin typeface="source-serif-pro"/>
              </a:rPr>
              <a:t>In a biological neuron, the output signal is carried away by the </a:t>
            </a:r>
            <a:r>
              <a:rPr lang="en-US" b="1" i="1" dirty="0">
                <a:solidFill>
                  <a:srgbClr val="242424"/>
                </a:solidFill>
                <a:effectLst/>
                <a:latin typeface="source-serif-pro"/>
              </a:rPr>
              <a:t>axon</a:t>
            </a:r>
            <a:r>
              <a:rPr lang="en-US" b="0" i="0" dirty="0">
                <a:solidFill>
                  <a:srgbClr val="242424"/>
                </a:solidFill>
                <a:effectLst/>
                <a:latin typeface="source-serif-pro"/>
              </a:rPr>
              <a:t>. Likewise, the axon in a perceptron is the </a:t>
            </a:r>
            <a:r>
              <a:rPr lang="en-US" b="1" i="0" dirty="0">
                <a:solidFill>
                  <a:srgbClr val="242424"/>
                </a:solidFill>
                <a:effectLst/>
                <a:latin typeface="source-serif-pro"/>
              </a:rPr>
              <a:t>output value </a:t>
            </a:r>
            <a:r>
              <a:rPr lang="en-US" b="0" i="0" dirty="0">
                <a:solidFill>
                  <a:srgbClr val="242424"/>
                </a:solidFill>
                <a:effectLst/>
                <a:latin typeface="source-serif-pro"/>
              </a:rPr>
              <a:t>which will be the input for the next </a:t>
            </a:r>
            <a:r>
              <a:rPr lang="en-US" b="0" i="0" dirty="0" err="1">
                <a:solidFill>
                  <a:srgbClr val="242424"/>
                </a:solidFill>
                <a:effectLst/>
                <a:latin typeface="source-serif-pro"/>
              </a:rPr>
              <a:t>perceptrons</a:t>
            </a:r>
            <a:r>
              <a:rPr lang="en-US" b="0" i="0" dirty="0">
                <a:solidFill>
                  <a:srgbClr val="242424"/>
                </a:solidFill>
                <a:effectLst/>
                <a:latin typeface="source-serif-pro"/>
              </a:rPr>
              <a:t>.</a:t>
            </a:r>
          </a:p>
          <a:p>
            <a:pPr marL="0" indent="0" algn="l">
              <a:buFont typeface="Arial" panose="020B0604020202020204" pitchFamily="34" charset="0"/>
              <a:buNone/>
            </a:pPr>
            <a:endParaRPr lang="en-US" b="0" i="0" dirty="0">
              <a:solidFill>
                <a:srgbClr val="242424"/>
              </a:solidFill>
              <a:effectLst/>
              <a:latin typeface="source-serif-pro"/>
            </a:endParaRPr>
          </a:p>
          <a:p>
            <a:pPr marL="0" indent="0" algn="l">
              <a:buFont typeface="Arial" panose="020B0604020202020204" pitchFamily="34" charset="0"/>
              <a:buNone/>
            </a:pPr>
            <a:endParaRPr lang="en-US" b="0" i="0" dirty="0">
              <a:solidFill>
                <a:srgbClr val="242424"/>
              </a:solidFill>
              <a:effectLst/>
              <a:latin typeface="source-serif-pro"/>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3</a:t>
            </a:fld>
            <a:endParaRPr lang="en-US"/>
          </a:p>
        </p:txBody>
      </p:sp>
    </p:spTree>
    <p:extLst>
      <p:ext uri="{BB962C8B-B14F-4D97-AF65-F5344CB8AC3E}">
        <p14:creationId xmlns:p14="http://schemas.microsoft.com/office/powerpoint/2010/main" val="2117713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424"/>
                </a:solidFill>
                <a:effectLst/>
                <a:latin typeface="source-serif-pro"/>
              </a:rPr>
              <a:t>The weights and biases are called the </a:t>
            </a:r>
            <a:r>
              <a:rPr lang="en-US" b="1" i="1" dirty="0">
                <a:solidFill>
                  <a:srgbClr val="242424"/>
                </a:solidFill>
                <a:effectLst/>
                <a:latin typeface="source-serif-pro"/>
              </a:rPr>
              <a:t>parameters</a:t>
            </a:r>
            <a:r>
              <a:rPr lang="en-US" b="0" i="0" dirty="0">
                <a:solidFill>
                  <a:srgbClr val="242424"/>
                </a:solidFill>
                <a:effectLst/>
                <a:latin typeface="source-serif-pro"/>
              </a:rPr>
              <a:t> in a neural network model. The optimal values for those parameters are found during the learning (training) process of the neural network.</a:t>
            </a:r>
          </a:p>
          <a:p>
            <a:pPr algn="l"/>
            <a:r>
              <a:rPr lang="en-US" b="0" i="0" dirty="0">
                <a:solidFill>
                  <a:srgbClr val="242424"/>
                </a:solidFill>
                <a:effectLst/>
                <a:latin typeface="source-serif-pro"/>
              </a:rPr>
              <a:t>You can also think of the above </a:t>
            </a:r>
            <a:r>
              <a:rPr lang="en-US" b="1" i="0" dirty="0">
                <a:solidFill>
                  <a:srgbClr val="242424"/>
                </a:solidFill>
                <a:effectLst/>
                <a:latin typeface="source-serif-pro"/>
              </a:rPr>
              <a:t>z </a:t>
            </a:r>
            <a:r>
              <a:rPr lang="en-US" b="0" i="0" dirty="0">
                <a:solidFill>
                  <a:srgbClr val="242424"/>
                </a:solidFill>
                <a:effectLst/>
                <a:latin typeface="source-serif-pro"/>
              </a:rPr>
              <a:t>function as a linear regression model in which weights are known as </a:t>
            </a:r>
            <a:r>
              <a:rPr lang="en-US" b="1" i="1" dirty="0">
                <a:solidFill>
                  <a:srgbClr val="242424"/>
                </a:solidFill>
                <a:effectLst/>
                <a:latin typeface="source-serif-pro"/>
              </a:rPr>
              <a:t>coefficients</a:t>
            </a:r>
            <a:r>
              <a:rPr lang="en-US" b="0" i="0" dirty="0">
                <a:solidFill>
                  <a:srgbClr val="242424"/>
                </a:solidFill>
                <a:effectLst/>
                <a:latin typeface="source-serif-pro"/>
              </a:rPr>
              <a:t> and the bias term is known as the </a:t>
            </a:r>
            <a:r>
              <a:rPr lang="en-US" b="1" i="1" dirty="0">
                <a:solidFill>
                  <a:srgbClr val="242424"/>
                </a:solidFill>
                <a:effectLst/>
                <a:latin typeface="source-serif-pro"/>
              </a:rPr>
              <a:t>intercept</a:t>
            </a:r>
            <a:r>
              <a:rPr lang="en-US" b="0" i="0" dirty="0">
                <a:solidFill>
                  <a:srgbClr val="242424"/>
                </a:solidFill>
                <a:effectLst/>
                <a:latin typeface="source-serif-pro"/>
              </a:rPr>
              <a:t>. This is just the terminology used to identify the same thing in different contexts.</a:t>
            </a:r>
          </a:p>
          <a:p>
            <a:pPr marL="0" indent="0">
              <a:buFont typeface="Arial" panose="020B0604020202020204" pitchFamily="34" charset="0"/>
              <a:buNone/>
            </a:pPr>
            <a:endParaRPr lang="en-US" dirty="0"/>
          </a:p>
          <a:p>
            <a:pPr marL="0" indent="0">
              <a:buFont typeface="Arial" panose="020B0604020202020204" pitchFamily="34" charset="0"/>
              <a:buNone/>
            </a:pPr>
            <a:r>
              <a:rPr lang="en-US" b="0" i="0" dirty="0">
                <a:solidFill>
                  <a:srgbClr val="242424"/>
                </a:solidFill>
                <a:effectLst/>
                <a:latin typeface="source-serif-pro"/>
              </a:rPr>
              <a:t>As there are many different types of activation functions, we’ll discuss them in detail in a separate article. For now, it is enough to remember that the purpose of an activation function is to introduce non-linearity to the network. Without an activation function, a neural network can only model linear relationships and can’t model non-linear relationships present in the data. Most of the relationships are non-linear in real-world data. Therefore, neural networks would be useless without activation functions.</a:t>
            </a:r>
          </a:p>
          <a:p>
            <a:pPr marL="0" indent="0">
              <a:buFont typeface="Arial" panose="020B0604020202020204" pitchFamily="34" charset="0"/>
              <a:buNone/>
            </a:pPr>
            <a:endParaRPr lang="en-US" b="0" i="0" dirty="0">
              <a:solidFill>
                <a:srgbClr val="242424"/>
              </a:solidFill>
              <a:effectLst/>
              <a:latin typeface="source-serif-pro"/>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4</a:t>
            </a:fld>
            <a:endParaRPr lang="en-US"/>
          </a:p>
        </p:txBody>
      </p:sp>
    </p:spTree>
    <p:extLst>
      <p:ext uri="{BB962C8B-B14F-4D97-AF65-F5344CB8AC3E}">
        <p14:creationId xmlns:p14="http://schemas.microsoft.com/office/powerpoint/2010/main" val="234331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5</a:t>
            </a:fld>
            <a:endParaRPr lang="en-US"/>
          </a:p>
        </p:txBody>
      </p:sp>
    </p:spTree>
    <p:extLst>
      <p:ext uri="{BB962C8B-B14F-4D97-AF65-F5344CB8AC3E}">
        <p14:creationId xmlns:p14="http://schemas.microsoft.com/office/powerpoint/2010/main" val="396898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6</a:t>
            </a:fld>
            <a:endParaRPr lang="en-US"/>
          </a:p>
        </p:txBody>
      </p:sp>
    </p:spTree>
    <p:extLst>
      <p:ext uri="{BB962C8B-B14F-4D97-AF65-F5344CB8AC3E}">
        <p14:creationId xmlns:p14="http://schemas.microsoft.com/office/powerpoint/2010/main" val="3346275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7</a:t>
            </a:fld>
            <a:endParaRPr lang="en-US"/>
          </a:p>
        </p:txBody>
      </p:sp>
    </p:spTree>
    <p:extLst>
      <p:ext uri="{BB962C8B-B14F-4D97-AF65-F5344CB8AC3E}">
        <p14:creationId xmlns:p14="http://schemas.microsoft.com/office/powerpoint/2010/main" val="3331155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https://towardsdatascience.com/the-concept-of-artificial-neurons-perceptrons-in-neural-networks-fab22249cbfc</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8</a:t>
            </a:fld>
            <a:endParaRPr lang="en-US"/>
          </a:p>
        </p:txBody>
      </p:sp>
    </p:spTree>
    <p:extLst>
      <p:ext uri="{BB962C8B-B14F-4D97-AF65-F5344CB8AC3E}">
        <p14:creationId xmlns:p14="http://schemas.microsoft.com/office/powerpoint/2010/main" val="2103260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B13A254-321F-4242-8B02-B8071F57B93D}" type="slidenum">
              <a:rPr lang="en-US" smtClean="0"/>
              <a:t>9</a:t>
            </a:fld>
            <a:endParaRPr lang="en-US"/>
          </a:p>
        </p:txBody>
      </p:sp>
    </p:spTree>
    <p:extLst>
      <p:ext uri="{BB962C8B-B14F-4D97-AF65-F5344CB8AC3E}">
        <p14:creationId xmlns:p14="http://schemas.microsoft.com/office/powerpoint/2010/main" val="497501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3B7F-F8A4-FECC-B58D-8CD911B407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E"/>
          </a:p>
        </p:txBody>
      </p:sp>
      <p:sp>
        <p:nvSpPr>
          <p:cNvPr id="3" name="Subtitle 2">
            <a:extLst>
              <a:ext uri="{FF2B5EF4-FFF2-40B4-BE49-F238E27FC236}">
                <a16:creationId xmlns:a16="http://schemas.microsoft.com/office/drawing/2014/main" id="{8C802DD5-911F-0A0C-D79F-44955B9DC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E"/>
          </a:p>
        </p:txBody>
      </p:sp>
      <p:sp>
        <p:nvSpPr>
          <p:cNvPr id="4" name="Date Placeholder 3">
            <a:extLst>
              <a:ext uri="{FF2B5EF4-FFF2-40B4-BE49-F238E27FC236}">
                <a16:creationId xmlns:a16="http://schemas.microsoft.com/office/drawing/2014/main" id="{21E0C9A2-5517-8690-E27E-FCF4BD1B1FF4}"/>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5" name="Footer Placeholder 4">
            <a:extLst>
              <a:ext uri="{FF2B5EF4-FFF2-40B4-BE49-F238E27FC236}">
                <a16:creationId xmlns:a16="http://schemas.microsoft.com/office/drawing/2014/main" id="{33E19BB9-5F87-0A94-B0A9-FE9DA7FF8D45}"/>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A041307-CD75-1A9E-DAB3-4DFAFFE4459F}"/>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192578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860D-077D-CA17-6939-1164D176606F}"/>
              </a:ext>
            </a:extLst>
          </p:cNvPr>
          <p:cNvSpPr>
            <a:spLocks noGrp="1"/>
          </p:cNvSpPr>
          <p:nvPr>
            <p:ph type="title"/>
          </p:nvPr>
        </p:nvSpPr>
        <p:spPr/>
        <p:txBody>
          <a:bodyPr/>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5B9A6136-68B2-8501-40A5-52588E8DF0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58666973-CBBC-3A02-A0B3-0EBAB21C1D5F}"/>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5" name="Footer Placeholder 4">
            <a:extLst>
              <a:ext uri="{FF2B5EF4-FFF2-40B4-BE49-F238E27FC236}">
                <a16:creationId xmlns:a16="http://schemas.microsoft.com/office/drawing/2014/main" id="{22ABD400-7EEF-6887-43D9-B86F0DFBD2CE}"/>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6DFC98BA-80FD-A13B-5AF4-3D78AC997CEA}"/>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44106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D9B1DE-4224-0D6E-2588-19EB37D258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05A8FD7E-A75A-3778-2A5D-D075FB9A1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B523F6B9-9675-9D09-52EA-AC446A9D6EC4}"/>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5" name="Footer Placeholder 4">
            <a:extLst>
              <a:ext uri="{FF2B5EF4-FFF2-40B4-BE49-F238E27FC236}">
                <a16:creationId xmlns:a16="http://schemas.microsoft.com/office/drawing/2014/main" id="{59FB14F3-B966-5D81-0BF7-105EBE5A6747}"/>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E2B26262-1B3B-20ED-D54D-DDF9E0CFF920}"/>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48519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12E4-95CF-398A-7E10-4F5EA11A657F}"/>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AF7F8A7F-8984-9AA1-BBDD-558D6216C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0EA25057-65E4-47E9-F0A6-3916C7611A5E}"/>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5" name="Footer Placeholder 4">
            <a:extLst>
              <a:ext uri="{FF2B5EF4-FFF2-40B4-BE49-F238E27FC236}">
                <a16:creationId xmlns:a16="http://schemas.microsoft.com/office/drawing/2014/main" id="{7D2937E4-A866-53ED-5F9C-2CDD0E269647}"/>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BEE5F714-84E6-C85E-15A9-878FFB257DC3}"/>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29251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2AC2-39C8-FEC1-C316-E3C17C7DB8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E"/>
          </a:p>
        </p:txBody>
      </p:sp>
      <p:sp>
        <p:nvSpPr>
          <p:cNvPr id="3" name="Text Placeholder 2">
            <a:extLst>
              <a:ext uri="{FF2B5EF4-FFF2-40B4-BE49-F238E27FC236}">
                <a16:creationId xmlns:a16="http://schemas.microsoft.com/office/drawing/2014/main" id="{88B4CC92-9A52-037C-CA86-38C187109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83C4CA-58C9-F7E0-AD79-338A4B984E0C}"/>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5" name="Footer Placeholder 4">
            <a:extLst>
              <a:ext uri="{FF2B5EF4-FFF2-40B4-BE49-F238E27FC236}">
                <a16:creationId xmlns:a16="http://schemas.microsoft.com/office/drawing/2014/main" id="{765924B4-FF37-D7A8-88C4-72AFD4E5FB5C}"/>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B48C80A7-8E58-53AB-07CB-5DBF7D452DB3}"/>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1999470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5AAC3-14C2-9399-B2DD-96185DFAD183}"/>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844C6AC4-BC5F-481D-1E62-466E8FF657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Content Placeholder 3">
            <a:extLst>
              <a:ext uri="{FF2B5EF4-FFF2-40B4-BE49-F238E27FC236}">
                <a16:creationId xmlns:a16="http://schemas.microsoft.com/office/drawing/2014/main" id="{1651E19A-D2AA-4AB3-DA0B-3AEF91B1CA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Date Placeholder 4">
            <a:extLst>
              <a:ext uri="{FF2B5EF4-FFF2-40B4-BE49-F238E27FC236}">
                <a16:creationId xmlns:a16="http://schemas.microsoft.com/office/drawing/2014/main" id="{EED39067-092E-0E32-99B5-3A2763847120}"/>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6" name="Footer Placeholder 5">
            <a:extLst>
              <a:ext uri="{FF2B5EF4-FFF2-40B4-BE49-F238E27FC236}">
                <a16:creationId xmlns:a16="http://schemas.microsoft.com/office/drawing/2014/main" id="{B2B2A6D5-0698-9B47-CEBE-F7723714F527}"/>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BBB70DDC-9D7D-7968-9D90-4705BAD6720E}"/>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276092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B377-C2F6-FE8B-2D8D-92ACEFA69209}"/>
              </a:ext>
            </a:extLst>
          </p:cNvPr>
          <p:cNvSpPr>
            <a:spLocks noGrp="1"/>
          </p:cNvSpPr>
          <p:nvPr>
            <p:ph type="title"/>
          </p:nvPr>
        </p:nvSpPr>
        <p:spPr>
          <a:xfrm>
            <a:off x="839788" y="365125"/>
            <a:ext cx="10515600" cy="1325563"/>
          </a:xfrm>
        </p:spPr>
        <p:txBody>
          <a:bodyPr/>
          <a:lstStyle/>
          <a:p>
            <a:r>
              <a:rPr lang="en-US"/>
              <a:t>Click to edit Master title style</a:t>
            </a:r>
            <a:endParaRPr lang="es-PE"/>
          </a:p>
        </p:txBody>
      </p:sp>
      <p:sp>
        <p:nvSpPr>
          <p:cNvPr id="3" name="Text Placeholder 2">
            <a:extLst>
              <a:ext uri="{FF2B5EF4-FFF2-40B4-BE49-F238E27FC236}">
                <a16:creationId xmlns:a16="http://schemas.microsoft.com/office/drawing/2014/main" id="{4A5349C3-9C1B-120A-17BB-D70DCF80E0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F971F9-1F8E-8741-BF29-3F933484A1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Text Placeholder 4">
            <a:extLst>
              <a:ext uri="{FF2B5EF4-FFF2-40B4-BE49-F238E27FC236}">
                <a16:creationId xmlns:a16="http://schemas.microsoft.com/office/drawing/2014/main" id="{F7E8CFE4-C83E-F542-2BE4-312B8E2AD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A925B8-7DFE-1BC8-E71A-76B5F30429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7" name="Date Placeholder 6">
            <a:extLst>
              <a:ext uri="{FF2B5EF4-FFF2-40B4-BE49-F238E27FC236}">
                <a16:creationId xmlns:a16="http://schemas.microsoft.com/office/drawing/2014/main" id="{D5996507-B9C5-0B22-FAC7-37FFD3E9AB17}"/>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8" name="Footer Placeholder 7">
            <a:extLst>
              <a:ext uri="{FF2B5EF4-FFF2-40B4-BE49-F238E27FC236}">
                <a16:creationId xmlns:a16="http://schemas.microsoft.com/office/drawing/2014/main" id="{16583896-E1FF-37A3-9C94-0761E0E065F0}"/>
              </a:ext>
            </a:extLst>
          </p:cNvPr>
          <p:cNvSpPr>
            <a:spLocks noGrp="1"/>
          </p:cNvSpPr>
          <p:nvPr>
            <p:ph type="ftr" sz="quarter" idx="11"/>
          </p:nvPr>
        </p:nvSpPr>
        <p:spPr/>
        <p:txBody>
          <a:bodyPr/>
          <a:lstStyle/>
          <a:p>
            <a:endParaRPr lang="es-PE"/>
          </a:p>
        </p:txBody>
      </p:sp>
      <p:sp>
        <p:nvSpPr>
          <p:cNvPr id="9" name="Slide Number Placeholder 8">
            <a:extLst>
              <a:ext uri="{FF2B5EF4-FFF2-40B4-BE49-F238E27FC236}">
                <a16:creationId xmlns:a16="http://schemas.microsoft.com/office/drawing/2014/main" id="{F32A8C65-C8D4-6D52-5D59-9D6F1F819AF1}"/>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296381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56C5-7A5E-E0D7-79D9-411CE9A7D511}"/>
              </a:ext>
            </a:extLst>
          </p:cNvPr>
          <p:cNvSpPr>
            <a:spLocks noGrp="1"/>
          </p:cNvSpPr>
          <p:nvPr>
            <p:ph type="title"/>
          </p:nvPr>
        </p:nvSpPr>
        <p:spPr/>
        <p:txBody>
          <a:bodyPr/>
          <a:lstStyle/>
          <a:p>
            <a:r>
              <a:rPr lang="en-US"/>
              <a:t>Click to edit Master title style</a:t>
            </a:r>
            <a:endParaRPr lang="es-PE"/>
          </a:p>
        </p:txBody>
      </p:sp>
      <p:sp>
        <p:nvSpPr>
          <p:cNvPr id="3" name="Date Placeholder 2">
            <a:extLst>
              <a:ext uri="{FF2B5EF4-FFF2-40B4-BE49-F238E27FC236}">
                <a16:creationId xmlns:a16="http://schemas.microsoft.com/office/drawing/2014/main" id="{9B53AD13-AF20-7273-E6D4-E5DC79A1C6F4}"/>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4" name="Footer Placeholder 3">
            <a:extLst>
              <a:ext uri="{FF2B5EF4-FFF2-40B4-BE49-F238E27FC236}">
                <a16:creationId xmlns:a16="http://schemas.microsoft.com/office/drawing/2014/main" id="{8710B264-C905-93EE-3D5E-43CA8FB50EF9}"/>
              </a:ext>
            </a:extLst>
          </p:cNvPr>
          <p:cNvSpPr>
            <a:spLocks noGrp="1"/>
          </p:cNvSpPr>
          <p:nvPr>
            <p:ph type="ftr" sz="quarter" idx="11"/>
          </p:nvPr>
        </p:nvSpPr>
        <p:spPr/>
        <p:txBody>
          <a:bodyPr/>
          <a:lstStyle/>
          <a:p>
            <a:endParaRPr lang="es-PE"/>
          </a:p>
        </p:txBody>
      </p:sp>
      <p:sp>
        <p:nvSpPr>
          <p:cNvPr id="5" name="Slide Number Placeholder 4">
            <a:extLst>
              <a:ext uri="{FF2B5EF4-FFF2-40B4-BE49-F238E27FC236}">
                <a16:creationId xmlns:a16="http://schemas.microsoft.com/office/drawing/2014/main" id="{F5C4A482-F084-3AC2-F390-50AD1C434F53}"/>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50320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A9CC9B-5D02-7D3F-D55F-1DC58FCE48F9}"/>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3" name="Footer Placeholder 2">
            <a:extLst>
              <a:ext uri="{FF2B5EF4-FFF2-40B4-BE49-F238E27FC236}">
                <a16:creationId xmlns:a16="http://schemas.microsoft.com/office/drawing/2014/main" id="{44B61EF8-69A5-CD27-76FC-E1DE334BF2FC}"/>
              </a:ext>
            </a:extLst>
          </p:cNvPr>
          <p:cNvSpPr>
            <a:spLocks noGrp="1"/>
          </p:cNvSpPr>
          <p:nvPr>
            <p:ph type="ftr" sz="quarter" idx="11"/>
          </p:nvPr>
        </p:nvSpPr>
        <p:spPr/>
        <p:txBody>
          <a:bodyPr/>
          <a:lstStyle/>
          <a:p>
            <a:endParaRPr lang="es-PE"/>
          </a:p>
        </p:txBody>
      </p:sp>
      <p:sp>
        <p:nvSpPr>
          <p:cNvPr id="4" name="Slide Number Placeholder 3">
            <a:extLst>
              <a:ext uri="{FF2B5EF4-FFF2-40B4-BE49-F238E27FC236}">
                <a16:creationId xmlns:a16="http://schemas.microsoft.com/office/drawing/2014/main" id="{4965D19D-1FB8-D52F-0DBF-9442A27C65F5}"/>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5105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ABD1-FE62-B0C4-26CD-C835C824F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Content Placeholder 2">
            <a:extLst>
              <a:ext uri="{FF2B5EF4-FFF2-40B4-BE49-F238E27FC236}">
                <a16:creationId xmlns:a16="http://schemas.microsoft.com/office/drawing/2014/main" id="{0F9A1223-2F02-DF88-DE86-B71315ED76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Text Placeholder 3">
            <a:extLst>
              <a:ext uri="{FF2B5EF4-FFF2-40B4-BE49-F238E27FC236}">
                <a16:creationId xmlns:a16="http://schemas.microsoft.com/office/drawing/2014/main" id="{3F46F44F-2892-539E-7DDA-A461AE739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58884-9AE6-18BE-550A-D2CD801AA2D4}"/>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6" name="Footer Placeholder 5">
            <a:extLst>
              <a:ext uri="{FF2B5EF4-FFF2-40B4-BE49-F238E27FC236}">
                <a16:creationId xmlns:a16="http://schemas.microsoft.com/office/drawing/2014/main" id="{2D689F36-145F-DD50-A45D-0E72DADC6A61}"/>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D772076F-2F21-5B56-FC58-E76D47C885AF}"/>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149939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B977-A3A5-7480-2B3C-6F95284EA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Picture Placeholder 2">
            <a:extLst>
              <a:ext uri="{FF2B5EF4-FFF2-40B4-BE49-F238E27FC236}">
                <a16:creationId xmlns:a16="http://schemas.microsoft.com/office/drawing/2014/main" id="{C6256097-15A4-A696-F313-EC1077D91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a:extLst>
              <a:ext uri="{FF2B5EF4-FFF2-40B4-BE49-F238E27FC236}">
                <a16:creationId xmlns:a16="http://schemas.microsoft.com/office/drawing/2014/main" id="{BAAFAB21-3220-73B9-E33D-C1C78C2ED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2BDDE-3784-CB90-4486-3E53AE5610E5}"/>
              </a:ext>
            </a:extLst>
          </p:cNvPr>
          <p:cNvSpPr>
            <a:spLocks noGrp="1"/>
          </p:cNvSpPr>
          <p:nvPr>
            <p:ph type="dt" sz="half" idx="10"/>
          </p:nvPr>
        </p:nvSpPr>
        <p:spPr/>
        <p:txBody>
          <a:bodyPr/>
          <a:lstStyle/>
          <a:p>
            <a:fld id="{4F5C8B6B-56F3-4352-8EC7-3FB119AE6EAA}" type="datetimeFigureOut">
              <a:rPr lang="es-PE" smtClean="0"/>
              <a:t>20/12/2023</a:t>
            </a:fld>
            <a:endParaRPr lang="es-PE"/>
          </a:p>
        </p:txBody>
      </p:sp>
      <p:sp>
        <p:nvSpPr>
          <p:cNvPr id="6" name="Footer Placeholder 5">
            <a:extLst>
              <a:ext uri="{FF2B5EF4-FFF2-40B4-BE49-F238E27FC236}">
                <a16:creationId xmlns:a16="http://schemas.microsoft.com/office/drawing/2014/main" id="{5CF861A0-9F92-AFE8-6277-154AB7AC4208}"/>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23402DD6-C6A7-19D1-4534-CFD73EEBBB20}"/>
              </a:ext>
            </a:extLst>
          </p:cNvPr>
          <p:cNvSpPr>
            <a:spLocks noGrp="1"/>
          </p:cNvSpPr>
          <p:nvPr>
            <p:ph type="sldNum" sz="quarter" idx="12"/>
          </p:nvPr>
        </p:nvSpPr>
        <p:spPr/>
        <p:txBody>
          <a:bodyPr/>
          <a:lstStyle/>
          <a:p>
            <a:fld id="{BAAA2CE2-DFF3-4BAC-844D-FA8D764DCC83}" type="slidenum">
              <a:rPr lang="es-PE" smtClean="0"/>
              <a:t>‹#›</a:t>
            </a:fld>
            <a:endParaRPr lang="es-PE"/>
          </a:p>
        </p:txBody>
      </p:sp>
    </p:spTree>
    <p:extLst>
      <p:ext uri="{BB962C8B-B14F-4D97-AF65-F5344CB8AC3E}">
        <p14:creationId xmlns:p14="http://schemas.microsoft.com/office/powerpoint/2010/main" val="394564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B34C79-D45C-9A4B-F113-EDA21AA95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E"/>
          </a:p>
        </p:txBody>
      </p:sp>
      <p:sp>
        <p:nvSpPr>
          <p:cNvPr id="3" name="Text Placeholder 2">
            <a:extLst>
              <a:ext uri="{FF2B5EF4-FFF2-40B4-BE49-F238E27FC236}">
                <a16:creationId xmlns:a16="http://schemas.microsoft.com/office/drawing/2014/main" id="{956014F5-1CCA-BFE9-BF11-9A8C56AAD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D9D4CBFE-E5ED-1C3E-F5C0-88A50CE625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C8B6B-56F3-4352-8EC7-3FB119AE6EAA}" type="datetimeFigureOut">
              <a:rPr lang="es-PE" smtClean="0"/>
              <a:t>20/12/2023</a:t>
            </a:fld>
            <a:endParaRPr lang="es-PE"/>
          </a:p>
        </p:txBody>
      </p:sp>
      <p:sp>
        <p:nvSpPr>
          <p:cNvPr id="5" name="Footer Placeholder 4">
            <a:extLst>
              <a:ext uri="{FF2B5EF4-FFF2-40B4-BE49-F238E27FC236}">
                <a16:creationId xmlns:a16="http://schemas.microsoft.com/office/drawing/2014/main" id="{07E903D5-DD0D-0196-4879-E3BACEFA9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a:extLst>
              <a:ext uri="{FF2B5EF4-FFF2-40B4-BE49-F238E27FC236}">
                <a16:creationId xmlns:a16="http://schemas.microsoft.com/office/drawing/2014/main" id="{EB696DEF-C63C-0314-41FA-E79CC41EC8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A2CE2-DFF3-4BAC-844D-FA8D764DCC83}" type="slidenum">
              <a:rPr lang="es-PE" smtClean="0"/>
              <a:t>‹#›</a:t>
            </a:fld>
            <a:endParaRPr lang="es-PE"/>
          </a:p>
        </p:txBody>
      </p:sp>
    </p:spTree>
    <p:extLst>
      <p:ext uri="{BB962C8B-B14F-4D97-AF65-F5344CB8AC3E}">
        <p14:creationId xmlns:p14="http://schemas.microsoft.com/office/powerpoint/2010/main" val="2474289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towardsdatascience.com/understanding-backpropagation-abcc509ca9d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hyperlink" Target="https://towardsdatascience.com/understanding-backpropagation-abcc509ca9d0" TargetMode="External"/><Relationship Id="rId3" Type="http://schemas.openxmlformats.org/officeDocument/2006/relationships/hyperlink" Target="https://towardsdatascience.com/pytorch-introduction-building-your-first-linear-model-d868a8681a41" TargetMode="External"/><Relationship Id="rId7" Type="http://schemas.openxmlformats.org/officeDocument/2006/relationships/hyperlink" Target="https://medium.com/@rukshanpramoditha/list/neural-networks-and-deep-learning-course-a2779b9c3f75"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towardsdatascience.com/multilayer-perceptron-explained-with-a-real-life-example-and-python-code-sentiment-analysis-cb408ee93141" TargetMode="External"/><Relationship Id="rId5" Type="http://schemas.openxmlformats.org/officeDocument/2006/relationships/hyperlink" Target="https://medium.com/@evertongomede/understanding-backpropagation-the-engine-behind-neural-network-learning-a7c2e1acdbf" TargetMode="External"/><Relationship Id="rId10" Type="http://schemas.openxmlformats.org/officeDocument/2006/relationships/hyperlink" Target="https://towardsdatascience.com/understanding-backpropagation-algorithm-7bb3aa2f95fd" TargetMode="External"/><Relationship Id="rId4" Type="http://schemas.openxmlformats.org/officeDocument/2006/relationships/hyperlink" Target="https://medium.com/@mohamedyosef101/understanding-neural-networks-by-building-one-from-scratch-using-numpy-61500b9ca882" TargetMode="External"/><Relationship Id="rId9" Type="http://schemas.openxmlformats.org/officeDocument/2006/relationships/hyperlink" Target="https://youtube.com/playlist?list=PLZHQObOWTQDNU6R1_67000Dx_ZCJB-3pi&amp;si=9LsJ8HjltbuLtFq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medium.com/analytics-vidhya/optimizers-gradient-descent-algorithms-part-1-ac9baf446df1" TargetMode="External"/><Relationship Id="rId13" Type="http://schemas.openxmlformats.org/officeDocument/2006/relationships/hyperlink" Target="https://medium.com/@dancerworld60/optimizers-part-1-gradient-descent-and-its-variants-d11dac1d6b2" TargetMode="External"/><Relationship Id="rId3" Type="http://schemas.openxmlformats.org/officeDocument/2006/relationships/hyperlink" Target="https://www.analyticsvidhya.com/blog/2021/06/complete-guide-to-gradient-based-optimizers/" TargetMode="External"/><Relationship Id="rId7" Type="http://schemas.openxmlformats.org/officeDocument/2006/relationships/hyperlink" Target="https://medium.com/@nerdjock" TargetMode="External"/><Relationship Id="rId12" Type="http://schemas.openxmlformats.org/officeDocument/2006/relationships/hyperlink" Target="https://iq.opengenus.org/types-of-gradient-optimizer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arxiv.org/pdf/1609.04747.pdf" TargetMode="External"/><Relationship Id="rId11" Type="http://schemas.openxmlformats.org/officeDocument/2006/relationships/hyperlink" Target="https://towardsdatascience.com/neural-network-optimizers-made-simple-core-algorithms-and-why-they-are-needed-7fd072cd2788" TargetMode="External"/><Relationship Id="rId5" Type="http://schemas.openxmlformats.org/officeDocument/2006/relationships/hyperlink" Target="https://www.ruder.io/optimizing-gradient-descent/" TargetMode="External"/><Relationship Id="rId10" Type="http://schemas.openxmlformats.org/officeDocument/2006/relationships/hyperlink" Target="https://towardsdatascience.com/effect-of-gradient-descent-optimizers-on-neural-net-training-d44678d27060" TargetMode="External"/><Relationship Id="rId4" Type="http://schemas.openxmlformats.org/officeDocument/2006/relationships/hyperlink" Target="https://www.analyticsvidhya.com/blog/2021/10/a-comprehensive-guide-on-deep-learning-optimizers/" TargetMode="External"/><Relationship Id="rId9" Type="http://schemas.openxmlformats.org/officeDocument/2006/relationships/hyperlink" Target="https://naokishibuya.medium.com/gradient-descent-optimizers-80d29f22deb5" TargetMode="External"/><Relationship Id="rId14" Type="http://schemas.openxmlformats.org/officeDocument/2006/relationships/hyperlink" Target="https://towardsdatascience.com/optimizers-for-training-neural-network-59450d71caf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FFF54-02F0-441C-7E11-5329A0A24711}"/>
              </a:ext>
            </a:extLst>
          </p:cNvPr>
          <p:cNvSpPr>
            <a:spLocks noGrp="1"/>
          </p:cNvSpPr>
          <p:nvPr>
            <p:ph idx="1"/>
          </p:nvPr>
        </p:nvSpPr>
        <p:spPr>
          <a:xfrm>
            <a:off x="838200" y="681037"/>
            <a:ext cx="5257800" cy="5495926"/>
          </a:xfrm>
        </p:spPr>
        <p:txBody>
          <a:bodyPr>
            <a:normAutofit/>
          </a:bodyPr>
          <a:lstStyle/>
          <a:p>
            <a:pPr marL="0" indent="0">
              <a:buNone/>
            </a:pPr>
            <a:r>
              <a:rPr lang="en-US" sz="1600" b="1" dirty="0">
                <a:latin typeface="Arial (Headings)"/>
                <a:ea typeface="KaiTi" panose="020B0503020204020204" pitchFamily="49" charset="-122"/>
                <a:cs typeface="Cascadia Mono Light" panose="020B0609020000020004" pitchFamily="49" charset="0"/>
              </a:rPr>
              <a:t>Machine Learning</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Gradient Descent Algorithm</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Linear Regression</a:t>
            </a:r>
          </a:p>
          <a:p>
            <a:pPr>
              <a:buFont typeface="Courier New" panose="02070309020205020404" pitchFamily="49" charset="0"/>
              <a:buChar char="o"/>
            </a:pPr>
            <a:r>
              <a:rPr lang="en-US" sz="1600" dirty="0">
                <a:solidFill>
                  <a:schemeClr val="bg1">
                    <a:lumMod val="85000"/>
                  </a:schemeClr>
                </a:solidFill>
                <a:latin typeface="Arial (Headings)"/>
                <a:ea typeface="KaiTi" panose="020B0503020204020204" pitchFamily="49" charset="-122"/>
                <a:cs typeface="Cascadia Mono Light" panose="020B0609020000020004" pitchFamily="49" charset="0"/>
              </a:rPr>
              <a:t>Non-Linear Regression</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Logistic Regression</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Decision Trees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Regression Trees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Classification Trees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Model complexity and ensemble models</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Clustering Algorithms</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K-Means</a:t>
            </a:r>
          </a:p>
          <a:p>
            <a:pPr lvl="1">
              <a:buFont typeface="Courier New" panose="02070309020205020404" pitchFamily="49" charset="0"/>
              <a:buChar char="o"/>
            </a:pPr>
            <a:r>
              <a:rPr lang="en-US" sz="1200" dirty="0">
                <a:solidFill>
                  <a:schemeClr val="bg1">
                    <a:lumMod val="75000"/>
                  </a:schemeClr>
                </a:solidFill>
                <a:latin typeface="Arial (Headings)"/>
                <a:ea typeface="KaiTi" panose="020B0503020204020204" pitchFamily="49" charset="-122"/>
                <a:cs typeface="Cascadia Mono Light" panose="020B0609020000020004" pitchFamily="49" charset="0"/>
              </a:rPr>
              <a:t>Hierarchical clustering</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DB-Scan</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Mean Shift</a:t>
            </a:r>
          </a:p>
          <a:p>
            <a:pPr lvl="1">
              <a:buFont typeface="Courier New" panose="02070309020205020404" pitchFamily="49" charset="0"/>
              <a:buChar char="o"/>
            </a:pPr>
            <a:r>
              <a:rPr lang="en-US" sz="1200" dirty="0">
                <a:latin typeface="Arial (Headings)"/>
                <a:ea typeface="KaiTi" panose="020B0503020204020204" pitchFamily="49" charset="-122"/>
                <a:cs typeface="Cascadia Mono Light" panose="020B0609020000020004" pitchFamily="49" charset="0"/>
              </a:rPr>
              <a:t>GMM</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Support Vector Machine</a:t>
            </a:r>
          </a:p>
        </p:txBody>
      </p:sp>
      <p:sp>
        <p:nvSpPr>
          <p:cNvPr id="6" name="Content Placeholder 2">
            <a:extLst>
              <a:ext uri="{FF2B5EF4-FFF2-40B4-BE49-F238E27FC236}">
                <a16:creationId xmlns:a16="http://schemas.microsoft.com/office/drawing/2014/main" id="{4B5C2AD4-14C9-95EB-E4CA-7451C117A52D}"/>
              </a:ext>
            </a:extLst>
          </p:cNvPr>
          <p:cNvSpPr txBox="1">
            <a:spLocks/>
          </p:cNvSpPr>
          <p:nvPr/>
        </p:nvSpPr>
        <p:spPr>
          <a:xfrm>
            <a:off x="6096000" y="681037"/>
            <a:ext cx="5257800" cy="549592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Arial (Headings)"/>
                <a:ea typeface="Cascadia Code" panose="020B0609020000020004" pitchFamily="49" charset="0"/>
                <a:cs typeface="Arial" panose="020B0604020202020204" pitchFamily="34" charset="0"/>
              </a:rPr>
              <a:t>Datasets</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Breast Cancer Wisconsin</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MIMIC-III</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Framingham Heart Study</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Alzheimer’s Disease Neuroimaging Initiative</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Drug discovery</a:t>
            </a:r>
          </a:p>
          <a:p>
            <a:pPr>
              <a:buFont typeface="Courier New" panose="02070309020205020404" pitchFamily="49" charset="0"/>
              <a:buChar char="o"/>
            </a:pPr>
            <a:r>
              <a:rPr lang="en-US" sz="1600" dirty="0">
                <a:latin typeface="Arial (Headings)"/>
                <a:ea typeface="Cascadia Code" panose="020B0609020000020004" pitchFamily="49" charset="0"/>
                <a:cs typeface="Arial" panose="020B0604020202020204" pitchFamily="34" charset="0"/>
              </a:rPr>
              <a:t>Microbiome</a:t>
            </a:r>
            <a:endParaRPr lang="en-US" sz="1600" dirty="0">
              <a:latin typeface="Arial (Headings)"/>
              <a:ea typeface="Cascadia Code Light" panose="020B0609020000020004" pitchFamily="49" charset="0"/>
              <a:cs typeface="Cascadia Code Light" panose="020B0609020000020004" pitchFamily="49" charset="0"/>
            </a:endParaRPr>
          </a:p>
          <a:p>
            <a:pPr>
              <a:buFont typeface="Courier New" panose="02070309020205020404" pitchFamily="49" charset="0"/>
              <a:buChar char="o"/>
            </a:pPr>
            <a:endParaRPr lang="en-US" sz="1600" dirty="0">
              <a:latin typeface="Arial (Headings)"/>
              <a:ea typeface="Cascadia Code Light" panose="020B0609020000020004" pitchFamily="49" charset="0"/>
              <a:cs typeface="Cascadia Code Light" panose="020B0609020000020004" pitchFamily="49" charset="0"/>
            </a:endParaRPr>
          </a:p>
          <a:p>
            <a:pPr marL="0" indent="0">
              <a:buNone/>
            </a:pPr>
            <a:r>
              <a:rPr lang="en-US" sz="1600" b="1" dirty="0">
                <a:latin typeface="Arial (Headings)"/>
                <a:ea typeface="KaiTi" panose="020B0503020204020204" pitchFamily="49" charset="-122"/>
                <a:cs typeface="Cascadia Mono Light" panose="020B0609020000020004" pitchFamily="49" charset="0"/>
              </a:rPr>
              <a:t>Deep Learning</a:t>
            </a:r>
          </a:p>
          <a:p>
            <a:pPr>
              <a:buFont typeface="Courier New" panose="02070309020205020404" pitchFamily="49" charset="0"/>
              <a:buChar char="o"/>
            </a:pPr>
            <a:r>
              <a:rPr lang="en-US" sz="1600" dirty="0">
                <a:latin typeface="Arial (Headings)"/>
                <a:ea typeface="KaiTi" panose="020B0503020204020204" pitchFamily="49" charset="-122"/>
                <a:cs typeface="Cascadia Mono Light" panose="020B0609020000020004" pitchFamily="49" charset="0"/>
              </a:rPr>
              <a:t>MLP</a:t>
            </a:r>
          </a:p>
          <a:p>
            <a:pPr>
              <a:buFont typeface="Courier New" panose="02070309020205020404" pitchFamily="49" charset="0"/>
              <a:buChar char="o"/>
            </a:pPr>
            <a:r>
              <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rPr>
              <a:t>CNN</a:t>
            </a:r>
          </a:p>
          <a:p>
            <a:pPr>
              <a:buFont typeface="Courier New" panose="02070309020205020404" pitchFamily="49" charset="0"/>
              <a:buChar char="o"/>
            </a:pPr>
            <a:r>
              <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rPr>
              <a:t>CNN </a:t>
            </a:r>
            <a:r>
              <a:rPr lang="en-US" sz="1600" b="1" dirty="0" err="1">
                <a:solidFill>
                  <a:schemeClr val="bg1">
                    <a:lumMod val="75000"/>
                  </a:schemeClr>
                </a:solidFill>
                <a:latin typeface="Arial (Headings)"/>
                <a:ea typeface="KaiTi" panose="020B0503020204020204" pitchFamily="49" charset="-122"/>
                <a:cs typeface="Cascadia Mono Light" panose="020B0609020000020004" pitchFamily="49" charset="0"/>
              </a:rPr>
              <a:t>Arquitectures</a:t>
            </a:r>
            <a:endPar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endParaRPr>
          </a:p>
          <a:p>
            <a:pPr>
              <a:buFont typeface="Courier New" panose="02070309020205020404" pitchFamily="49" charset="0"/>
              <a:buChar char="o"/>
            </a:pPr>
            <a:r>
              <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rPr>
              <a:t>Autoencoders</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E: Transfer learning y fine tunning</a:t>
            </a:r>
            <a:endParaRPr lang="en-US" sz="1600" b="1" dirty="0">
              <a:solidFill>
                <a:schemeClr val="bg1">
                  <a:lumMod val="75000"/>
                </a:schemeClr>
              </a:solidFill>
              <a:latin typeface="Arial (Headings)"/>
              <a:ea typeface="KaiTi" panose="020B0503020204020204" pitchFamily="49" charset="-122"/>
              <a:cs typeface="Cascadia Mono Light" panose="020B0609020000020004" pitchFamily="49" charset="0"/>
            </a:endParaRP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Recurrent Neural Networks</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VAE</a:t>
            </a:r>
          </a:p>
          <a:p>
            <a:pPr>
              <a:buFont typeface="Courier New" panose="02070309020205020404" pitchFamily="49" charset="0"/>
              <a:buChar char="o"/>
            </a:pPr>
            <a:r>
              <a:rPr lang="en-US" sz="1600" dirty="0">
                <a:solidFill>
                  <a:schemeClr val="bg1">
                    <a:lumMod val="75000"/>
                  </a:schemeClr>
                </a:solidFill>
                <a:latin typeface="Arial (Headings)"/>
                <a:ea typeface="KaiTi" panose="020B0503020204020204" pitchFamily="49" charset="-122"/>
                <a:cs typeface="Cascadia Mono Light" panose="020B0609020000020004" pitchFamily="49" charset="0"/>
              </a:rPr>
              <a:t>GAN</a:t>
            </a:r>
            <a:endParaRPr lang="en-US" sz="1600" dirty="0">
              <a:solidFill>
                <a:schemeClr val="bg1">
                  <a:lumMod val="75000"/>
                </a:schemeClr>
              </a:solidFill>
              <a:latin typeface="Arial (Headings)"/>
              <a:ea typeface="Cascadia Code" panose="020B0609020000020004" pitchFamily="49" charset="0"/>
              <a:cs typeface="Arial" panose="020B0604020202020204" pitchFamily="34" charset="0"/>
            </a:endParaRPr>
          </a:p>
          <a:p>
            <a:pPr>
              <a:buFont typeface="Courier New" panose="02070309020205020404" pitchFamily="49" charset="0"/>
              <a:buChar char="o"/>
            </a:pPr>
            <a:r>
              <a:rPr lang="en-US" sz="1600" dirty="0">
                <a:solidFill>
                  <a:schemeClr val="bg1">
                    <a:lumMod val="75000"/>
                  </a:schemeClr>
                </a:solidFill>
                <a:latin typeface="Arial (Headings)"/>
                <a:ea typeface="Cascadia Code" panose="020B0609020000020004" pitchFamily="49" charset="0"/>
                <a:cs typeface="Arial" panose="020B0604020202020204" pitchFamily="34" charset="0"/>
              </a:rPr>
              <a:t>Transformers</a:t>
            </a:r>
          </a:p>
          <a:p>
            <a:pPr>
              <a:buFont typeface="Courier New" panose="02070309020205020404" pitchFamily="49" charset="0"/>
              <a:buChar char="o"/>
            </a:pPr>
            <a:r>
              <a:rPr lang="en-US" sz="1600" dirty="0">
                <a:solidFill>
                  <a:schemeClr val="bg1">
                    <a:lumMod val="75000"/>
                  </a:schemeClr>
                </a:solidFill>
                <a:latin typeface="Arial (Headings)"/>
                <a:ea typeface="Cascadia Code" panose="020B0609020000020004" pitchFamily="49" charset="0"/>
                <a:cs typeface="Arial" panose="020B0604020202020204" pitchFamily="34" charset="0"/>
              </a:rPr>
              <a:t>Diffusion Models</a:t>
            </a:r>
          </a:p>
          <a:p>
            <a:pPr>
              <a:buFont typeface="Courier New" panose="02070309020205020404" pitchFamily="49" charset="0"/>
              <a:buChar char="o"/>
            </a:pPr>
            <a:r>
              <a:rPr lang="en-US" sz="1600" dirty="0">
                <a:solidFill>
                  <a:schemeClr val="bg1">
                    <a:lumMod val="75000"/>
                  </a:schemeClr>
                </a:solidFill>
                <a:latin typeface="Arial (Headings)"/>
                <a:ea typeface="Cascadia Code" panose="020B0609020000020004" pitchFamily="49" charset="0"/>
                <a:cs typeface="Arial" panose="020B0604020202020204" pitchFamily="34" charset="0"/>
              </a:rPr>
              <a:t>Paper + Implementation</a:t>
            </a:r>
            <a:endParaRPr lang="en-US" sz="1600" dirty="0">
              <a:solidFill>
                <a:schemeClr val="bg1">
                  <a:lumMod val="75000"/>
                </a:schemeClr>
              </a:solidFill>
              <a:latin typeface="Arial (Headings)"/>
              <a:ea typeface="KaiTi" panose="020B0503020204020204" pitchFamily="49" charset="-122"/>
              <a:cs typeface="Cascadia Mono Light" panose="020B0609020000020004" pitchFamily="49"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1105D89-CD0A-1723-DA86-1EB83E619B9C}"/>
                  </a:ext>
                </a:extLst>
              </p14:cNvPr>
              <p14:cNvContentPartPr/>
              <p14:nvPr/>
            </p14:nvContentPartPr>
            <p14:xfrm>
              <a:off x="12503484" y="3252656"/>
              <a:ext cx="85680" cy="547560"/>
            </p14:xfrm>
          </p:contentPart>
        </mc:Choice>
        <mc:Fallback xmlns="">
          <p:pic>
            <p:nvPicPr>
              <p:cNvPr id="2" name="Ink 1">
                <a:extLst>
                  <a:ext uri="{FF2B5EF4-FFF2-40B4-BE49-F238E27FC236}">
                    <a16:creationId xmlns:a16="http://schemas.microsoft.com/office/drawing/2014/main" id="{11105D89-CD0A-1723-DA86-1EB83E619B9C}"/>
                  </a:ext>
                </a:extLst>
              </p:cNvPr>
              <p:cNvPicPr/>
              <p:nvPr/>
            </p:nvPicPr>
            <p:blipFill>
              <a:blip r:embed="rId4"/>
              <a:stretch>
                <a:fillRect/>
              </a:stretch>
            </p:blipFill>
            <p:spPr>
              <a:xfrm>
                <a:off x="12494844" y="3243656"/>
                <a:ext cx="103320" cy="565200"/>
              </a:xfrm>
              <a:prstGeom prst="rect">
                <a:avLst/>
              </a:prstGeom>
            </p:spPr>
          </p:pic>
        </mc:Fallback>
      </mc:AlternateContent>
    </p:spTree>
    <p:extLst>
      <p:ext uri="{BB962C8B-B14F-4D97-AF65-F5344CB8AC3E}">
        <p14:creationId xmlns:p14="http://schemas.microsoft.com/office/powerpoint/2010/main" val="2703546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MLP as a model</a:t>
            </a:r>
          </a:p>
        </p:txBody>
      </p:sp>
      <p:pic>
        <p:nvPicPr>
          <p:cNvPr id="5" name="Picture 4">
            <a:extLst>
              <a:ext uri="{FF2B5EF4-FFF2-40B4-BE49-F238E27FC236}">
                <a16:creationId xmlns:a16="http://schemas.microsoft.com/office/drawing/2014/main" id="{5556FF6E-54D6-8263-3C3D-1A3E6663F641}"/>
              </a:ext>
            </a:extLst>
          </p:cNvPr>
          <p:cNvPicPr>
            <a:picLocks noChangeAspect="1"/>
          </p:cNvPicPr>
          <p:nvPr/>
        </p:nvPicPr>
        <p:blipFill>
          <a:blip r:embed="rId3"/>
          <a:stretch>
            <a:fillRect/>
          </a:stretch>
        </p:blipFill>
        <p:spPr>
          <a:xfrm>
            <a:off x="1061335" y="1263093"/>
            <a:ext cx="10069330" cy="4915586"/>
          </a:xfrm>
          <a:prstGeom prst="rect">
            <a:avLst/>
          </a:prstGeom>
        </p:spPr>
      </p:pic>
    </p:spTree>
    <p:extLst>
      <p:ext uri="{BB962C8B-B14F-4D97-AF65-F5344CB8AC3E}">
        <p14:creationId xmlns:p14="http://schemas.microsoft.com/office/powerpoint/2010/main" val="3088233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MLP learning</a:t>
            </a:r>
          </a:p>
        </p:txBody>
      </p:sp>
      <p:pic>
        <p:nvPicPr>
          <p:cNvPr id="6" name="Picture 5">
            <a:extLst>
              <a:ext uri="{FF2B5EF4-FFF2-40B4-BE49-F238E27FC236}">
                <a16:creationId xmlns:a16="http://schemas.microsoft.com/office/drawing/2014/main" id="{6BD54692-D18F-9530-F042-FA5A5A58EC74}"/>
              </a:ext>
            </a:extLst>
          </p:cNvPr>
          <p:cNvPicPr>
            <a:picLocks noChangeAspect="1"/>
          </p:cNvPicPr>
          <p:nvPr/>
        </p:nvPicPr>
        <p:blipFill rotWithShape="1">
          <a:blip r:embed="rId3"/>
          <a:srcRect l="1130" t="4127" r="22294"/>
          <a:stretch/>
        </p:blipFill>
        <p:spPr>
          <a:xfrm>
            <a:off x="2191607" y="1128848"/>
            <a:ext cx="7808786" cy="5594907"/>
          </a:xfrm>
          <a:prstGeom prst="rect">
            <a:avLst/>
          </a:prstGeom>
        </p:spPr>
      </p:pic>
      <p:sp>
        <p:nvSpPr>
          <p:cNvPr id="7" name="Rectangle 6">
            <a:extLst>
              <a:ext uri="{FF2B5EF4-FFF2-40B4-BE49-F238E27FC236}">
                <a16:creationId xmlns:a16="http://schemas.microsoft.com/office/drawing/2014/main" id="{DD853350-FA55-9742-C763-6889915C7A45}"/>
              </a:ext>
            </a:extLst>
          </p:cNvPr>
          <p:cNvSpPr/>
          <p:nvPr/>
        </p:nvSpPr>
        <p:spPr>
          <a:xfrm>
            <a:off x="8610600" y="5399314"/>
            <a:ext cx="1730829" cy="106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78311C12-F514-3D53-3FD8-689E0395FC28}"/>
                  </a:ext>
                </a:extLst>
              </p14:cNvPr>
              <p14:cNvContentPartPr/>
              <p14:nvPr/>
            </p14:nvContentPartPr>
            <p14:xfrm>
              <a:off x="5740560" y="5772600"/>
              <a:ext cx="125640" cy="2520"/>
            </p14:xfrm>
          </p:contentPart>
        </mc:Choice>
        <mc:Fallback xmlns="">
          <p:pic>
            <p:nvPicPr>
              <p:cNvPr id="3" name="Ink 2">
                <a:extLst>
                  <a:ext uri="{FF2B5EF4-FFF2-40B4-BE49-F238E27FC236}">
                    <a16:creationId xmlns:a16="http://schemas.microsoft.com/office/drawing/2014/main" id="{78311C12-F514-3D53-3FD8-689E0395FC28}"/>
                  </a:ext>
                </a:extLst>
              </p:cNvPr>
              <p:cNvPicPr/>
              <p:nvPr/>
            </p:nvPicPr>
            <p:blipFill>
              <a:blip r:embed="rId5"/>
              <a:stretch>
                <a:fillRect/>
              </a:stretch>
            </p:blipFill>
            <p:spPr>
              <a:xfrm>
                <a:off x="5731200" y="5763240"/>
                <a:ext cx="144360" cy="21240"/>
              </a:xfrm>
              <a:prstGeom prst="rect">
                <a:avLst/>
              </a:prstGeom>
            </p:spPr>
          </p:pic>
        </mc:Fallback>
      </mc:AlternateContent>
    </p:spTree>
    <p:extLst>
      <p:ext uri="{BB962C8B-B14F-4D97-AF65-F5344CB8AC3E}">
        <p14:creationId xmlns:p14="http://schemas.microsoft.com/office/powerpoint/2010/main" val="335990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MLP learning</a:t>
            </a:r>
          </a:p>
        </p:txBody>
      </p:sp>
      <p:sp>
        <p:nvSpPr>
          <p:cNvPr id="7" name="Rectangle 6">
            <a:extLst>
              <a:ext uri="{FF2B5EF4-FFF2-40B4-BE49-F238E27FC236}">
                <a16:creationId xmlns:a16="http://schemas.microsoft.com/office/drawing/2014/main" id="{DD853350-FA55-9742-C763-6889915C7A45}"/>
              </a:ext>
            </a:extLst>
          </p:cNvPr>
          <p:cNvSpPr/>
          <p:nvPr/>
        </p:nvSpPr>
        <p:spPr>
          <a:xfrm>
            <a:off x="8610600" y="5399314"/>
            <a:ext cx="1730829" cy="106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218" name="Picture 2">
            <a:extLst>
              <a:ext uri="{FF2B5EF4-FFF2-40B4-BE49-F238E27FC236}">
                <a16:creationId xmlns:a16="http://schemas.microsoft.com/office/drawing/2014/main" id="{68B786BA-E266-0C91-2A26-B0BC618C7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293" y="1301396"/>
            <a:ext cx="6253413" cy="5556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9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Forward pass</a:t>
            </a:r>
          </a:p>
        </p:txBody>
      </p:sp>
      <p:pic>
        <p:nvPicPr>
          <p:cNvPr id="5122" name="Picture 2" descr="Analyzing 6 Types of Neural Networks in Deep Learning">
            <a:extLst>
              <a:ext uri="{FF2B5EF4-FFF2-40B4-BE49-F238E27FC236}">
                <a16:creationId xmlns:a16="http://schemas.microsoft.com/office/drawing/2014/main" id="{B86B7A8D-CCC3-D222-FF84-D950519D1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27" y="2056822"/>
            <a:ext cx="4564870" cy="28173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C991DC0-AF38-0913-B1B1-0B0A88EA1A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14" t="15483" r="2709"/>
          <a:stretch/>
        </p:blipFill>
        <p:spPr bwMode="auto">
          <a:xfrm>
            <a:off x="5467350" y="1785588"/>
            <a:ext cx="6494998" cy="335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529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954107"/>
          </a:xfrm>
          <a:prstGeom prst="rect">
            <a:avLst/>
          </a:prstGeom>
          <a:noFill/>
        </p:spPr>
        <p:txBody>
          <a:bodyPr wrap="square" rtlCol="0">
            <a:spAutoFit/>
          </a:bodyPr>
          <a:lstStyle/>
          <a:p>
            <a:r>
              <a:rPr lang="en-US" sz="2800" dirty="0">
                <a:latin typeface="mononoki NF" panose="00000809000000000000" pitchFamily="50" charset="0"/>
              </a:rPr>
              <a:t>Forward </a:t>
            </a:r>
          </a:p>
          <a:p>
            <a:r>
              <a:rPr lang="en-US" sz="2800" dirty="0">
                <a:latin typeface="mononoki NF" panose="00000809000000000000" pitchFamily="50" charset="0"/>
              </a:rPr>
              <a:t>pass</a:t>
            </a:r>
          </a:p>
        </p:txBody>
      </p:sp>
      <p:pic>
        <p:nvPicPr>
          <p:cNvPr id="1026" name="Picture 2">
            <a:extLst>
              <a:ext uri="{FF2B5EF4-FFF2-40B4-BE49-F238E27FC236}">
                <a16:creationId xmlns:a16="http://schemas.microsoft.com/office/drawing/2014/main" id="{3C991DC0-AF38-0913-B1B1-0B0A88EA1A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14" t="15483" r="2709"/>
          <a:stretch/>
        </p:blipFill>
        <p:spPr bwMode="auto">
          <a:xfrm>
            <a:off x="2848501" y="562595"/>
            <a:ext cx="6494998" cy="33598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070160F4-3871-EC60-4D92-294C610939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56" y="4270995"/>
            <a:ext cx="5957887" cy="245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22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Basics of Backpropagation</a:t>
            </a:r>
          </a:p>
        </p:txBody>
      </p:sp>
      <p:pic>
        <p:nvPicPr>
          <p:cNvPr id="3" name="Picture 2">
            <a:extLst>
              <a:ext uri="{FF2B5EF4-FFF2-40B4-BE49-F238E27FC236}">
                <a16:creationId xmlns:a16="http://schemas.microsoft.com/office/drawing/2014/main" id="{1E083736-669A-40CD-8EFC-B2DE55557B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14" t="15483" r="2709"/>
          <a:stretch/>
        </p:blipFill>
        <p:spPr bwMode="auto">
          <a:xfrm>
            <a:off x="1724288" y="1772449"/>
            <a:ext cx="8743424" cy="45229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C942D2-353C-09CD-02BD-DD9231C3F65B}"/>
              </a:ext>
            </a:extLst>
          </p:cNvPr>
          <p:cNvSpPr txBox="1"/>
          <p:nvPr/>
        </p:nvSpPr>
        <p:spPr>
          <a:xfrm>
            <a:off x="213360" y="6354423"/>
            <a:ext cx="7732823" cy="369332"/>
          </a:xfrm>
          <a:prstGeom prst="rect">
            <a:avLst/>
          </a:prstGeom>
          <a:noFill/>
        </p:spPr>
        <p:txBody>
          <a:bodyPr wrap="none" rtlCol="0">
            <a:spAutoFit/>
          </a:bodyPr>
          <a:lstStyle/>
          <a:p>
            <a:r>
              <a:rPr lang="es-PE" dirty="0">
                <a:hlinkClick r:id="rId4"/>
              </a:rPr>
              <a:t>https://towardsdatascience.com/understanding-backpropagation-abcc509ca9d0</a:t>
            </a:r>
            <a:endParaRPr lang="es-PE" dirty="0"/>
          </a:p>
        </p:txBody>
      </p:sp>
    </p:spTree>
    <p:extLst>
      <p:ext uri="{BB962C8B-B14F-4D97-AF65-F5344CB8AC3E}">
        <p14:creationId xmlns:p14="http://schemas.microsoft.com/office/powerpoint/2010/main" val="2259311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pic>
        <p:nvPicPr>
          <p:cNvPr id="3" name="Picture 2">
            <a:extLst>
              <a:ext uri="{FF2B5EF4-FFF2-40B4-BE49-F238E27FC236}">
                <a16:creationId xmlns:a16="http://schemas.microsoft.com/office/drawing/2014/main" id="{1E083736-669A-40CD-8EFC-B2DE55557B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14" t="15483" r="2709"/>
          <a:stretch/>
        </p:blipFill>
        <p:spPr bwMode="auto">
          <a:xfrm>
            <a:off x="0" y="451063"/>
            <a:ext cx="8743424" cy="4522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D0C58A02-2F26-B996-BE11-605CD7D88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5344" y="0"/>
            <a:ext cx="4090529" cy="168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304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pic>
        <p:nvPicPr>
          <p:cNvPr id="3" name="Picture 2">
            <a:extLst>
              <a:ext uri="{FF2B5EF4-FFF2-40B4-BE49-F238E27FC236}">
                <a16:creationId xmlns:a16="http://schemas.microsoft.com/office/drawing/2014/main" id="{1E083736-669A-40CD-8EFC-B2DE55557B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14" t="15483" r="2709"/>
          <a:stretch/>
        </p:blipFill>
        <p:spPr bwMode="auto">
          <a:xfrm>
            <a:off x="0" y="451063"/>
            <a:ext cx="8743424" cy="4522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D0C58A02-2F26-B996-BE11-605CD7D88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5344" y="0"/>
            <a:ext cx="4090529" cy="168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790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7" name="TextBox 6">
            <a:extLst>
              <a:ext uri="{FF2B5EF4-FFF2-40B4-BE49-F238E27FC236}">
                <a16:creationId xmlns:a16="http://schemas.microsoft.com/office/drawing/2014/main" id="{204127F2-6F0A-EF48-A9F2-9907B84C0366}"/>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Bibliography</a:t>
            </a:r>
          </a:p>
        </p:txBody>
      </p:sp>
      <p:sp>
        <p:nvSpPr>
          <p:cNvPr id="2" name="TextBox 1">
            <a:extLst>
              <a:ext uri="{FF2B5EF4-FFF2-40B4-BE49-F238E27FC236}">
                <a16:creationId xmlns:a16="http://schemas.microsoft.com/office/drawing/2014/main" id="{E2513147-4B75-5A8D-9BC1-3E25E4649219}"/>
              </a:ext>
            </a:extLst>
          </p:cNvPr>
          <p:cNvSpPr txBox="1"/>
          <p:nvPr/>
        </p:nvSpPr>
        <p:spPr>
          <a:xfrm>
            <a:off x="524926" y="1588957"/>
            <a:ext cx="11057473" cy="3693319"/>
          </a:xfrm>
          <a:prstGeom prst="rect">
            <a:avLst/>
          </a:prstGeom>
          <a:noFill/>
        </p:spPr>
        <p:txBody>
          <a:bodyPr wrap="square" rtlCol="0">
            <a:spAutoFit/>
          </a:bodyPr>
          <a:lstStyle/>
          <a:p>
            <a:pPr marL="0" indent="0">
              <a:buFont typeface="Arial" panose="020B0604020202020204" pitchFamily="34" charset="0"/>
              <a:buNone/>
            </a:pPr>
            <a:r>
              <a:rPr lang="en-US" dirty="0">
                <a:hlinkClick r:id="rId3"/>
              </a:rPr>
              <a:t>https://towardsdatascience.com/pytorch-introduction-building-your-first-linear-model-d868a8681a41</a:t>
            </a:r>
            <a:endParaRPr lang="en-US" dirty="0"/>
          </a:p>
          <a:p>
            <a:pPr marL="0" indent="0">
              <a:buFont typeface="Arial" panose="020B0604020202020204" pitchFamily="34" charset="0"/>
              <a:buNone/>
            </a:pPr>
            <a:r>
              <a:rPr lang="en-US" dirty="0">
                <a:hlinkClick r:id="rId4"/>
              </a:rPr>
              <a:t>https://medium.com/@mohamedyosef101/understanding-neural-networks-by-building-one-from-scratch-using-numpy-61500b9ca882</a:t>
            </a:r>
            <a:endParaRPr lang="en-US" dirty="0"/>
          </a:p>
          <a:p>
            <a:pPr marL="0" indent="0">
              <a:buFont typeface="Arial" panose="020B0604020202020204" pitchFamily="34" charset="0"/>
              <a:buNone/>
            </a:pPr>
            <a:r>
              <a:rPr lang="en-US" dirty="0">
                <a:hlinkClick r:id="rId5"/>
              </a:rPr>
              <a:t>https://medium.com/@evertongomede/understanding-backpropagation-the-engine-behind-neural-network-learning-a7c2e1acdbf</a:t>
            </a:r>
            <a:endParaRPr lang="en-US" dirty="0"/>
          </a:p>
          <a:p>
            <a:pPr marL="0" indent="0">
              <a:buFont typeface="Arial" panose="020B0604020202020204" pitchFamily="34" charset="0"/>
              <a:buNone/>
            </a:pPr>
            <a:r>
              <a:rPr lang="en-US" dirty="0">
                <a:hlinkClick r:id="rId6"/>
              </a:rPr>
              <a:t>https://towardsdatascience.com/multilayer-perceptron-explained-with-a-real-life-example-and-python-code-sentiment-analysis-cb408ee93141</a:t>
            </a:r>
            <a:endParaRPr lang="en-US" dirty="0"/>
          </a:p>
          <a:p>
            <a:pPr marL="0" indent="0">
              <a:buFont typeface="Arial" panose="020B0604020202020204" pitchFamily="34" charset="0"/>
              <a:buNone/>
            </a:pPr>
            <a:r>
              <a:rPr lang="en-US" dirty="0">
                <a:hlinkClick r:id="rId7"/>
              </a:rPr>
              <a:t>https://medium.com/@rukshanpramoditha/list/neural-networks-and-deep-learning-course-a2779b9c3f75</a:t>
            </a:r>
            <a:endParaRPr lang="en-US" dirty="0"/>
          </a:p>
          <a:p>
            <a:pPr marL="0" indent="0">
              <a:buFont typeface="Arial" panose="020B0604020202020204" pitchFamily="34" charset="0"/>
              <a:buNone/>
            </a:pPr>
            <a:r>
              <a:rPr lang="en-US" dirty="0">
                <a:hlinkClick r:id="rId8"/>
              </a:rPr>
              <a:t>https://towardsdatascience.com/understanding-backpropagation-abcc509ca9d0</a:t>
            </a:r>
            <a:endParaRPr lang="en-US" dirty="0"/>
          </a:p>
          <a:p>
            <a:pPr marL="0" indent="0">
              <a:buFont typeface="Arial" panose="020B0604020202020204" pitchFamily="34" charset="0"/>
              <a:buNone/>
            </a:pPr>
            <a:r>
              <a:rPr lang="en-US" dirty="0">
                <a:hlinkClick r:id="rId9"/>
              </a:rPr>
              <a:t>https://youtube.com/playlist?list=PLZHQObOWTQDNU6R1_67000Dx_ZCJB-3pi&amp;si=9LsJ8HjltbuLtFqs</a:t>
            </a:r>
            <a:endParaRPr lang="en-US" dirty="0"/>
          </a:p>
          <a:p>
            <a:pPr marL="0" indent="0">
              <a:buFont typeface="Arial" panose="020B0604020202020204" pitchFamily="34" charset="0"/>
              <a:buNone/>
            </a:pPr>
            <a:r>
              <a:rPr lang="en-US" dirty="0">
                <a:hlinkClick r:id="rId10"/>
              </a:rPr>
              <a:t>https://towardsdatascience.com/understanding-backpropagation-algorithm-7bb3aa2f95fd</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897132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B971-6868-D853-B68F-1D0E07B7963A}"/>
              </a:ext>
            </a:extLst>
          </p:cNvPr>
          <p:cNvSpPr>
            <a:spLocks noGrp="1"/>
          </p:cNvSpPr>
          <p:nvPr>
            <p:ph type="ctrTitle"/>
          </p:nvPr>
        </p:nvSpPr>
        <p:spPr>
          <a:xfrm>
            <a:off x="0" y="1299519"/>
            <a:ext cx="12192000" cy="2129481"/>
          </a:xfrm>
        </p:spPr>
        <p:txBody>
          <a:bodyPr>
            <a:normAutofit/>
          </a:bodyPr>
          <a:lstStyle/>
          <a:p>
            <a:r>
              <a:rPr lang="en-US" sz="5400" dirty="0">
                <a:latin typeface="mononoki NF" panose="00000809000000000000" pitchFamily="50" charset="0"/>
              </a:rPr>
              <a:t>C9 – Gradient Optimizers</a:t>
            </a:r>
          </a:p>
        </p:txBody>
      </p:sp>
      <p:sp>
        <p:nvSpPr>
          <p:cNvPr id="3" name="Subtitle 2">
            <a:extLst>
              <a:ext uri="{FF2B5EF4-FFF2-40B4-BE49-F238E27FC236}">
                <a16:creationId xmlns:a16="http://schemas.microsoft.com/office/drawing/2014/main" id="{4CBA92BB-E6A9-F414-13A9-0B420849E6EC}"/>
              </a:ext>
            </a:extLst>
          </p:cNvPr>
          <p:cNvSpPr>
            <a:spLocks noGrp="1"/>
          </p:cNvSpPr>
          <p:nvPr>
            <p:ph type="subTitle" idx="1"/>
          </p:nvPr>
        </p:nvSpPr>
        <p:spPr/>
        <p:txBody>
          <a:bodyPr/>
          <a:lstStyle/>
          <a:p>
            <a:endParaRPr lang="en-US" dirty="0"/>
          </a:p>
        </p:txBody>
      </p:sp>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166071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B971-6868-D853-B68F-1D0E07B7963A}"/>
              </a:ext>
            </a:extLst>
          </p:cNvPr>
          <p:cNvSpPr>
            <a:spLocks noGrp="1"/>
          </p:cNvSpPr>
          <p:nvPr>
            <p:ph type="ctrTitle"/>
          </p:nvPr>
        </p:nvSpPr>
        <p:spPr>
          <a:xfrm>
            <a:off x="0" y="1299519"/>
            <a:ext cx="12192000" cy="2129481"/>
          </a:xfrm>
        </p:spPr>
        <p:txBody>
          <a:bodyPr>
            <a:normAutofit/>
          </a:bodyPr>
          <a:lstStyle/>
          <a:p>
            <a:r>
              <a:rPr lang="en-US" sz="5400" dirty="0">
                <a:latin typeface="mononoki NF" panose="00000809000000000000" pitchFamily="50" charset="0"/>
              </a:rPr>
              <a:t>C9 – Intro to Deep Learning</a:t>
            </a:r>
            <a:br>
              <a:rPr lang="en-US" sz="5400" dirty="0">
                <a:latin typeface="mononoki NF" panose="00000809000000000000" pitchFamily="50" charset="0"/>
              </a:rPr>
            </a:br>
            <a:r>
              <a:rPr lang="en-US" sz="5400" dirty="0">
                <a:latin typeface="mononoki NF" panose="00000809000000000000" pitchFamily="50" charset="0"/>
              </a:rPr>
              <a:t>Multilayer Perceptron (MLP)</a:t>
            </a:r>
          </a:p>
        </p:txBody>
      </p:sp>
      <p:sp>
        <p:nvSpPr>
          <p:cNvPr id="3" name="Subtitle 2">
            <a:extLst>
              <a:ext uri="{FF2B5EF4-FFF2-40B4-BE49-F238E27FC236}">
                <a16:creationId xmlns:a16="http://schemas.microsoft.com/office/drawing/2014/main" id="{4CBA92BB-E6A9-F414-13A9-0B420849E6EC}"/>
              </a:ext>
            </a:extLst>
          </p:cNvPr>
          <p:cNvSpPr>
            <a:spLocks noGrp="1"/>
          </p:cNvSpPr>
          <p:nvPr>
            <p:ph type="subTitle" idx="1"/>
          </p:nvPr>
        </p:nvSpPr>
        <p:spPr/>
        <p:txBody>
          <a:bodyPr/>
          <a:lstStyle/>
          <a:p>
            <a:endParaRPr lang="en-US" dirty="0"/>
          </a:p>
        </p:txBody>
      </p:sp>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1664981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7" name="TextBox 6">
            <a:extLst>
              <a:ext uri="{FF2B5EF4-FFF2-40B4-BE49-F238E27FC236}">
                <a16:creationId xmlns:a16="http://schemas.microsoft.com/office/drawing/2014/main" id="{204127F2-6F0A-EF48-A9F2-9907B84C0366}"/>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Bibliography</a:t>
            </a:r>
          </a:p>
        </p:txBody>
      </p:sp>
      <p:sp>
        <p:nvSpPr>
          <p:cNvPr id="2" name="TextBox 1">
            <a:extLst>
              <a:ext uri="{FF2B5EF4-FFF2-40B4-BE49-F238E27FC236}">
                <a16:creationId xmlns:a16="http://schemas.microsoft.com/office/drawing/2014/main" id="{E2513147-4B75-5A8D-9BC1-3E25E4649219}"/>
              </a:ext>
            </a:extLst>
          </p:cNvPr>
          <p:cNvSpPr txBox="1"/>
          <p:nvPr/>
        </p:nvSpPr>
        <p:spPr>
          <a:xfrm>
            <a:off x="524926" y="1588957"/>
            <a:ext cx="11057473" cy="4524315"/>
          </a:xfrm>
          <a:prstGeom prst="rect">
            <a:avLst/>
          </a:prstGeom>
          <a:noFill/>
        </p:spPr>
        <p:txBody>
          <a:bodyPr wrap="square" rtlCol="0">
            <a:spAutoFit/>
          </a:bodyPr>
          <a:lstStyle/>
          <a:p>
            <a:pPr marL="0" indent="0">
              <a:buFont typeface="Arial" panose="020B0604020202020204" pitchFamily="34" charset="0"/>
              <a:buNone/>
            </a:pPr>
            <a:r>
              <a:rPr lang="en-US" dirty="0">
                <a:hlinkClick r:id="rId3"/>
              </a:rPr>
              <a:t>https://www.analyticsvidhya.com/blog/2021/06/complete-guide-to-gradient-based-optimizers/</a:t>
            </a:r>
            <a:endParaRPr lang="en-US" dirty="0"/>
          </a:p>
          <a:p>
            <a:pPr marL="0" indent="0">
              <a:buFont typeface="Arial" panose="020B0604020202020204" pitchFamily="34" charset="0"/>
              <a:buNone/>
            </a:pPr>
            <a:r>
              <a:rPr lang="en-US" dirty="0">
                <a:hlinkClick r:id="rId4"/>
              </a:rPr>
              <a:t>https://www.analyticsvidhya.com/blog/2021/10/a-comprehensive-guide-on-deep-learning-optimizers/</a:t>
            </a:r>
            <a:endParaRPr lang="en-US" dirty="0"/>
          </a:p>
          <a:p>
            <a:pPr marL="0" indent="0">
              <a:buFont typeface="Arial" panose="020B0604020202020204" pitchFamily="34" charset="0"/>
              <a:buNone/>
            </a:pPr>
            <a:r>
              <a:rPr lang="en-US" dirty="0">
                <a:hlinkClick r:id="rId5"/>
              </a:rPr>
              <a:t>https://www.ruder.io/optimizing-gradient-descent/</a:t>
            </a:r>
            <a:endParaRPr lang="en-US" dirty="0"/>
          </a:p>
          <a:p>
            <a:pPr marL="0" indent="0">
              <a:buFont typeface="Arial" panose="020B0604020202020204" pitchFamily="34" charset="0"/>
              <a:buNone/>
            </a:pPr>
            <a:r>
              <a:rPr lang="en-US" dirty="0">
                <a:hlinkClick r:id="rId6"/>
              </a:rPr>
              <a:t>https://arxiv.org/pdf/1609.04747.pdf</a:t>
            </a:r>
            <a:endParaRPr lang="en-US" dirty="0"/>
          </a:p>
          <a:p>
            <a:pPr marL="0" indent="0">
              <a:buFont typeface="Arial" panose="020B0604020202020204" pitchFamily="34" charset="0"/>
              <a:buNone/>
            </a:pPr>
            <a:r>
              <a:rPr lang="en-US" dirty="0">
                <a:hlinkClick r:id="rId7"/>
              </a:rPr>
              <a:t>https://medium.com/@nerdjock</a:t>
            </a:r>
            <a:endParaRPr lang="en-US" dirty="0"/>
          </a:p>
          <a:p>
            <a:pPr marL="0" indent="0">
              <a:buFont typeface="Arial" panose="020B0604020202020204" pitchFamily="34" charset="0"/>
              <a:buNone/>
            </a:pPr>
            <a:r>
              <a:rPr lang="en-US" dirty="0">
                <a:hlinkClick r:id="rId8"/>
              </a:rPr>
              <a:t>https://medium.com/analytics-vidhya/optimizers-gradient-descent-algorithms-part-1-ac9baf446df1</a:t>
            </a:r>
            <a:endParaRPr lang="en-US" dirty="0"/>
          </a:p>
          <a:p>
            <a:pPr marL="0" indent="0">
              <a:buFont typeface="Arial" panose="020B0604020202020204" pitchFamily="34" charset="0"/>
              <a:buNone/>
            </a:pPr>
            <a:r>
              <a:rPr lang="en-US" dirty="0">
                <a:hlinkClick r:id="rId9"/>
              </a:rPr>
              <a:t>https://naokishibuya.medium.com/gradient-descent-optimizers-80d29f22deb5</a:t>
            </a:r>
            <a:endParaRPr lang="en-US" dirty="0"/>
          </a:p>
          <a:p>
            <a:pPr marL="0" indent="0">
              <a:buFont typeface="Arial" panose="020B0604020202020204" pitchFamily="34" charset="0"/>
              <a:buNone/>
            </a:pPr>
            <a:r>
              <a:rPr lang="en-US" dirty="0">
                <a:hlinkClick r:id="rId10"/>
              </a:rPr>
              <a:t>https://towardsdatascience.com/effect-of-gradient-descent-optimizers-on-neural-net-training-d44678d27060</a:t>
            </a:r>
            <a:endParaRPr lang="en-US" dirty="0"/>
          </a:p>
          <a:p>
            <a:pPr marL="0" indent="0">
              <a:buFont typeface="Arial" panose="020B0604020202020204" pitchFamily="34" charset="0"/>
              <a:buNone/>
            </a:pPr>
            <a:r>
              <a:rPr lang="en-US" dirty="0">
                <a:hlinkClick r:id="rId11"/>
              </a:rPr>
              <a:t>https://towardsdatascience.com/neural-network-optimizers-made-simple-core-algorithms-and-why-they-are-needed-7fd072cd2788</a:t>
            </a:r>
            <a:endParaRPr lang="en-US" dirty="0"/>
          </a:p>
          <a:p>
            <a:pPr marL="0" indent="0">
              <a:buFont typeface="Arial" panose="020B0604020202020204" pitchFamily="34" charset="0"/>
              <a:buNone/>
            </a:pPr>
            <a:r>
              <a:rPr lang="en-US" dirty="0">
                <a:hlinkClick r:id="rId12"/>
              </a:rPr>
              <a:t>https://iq.opengenus.org/types-of-gradient-optimizers/</a:t>
            </a:r>
            <a:endParaRPr lang="en-US" dirty="0"/>
          </a:p>
          <a:p>
            <a:pPr marL="0" indent="0">
              <a:buFont typeface="Arial" panose="020B0604020202020204" pitchFamily="34" charset="0"/>
              <a:buNone/>
            </a:pPr>
            <a:r>
              <a:rPr lang="en-US" dirty="0">
                <a:hlinkClick r:id="rId13"/>
              </a:rPr>
              <a:t>https://medium.com/@dancerworld60/optimizers-part-1-gradient-descent-and-its-variants-d11dac1d6b2</a:t>
            </a:r>
            <a:endParaRPr lang="en-US" dirty="0"/>
          </a:p>
          <a:p>
            <a:pPr marL="0" indent="0">
              <a:buFont typeface="Arial" panose="020B0604020202020204" pitchFamily="34" charset="0"/>
              <a:buNone/>
            </a:pPr>
            <a:r>
              <a:rPr lang="en-US" dirty="0">
                <a:hlinkClick r:id="rId14"/>
              </a:rPr>
              <a:t>https://towardsdatascience.com/optimizers-for-training-neural-network-59450d71caf6</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41970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FC15F08-4C0A-06BD-DCB9-6A4242EED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15181"/>
            <a:ext cx="12192000" cy="522763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Tree>
    <p:extLst>
      <p:ext uri="{BB962C8B-B14F-4D97-AF65-F5344CB8AC3E}">
        <p14:creationId xmlns:p14="http://schemas.microsoft.com/office/powerpoint/2010/main" val="2304944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FC15F08-4C0A-06BD-DCB9-6A4242EEDF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239485" y="1085815"/>
            <a:ext cx="6096000" cy="522763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pic>
        <p:nvPicPr>
          <p:cNvPr id="1028" name="Picture 4">
            <a:extLst>
              <a:ext uri="{FF2B5EF4-FFF2-40B4-BE49-F238E27FC236}">
                <a16:creationId xmlns:a16="http://schemas.microsoft.com/office/drawing/2014/main" id="{C3262EDF-D379-FD4F-DAA5-24A3593FF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627" y="1016605"/>
            <a:ext cx="4871887" cy="6057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E6AFA35-AC50-7533-E58C-E07674A6A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0687" y="1792823"/>
            <a:ext cx="5711828" cy="162379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E43A2218-D15A-B3F3-E5B8-00AABC2916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9182" y="3848303"/>
            <a:ext cx="3914775" cy="2676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Perceptron</a:t>
            </a:r>
          </a:p>
        </p:txBody>
      </p:sp>
    </p:spTree>
    <p:extLst>
      <p:ext uri="{BB962C8B-B14F-4D97-AF65-F5344CB8AC3E}">
        <p14:creationId xmlns:p14="http://schemas.microsoft.com/office/powerpoint/2010/main" val="321943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pic>
        <p:nvPicPr>
          <p:cNvPr id="2050" name="Picture 2" descr="A biological neuron in comparison to an artificial neural network: (a)... |  Download Scientific Diagram">
            <a:extLst>
              <a:ext uri="{FF2B5EF4-FFF2-40B4-BE49-F238E27FC236}">
                <a16:creationId xmlns:a16="http://schemas.microsoft.com/office/drawing/2014/main" id="{ABC25AE3-3133-2AA3-CB76-4A758DB16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379" y="480610"/>
            <a:ext cx="10405241" cy="6243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71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6" y="562595"/>
            <a:ext cx="7518061" cy="523220"/>
          </a:xfrm>
          <a:prstGeom prst="rect">
            <a:avLst/>
          </a:prstGeom>
          <a:noFill/>
        </p:spPr>
        <p:txBody>
          <a:bodyPr wrap="square" rtlCol="0">
            <a:spAutoFit/>
          </a:bodyPr>
          <a:lstStyle/>
          <a:p>
            <a:r>
              <a:rPr lang="en-US" sz="2800" dirty="0">
                <a:latin typeface="mononoki NF" panose="00000809000000000000" pitchFamily="50" charset="0"/>
              </a:rPr>
              <a:t>Perceptron as a Linear Regression</a:t>
            </a:r>
          </a:p>
        </p:txBody>
      </p:sp>
      <p:pic>
        <p:nvPicPr>
          <p:cNvPr id="5" name="Picture 4">
            <a:extLst>
              <a:ext uri="{FF2B5EF4-FFF2-40B4-BE49-F238E27FC236}">
                <a16:creationId xmlns:a16="http://schemas.microsoft.com/office/drawing/2014/main" id="{97E89935-9B9D-4BA4-813C-6DAE09E1AFB8}"/>
              </a:ext>
            </a:extLst>
          </p:cNvPr>
          <p:cNvPicPr>
            <a:picLocks noChangeAspect="1"/>
          </p:cNvPicPr>
          <p:nvPr/>
        </p:nvPicPr>
        <p:blipFill rotWithShape="1">
          <a:blip r:embed="rId3"/>
          <a:srcRect l="41752"/>
          <a:stretch/>
        </p:blipFill>
        <p:spPr>
          <a:xfrm>
            <a:off x="1005699" y="3819435"/>
            <a:ext cx="4117158" cy="2904320"/>
          </a:xfrm>
          <a:prstGeom prst="rect">
            <a:avLst/>
          </a:prstGeom>
        </p:spPr>
      </p:pic>
      <p:pic>
        <p:nvPicPr>
          <p:cNvPr id="7" name="Picture 6">
            <a:extLst>
              <a:ext uri="{FF2B5EF4-FFF2-40B4-BE49-F238E27FC236}">
                <a16:creationId xmlns:a16="http://schemas.microsoft.com/office/drawing/2014/main" id="{8D67AB4E-796B-8D30-F62A-E8D5C0DA7CB8}"/>
              </a:ext>
            </a:extLst>
          </p:cNvPr>
          <p:cNvPicPr>
            <a:picLocks noChangeAspect="1"/>
          </p:cNvPicPr>
          <p:nvPr/>
        </p:nvPicPr>
        <p:blipFill>
          <a:blip r:embed="rId4"/>
          <a:stretch>
            <a:fillRect/>
          </a:stretch>
        </p:blipFill>
        <p:spPr>
          <a:xfrm>
            <a:off x="6419461" y="1612587"/>
            <a:ext cx="5669902" cy="3705852"/>
          </a:xfrm>
          <a:prstGeom prst="rect">
            <a:avLst/>
          </a:prstGeom>
        </p:spPr>
      </p:pic>
      <p:pic>
        <p:nvPicPr>
          <p:cNvPr id="8" name="Picture 7">
            <a:extLst>
              <a:ext uri="{FF2B5EF4-FFF2-40B4-BE49-F238E27FC236}">
                <a16:creationId xmlns:a16="http://schemas.microsoft.com/office/drawing/2014/main" id="{601E73A0-67EC-73BC-56D9-E171CAD7AE6E}"/>
              </a:ext>
            </a:extLst>
          </p:cNvPr>
          <p:cNvPicPr>
            <a:picLocks noChangeAspect="1"/>
          </p:cNvPicPr>
          <p:nvPr/>
        </p:nvPicPr>
        <p:blipFill rotWithShape="1">
          <a:blip r:embed="rId3"/>
          <a:srcRect l="968" t="17156" r="62659" b="10468"/>
          <a:stretch/>
        </p:blipFill>
        <p:spPr>
          <a:xfrm>
            <a:off x="1580711" y="1263093"/>
            <a:ext cx="2967135" cy="2425959"/>
          </a:xfrm>
          <a:prstGeom prst="rect">
            <a:avLst/>
          </a:prstGeom>
        </p:spPr>
      </p:pic>
    </p:spTree>
    <p:extLst>
      <p:ext uri="{BB962C8B-B14F-4D97-AF65-F5344CB8AC3E}">
        <p14:creationId xmlns:p14="http://schemas.microsoft.com/office/powerpoint/2010/main" val="45117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6" y="562595"/>
            <a:ext cx="7518061" cy="523220"/>
          </a:xfrm>
          <a:prstGeom prst="rect">
            <a:avLst/>
          </a:prstGeom>
          <a:noFill/>
        </p:spPr>
        <p:txBody>
          <a:bodyPr wrap="square" rtlCol="0">
            <a:spAutoFit/>
          </a:bodyPr>
          <a:lstStyle/>
          <a:p>
            <a:r>
              <a:rPr lang="en-US" sz="2800" dirty="0">
                <a:latin typeface="mononoki NF" panose="00000809000000000000" pitchFamily="50" charset="0"/>
              </a:rPr>
              <a:t>Perceptron as a Logistic Regression</a:t>
            </a:r>
          </a:p>
        </p:txBody>
      </p:sp>
      <p:pic>
        <p:nvPicPr>
          <p:cNvPr id="7" name="Picture 6">
            <a:extLst>
              <a:ext uri="{FF2B5EF4-FFF2-40B4-BE49-F238E27FC236}">
                <a16:creationId xmlns:a16="http://schemas.microsoft.com/office/drawing/2014/main" id="{8D67AB4E-796B-8D30-F62A-E8D5C0DA7CB8}"/>
              </a:ext>
            </a:extLst>
          </p:cNvPr>
          <p:cNvPicPr>
            <a:picLocks noChangeAspect="1"/>
          </p:cNvPicPr>
          <p:nvPr/>
        </p:nvPicPr>
        <p:blipFill>
          <a:blip r:embed="rId3"/>
          <a:stretch>
            <a:fillRect/>
          </a:stretch>
        </p:blipFill>
        <p:spPr>
          <a:xfrm>
            <a:off x="6419461" y="1612587"/>
            <a:ext cx="5669902" cy="3705852"/>
          </a:xfrm>
          <a:prstGeom prst="rect">
            <a:avLst/>
          </a:prstGeom>
        </p:spPr>
      </p:pic>
      <p:pic>
        <p:nvPicPr>
          <p:cNvPr id="6" name="Picture 5">
            <a:extLst>
              <a:ext uri="{FF2B5EF4-FFF2-40B4-BE49-F238E27FC236}">
                <a16:creationId xmlns:a16="http://schemas.microsoft.com/office/drawing/2014/main" id="{1C988B2D-0BAC-8D1D-4DC9-99A3ADC600F7}"/>
              </a:ext>
            </a:extLst>
          </p:cNvPr>
          <p:cNvPicPr>
            <a:picLocks noChangeAspect="1"/>
          </p:cNvPicPr>
          <p:nvPr/>
        </p:nvPicPr>
        <p:blipFill>
          <a:blip r:embed="rId4"/>
          <a:stretch>
            <a:fillRect/>
          </a:stretch>
        </p:blipFill>
        <p:spPr>
          <a:xfrm>
            <a:off x="1464750" y="1085816"/>
            <a:ext cx="3474431" cy="2908868"/>
          </a:xfrm>
          <a:prstGeom prst="rect">
            <a:avLst/>
          </a:prstGeom>
        </p:spPr>
      </p:pic>
      <p:pic>
        <p:nvPicPr>
          <p:cNvPr id="10" name="Picture 9">
            <a:extLst>
              <a:ext uri="{FF2B5EF4-FFF2-40B4-BE49-F238E27FC236}">
                <a16:creationId xmlns:a16="http://schemas.microsoft.com/office/drawing/2014/main" id="{A7ED3332-2DEC-B5FC-4311-A57000920E4B}"/>
              </a:ext>
            </a:extLst>
          </p:cNvPr>
          <p:cNvPicPr>
            <a:picLocks noChangeAspect="1"/>
          </p:cNvPicPr>
          <p:nvPr/>
        </p:nvPicPr>
        <p:blipFill>
          <a:blip r:embed="rId5"/>
          <a:stretch>
            <a:fillRect/>
          </a:stretch>
        </p:blipFill>
        <p:spPr>
          <a:xfrm>
            <a:off x="1276796" y="3994683"/>
            <a:ext cx="3685592" cy="2863317"/>
          </a:xfrm>
          <a:prstGeom prst="rect">
            <a:avLst/>
          </a:prstGeom>
        </p:spPr>
      </p:pic>
    </p:spTree>
    <p:extLst>
      <p:ext uri="{BB962C8B-B14F-4D97-AF65-F5344CB8AC3E}">
        <p14:creationId xmlns:p14="http://schemas.microsoft.com/office/powerpoint/2010/main" val="365097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7" y="562595"/>
            <a:ext cx="5747535" cy="523220"/>
          </a:xfrm>
          <a:prstGeom prst="rect">
            <a:avLst/>
          </a:prstGeom>
          <a:noFill/>
        </p:spPr>
        <p:txBody>
          <a:bodyPr wrap="square" rtlCol="0">
            <a:spAutoFit/>
          </a:bodyPr>
          <a:lstStyle/>
          <a:p>
            <a:r>
              <a:rPr lang="en-US" sz="2800" dirty="0">
                <a:latin typeface="mononoki NF" panose="00000809000000000000" pitchFamily="50" charset="0"/>
              </a:rPr>
              <a:t>Multilayer perceptron</a:t>
            </a:r>
          </a:p>
        </p:txBody>
      </p:sp>
      <p:pic>
        <p:nvPicPr>
          <p:cNvPr id="4102" name="Picture 6" descr="Multi-Layer Perceptron (MLP) diagram with four hidden layers and a... |  Download Scientific Diagram">
            <a:extLst>
              <a:ext uri="{FF2B5EF4-FFF2-40B4-BE49-F238E27FC236}">
                <a16:creationId xmlns:a16="http://schemas.microsoft.com/office/drawing/2014/main" id="{708FDA7D-7483-D701-FC11-C1F66AEFE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046" y="1195755"/>
            <a:ext cx="7015901" cy="5662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07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p4">
            <a:extLst>
              <a:ext uri="{FF2B5EF4-FFF2-40B4-BE49-F238E27FC236}">
                <a16:creationId xmlns:a16="http://schemas.microsoft.com/office/drawing/2014/main" id="{AE8634E0-9714-33FD-74AA-29D70D636836}"/>
              </a:ext>
            </a:extLst>
          </p:cNvPr>
          <p:cNvSpPr txBox="1"/>
          <p:nvPr/>
        </p:nvSpPr>
        <p:spPr>
          <a:xfrm>
            <a:off x="369202" y="134245"/>
            <a:ext cx="5390154" cy="25107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200"/>
              <a:buFont typeface="Calibri"/>
              <a:buNone/>
            </a:pPr>
            <a:r>
              <a:rPr lang="en-US" sz="1200" dirty="0">
                <a:latin typeface="Calibri"/>
                <a:ea typeface="Arial"/>
                <a:cs typeface="Calibri"/>
                <a:sym typeface="Calibri"/>
              </a:rPr>
              <a:t>my humble ML course</a:t>
            </a:r>
            <a:endParaRPr sz="1400" b="0" i="0" u="none" strike="noStrike" cap="none" dirty="0">
              <a:latin typeface="Arial"/>
              <a:ea typeface="Arial"/>
              <a:cs typeface="Arial"/>
              <a:sym typeface="Arial"/>
            </a:endParaRPr>
          </a:p>
        </p:txBody>
      </p:sp>
      <p:sp>
        <p:nvSpPr>
          <p:cNvPr id="2" name="TextBox 1">
            <a:extLst>
              <a:ext uri="{FF2B5EF4-FFF2-40B4-BE49-F238E27FC236}">
                <a16:creationId xmlns:a16="http://schemas.microsoft.com/office/drawing/2014/main" id="{2E4D6D01-E8D3-CA92-A827-3E77958AC4F1}"/>
              </a:ext>
            </a:extLst>
          </p:cNvPr>
          <p:cNvSpPr txBox="1"/>
          <p:nvPr/>
        </p:nvSpPr>
        <p:spPr>
          <a:xfrm flipH="1">
            <a:off x="524926" y="562595"/>
            <a:ext cx="7105583" cy="523220"/>
          </a:xfrm>
          <a:prstGeom prst="rect">
            <a:avLst/>
          </a:prstGeom>
          <a:noFill/>
        </p:spPr>
        <p:txBody>
          <a:bodyPr wrap="square" rtlCol="0">
            <a:spAutoFit/>
          </a:bodyPr>
          <a:lstStyle/>
          <a:p>
            <a:r>
              <a:rPr lang="en-US" sz="2800" dirty="0">
                <a:latin typeface="mononoki NF" panose="00000809000000000000" pitchFamily="50" charset="0"/>
              </a:rPr>
              <a:t>Universal approximation theorem</a:t>
            </a:r>
          </a:p>
        </p:txBody>
      </p:sp>
      <p:pic>
        <p:nvPicPr>
          <p:cNvPr id="5" name="Picture 4">
            <a:extLst>
              <a:ext uri="{FF2B5EF4-FFF2-40B4-BE49-F238E27FC236}">
                <a16:creationId xmlns:a16="http://schemas.microsoft.com/office/drawing/2014/main" id="{387DA709-726E-E117-05B5-A0422E7D290F}"/>
              </a:ext>
            </a:extLst>
          </p:cNvPr>
          <p:cNvPicPr>
            <a:picLocks noChangeAspect="1"/>
          </p:cNvPicPr>
          <p:nvPr/>
        </p:nvPicPr>
        <p:blipFill>
          <a:blip r:embed="rId3"/>
          <a:stretch>
            <a:fillRect/>
          </a:stretch>
        </p:blipFill>
        <p:spPr>
          <a:xfrm>
            <a:off x="756745" y="1264259"/>
            <a:ext cx="10678510" cy="5031146"/>
          </a:xfrm>
          <a:prstGeom prst="rect">
            <a:avLst/>
          </a:prstGeom>
        </p:spPr>
      </p:pic>
    </p:spTree>
    <p:extLst>
      <p:ext uri="{BB962C8B-B14F-4D97-AF65-F5344CB8AC3E}">
        <p14:creationId xmlns:p14="http://schemas.microsoft.com/office/powerpoint/2010/main" val="1006748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1952</Words>
  <Application>Microsoft Office PowerPoint</Application>
  <PresentationFormat>Widescreen</PresentationFormat>
  <Paragraphs>172</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(Headings)</vt:lpstr>
      <vt:lpstr>Calibri</vt:lpstr>
      <vt:lpstr>Calibri Light</vt:lpstr>
      <vt:lpstr>Courier New</vt:lpstr>
      <vt:lpstr>mononoki NF</vt:lpstr>
      <vt:lpstr>sohne</vt:lpstr>
      <vt:lpstr>source-serif-pro</vt:lpstr>
      <vt:lpstr>Office Theme</vt:lpstr>
      <vt:lpstr>PowerPoint Presentation</vt:lpstr>
      <vt:lpstr>C9 – Intro to Deep Learning Multilayer Perceptron (MLP)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C9 – Gradient Optimizers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Matos Cangalaya</dc:creator>
  <cp:lastModifiedBy>Jeremy Matos Cangalaya</cp:lastModifiedBy>
  <cp:revision>12</cp:revision>
  <dcterms:created xsi:type="dcterms:W3CDTF">2023-12-19T14:51:51Z</dcterms:created>
  <dcterms:modified xsi:type="dcterms:W3CDTF">2023-12-21T04:16:36Z</dcterms:modified>
</cp:coreProperties>
</file>