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5" r:id="rId3"/>
    <p:sldId id="299" r:id="rId4"/>
    <p:sldId id="298" r:id="rId5"/>
    <p:sldId id="296" r:id="rId6"/>
    <p:sldId id="300" r:id="rId7"/>
    <p:sldId id="304" r:id="rId8"/>
    <p:sldId id="303" r:id="rId9"/>
    <p:sldId id="301" r:id="rId10"/>
    <p:sldId id="302" r:id="rId11"/>
    <p:sldId id="297" r:id="rId12"/>
    <p:sldId id="306" r:id="rId13"/>
    <p:sldId id="307" r:id="rId14"/>
    <p:sldId id="308" r:id="rId15"/>
    <p:sldId id="305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275" r:id="rId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529" autoAdjust="0"/>
  </p:normalViewPr>
  <p:slideViewPr>
    <p:cSldViewPr snapToGrid="0" showGuides="1">
      <p:cViewPr varScale="1">
        <p:scale>
          <a:sx n="60" d="100"/>
          <a:sy n="60" d="100"/>
        </p:scale>
        <p:origin x="78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6:16:3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1521 3713,'-119'-628'232,"28"87"-232,64 189-1000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C3BDE-71FD-4401-B322-0FB1DC64B101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2F84-FE6E-406A-B83D-7356F457B7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94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8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Znk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punto </a:t>
            </a:r>
            <a:r>
              <a:rPr lang="en-US" dirty="0" err="1"/>
              <a:t>Xn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k-</a:t>
            </a:r>
            <a:r>
              <a:rPr lang="en-US" dirty="0" err="1"/>
              <a:t>esimo</a:t>
            </a:r>
            <a:r>
              <a:rPr lang="en-US" dirty="0"/>
              <a:t> cluster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Znk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punto </a:t>
            </a:r>
            <a:r>
              <a:rPr lang="en-US" dirty="0" err="1"/>
              <a:t>Xn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k-</a:t>
            </a:r>
            <a:r>
              <a:rPr lang="en-US" dirty="0" err="1"/>
              <a:t>esimo</a:t>
            </a:r>
            <a:r>
              <a:rPr lang="en-US" dirty="0"/>
              <a:t> cluster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Y(</a:t>
            </a:r>
            <a:r>
              <a:rPr lang="en-US" dirty="0" err="1"/>
              <a:t>Znk</a:t>
            </a:r>
            <a:r>
              <a:rPr lang="en-US" dirty="0"/>
              <a:t>) </a:t>
            </a:r>
            <a:r>
              <a:rPr lang="en-US" dirty="0" err="1"/>
              <a:t>responsabilidad</a:t>
            </a:r>
            <a:r>
              <a:rPr lang="en-US" dirty="0"/>
              <a:t> del cluster 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producir</a:t>
            </a:r>
            <a:r>
              <a:rPr lang="en-US" dirty="0"/>
              <a:t>/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n-</a:t>
            </a:r>
            <a:r>
              <a:rPr lang="en-US" dirty="0" err="1"/>
              <a:t>th</a:t>
            </a:r>
            <a:r>
              <a:rPr lang="en-US" dirty="0"/>
              <a:t> punto del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46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interpret </a:t>
            </a:r>
            <a:r>
              <a:rPr lang="en-US" dirty="0" err="1"/>
              <a:t>Nk</a:t>
            </a:r>
            <a:r>
              <a:rPr lang="en-US" dirty="0"/>
              <a:t> as the effective number of points assigned to cluster k.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 carefully the form of this solution.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see that the mean µk for the kth Gaussian component is obtained by taking a weighted mean of all of the points in the data set, in which the weighting factor for data point </a:t>
            </a:r>
            <a:r>
              <a:rPr lang="en-US" dirty="0" err="1"/>
              <a:t>xn</a:t>
            </a:r>
            <a:r>
              <a:rPr lang="en-US" dirty="0"/>
              <a:t> is given by the posterior probability γ(</a:t>
            </a:r>
            <a:r>
              <a:rPr lang="en-US" dirty="0" err="1"/>
              <a:t>znk</a:t>
            </a:r>
            <a:r>
              <a:rPr lang="en-US" dirty="0"/>
              <a:t>) that component k was responsible for generating </a:t>
            </a:r>
            <a:r>
              <a:rPr lang="en-US" dirty="0" err="1"/>
              <a:t>xn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5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interpret </a:t>
            </a:r>
            <a:r>
              <a:rPr lang="en-US" dirty="0" err="1"/>
              <a:t>Nk</a:t>
            </a:r>
            <a:r>
              <a:rPr lang="en-US" dirty="0"/>
              <a:t> as the effective number of points assigned to cluster k.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 carefully the form of this solution.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see that the mean µk for the kth Gaussian component is obtained by taking a weighted mean of all of the points in the data set, in which the weighting factor for data point </a:t>
            </a:r>
            <a:r>
              <a:rPr lang="en-US" dirty="0" err="1"/>
              <a:t>xn</a:t>
            </a:r>
            <a:r>
              <a:rPr lang="en-US" dirty="0"/>
              <a:t> is given by the posterior probability γ(</a:t>
            </a:r>
            <a:r>
              <a:rPr lang="en-US" dirty="0" err="1"/>
              <a:t>znk</a:t>
            </a:r>
            <a:r>
              <a:rPr lang="en-US" dirty="0"/>
              <a:t>) that component k was responsible for generating </a:t>
            </a:r>
            <a:r>
              <a:rPr lang="en-US" dirty="0" err="1"/>
              <a:t>xn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5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8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09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7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82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https://www.freecodecamp.org/news/bayes-rule-explained/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0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8B62-DBA9-EF67-443E-80C0853E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5A51-76B2-6490-E355-029959EC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6BA-BE5B-FE38-C37D-BE37D6D6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8CEB-C101-CF18-6A02-8F0D9958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5DA6-5071-D993-7BA4-058FDF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62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6BE8-8D72-D0D8-2754-2EA3D0C0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74EE4-6E07-FE18-0EFA-71C74F2D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5A3BF-47A2-B04F-6140-A67A138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309C-16C5-C6B9-E4A0-87B19A3D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92DB-5B60-AD74-1FF4-CBA03F82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7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12674-2A7E-348B-1798-6EE6E620D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B65EA-1103-831B-7535-F606BA97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F88D-6491-E2BC-53F8-88A02545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E981-5E44-FA81-2AF4-360CD39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11E7-4625-BFAF-D07A-2DE60649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740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F9A-714A-1E40-4CAB-799680DF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4C4D4-9EA2-AEE3-EF88-50B8FA3F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352C-F10C-3CD2-1BB9-7DEC91D9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851C-92CF-2766-3F55-94F93C4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0752-DA18-7735-47C1-2C20C3C1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523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5388-306A-A494-60D9-BF18986A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17BF-8652-0B2F-8202-C55BEE8F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09DA-E14D-B305-C040-F6B46DA1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1A6C-9FBB-229F-F528-52B7C7B2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2F04-C115-8A37-75D5-526511DE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433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F5CA-12C2-97CB-29AE-AE3B6E1C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178A-55AE-C72C-F636-0FC68DD0F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0A5A-ACE4-E529-D99C-8B7400A2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0D42-5726-1F9F-38A6-193D10C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54C4F-486C-FF01-536A-051207E5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F2AF1-91D0-9283-2119-B7D55BCE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47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0CE0-8BB0-73E6-AC3C-6A96BDB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5163D-8DB4-D734-64F6-A7EC8C09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CB70-FA75-FAB6-5AF6-85E95C4B7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266D1-9F84-8E45-4476-24DBB5A2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241EB-0BA2-AE0D-1062-1EA04183C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C1DB0-9417-671A-6305-D0824708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7628E-7A22-D213-7725-A8C308D5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F2BA7-F5D4-37D3-8991-FCB6F73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91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A1E4-85E8-F93F-59E6-99CB8CD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EDE5F-97DE-F6B3-1629-55494EA7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7294-A8FF-3528-F215-847CDB1B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FF655-BD62-AEA4-59C1-2D7FA05E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67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2D254-CC8C-ABF9-A101-13501006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95519-BFB3-8FEB-0CC5-022AEAFA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00E-CDC0-C644-7A6D-F4C82439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58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0B8B-F455-832C-5B5C-CAD918FD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F720-CCCB-A0F9-B163-83938AFD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F86E-6650-828D-7BB6-00F03104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7C1F-E9A4-8E64-531F-58D969BE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80B87-879A-AEAC-5EC1-BBED000E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9092-4859-E017-5593-AF0B2601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9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026C-B48F-8FF4-59B6-2E40A9B8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14BF6-7BAC-3BDF-6ABA-56CCC274B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CF7A-8E48-31FF-73C9-ABF4F7878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0B532-8229-96E4-5774-E3DDE4B0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0F82-2E43-D984-4F38-F9C79710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3BE0-C29F-4628-1C66-CBD6847A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9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5D5D3-31A3-1359-10AB-0231B5ED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09697-DA43-7EC7-3FEC-8F82DA334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E7B0-4C8F-107B-7591-463528E8E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D434-6328-4F92-B3A2-76941095E804}" type="datetimeFigureOut">
              <a:rPr lang="es-PE" smtClean="0"/>
              <a:t>10/12/2023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1525-D280-362C-D3E3-20EB33094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5FD2-A03C-A32A-6945-DD501272D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008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remyjordan.me/variational-autoencoders/" TargetMode="External"/><Relationship Id="rId3" Type="http://schemas.openxmlformats.org/officeDocument/2006/relationships/hyperlink" Target="https://stackoverflow.com/questions/59827051/evaluating-gaussian-mixture-model-using-a-score-metric" TargetMode="External"/><Relationship Id="rId7" Type="http://schemas.openxmlformats.org/officeDocument/2006/relationships/hyperlink" Target="https://www.analyticsvidhya.com/blog/2016/11/an-introduction-to-clustering-and-different-methods-of-clusterin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drive/u/0/folders/1X3AjOQ2G7NZO3U_0KGYzPXex49vx3Iy-" TargetMode="External"/><Relationship Id="rId11" Type="http://schemas.openxmlformats.org/officeDocument/2006/relationships/hyperlink" Target="https://github.com/sayaliwalke30/Kaggle-Projects" TargetMode="External"/><Relationship Id="rId5" Type="http://schemas.openxmlformats.org/officeDocument/2006/relationships/hyperlink" Target="https://github.com/Ransaka/GMM-from-scratch/blob/master/GMM%20from%20scratch.ipynb" TargetMode="External"/><Relationship Id="rId10" Type="http://schemas.openxmlformats.org/officeDocument/2006/relationships/hyperlink" Target="https://jakevdp.github.io/PythonDataScienceHandbook/05.12-gaussian-mixtures.html" TargetMode="External"/><Relationship Id="rId4" Type="http://schemas.openxmlformats.org/officeDocument/2006/relationships/hyperlink" Target="https://towardsdatascience.com/gaussian-mixture-model-clusterization-how-to-select-the-number-of-components-clusters-553bef45f6e4" TargetMode="External"/><Relationship Id="rId9" Type="http://schemas.openxmlformats.org/officeDocument/2006/relationships/hyperlink" Target="https://www.kaggle.com/code/artaayaz/animefacedataset-gan-proje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Model complexity and ensemble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14:cNvPr>
              <p14:cNvContentPartPr/>
              <p14:nvPr/>
            </p14:nvContentPartPr>
            <p14:xfrm>
              <a:off x="12503484" y="3252656"/>
              <a:ext cx="85680" cy="54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4844" y="3243656"/>
                <a:ext cx="10332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Log-likelihood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shall determine values for the unknown parameters µ and σ2 in the Gaussian by maximizing the likelihood function. </a:t>
            </a:r>
          </a:p>
          <a:p>
            <a:r>
              <a:rPr lang="en-US" dirty="0"/>
              <a:t>In practice, it is more convenient to maximize the log of the likelihood function.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D74977-5934-99AF-C6D2-E740A5A8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728332"/>
            <a:ext cx="7678222" cy="1038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5DDAFD-0EFA-6140-9A08-042ACB74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10" y="4165133"/>
            <a:ext cx="2953163" cy="1321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F7263-BEA8-1946-0489-4CA43FE7A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71" y="4165133"/>
            <a:ext cx="4387756" cy="13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5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Mixture of Gaussians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&lt;text&gt;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081D3-B52F-C981-26E3-3E594ACB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32" y="1822783"/>
            <a:ext cx="3791479" cy="3791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64525-EA15-05DD-F23F-58068A15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91" y="1822783"/>
            <a:ext cx="364858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Mixture of Gaussians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091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Gaussian distribution is unable to capture this structure, whereas a linear superposition of 2 Gaussians gives a better characterization of the data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C315E-9460-A4BE-6A36-A39C955D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0" y="2302692"/>
            <a:ext cx="5838520" cy="3556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420A84-B1BF-7097-F473-35C3F8B7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231" y="3088095"/>
            <a:ext cx="3591426" cy="1105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BC2038-4AFA-C46C-9338-9087BE44B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152" y="4458068"/>
            <a:ext cx="1695687" cy="1028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1008C-FBF4-DCAF-2235-670A61963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2206" y="5582829"/>
            <a:ext cx="1657581" cy="552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2914EE-87BA-FD8D-0207-544FCCB70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836" y="2038989"/>
            <a:ext cx="297221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4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420A84-B1BF-7097-F473-35C3F8B7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80" y="1085815"/>
            <a:ext cx="4095001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BC2038-4AFA-C46C-9338-9087BE44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44" y="2799000"/>
            <a:ext cx="2076666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1008C-FBF4-DCAF-2235-670A61963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613" y="3087419"/>
            <a:ext cx="1890000" cy="63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2914EE-87BA-FD8D-0207-544FCCB70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743" y="1138302"/>
            <a:ext cx="3541621" cy="12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C5E09-C776-23D0-CC6B-349933560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470" y="4470404"/>
            <a:ext cx="4363059" cy="2286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3509B-8323-0491-48A1-FFF5DED28ABF}"/>
              </a:ext>
            </a:extLst>
          </p:cNvPr>
          <p:cNvSpPr txBox="1"/>
          <p:nvPr/>
        </p:nvSpPr>
        <p:spPr>
          <a:xfrm>
            <a:off x="524926" y="1371088"/>
            <a:ext cx="45042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“LOSS FUNCTION “: </a:t>
            </a:r>
            <a:r>
              <a:rPr lang="en-US" dirty="0"/>
              <a:t>log-likelihood</a:t>
            </a:r>
          </a:p>
          <a:p>
            <a:r>
              <a:rPr lang="en-US" b="1" dirty="0"/>
              <a:t>CONSTRAINTS: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RESPONSIBILITIES: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Mixture of Gaussians</a:t>
            </a:r>
          </a:p>
        </p:txBody>
      </p:sp>
    </p:spTree>
    <p:extLst>
      <p:ext uri="{BB962C8B-B14F-4D97-AF65-F5344CB8AC3E}">
        <p14:creationId xmlns:p14="http://schemas.microsoft.com/office/powerpoint/2010/main" val="188223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Log-likelihood of GMM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BC2038-4AFA-C46C-9338-9087BE44B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76" y="3674384"/>
            <a:ext cx="2076666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1008C-FBF4-DCAF-2235-670A6196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999" y="5239322"/>
            <a:ext cx="1890000" cy="63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BBDF7-4A53-50F5-33E0-5CAA55DDE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91" y="2109446"/>
            <a:ext cx="7191217" cy="12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464B-D542-F0FE-4F08-E6DABE09170A}"/>
              </a:ext>
            </a:extLst>
          </p:cNvPr>
          <p:cNvSpPr txBox="1"/>
          <p:nvPr/>
        </p:nvSpPr>
        <p:spPr>
          <a:xfrm>
            <a:off x="524926" y="1371088"/>
            <a:ext cx="11169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LOSS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398711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GMM in terms of discrete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8A1953-A51E-CEC7-92CE-0245AB55099A}"/>
                  </a:ext>
                </a:extLst>
              </p:cNvPr>
              <p:cNvSpPr txBox="1"/>
              <p:nvPr/>
            </p:nvSpPr>
            <p:spPr>
              <a:xfrm>
                <a:off x="524184" y="1335708"/>
                <a:ext cx="109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one-hot encode state vector, there are K possible states.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8A1953-A51E-CEC7-92CE-0245AB55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4" y="1335708"/>
                <a:ext cx="1091777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3189144D-7355-1339-CF9E-C86D13A5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6" y="1873293"/>
            <a:ext cx="83008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F8EA4D0-5E48-CFD3-FEFD-C0225FDD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0" y="2178093"/>
            <a:ext cx="62256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3397FF4-7CB4-3B18-F782-CA25A8CA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48" y="2971800"/>
            <a:ext cx="89324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03D5D-0BCC-9B12-7F07-93708D3A1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001" y="4222708"/>
            <a:ext cx="3739997" cy="1051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/>
              <p:nvPr/>
            </p:nvSpPr>
            <p:spPr>
              <a:xfrm>
                <a:off x="524183" y="5337626"/>
                <a:ext cx="10917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is associated with the n-</a:t>
                </a:r>
                <a:r>
                  <a:rPr lang="en-US" dirty="0" err="1"/>
                  <a:t>th</a:t>
                </a:r>
                <a:r>
                  <a:rPr lang="en-US" dirty="0"/>
                  <a:t> data point.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elements belongs to the cluster K.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3" y="5337626"/>
                <a:ext cx="10917773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65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GMM in terms of discrete latent variables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89144D-7355-1339-CF9E-C86D13A5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41" y="2443371"/>
            <a:ext cx="6862918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/>
              <p:nvPr/>
            </p:nvSpPr>
            <p:spPr>
              <a:xfrm>
                <a:off x="369202" y="1267679"/>
                <a:ext cx="109177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one-hot encode state vector, there are K possible states.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is associated with the n-</a:t>
                </a:r>
                <a:r>
                  <a:rPr lang="en-US" dirty="0" err="1"/>
                  <a:t>th</a:t>
                </a:r>
                <a:r>
                  <a:rPr lang="en-US" dirty="0"/>
                  <a:t> data point.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elements belongs to the cluster K.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2" y="1267679"/>
                <a:ext cx="10917773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918C616-57D9-289D-8EDD-818DB8A10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442" y="3637224"/>
            <a:ext cx="673511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4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Derivative framework (=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BDF7-4A53-50F5-33E0-5CAA55DD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90" y="1049601"/>
            <a:ext cx="7191217" cy="12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464B-D542-F0FE-4F08-E6DABE09170A}"/>
              </a:ext>
            </a:extLst>
          </p:cNvPr>
          <p:cNvSpPr txBox="1"/>
          <p:nvPr/>
        </p:nvSpPr>
        <p:spPr>
          <a:xfrm>
            <a:off x="524926" y="1371088"/>
            <a:ext cx="3738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respect to the mean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7BDFC-268E-2472-2FBE-93822DC0B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031" y="2808235"/>
            <a:ext cx="5725324" cy="1505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A2381F-DF59-8122-254E-602D0AFD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666" y="4748631"/>
            <a:ext cx="3738729" cy="1349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4535E8-5C0B-1F47-0ECF-2345FB5FE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857" y="4748396"/>
            <a:ext cx="276750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Derivative framework (=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BDF7-4A53-50F5-33E0-5CAA55DD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90" y="1049601"/>
            <a:ext cx="7191217" cy="12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464B-D542-F0FE-4F08-E6DABE09170A}"/>
              </a:ext>
            </a:extLst>
          </p:cNvPr>
          <p:cNvSpPr txBox="1"/>
          <p:nvPr/>
        </p:nvSpPr>
        <p:spPr>
          <a:xfrm>
            <a:off x="524926" y="1371088"/>
            <a:ext cx="3738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respect to the covariance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more math we obtain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6DE62-4B05-0B0A-752C-F72CBB61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01" y="3196033"/>
            <a:ext cx="5325218" cy="1171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C7E3C8-0F3D-6779-BC5F-2990E4C0F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918" y="4510409"/>
            <a:ext cx="132416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Expectation-Maximization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D5733-EB64-3039-CF46-E02AC7DB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2" y="1263093"/>
            <a:ext cx="10165989" cy="5210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886BD-0688-40FB-C43E-F2BADE87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60" y="4745898"/>
            <a:ext cx="3392870" cy="746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6A03CE-8465-E7B7-B404-C9251D412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613" y="5501587"/>
            <a:ext cx="907768" cy="666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BDCA34-D1D8-73D9-8F1C-D258606DD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65" y="3910690"/>
            <a:ext cx="2313452" cy="835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63B6BE-2544-4544-4DE8-25F8E281C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9436" y="2895002"/>
            <a:ext cx="2038093" cy="106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C8 – GMM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71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EM algorithm for GMM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24FEA-B7BB-AB88-1ED5-2C1F5A28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3" y="2038235"/>
            <a:ext cx="5740947" cy="2781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5C8BB-01C9-B170-4348-0CF046D53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22" y="1693980"/>
            <a:ext cx="5271596" cy="41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7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Expectation-Maximization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EFDD4-401D-47D7-3862-30C2ADC7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15" y="1085815"/>
            <a:ext cx="838317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57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42F8A-D21E-742D-34F5-6B7E38350CD2}"/>
              </a:ext>
            </a:extLst>
          </p:cNvPr>
          <p:cNvSpPr txBox="1"/>
          <p:nvPr/>
        </p:nvSpPr>
        <p:spPr>
          <a:xfrm>
            <a:off x="524184" y="1335708"/>
            <a:ext cx="10917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components?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probabilistic models?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Variational autoencoders.">
            <a:extLst>
              <a:ext uri="{FF2B5EF4-FFF2-40B4-BE49-F238E27FC236}">
                <a16:creationId xmlns:a16="http://schemas.microsoft.com/office/drawing/2014/main" id="{CBCC6495-1EA9-BCE0-A4AB-32864A88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2813036"/>
            <a:ext cx="77247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7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Variational </a:t>
            </a:r>
          </a:p>
          <a:p>
            <a:r>
              <a:rPr lang="en-US" sz="2800" dirty="0">
                <a:latin typeface="mononoki NF" panose="00000809000000000000" pitchFamily="50" charset="0"/>
              </a:rPr>
              <a:t>autoencoder</a:t>
            </a:r>
          </a:p>
        </p:txBody>
      </p:sp>
      <p:pic>
        <p:nvPicPr>
          <p:cNvPr id="1026" name="Picture 2" descr="Variational autoencoder networks and their uses. (A) Basic VAE... |  Download Scientific Diagram">
            <a:extLst>
              <a:ext uri="{FF2B5EF4-FFF2-40B4-BE49-F238E27FC236}">
                <a16:creationId xmlns:a16="http://schemas.microsoft.com/office/drawing/2014/main" id="{F4C712CE-EAC5-C5D9-707B-C7EE817CB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"/>
          <a:stretch/>
        </p:blipFill>
        <p:spPr bwMode="auto">
          <a:xfrm>
            <a:off x="3224212" y="251072"/>
            <a:ext cx="5743575" cy="647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6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Generative</a:t>
            </a:r>
            <a:br>
              <a:rPr lang="en-US" sz="2800" dirty="0">
                <a:latin typeface="mononoki NF" panose="00000809000000000000" pitchFamily="50" charset="0"/>
              </a:rPr>
            </a:br>
            <a:r>
              <a:rPr lang="en-US" sz="2800" dirty="0">
                <a:latin typeface="mononoki NF" panose="00000809000000000000" pitchFamily="50" charset="0"/>
              </a:rPr>
              <a:t>networks</a:t>
            </a:r>
          </a:p>
        </p:txBody>
      </p:sp>
      <p:pic>
        <p:nvPicPr>
          <p:cNvPr id="2050" name="Picture 2" descr="Generative models typically used in molecular generation: AE (A), VAE... |  Download Scientific Diagram">
            <a:extLst>
              <a:ext uri="{FF2B5EF4-FFF2-40B4-BE49-F238E27FC236}">
                <a16:creationId xmlns:a16="http://schemas.microsoft.com/office/drawing/2014/main" id="{1D212FA5-4906-0945-93D9-0274F3BB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0"/>
            <a:ext cx="6181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6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13147-4B75-5A8D-9BC1-3E25E4649219}"/>
              </a:ext>
            </a:extLst>
          </p:cNvPr>
          <p:cNvSpPr txBox="1"/>
          <p:nvPr/>
        </p:nvSpPr>
        <p:spPr>
          <a:xfrm>
            <a:off x="524926" y="1588957"/>
            <a:ext cx="11057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https://stackoverflow.com/questions/59827051/evaluating-gaussian-mixture-model-using-a-score-metric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https://towardsdatascience.com/gaussian-mixture-model-clusterization-how-to-select-the-number-of-components-clusters-553bef45f6e4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https://github.com/Ransaka/GMM-from-scratch/blob/master/GMM%20from%20scratch.ipynb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6"/>
              </a:rPr>
              <a:t>https://drive.google.com/drive/u/0/folders/1X3AjOQ2G7NZO3U_0KGYzPXex49vx3Iy-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7"/>
              </a:rPr>
              <a:t>https://www.analyticsvidhya.com/blog/2016/11/an-introduction-to-clustering-and-different-methods-of-clustering/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8"/>
              </a:rPr>
              <a:t>https://www.jeremyjordan.me/variational-autoencoders/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9"/>
              </a:rPr>
              <a:t>https://www.kaggle.com/code/artaayaz/animefacedataset-gan-project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10"/>
              </a:rPr>
              <a:t>https://jakevdp.github.io/PythonDataScienceHandbook/05.12-gaussian-mixtures.html</a:t>
            </a:r>
            <a:br>
              <a:rPr lang="en-US" dirty="0"/>
            </a:br>
            <a:r>
              <a:rPr lang="en-US" dirty="0">
                <a:hlinkClick r:id="rId11"/>
              </a:rPr>
              <a:t>https://github.com/sayaliwalke30/Kaggle-Projects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Probability basics (sum and product rule)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Discrete:</a:t>
            </a:r>
          </a:p>
          <a:p>
            <a:r>
              <a:rPr lang="en-US" dirty="0"/>
              <a:t>Suppose 2 random variables X,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3895C-2376-C403-3650-64DAE06F9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5" t="27023" r="23130"/>
          <a:stretch/>
        </p:blipFill>
        <p:spPr>
          <a:xfrm>
            <a:off x="4294972" y="2302692"/>
            <a:ext cx="3602056" cy="2238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223CC-C1C1-897F-2622-BBBDF39E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72" y="4305488"/>
            <a:ext cx="409632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8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Probability overview (Bayes’ rule)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FF62D-2D62-43C9-A25B-2E724BD20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649" y="1263093"/>
            <a:ext cx="4096322" cy="1267002"/>
          </a:xfrm>
          <a:prstGeom prst="rect">
            <a:avLst/>
          </a:prstGeom>
        </p:spPr>
      </p:pic>
      <p:pic>
        <p:nvPicPr>
          <p:cNvPr id="1026" name="Picture 2" descr="Bayes' Rule – Explained For Beginners">
            <a:extLst>
              <a:ext uri="{FF2B5EF4-FFF2-40B4-BE49-F238E27FC236}">
                <a16:creationId xmlns:a16="http://schemas.microsoft.com/office/drawing/2014/main" id="{0F01BDB7-722C-CBC6-EF37-A7E584821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7" b="20217"/>
          <a:stretch/>
        </p:blipFill>
        <p:spPr bwMode="auto">
          <a:xfrm>
            <a:off x="2419350" y="2530095"/>
            <a:ext cx="7353300" cy="151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entle Introduction to Bayesian Statistics | Eric Castellanos">
            <a:extLst>
              <a:ext uri="{FF2B5EF4-FFF2-40B4-BE49-F238E27FC236}">
                <a16:creationId xmlns:a16="http://schemas.microsoft.com/office/drawing/2014/main" id="{55FD8EFF-FDD2-EA57-273E-8E8CBC28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74" y="4234606"/>
            <a:ext cx="4447651" cy="25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3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Probability densities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space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96BDE6-23F1-75F6-CCBB-CDF7A4BA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26" y="1950056"/>
            <a:ext cx="4629796" cy="1152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1F7654-4EE1-6BDC-1DF2-2C8126D2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84" y="3069363"/>
            <a:ext cx="2791215" cy="1371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B43863-BC52-3552-F5A2-4EFEA83B7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05" y="4756671"/>
            <a:ext cx="4385837" cy="18080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BC0186-E3AB-843E-E234-E33E16C0B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354" y="1823673"/>
            <a:ext cx="5473323" cy="398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Gaussian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0BD90-5FA5-BE5D-CBE9-F261D0EE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2" y="1281946"/>
            <a:ext cx="5858303" cy="975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D4085-4502-8ECD-88B7-6761FC8C7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321" y="232184"/>
            <a:ext cx="4175981" cy="3047338"/>
          </a:xfrm>
          <a:prstGeom prst="rect">
            <a:avLst/>
          </a:prstGeom>
        </p:spPr>
      </p:pic>
      <p:pic>
        <p:nvPicPr>
          <p:cNvPr id="2052" name="Picture 4" descr="Multivariate Normal Distribution | Brilliant Math &amp; Science Wiki">
            <a:extLst>
              <a:ext uri="{FF2B5EF4-FFF2-40B4-BE49-F238E27FC236}">
                <a16:creationId xmlns:a16="http://schemas.microsoft.com/office/drawing/2014/main" id="{4B9F4F0C-B538-9CAD-DD77-B2F7FB6DA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7566" r="5383" b="4887"/>
          <a:stretch/>
        </p:blipFill>
        <p:spPr bwMode="auto">
          <a:xfrm>
            <a:off x="7877604" y="3578478"/>
            <a:ext cx="4146698" cy="304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204BA2-0989-A297-160F-7539998DE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00875"/>
            <a:ext cx="7716013" cy="9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Find the correct distribution of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27DF6-B18D-E9C0-F9A6-83FA7AED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22" y="5142720"/>
            <a:ext cx="9322355" cy="11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likelihood function (often simply called the likelihood) is the joint probability (or probability density) of observed data viewed as a function of the parameters of a statistical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8138-6851-7BAE-A1DA-537527C3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86" y="2113698"/>
            <a:ext cx="4134427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27DF6-B18D-E9C0-F9A6-83FA7AED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22" y="5142720"/>
            <a:ext cx="9322355" cy="11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8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likelihood function (often simply called the likelihood) is the joint probability (or probability density) of observed data viewed as a function of the parameters of a statistical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8138-6851-7BAE-A1DA-537527C3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86" y="2113698"/>
            <a:ext cx="4134427" cy="1152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160F7-D46A-B681-C888-D391FB09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21" y="2987711"/>
            <a:ext cx="577295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861</Words>
  <Application>Microsoft Office PowerPoint</Application>
  <PresentationFormat>Widescreen</PresentationFormat>
  <Paragraphs>188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(Headings)</vt:lpstr>
      <vt:lpstr>Calibri</vt:lpstr>
      <vt:lpstr>Calibri Light</vt:lpstr>
      <vt:lpstr>Cambria Math</vt:lpstr>
      <vt:lpstr>Courier New</vt:lpstr>
      <vt:lpstr>mononoki NF</vt:lpstr>
      <vt:lpstr>Wingdings</vt:lpstr>
      <vt:lpstr>Office Theme</vt:lpstr>
      <vt:lpstr>PowerPoint Presentation</vt:lpstr>
      <vt:lpstr>C8 – GMM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10</cp:revision>
  <dcterms:created xsi:type="dcterms:W3CDTF">2023-08-27T20:28:17Z</dcterms:created>
  <dcterms:modified xsi:type="dcterms:W3CDTF">2023-12-10T19:06:21Z</dcterms:modified>
</cp:coreProperties>
</file>