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2" r:id="rId5"/>
    <p:sldId id="261" r:id="rId6"/>
    <p:sldId id="263" r:id="rId7"/>
    <p:sldId id="264" r:id="rId8"/>
    <p:sldId id="269" r:id="rId9"/>
    <p:sldId id="267"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809" autoAdjust="0"/>
  </p:normalViewPr>
  <p:slideViewPr>
    <p:cSldViewPr snapToGrid="0">
      <p:cViewPr varScale="1">
        <p:scale>
          <a:sx n="99" d="100"/>
          <a:sy n="99"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7B214-4F8A-4FBB-BB02-8903DB55308A}"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26BFD-6A84-409B-8DC8-13B906D14B27}" type="slidenum">
              <a:rPr lang="en-US" smtClean="0"/>
              <a:t>‹#›</a:t>
            </a:fld>
            <a:endParaRPr lang="en-US"/>
          </a:p>
        </p:txBody>
      </p:sp>
    </p:spTree>
    <p:extLst>
      <p:ext uri="{BB962C8B-B14F-4D97-AF65-F5344CB8AC3E}">
        <p14:creationId xmlns:p14="http://schemas.microsoft.com/office/powerpoint/2010/main" val="202938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r>
              <a:rPr lang="en-US" dirty="0"/>
              <a:t>	What is a ML model?</a:t>
            </a:r>
          </a:p>
          <a:p>
            <a:r>
              <a:rPr lang="en-US" dirty="0"/>
              <a:t>	Supervised learning</a:t>
            </a:r>
          </a:p>
          <a:p>
            <a:r>
              <a:rPr lang="en-US" dirty="0"/>
              <a:t>	Unsupervised learning</a:t>
            </a:r>
          </a:p>
        </p:txBody>
      </p:sp>
      <p:sp>
        <p:nvSpPr>
          <p:cNvPr id="4" name="Slide Number Placeholder 3"/>
          <p:cNvSpPr>
            <a:spLocks noGrp="1"/>
          </p:cNvSpPr>
          <p:nvPr>
            <p:ph type="sldNum" sz="quarter" idx="5"/>
          </p:nvPr>
        </p:nvSpPr>
        <p:spPr/>
        <p:txBody>
          <a:bodyPr/>
          <a:lstStyle/>
          <a:p>
            <a:fld id="{A5C26BFD-6A84-409B-8DC8-13B906D14B27}" type="slidenum">
              <a:rPr lang="en-US" smtClean="0"/>
              <a:t>1</a:t>
            </a:fld>
            <a:endParaRPr lang="en-US"/>
          </a:p>
        </p:txBody>
      </p:sp>
    </p:spTree>
    <p:extLst>
      <p:ext uri="{BB962C8B-B14F-4D97-AF65-F5344CB8AC3E}">
        <p14:creationId xmlns:p14="http://schemas.microsoft.com/office/powerpoint/2010/main" val="50072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5</a:t>
            </a:fld>
            <a:endParaRPr lang="en-US"/>
          </a:p>
        </p:txBody>
      </p:sp>
    </p:spTree>
    <p:extLst>
      <p:ext uri="{BB962C8B-B14F-4D97-AF65-F5344CB8AC3E}">
        <p14:creationId xmlns:p14="http://schemas.microsoft.com/office/powerpoint/2010/main" val="359079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6</a:t>
            </a:fld>
            <a:endParaRPr lang="en-US"/>
          </a:p>
        </p:txBody>
      </p:sp>
    </p:spTree>
    <p:extLst>
      <p:ext uri="{BB962C8B-B14F-4D97-AF65-F5344CB8AC3E}">
        <p14:creationId xmlns:p14="http://schemas.microsoft.com/office/powerpoint/2010/main" val="403815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7</a:t>
            </a:fld>
            <a:endParaRPr lang="en-US"/>
          </a:p>
        </p:txBody>
      </p:sp>
    </p:spTree>
    <p:extLst>
      <p:ext uri="{BB962C8B-B14F-4D97-AF65-F5344CB8AC3E}">
        <p14:creationId xmlns:p14="http://schemas.microsoft.com/office/powerpoint/2010/main" val="321699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8</a:t>
            </a:fld>
            <a:endParaRPr lang="en-US"/>
          </a:p>
        </p:txBody>
      </p:sp>
    </p:spTree>
    <p:extLst>
      <p:ext uri="{BB962C8B-B14F-4D97-AF65-F5344CB8AC3E}">
        <p14:creationId xmlns:p14="http://schemas.microsoft.com/office/powerpoint/2010/main" val="158089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9</a:t>
            </a:fld>
            <a:endParaRPr lang="en-US"/>
          </a:p>
        </p:txBody>
      </p:sp>
    </p:spTree>
    <p:extLst>
      <p:ext uri="{BB962C8B-B14F-4D97-AF65-F5344CB8AC3E}">
        <p14:creationId xmlns:p14="http://schemas.microsoft.com/office/powerpoint/2010/main" val="306441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10</a:t>
            </a:fld>
            <a:endParaRPr lang="en-US"/>
          </a:p>
        </p:txBody>
      </p:sp>
    </p:spTree>
    <p:extLst>
      <p:ext uri="{BB962C8B-B14F-4D97-AF65-F5344CB8AC3E}">
        <p14:creationId xmlns:p14="http://schemas.microsoft.com/office/powerpoint/2010/main" val="154005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https://github.com/kamperh/data414</a:t>
            </a:r>
          </a:p>
          <a:p>
            <a:endParaRPr lang="en-US" dirty="0"/>
          </a:p>
        </p:txBody>
      </p:sp>
      <p:sp>
        <p:nvSpPr>
          <p:cNvPr id="4" name="Slide Number Placeholder 3"/>
          <p:cNvSpPr>
            <a:spLocks noGrp="1"/>
          </p:cNvSpPr>
          <p:nvPr>
            <p:ph type="sldNum" sz="quarter" idx="5"/>
          </p:nvPr>
        </p:nvSpPr>
        <p:spPr/>
        <p:txBody>
          <a:bodyPr/>
          <a:lstStyle/>
          <a:p>
            <a:fld id="{A5C26BFD-6A84-409B-8DC8-13B906D14B27}" type="slidenum">
              <a:rPr lang="en-US" smtClean="0"/>
              <a:t>11</a:t>
            </a:fld>
            <a:endParaRPr lang="en-US"/>
          </a:p>
        </p:txBody>
      </p:sp>
    </p:spTree>
    <p:extLst>
      <p:ext uri="{BB962C8B-B14F-4D97-AF65-F5344CB8AC3E}">
        <p14:creationId xmlns:p14="http://schemas.microsoft.com/office/powerpoint/2010/main" val="184921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D4D9-7731-4555-A275-F5805BB93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29ED7C-51A3-2F03-214B-34CBDAB71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7B43C-4965-A574-4EA8-C596B2161DBD}"/>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70FEA902-F818-9D7A-06DD-BE53BAE81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59E90-2944-FFF7-8D5C-B48595AF2694}"/>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2254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6E0F-7E7C-5D05-D7C1-06568847B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03D8F-FAD3-61F2-3966-216922012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EDBC1-04AC-3003-7DC9-0041C6EE011A}"/>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0C303465-2ADA-BD22-4715-D5A2EE8C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83737-C7A9-53B4-E387-390D9439F162}"/>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189435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BD0F8-D0C7-5C47-1F0C-7439E1139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50AF3F-7E50-F98D-31DF-3715186E1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F99BC-4289-011E-774C-9C6C26645A03}"/>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C9F27503-0A0D-6052-B225-3C5F2BDAD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2B342-79DC-64D8-E3BB-5B7546115688}"/>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307008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45BA-914E-261F-34F3-596D87292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4EAD7-630F-389F-5864-B211071A4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CB54B-8427-F972-74FD-528B35283BC9}"/>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55314C3F-E0E7-7323-5190-E6571CA39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CD18B-54C4-4BB0-0FE2-454499305962}"/>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83545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3656-5998-57D6-77D7-F7BEA261D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7C50DD-3D0A-FE84-7FB6-6943C5BB8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9AEB9-7B8A-08B3-072E-4355A46C52B0}"/>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E061A88F-02BE-606B-76C9-06AC234AA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D1D29-A2AF-B80C-21B9-79231A798829}"/>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263324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2DF2-8691-C18E-D188-DDA68FD7C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E772E-7431-1631-157E-C048CB56F5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C7B8F-DAB8-22C8-67C8-225219413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D8FCBD-96C0-6FD6-21FD-C5E5211690B5}"/>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6" name="Footer Placeholder 5">
            <a:extLst>
              <a:ext uri="{FF2B5EF4-FFF2-40B4-BE49-F238E27FC236}">
                <a16:creationId xmlns:a16="http://schemas.microsoft.com/office/drawing/2014/main" id="{A866EB3A-D527-F54F-0313-C947BE6FB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0F1D8-316E-CDE7-29D6-ABDA184EF154}"/>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192985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3D2C-2D5C-4077-9E44-58CE126C70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9AC934-FEC7-E6A7-DB40-61C880E63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ADE04-DB36-D24B-DE47-607347A1B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F3E741-94AC-12FC-EBE4-11CCF386D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EC3CE-D40B-EBB4-9292-B31CF8F0BC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39780B-17A3-36C7-6146-AE59C51002CD}"/>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8" name="Footer Placeholder 7">
            <a:extLst>
              <a:ext uri="{FF2B5EF4-FFF2-40B4-BE49-F238E27FC236}">
                <a16:creationId xmlns:a16="http://schemas.microsoft.com/office/drawing/2014/main" id="{5C0304EB-7C75-694C-2ECD-D7CA52BC4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B8131-5C4C-2FA0-BE26-C1175700886F}"/>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1292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6867-585C-8CA8-99AB-68794A2F08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31178-0AFE-D713-84CE-DCE6A66C8EAA}"/>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4" name="Footer Placeholder 3">
            <a:extLst>
              <a:ext uri="{FF2B5EF4-FFF2-40B4-BE49-F238E27FC236}">
                <a16:creationId xmlns:a16="http://schemas.microsoft.com/office/drawing/2014/main" id="{A766764B-BED8-E746-CD6D-0A805DCE2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E3EFE-B97F-F39B-C0E4-10FA4656BD72}"/>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85324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3648F-AD32-B526-C27E-7A90F8521EFF}"/>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3" name="Footer Placeholder 2">
            <a:extLst>
              <a:ext uri="{FF2B5EF4-FFF2-40B4-BE49-F238E27FC236}">
                <a16:creationId xmlns:a16="http://schemas.microsoft.com/office/drawing/2014/main" id="{B591618F-398B-D3A6-3536-81D0AA247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DB7B25-1036-A69C-40B2-6CD989001D4D}"/>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209610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89E8-542F-6032-5AC3-354A96EED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FA3DF4-38D9-19F6-7043-0F0A3AD95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625E2-3A99-0E38-4131-EA031F57E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1CC0A-D1EB-5D4B-2316-58A7FA1DF24D}"/>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6" name="Footer Placeholder 5">
            <a:extLst>
              <a:ext uri="{FF2B5EF4-FFF2-40B4-BE49-F238E27FC236}">
                <a16:creationId xmlns:a16="http://schemas.microsoft.com/office/drawing/2014/main" id="{C8257EB2-D1D8-9821-48BD-052265624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12811-8533-819C-E273-21D0BFA6E2A7}"/>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205890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52CA-633C-9C0E-ED18-66AEF08DB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E1A70-15A2-15EB-7A70-A7DE3E2D5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077EE3-FEC5-EA68-2675-CCC60463B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019D7-C440-9FED-C149-D9906531BD75}"/>
              </a:ext>
            </a:extLst>
          </p:cNvPr>
          <p:cNvSpPr>
            <a:spLocks noGrp="1"/>
          </p:cNvSpPr>
          <p:nvPr>
            <p:ph type="dt" sz="half" idx="10"/>
          </p:nvPr>
        </p:nvSpPr>
        <p:spPr/>
        <p:txBody>
          <a:bodyPr/>
          <a:lstStyle/>
          <a:p>
            <a:fld id="{5081BAC3-C086-4710-B169-D92E2CEB7B02}" type="datetimeFigureOut">
              <a:rPr lang="en-US" smtClean="0"/>
              <a:t>4/30/2023</a:t>
            </a:fld>
            <a:endParaRPr lang="en-US"/>
          </a:p>
        </p:txBody>
      </p:sp>
      <p:sp>
        <p:nvSpPr>
          <p:cNvPr id="6" name="Footer Placeholder 5">
            <a:extLst>
              <a:ext uri="{FF2B5EF4-FFF2-40B4-BE49-F238E27FC236}">
                <a16:creationId xmlns:a16="http://schemas.microsoft.com/office/drawing/2014/main" id="{AD7E426D-3823-9078-5B8F-CE8E547EE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50832-468B-143C-3C77-B3944617C34A}"/>
              </a:ext>
            </a:extLst>
          </p:cNvPr>
          <p:cNvSpPr>
            <a:spLocks noGrp="1"/>
          </p:cNvSpPr>
          <p:nvPr>
            <p:ph type="sldNum" sz="quarter" idx="12"/>
          </p:nvPr>
        </p:nvSpPr>
        <p:spPr/>
        <p:txBody>
          <a:bodyPr/>
          <a:lstStyle/>
          <a:p>
            <a:fld id="{F6EB9FF4-BEA8-45E8-8138-DA6B1AE03034}" type="slidenum">
              <a:rPr lang="en-US" smtClean="0"/>
              <a:t>‹#›</a:t>
            </a:fld>
            <a:endParaRPr lang="en-US"/>
          </a:p>
        </p:txBody>
      </p:sp>
    </p:spTree>
    <p:extLst>
      <p:ext uri="{BB962C8B-B14F-4D97-AF65-F5344CB8AC3E}">
        <p14:creationId xmlns:p14="http://schemas.microsoft.com/office/powerpoint/2010/main" val="401542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F33AC-9ABC-79B6-2D89-895643654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10C128-6B39-26F5-AC83-2E5DEA413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3C352-58FB-2D8F-CD00-49B111A4D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1BAC3-C086-4710-B169-D92E2CEB7B02}" type="datetimeFigureOut">
              <a:rPr lang="en-US" smtClean="0"/>
              <a:t>4/30/2023</a:t>
            </a:fld>
            <a:endParaRPr lang="en-US"/>
          </a:p>
        </p:txBody>
      </p:sp>
      <p:sp>
        <p:nvSpPr>
          <p:cNvPr id="5" name="Footer Placeholder 4">
            <a:extLst>
              <a:ext uri="{FF2B5EF4-FFF2-40B4-BE49-F238E27FC236}">
                <a16:creationId xmlns:a16="http://schemas.microsoft.com/office/drawing/2014/main" id="{7068E572-9981-2649-7604-6B7E32A7C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16BA0-0881-7B71-AF99-F4DC23AC2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B9FF4-BEA8-45E8-8138-DA6B1AE03034}" type="slidenum">
              <a:rPr lang="en-US" smtClean="0"/>
              <a:t>‹#›</a:t>
            </a:fld>
            <a:endParaRPr lang="en-US"/>
          </a:p>
        </p:txBody>
      </p:sp>
    </p:spTree>
    <p:extLst>
      <p:ext uri="{BB962C8B-B14F-4D97-AF65-F5344CB8AC3E}">
        <p14:creationId xmlns:p14="http://schemas.microsoft.com/office/powerpoint/2010/main" val="220781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kamperh/data414/blob/main/practicals/python_numpy/python_numpy.ipynb" TargetMode="External"/><Relationship Id="rId7" Type="http://schemas.openxmlformats.org/officeDocument/2006/relationships/hyperlink" Target="https://github.com/iutzeler/Introduction-to-Python-for-Data-Sciences/tree/mast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donnemartin/data-science-ipython-notebooks/tree/master/pandas" TargetMode="External"/><Relationship Id="rId5" Type="http://schemas.openxmlformats.org/officeDocument/2006/relationships/hyperlink" Target="https://github.com/neurodatascience/course-materials-2020/blob/master/lectures/12-may/01-python-for-data-analysis/python-for-data-analysis.ipynb" TargetMode="External"/><Relationship Id="rId4" Type="http://schemas.openxmlformats.org/officeDocument/2006/relationships/hyperlink" Target="https://github.com/donnemartin/data-science-ipython-notebooks/blob/master/pandas/pandas.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1523999" y="868362"/>
            <a:ext cx="9144000" cy="2387600"/>
          </a:xfrm>
        </p:spPr>
        <p:txBody>
          <a:bodyPr>
            <a:normAutofit/>
          </a:bodyPr>
          <a:lstStyle/>
          <a:p>
            <a:r>
              <a:rPr lang="en-US" sz="5400" dirty="0">
                <a:latin typeface="mononoki NF" panose="00000809000000000000" pitchFamily="50" charset="0"/>
              </a:rPr>
              <a:t>C0 – Introduction</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7" name="Title 1">
            <a:extLst>
              <a:ext uri="{FF2B5EF4-FFF2-40B4-BE49-F238E27FC236}">
                <a16:creationId xmlns:a16="http://schemas.microsoft.com/office/drawing/2014/main" id="{34E4056C-40FD-CDE8-8A67-42A5C8BD5B94}"/>
              </a:ext>
            </a:extLst>
          </p:cNvPr>
          <p:cNvSpPr txBox="1">
            <a:spLocks/>
          </p:cNvSpPr>
          <p:nvPr/>
        </p:nvSpPr>
        <p:spPr>
          <a:xfrm>
            <a:off x="1524000" y="868362"/>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a:latin typeface="mononoki NF" panose="00000809000000000000" pitchFamily="50" charset="0"/>
              </a:rPr>
              <a:t>C0 – Introduction</a:t>
            </a:r>
            <a:endParaRPr lang="en-US" sz="5400" dirty="0">
              <a:latin typeface="mononoki NF" panose="00000809000000000000" pitchFamily="50" charset="0"/>
            </a:endParaRPr>
          </a:p>
        </p:txBody>
      </p:sp>
    </p:spTree>
    <p:extLst>
      <p:ext uri="{BB962C8B-B14F-4D97-AF65-F5344CB8AC3E}">
        <p14:creationId xmlns:p14="http://schemas.microsoft.com/office/powerpoint/2010/main" val="231877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3" name="CuadroTexto 18">
            <a:extLst>
              <a:ext uri="{FF2B5EF4-FFF2-40B4-BE49-F238E27FC236}">
                <a16:creationId xmlns:a16="http://schemas.microsoft.com/office/drawing/2014/main" id="{B21FBE68-DEE6-8A66-BE9E-7992D4ADBE69}"/>
              </a:ext>
            </a:extLst>
          </p:cNvPr>
          <p:cNvSpPr txBox="1"/>
          <p:nvPr/>
        </p:nvSpPr>
        <p:spPr>
          <a:xfrm>
            <a:off x="4729735" y="2639378"/>
            <a:ext cx="467040" cy="307777"/>
          </a:xfrm>
          <a:prstGeom prst="rect">
            <a:avLst/>
          </a:prstGeom>
          <a:noFill/>
        </p:spPr>
        <p:txBody>
          <a:bodyPr wrap="square" rtlCol="0">
            <a:spAutoFit/>
          </a:bodyPr>
          <a:lstStyle/>
          <a:p>
            <a:pPr algn="ctr"/>
            <a:r>
              <a:rPr lang="en-US" dirty="0"/>
              <a:t>AI</a:t>
            </a:r>
            <a:endParaRPr lang="es-PE" dirty="0"/>
          </a:p>
        </p:txBody>
      </p:sp>
      <p:sp>
        <p:nvSpPr>
          <p:cNvPr id="6" name="CuadroTexto 19">
            <a:extLst>
              <a:ext uri="{FF2B5EF4-FFF2-40B4-BE49-F238E27FC236}">
                <a16:creationId xmlns:a16="http://schemas.microsoft.com/office/drawing/2014/main" id="{364A27A9-9BC6-A346-6238-F7355D61D180}"/>
              </a:ext>
            </a:extLst>
          </p:cNvPr>
          <p:cNvSpPr txBox="1"/>
          <p:nvPr/>
        </p:nvSpPr>
        <p:spPr>
          <a:xfrm>
            <a:off x="4737342" y="3247099"/>
            <a:ext cx="608923" cy="369332"/>
          </a:xfrm>
          <a:prstGeom prst="rect">
            <a:avLst/>
          </a:prstGeom>
          <a:noFill/>
        </p:spPr>
        <p:txBody>
          <a:bodyPr wrap="square" rtlCol="0">
            <a:spAutoFit/>
          </a:bodyPr>
          <a:lstStyle/>
          <a:p>
            <a:pPr algn="ctr"/>
            <a:r>
              <a:rPr lang="en-US" dirty="0"/>
              <a:t>ML</a:t>
            </a:r>
            <a:endParaRPr lang="es-PE" dirty="0"/>
          </a:p>
        </p:txBody>
      </p:sp>
      <p:sp>
        <p:nvSpPr>
          <p:cNvPr id="7" name="CuadroTexto 20">
            <a:extLst>
              <a:ext uri="{FF2B5EF4-FFF2-40B4-BE49-F238E27FC236}">
                <a16:creationId xmlns:a16="http://schemas.microsoft.com/office/drawing/2014/main" id="{79E6E0DF-B35A-1766-E915-FC48FF6C362D}"/>
              </a:ext>
            </a:extLst>
          </p:cNvPr>
          <p:cNvSpPr txBox="1"/>
          <p:nvPr/>
        </p:nvSpPr>
        <p:spPr>
          <a:xfrm>
            <a:off x="4744640" y="3843359"/>
            <a:ext cx="535430" cy="307777"/>
          </a:xfrm>
          <a:prstGeom prst="rect">
            <a:avLst/>
          </a:prstGeom>
          <a:noFill/>
        </p:spPr>
        <p:txBody>
          <a:bodyPr wrap="square" rtlCol="0">
            <a:spAutoFit/>
          </a:bodyPr>
          <a:lstStyle/>
          <a:p>
            <a:pPr algn="ctr"/>
            <a:r>
              <a:rPr lang="en-US" dirty="0"/>
              <a:t>DL</a:t>
            </a:r>
            <a:endParaRPr lang="es-PE" dirty="0"/>
          </a:p>
        </p:txBody>
      </p:sp>
      <p:sp>
        <p:nvSpPr>
          <p:cNvPr id="8" name="Google Shape;383;p17">
            <a:extLst>
              <a:ext uri="{FF2B5EF4-FFF2-40B4-BE49-F238E27FC236}">
                <a16:creationId xmlns:a16="http://schemas.microsoft.com/office/drawing/2014/main" id="{EBA18C55-7547-9F5B-25B2-017637F8C6E1}"/>
              </a:ext>
            </a:extLst>
          </p:cNvPr>
          <p:cNvSpPr/>
          <p:nvPr/>
        </p:nvSpPr>
        <p:spPr>
          <a:xfrm>
            <a:off x="1357284" y="2442646"/>
            <a:ext cx="3068376" cy="3068376"/>
          </a:xfrm>
          <a:prstGeom prst="ellipse">
            <a:avLst/>
          </a:prstGeom>
          <a:solidFill>
            <a:srgbClr val="01A9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84;p17">
            <a:extLst>
              <a:ext uri="{FF2B5EF4-FFF2-40B4-BE49-F238E27FC236}">
                <a16:creationId xmlns:a16="http://schemas.microsoft.com/office/drawing/2014/main" id="{4E2720A8-B315-E431-D940-3F63F3CE41F7}"/>
              </a:ext>
            </a:extLst>
          </p:cNvPr>
          <p:cNvSpPr/>
          <p:nvPr/>
        </p:nvSpPr>
        <p:spPr>
          <a:xfrm>
            <a:off x="1970960" y="3083630"/>
            <a:ext cx="1841025" cy="1841025"/>
          </a:xfrm>
          <a:prstGeom prst="ellipse">
            <a:avLst/>
          </a:prstGeom>
          <a:solidFill>
            <a:srgbClr val="66D3FE"/>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85;p17">
            <a:extLst>
              <a:ext uri="{FF2B5EF4-FFF2-40B4-BE49-F238E27FC236}">
                <a16:creationId xmlns:a16="http://schemas.microsoft.com/office/drawing/2014/main" id="{5ABBA2F8-1AB7-B662-2CAF-6DAA5FE877FA}"/>
              </a:ext>
            </a:extLst>
          </p:cNvPr>
          <p:cNvSpPr/>
          <p:nvPr/>
        </p:nvSpPr>
        <p:spPr>
          <a:xfrm>
            <a:off x="2584635" y="3697305"/>
            <a:ext cx="613675" cy="613675"/>
          </a:xfrm>
          <a:prstGeom prst="ellipse">
            <a:avLst/>
          </a:prstGeom>
          <a:solidFill>
            <a:srgbClr val="CDF1FF"/>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11" name="Google Shape;389;p17">
            <a:extLst>
              <a:ext uri="{FF2B5EF4-FFF2-40B4-BE49-F238E27FC236}">
                <a16:creationId xmlns:a16="http://schemas.microsoft.com/office/drawing/2014/main" id="{B5EA6FD3-E463-285A-50EE-89CA4DB11FCD}"/>
              </a:ext>
            </a:extLst>
          </p:cNvPr>
          <p:cNvCxnSpPr>
            <a:cxnSpLocks/>
            <a:stCxn id="7" idx="1"/>
          </p:cNvCxnSpPr>
          <p:nvPr/>
        </p:nvCxnSpPr>
        <p:spPr>
          <a:xfrm flipH="1">
            <a:off x="2935446" y="3997248"/>
            <a:ext cx="1809194" cy="15065"/>
          </a:xfrm>
          <a:prstGeom prst="straightConnector1">
            <a:avLst/>
          </a:prstGeom>
          <a:solidFill>
            <a:srgbClr val="599BD5"/>
          </a:solidFill>
          <a:ln w="12700" cap="flat" cmpd="sng">
            <a:solidFill>
              <a:srgbClr val="7F7F7F"/>
            </a:solidFill>
            <a:prstDash val="solid"/>
            <a:miter lim="800000"/>
            <a:headEnd type="none" w="sm" len="sm"/>
            <a:tailEnd type="none" w="sm" len="sm"/>
          </a:ln>
        </p:spPr>
      </p:cxnSp>
      <p:cxnSp>
        <p:nvCxnSpPr>
          <p:cNvPr id="12" name="Google Shape;393;p17">
            <a:extLst>
              <a:ext uri="{FF2B5EF4-FFF2-40B4-BE49-F238E27FC236}">
                <a16:creationId xmlns:a16="http://schemas.microsoft.com/office/drawing/2014/main" id="{ACD428BC-5830-C1FC-1CBA-FC46B26300DF}"/>
              </a:ext>
            </a:extLst>
          </p:cNvPr>
          <p:cNvCxnSpPr>
            <a:cxnSpLocks/>
            <a:stCxn id="6" idx="1"/>
          </p:cNvCxnSpPr>
          <p:nvPr/>
        </p:nvCxnSpPr>
        <p:spPr>
          <a:xfrm flipH="1" flipV="1">
            <a:off x="2887730" y="3419631"/>
            <a:ext cx="1849612" cy="12134"/>
          </a:xfrm>
          <a:prstGeom prst="straightConnector1">
            <a:avLst/>
          </a:prstGeom>
          <a:solidFill>
            <a:srgbClr val="599BD5"/>
          </a:solidFill>
          <a:ln w="12700" cap="flat" cmpd="sng">
            <a:solidFill>
              <a:srgbClr val="7F7F7F"/>
            </a:solidFill>
            <a:prstDash val="solid"/>
            <a:miter lim="800000"/>
            <a:headEnd type="none" w="sm" len="sm"/>
            <a:tailEnd type="none" w="sm" len="sm"/>
          </a:ln>
        </p:spPr>
      </p:cxnSp>
      <p:cxnSp>
        <p:nvCxnSpPr>
          <p:cNvPr id="13" name="Google Shape;397;p17">
            <a:extLst>
              <a:ext uri="{FF2B5EF4-FFF2-40B4-BE49-F238E27FC236}">
                <a16:creationId xmlns:a16="http://schemas.microsoft.com/office/drawing/2014/main" id="{D90F7C69-6C01-10CC-F2A4-9A7C0C5E1E9B}"/>
              </a:ext>
            </a:extLst>
          </p:cNvPr>
          <p:cNvCxnSpPr>
            <a:cxnSpLocks/>
            <a:stCxn id="3" idx="1"/>
          </p:cNvCxnSpPr>
          <p:nvPr/>
        </p:nvCxnSpPr>
        <p:spPr>
          <a:xfrm flipH="1">
            <a:off x="2921804" y="2793267"/>
            <a:ext cx="1807931" cy="12689"/>
          </a:xfrm>
          <a:prstGeom prst="straightConnector1">
            <a:avLst/>
          </a:prstGeom>
          <a:solidFill>
            <a:srgbClr val="599BD5"/>
          </a:solidFill>
          <a:ln w="12700" cap="flat" cmpd="sng">
            <a:solidFill>
              <a:srgbClr val="7F7F7F"/>
            </a:solidFill>
            <a:prstDash val="solid"/>
            <a:miter lim="800000"/>
            <a:headEnd type="none" w="sm" len="sm"/>
            <a:tailEnd type="none" w="sm" len="sm"/>
          </a:ln>
        </p:spPr>
      </p:cxnSp>
      <p:sp>
        <p:nvSpPr>
          <p:cNvPr id="14" name="Google Shape;385;p17">
            <a:extLst>
              <a:ext uri="{FF2B5EF4-FFF2-40B4-BE49-F238E27FC236}">
                <a16:creationId xmlns:a16="http://schemas.microsoft.com/office/drawing/2014/main" id="{78839EE5-F9B3-69C3-1047-54EAAAC37D35}"/>
              </a:ext>
            </a:extLst>
          </p:cNvPr>
          <p:cNvSpPr/>
          <p:nvPr/>
        </p:nvSpPr>
        <p:spPr>
          <a:xfrm>
            <a:off x="6361662" y="2419861"/>
            <a:ext cx="3068375" cy="3068376"/>
          </a:xfrm>
          <a:prstGeom prst="ellipse">
            <a:avLst/>
          </a:prstGeom>
          <a:solidFill>
            <a:srgbClr val="CDF1FF"/>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 name="Google Shape;385;p17">
            <a:extLst>
              <a:ext uri="{FF2B5EF4-FFF2-40B4-BE49-F238E27FC236}">
                <a16:creationId xmlns:a16="http://schemas.microsoft.com/office/drawing/2014/main" id="{32ECB564-4BD4-CDBB-67D2-8EF76FE06FF6}"/>
              </a:ext>
            </a:extLst>
          </p:cNvPr>
          <p:cNvSpPr/>
          <p:nvPr/>
        </p:nvSpPr>
        <p:spPr>
          <a:xfrm>
            <a:off x="7895943" y="2869245"/>
            <a:ext cx="1212892" cy="1100773"/>
          </a:xfrm>
          <a:prstGeom prst="ellipse">
            <a:avLst/>
          </a:prstGeom>
          <a:solidFill>
            <a:srgbClr val="0070C0"/>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chemeClr val="bg1"/>
                </a:solidFill>
                <a:latin typeface="Arial"/>
                <a:ea typeface="Arial"/>
                <a:cs typeface="Arial"/>
                <a:sym typeface="Arial"/>
              </a:rPr>
              <a:t>Computer Vision</a:t>
            </a:r>
            <a:endParaRPr sz="1400" b="0" i="0" u="none" strike="noStrike" cap="none" dirty="0">
              <a:solidFill>
                <a:schemeClr val="bg1"/>
              </a:solidFill>
              <a:latin typeface="Arial"/>
              <a:ea typeface="Arial"/>
              <a:cs typeface="Arial"/>
              <a:sym typeface="Arial"/>
            </a:endParaRPr>
          </a:p>
        </p:txBody>
      </p:sp>
      <p:sp>
        <p:nvSpPr>
          <p:cNvPr id="16" name="Google Shape;385;p17">
            <a:extLst>
              <a:ext uri="{FF2B5EF4-FFF2-40B4-BE49-F238E27FC236}">
                <a16:creationId xmlns:a16="http://schemas.microsoft.com/office/drawing/2014/main" id="{D3840349-B09B-9118-B65E-1466BBE00FB7}"/>
              </a:ext>
            </a:extLst>
          </p:cNvPr>
          <p:cNvSpPr/>
          <p:nvPr/>
        </p:nvSpPr>
        <p:spPr>
          <a:xfrm>
            <a:off x="6885648" y="2741593"/>
            <a:ext cx="800934" cy="773789"/>
          </a:xfrm>
          <a:prstGeom prst="ellipse">
            <a:avLst/>
          </a:prstGeom>
          <a:solidFill>
            <a:srgbClr val="0070C0"/>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Arial"/>
                <a:ea typeface="Arial"/>
                <a:cs typeface="Arial"/>
                <a:sym typeface="Arial"/>
              </a:rPr>
              <a:t>NLP</a:t>
            </a:r>
            <a:endParaRPr sz="1400" b="0" i="0" u="none" strike="noStrike" cap="none" dirty="0">
              <a:solidFill>
                <a:srgbClr val="000000"/>
              </a:solidFill>
              <a:latin typeface="Arial"/>
              <a:ea typeface="Arial"/>
              <a:cs typeface="Arial"/>
              <a:sym typeface="Arial"/>
            </a:endParaRPr>
          </a:p>
        </p:txBody>
      </p:sp>
      <p:sp>
        <p:nvSpPr>
          <p:cNvPr id="17" name="Google Shape;385;p17">
            <a:extLst>
              <a:ext uri="{FF2B5EF4-FFF2-40B4-BE49-F238E27FC236}">
                <a16:creationId xmlns:a16="http://schemas.microsoft.com/office/drawing/2014/main" id="{8CAF8C04-F2FD-2784-3A4F-7FCB25B02D7B}"/>
              </a:ext>
            </a:extLst>
          </p:cNvPr>
          <p:cNvSpPr/>
          <p:nvPr/>
        </p:nvSpPr>
        <p:spPr>
          <a:xfrm>
            <a:off x="6546512" y="3683956"/>
            <a:ext cx="1349432" cy="990589"/>
          </a:xfrm>
          <a:prstGeom prst="ellipse">
            <a:avLst/>
          </a:prstGeom>
          <a:solidFill>
            <a:srgbClr val="0070C0"/>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Arial"/>
                <a:ea typeface="Arial"/>
                <a:cs typeface="Arial"/>
                <a:sym typeface="Arial"/>
              </a:rPr>
              <a:t>Generative Models</a:t>
            </a:r>
            <a:endParaRPr sz="1400" b="0" i="0" u="none" strike="noStrike" cap="none" dirty="0">
              <a:solidFill>
                <a:srgbClr val="000000"/>
              </a:solidFill>
              <a:latin typeface="Arial"/>
              <a:ea typeface="Arial"/>
              <a:cs typeface="Arial"/>
              <a:sym typeface="Arial"/>
            </a:endParaRPr>
          </a:p>
        </p:txBody>
      </p:sp>
      <p:sp>
        <p:nvSpPr>
          <p:cNvPr id="18" name="Google Shape;385;p17">
            <a:extLst>
              <a:ext uri="{FF2B5EF4-FFF2-40B4-BE49-F238E27FC236}">
                <a16:creationId xmlns:a16="http://schemas.microsoft.com/office/drawing/2014/main" id="{93248CD5-7BCD-6385-2F01-565BE1A886D2}"/>
              </a:ext>
            </a:extLst>
          </p:cNvPr>
          <p:cNvSpPr/>
          <p:nvPr/>
        </p:nvSpPr>
        <p:spPr>
          <a:xfrm>
            <a:off x="7965702" y="4125176"/>
            <a:ext cx="1062926" cy="825429"/>
          </a:xfrm>
          <a:prstGeom prst="ellipse">
            <a:avLst/>
          </a:prstGeom>
          <a:solidFill>
            <a:srgbClr val="0070C0"/>
          </a:solidFill>
          <a:ln w="381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200" dirty="0"/>
              <a:t>…</a:t>
            </a:r>
            <a:endParaRPr sz="1400" b="0" i="0" u="none" strike="noStrike" cap="none" dirty="0">
              <a:solidFill>
                <a:srgbClr val="000000"/>
              </a:solidFill>
              <a:latin typeface="Arial"/>
              <a:ea typeface="Arial"/>
              <a:cs typeface="Arial"/>
              <a:sym typeface="Arial"/>
            </a:endParaRPr>
          </a:p>
        </p:txBody>
      </p:sp>
      <p:sp>
        <p:nvSpPr>
          <p:cNvPr id="19" name="CuadroTexto 39">
            <a:extLst>
              <a:ext uri="{FF2B5EF4-FFF2-40B4-BE49-F238E27FC236}">
                <a16:creationId xmlns:a16="http://schemas.microsoft.com/office/drawing/2014/main" id="{EC579F34-52A5-681A-D2A2-D5735AA95E5E}"/>
              </a:ext>
            </a:extLst>
          </p:cNvPr>
          <p:cNvSpPr txBox="1"/>
          <p:nvPr/>
        </p:nvSpPr>
        <p:spPr>
          <a:xfrm>
            <a:off x="7034910" y="1988777"/>
            <a:ext cx="1721877" cy="307777"/>
          </a:xfrm>
          <a:prstGeom prst="rect">
            <a:avLst/>
          </a:prstGeom>
          <a:noFill/>
        </p:spPr>
        <p:txBody>
          <a:bodyPr wrap="square" rtlCol="0">
            <a:spAutoFit/>
          </a:bodyPr>
          <a:lstStyle/>
          <a:p>
            <a:pPr algn="ctr"/>
            <a:r>
              <a:rPr lang="en-US" dirty="0"/>
              <a:t>Deep Learning</a:t>
            </a:r>
            <a:endParaRPr lang="es-PE" dirty="0"/>
          </a:p>
        </p:txBody>
      </p:sp>
    </p:spTree>
    <p:extLst>
      <p:ext uri="{BB962C8B-B14F-4D97-AF65-F5344CB8AC3E}">
        <p14:creationId xmlns:p14="http://schemas.microsoft.com/office/powerpoint/2010/main" val="209121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What is Data Science?</a:t>
            </a:r>
          </a:p>
        </p:txBody>
      </p:sp>
      <p:pic>
        <p:nvPicPr>
          <p:cNvPr id="2052" name="Picture 4" descr="The differences between Data Science, Artificial Intelligence, Machine  Learning, and Deep Learning | by Naresh Thakur | Artificial Intelligence in  Plain English">
            <a:extLst>
              <a:ext uri="{FF2B5EF4-FFF2-40B4-BE49-F238E27FC236}">
                <a16:creationId xmlns:a16="http://schemas.microsoft.com/office/drawing/2014/main" id="{5388099D-A139-D569-ECC3-FACAAFEFA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256680"/>
            <a:ext cx="619125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2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1026" name="Picture 2">
            <a:extLst>
              <a:ext uri="{FF2B5EF4-FFF2-40B4-BE49-F238E27FC236}">
                <a16:creationId xmlns:a16="http://schemas.microsoft.com/office/drawing/2014/main" id="{A50314D5-CB31-6046-275B-11DBC52237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829" b="9941"/>
          <a:stretch/>
        </p:blipFill>
        <p:spPr bwMode="auto">
          <a:xfrm>
            <a:off x="7548497" y="1192953"/>
            <a:ext cx="2541986" cy="25818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E72B93-0D0A-F74E-3FA0-6277F9124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051" y="1326905"/>
            <a:ext cx="3158454" cy="24478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FBA8F8-D208-2FFB-AAAA-8EE41624B73A}"/>
              </a:ext>
            </a:extLst>
          </p:cNvPr>
          <p:cNvSpPr txBox="1"/>
          <p:nvPr/>
        </p:nvSpPr>
        <p:spPr>
          <a:xfrm>
            <a:off x="1331732" y="4042612"/>
            <a:ext cx="3721768" cy="2308324"/>
          </a:xfrm>
          <a:prstGeom prst="rect">
            <a:avLst/>
          </a:prstGeom>
          <a:noFill/>
        </p:spPr>
        <p:txBody>
          <a:bodyPr wrap="square" rtlCol="0">
            <a:spAutoFit/>
          </a:bodyPr>
          <a:lstStyle/>
          <a:p>
            <a:r>
              <a:rPr lang="en-US" b="1" dirty="0"/>
              <a:t>Applications</a:t>
            </a:r>
          </a:p>
          <a:p>
            <a:pPr marL="285750" indent="-285750">
              <a:buFont typeface="Arial" panose="020B0604020202020204" pitchFamily="34" charset="0"/>
              <a:buChar char="•"/>
            </a:pPr>
            <a:r>
              <a:rPr lang="en-US" dirty="0"/>
              <a:t>Data analysis</a:t>
            </a:r>
          </a:p>
          <a:p>
            <a:pPr marL="285750" indent="-285750">
              <a:buFont typeface="Arial" panose="020B0604020202020204" pitchFamily="34" charset="0"/>
              <a:buChar char="•"/>
            </a:pPr>
            <a:r>
              <a:rPr lang="en-US" dirty="0"/>
              <a:t>Statistics</a:t>
            </a:r>
          </a:p>
          <a:p>
            <a:r>
              <a:rPr lang="en-US" b="1" dirty="0"/>
              <a:t>Pros</a:t>
            </a:r>
          </a:p>
          <a:p>
            <a:pPr marL="285750" indent="-285750">
              <a:buFont typeface="Arial" panose="020B0604020202020204" pitchFamily="34" charset="0"/>
              <a:buChar char="•"/>
            </a:pPr>
            <a:r>
              <a:rPr lang="en-US" dirty="0"/>
              <a:t>High level</a:t>
            </a:r>
          </a:p>
          <a:p>
            <a:r>
              <a:rPr lang="en-US" b="1" dirty="0"/>
              <a:t>Cons</a:t>
            </a:r>
          </a:p>
          <a:p>
            <a:pPr marL="285750" indent="-285750">
              <a:buFont typeface="Arial" panose="020B0604020202020204" pitchFamily="34" charset="0"/>
              <a:buChar char="•"/>
            </a:pPr>
            <a:r>
              <a:rPr lang="en-US" dirty="0"/>
              <a:t>Bad for software products</a:t>
            </a:r>
          </a:p>
          <a:p>
            <a:pPr marL="285750" indent="-285750">
              <a:buFont typeface="Arial" panose="020B0604020202020204" pitchFamily="34" charset="0"/>
              <a:buChar char="•"/>
            </a:pPr>
            <a:r>
              <a:rPr lang="en-US" dirty="0"/>
              <a:t>Hard to see source code</a:t>
            </a:r>
          </a:p>
        </p:txBody>
      </p:sp>
      <p:sp>
        <p:nvSpPr>
          <p:cNvPr id="8" name="TextBox 7">
            <a:extLst>
              <a:ext uri="{FF2B5EF4-FFF2-40B4-BE49-F238E27FC236}">
                <a16:creationId xmlns:a16="http://schemas.microsoft.com/office/drawing/2014/main" id="{2B021A73-07D4-A7D5-2D30-728C58320FAA}"/>
              </a:ext>
            </a:extLst>
          </p:cNvPr>
          <p:cNvSpPr txBox="1"/>
          <p:nvPr/>
        </p:nvSpPr>
        <p:spPr>
          <a:xfrm>
            <a:off x="7435753" y="4042612"/>
            <a:ext cx="3721768" cy="2308324"/>
          </a:xfrm>
          <a:prstGeom prst="rect">
            <a:avLst/>
          </a:prstGeom>
          <a:noFill/>
        </p:spPr>
        <p:txBody>
          <a:bodyPr wrap="square" rtlCol="0">
            <a:spAutoFit/>
          </a:bodyPr>
          <a:lstStyle/>
          <a:p>
            <a:r>
              <a:rPr lang="en-US" b="1" dirty="0"/>
              <a:t>Applications</a:t>
            </a:r>
          </a:p>
          <a:p>
            <a:pPr marL="285750" indent="-285750">
              <a:buFont typeface="Arial" panose="020B0604020202020204" pitchFamily="34" charset="0"/>
              <a:buChar char="•"/>
            </a:pPr>
            <a:r>
              <a:rPr lang="en-US" dirty="0"/>
              <a:t>ML, DL</a:t>
            </a:r>
          </a:p>
          <a:p>
            <a:pPr marL="285750" indent="-285750">
              <a:buFont typeface="Arial" panose="020B0604020202020204" pitchFamily="34" charset="0"/>
              <a:buChar char="•"/>
            </a:pPr>
            <a:r>
              <a:rPr lang="en-US" dirty="0"/>
              <a:t>Software</a:t>
            </a:r>
          </a:p>
          <a:p>
            <a:r>
              <a:rPr lang="en-US" b="1" dirty="0"/>
              <a:t>Pros</a:t>
            </a:r>
          </a:p>
          <a:p>
            <a:pPr marL="285750" indent="-285750">
              <a:buFont typeface="Arial" panose="020B0604020202020204" pitchFamily="34" charset="0"/>
              <a:buChar char="•"/>
            </a:pPr>
            <a:r>
              <a:rPr lang="en-US" dirty="0"/>
              <a:t>Easy to see source code</a:t>
            </a:r>
          </a:p>
          <a:p>
            <a:pPr marL="285750" indent="-285750">
              <a:buFont typeface="Arial" panose="020B0604020202020204" pitchFamily="34" charset="0"/>
              <a:buChar char="•"/>
            </a:pPr>
            <a:r>
              <a:rPr lang="en-US" dirty="0"/>
              <a:t>Good for deploying products</a:t>
            </a:r>
          </a:p>
          <a:p>
            <a:r>
              <a:rPr lang="en-US" b="1" dirty="0"/>
              <a:t>Cons</a:t>
            </a:r>
          </a:p>
          <a:p>
            <a:pPr marL="285750" indent="-285750">
              <a:buFont typeface="Arial" panose="020B0604020202020204" pitchFamily="34" charset="0"/>
              <a:buChar char="•"/>
            </a:pPr>
            <a:r>
              <a:rPr lang="en-US" dirty="0"/>
              <a:t>More lines of code than R</a:t>
            </a:r>
          </a:p>
        </p:txBody>
      </p:sp>
    </p:spTree>
    <p:extLst>
      <p:ext uri="{BB962C8B-B14F-4D97-AF65-F5344CB8AC3E}">
        <p14:creationId xmlns:p14="http://schemas.microsoft.com/office/powerpoint/2010/main" val="398316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2050" name="Picture 2">
            <a:extLst>
              <a:ext uri="{FF2B5EF4-FFF2-40B4-BE49-F238E27FC236}">
                <a16:creationId xmlns:a16="http://schemas.microsoft.com/office/drawing/2014/main" id="{4E012680-CF2D-740F-C9E4-2421D819D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28" y="3947136"/>
            <a:ext cx="3232345" cy="1454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2A19AC5-DBC9-2ECF-5104-86B795250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28" y="1456309"/>
            <a:ext cx="3272452" cy="13230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D27F0FA-FFDB-0A5C-DE29-93A3B1139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2210" y="4191334"/>
            <a:ext cx="2751220" cy="14809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ciPy - Wikipedia, la enciclopedia libre">
            <a:extLst>
              <a:ext uri="{FF2B5EF4-FFF2-40B4-BE49-F238E27FC236}">
                <a16:creationId xmlns:a16="http://schemas.microsoft.com/office/drawing/2014/main" id="{2BB77FC5-BC83-6E2B-4D14-1FFBA2F759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643" y="769146"/>
            <a:ext cx="2186354" cy="218635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D6E6E276-C97E-D5C9-A07B-ED54901708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1112" y="641701"/>
            <a:ext cx="2009775" cy="2419350"/>
          </a:xfrm>
          <a:prstGeom prst="rect">
            <a:avLst/>
          </a:prstGeom>
        </p:spPr>
      </p:pic>
      <p:pic>
        <p:nvPicPr>
          <p:cNvPr id="2070" name="Picture 22">
            <a:extLst>
              <a:ext uri="{FF2B5EF4-FFF2-40B4-BE49-F238E27FC236}">
                <a16:creationId xmlns:a16="http://schemas.microsoft.com/office/drawing/2014/main" id="{CD35033C-7660-D9D9-5EF1-064FB719B5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2808" y="3794866"/>
            <a:ext cx="2273867" cy="22738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8A75F1E-CB16-679C-BC94-F7C9F050F1FE}"/>
              </a:ext>
            </a:extLst>
          </p:cNvPr>
          <p:cNvSpPr txBox="1"/>
          <p:nvPr/>
        </p:nvSpPr>
        <p:spPr>
          <a:xfrm flipH="1">
            <a:off x="882811" y="2726198"/>
            <a:ext cx="2564545" cy="369332"/>
          </a:xfrm>
          <a:prstGeom prst="rect">
            <a:avLst/>
          </a:prstGeom>
          <a:noFill/>
        </p:spPr>
        <p:txBody>
          <a:bodyPr wrap="square" rtlCol="0">
            <a:spAutoFit/>
          </a:bodyPr>
          <a:lstStyle/>
          <a:p>
            <a:pPr algn="ctr"/>
            <a:r>
              <a:rPr lang="en-US" dirty="0"/>
              <a:t>Datasets (</a:t>
            </a:r>
            <a:r>
              <a:rPr lang="en-US" dirty="0" err="1"/>
              <a:t>dataframes</a:t>
            </a:r>
            <a:r>
              <a:rPr lang="en-US" dirty="0"/>
              <a:t>)</a:t>
            </a:r>
          </a:p>
        </p:txBody>
      </p:sp>
      <p:sp>
        <p:nvSpPr>
          <p:cNvPr id="11" name="TextBox 10">
            <a:extLst>
              <a:ext uri="{FF2B5EF4-FFF2-40B4-BE49-F238E27FC236}">
                <a16:creationId xmlns:a16="http://schemas.microsoft.com/office/drawing/2014/main" id="{8C87F047-EAB1-F2A5-2F54-C32234934C1E}"/>
              </a:ext>
            </a:extLst>
          </p:cNvPr>
          <p:cNvSpPr txBox="1"/>
          <p:nvPr/>
        </p:nvSpPr>
        <p:spPr>
          <a:xfrm flipH="1">
            <a:off x="966152" y="5302932"/>
            <a:ext cx="2564545" cy="646331"/>
          </a:xfrm>
          <a:prstGeom prst="rect">
            <a:avLst/>
          </a:prstGeom>
          <a:noFill/>
        </p:spPr>
        <p:txBody>
          <a:bodyPr wrap="square" rtlCol="0">
            <a:spAutoFit/>
          </a:bodyPr>
          <a:lstStyle/>
          <a:p>
            <a:pPr algn="ctr"/>
            <a:r>
              <a:rPr lang="en-US" dirty="0"/>
              <a:t>Linear algebra </a:t>
            </a:r>
            <a:br>
              <a:rPr lang="en-US" dirty="0"/>
            </a:br>
            <a:r>
              <a:rPr lang="en-US" dirty="0"/>
              <a:t>(vectors, matrices)</a:t>
            </a:r>
          </a:p>
        </p:txBody>
      </p:sp>
      <p:sp>
        <p:nvSpPr>
          <p:cNvPr id="12" name="TextBox 11">
            <a:extLst>
              <a:ext uri="{FF2B5EF4-FFF2-40B4-BE49-F238E27FC236}">
                <a16:creationId xmlns:a16="http://schemas.microsoft.com/office/drawing/2014/main" id="{DE4646CF-1359-313C-637B-102EB421FF9D}"/>
              </a:ext>
            </a:extLst>
          </p:cNvPr>
          <p:cNvSpPr txBox="1"/>
          <p:nvPr/>
        </p:nvSpPr>
        <p:spPr>
          <a:xfrm flipH="1">
            <a:off x="4813726" y="2910864"/>
            <a:ext cx="2564545" cy="369332"/>
          </a:xfrm>
          <a:prstGeom prst="rect">
            <a:avLst/>
          </a:prstGeom>
          <a:noFill/>
        </p:spPr>
        <p:txBody>
          <a:bodyPr wrap="square" rtlCol="0">
            <a:spAutoFit/>
          </a:bodyPr>
          <a:lstStyle/>
          <a:p>
            <a:pPr algn="ctr"/>
            <a:r>
              <a:rPr lang="en-US" dirty="0"/>
              <a:t>Beautiful plots</a:t>
            </a:r>
          </a:p>
        </p:txBody>
      </p:sp>
      <p:sp>
        <p:nvSpPr>
          <p:cNvPr id="13" name="TextBox 12">
            <a:extLst>
              <a:ext uri="{FF2B5EF4-FFF2-40B4-BE49-F238E27FC236}">
                <a16:creationId xmlns:a16="http://schemas.microsoft.com/office/drawing/2014/main" id="{B9C873CB-619A-64C3-B000-EC1C4AD26E1C}"/>
              </a:ext>
            </a:extLst>
          </p:cNvPr>
          <p:cNvSpPr txBox="1"/>
          <p:nvPr/>
        </p:nvSpPr>
        <p:spPr>
          <a:xfrm flipH="1">
            <a:off x="4813724" y="6068733"/>
            <a:ext cx="2564545" cy="369332"/>
          </a:xfrm>
          <a:prstGeom prst="rect">
            <a:avLst/>
          </a:prstGeom>
          <a:noFill/>
        </p:spPr>
        <p:txBody>
          <a:bodyPr wrap="square" rtlCol="0">
            <a:spAutoFit/>
          </a:bodyPr>
          <a:lstStyle/>
          <a:p>
            <a:pPr algn="ctr"/>
            <a:r>
              <a:rPr lang="en-US" dirty="0"/>
              <a:t>Basic plots</a:t>
            </a:r>
          </a:p>
        </p:txBody>
      </p:sp>
      <p:sp>
        <p:nvSpPr>
          <p:cNvPr id="14" name="TextBox 13">
            <a:extLst>
              <a:ext uri="{FF2B5EF4-FFF2-40B4-BE49-F238E27FC236}">
                <a16:creationId xmlns:a16="http://schemas.microsoft.com/office/drawing/2014/main" id="{11F4C8AF-EC0D-7EA3-786B-5F142196ADDD}"/>
              </a:ext>
            </a:extLst>
          </p:cNvPr>
          <p:cNvSpPr txBox="1"/>
          <p:nvPr/>
        </p:nvSpPr>
        <p:spPr>
          <a:xfrm flipH="1">
            <a:off x="8555547" y="2966597"/>
            <a:ext cx="2564545" cy="369332"/>
          </a:xfrm>
          <a:prstGeom prst="rect">
            <a:avLst/>
          </a:prstGeom>
          <a:noFill/>
        </p:spPr>
        <p:txBody>
          <a:bodyPr wrap="square" rtlCol="0">
            <a:spAutoFit/>
          </a:bodyPr>
          <a:lstStyle/>
          <a:p>
            <a:pPr algn="ctr"/>
            <a:r>
              <a:rPr lang="en-US" dirty="0"/>
              <a:t>Scientific computing</a:t>
            </a:r>
          </a:p>
        </p:txBody>
      </p:sp>
      <p:sp>
        <p:nvSpPr>
          <p:cNvPr id="15" name="TextBox 14">
            <a:extLst>
              <a:ext uri="{FF2B5EF4-FFF2-40B4-BE49-F238E27FC236}">
                <a16:creationId xmlns:a16="http://schemas.microsoft.com/office/drawing/2014/main" id="{91544A96-E0BB-A357-3388-720A18690B76}"/>
              </a:ext>
            </a:extLst>
          </p:cNvPr>
          <p:cNvSpPr txBox="1"/>
          <p:nvPr/>
        </p:nvSpPr>
        <p:spPr>
          <a:xfrm flipH="1">
            <a:off x="8300329" y="5884067"/>
            <a:ext cx="3074980" cy="369332"/>
          </a:xfrm>
          <a:prstGeom prst="rect">
            <a:avLst/>
          </a:prstGeom>
          <a:noFill/>
        </p:spPr>
        <p:txBody>
          <a:bodyPr wrap="square" rtlCol="0">
            <a:spAutoFit/>
          </a:bodyPr>
          <a:lstStyle/>
          <a:p>
            <a:pPr algn="ctr"/>
            <a:r>
              <a:rPr lang="en-US" dirty="0"/>
              <a:t>ML algorithms ready-to-use</a:t>
            </a:r>
          </a:p>
        </p:txBody>
      </p:sp>
      <p:sp>
        <p:nvSpPr>
          <p:cNvPr id="17" name="TextBox 16">
            <a:extLst>
              <a:ext uri="{FF2B5EF4-FFF2-40B4-BE49-F238E27FC236}">
                <a16:creationId xmlns:a16="http://schemas.microsoft.com/office/drawing/2014/main" id="{A8A778D9-DA6C-FAC6-EC72-D5FA0EA33BE6}"/>
              </a:ext>
            </a:extLst>
          </p:cNvPr>
          <p:cNvSpPr txBox="1"/>
          <p:nvPr/>
        </p:nvSpPr>
        <p:spPr>
          <a:xfrm flipH="1">
            <a:off x="524928" y="562595"/>
            <a:ext cx="4299433" cy="523220"/>
          </a:xfrm>
          <a:prstGeom prst="rect">
            <a:avLst/>
          </a:prstGeom>
          <a:noFill/>
        </p:spPr>
        <p:txBody>
          <a:bodyPr wrap="square" rtlCol="0">
            <a:spAutoFit/>
          </a:bodyPr>
          <a:lstStyle/>
          <a:p>
            <a:r>
              <a:rPr lang="en-US" sz="2800" dirty="0">
                <a:latin typeface="mononoki NF" panose="00000809000000000000" pitchFamily="50" charset="0"/>
              </a:rPr>
              <a:t>Python libraries</a:t>
            </a:r>
          </a:p>
        </p:txBody>
      </p:sp>
    </p:spTree>
    <p:extLst>
      <p:ext uri="{BB962C8B-B14F-4D97-AF65-F5344CB8AC3E}">
        <p14:creationId xmlns:p14="http://schemas.microsoft.com/office/powerpoint/2010/main" val="360778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pic>
        <p:nvPicPr>
          <p:cNvPr id="4100" name="Picture 4" descr="Google Drive logo - símbolo, significado logotipo, historia, PNG">
            <a:extLst>
              <a:ext uri="{FF2B5EF4-FFF2-40B4-BE49-F238E27FC236}">
                <a16:creationId xmlns:a16="http://schemas.microsoft.com/office/drawing/2014/main" id="{F6D96DCA-B39C-A5DF-35D1-FB62FE3E29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6" r="19039"/>
          <a:stretch/>
        </p:blipFill>
        <p:spPr bwMode="auto">
          <a:xfrm>
            <a:off x="2744662" y="1987062"/>
            <a:ext cx="1629513" cy="147564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Qué es Google Colab? – Cursos GIS | TYC GIS Formación">
            <a:extLst>
              <a:ext uri="{FF2B5EF4-FFF2-40B4-BE49-F238E27FC236}">
                <a16:creationId xmlns:a16="http://schemas.microsoft.com/office/drawing/2014/main" id="{B57D6CF3-704F-CF6B-2FDF-9261733AF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919" y="219075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D496AF6-35D7-E589-8A47-C9DD85C5E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291" y="2172804"/>
            <a:ext cx="4714139" cy="18207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F1394B-A01F-EDDE-2A68-76BE4D582E6C}"/>
              </a:ext>
            </a:extLst>
          </p:cNvPr>
          <p:cNvSpPr txBox="1"/>
          <p:nvPr/>
        </p:nvSpPr>
        <p:spPr>
          <a:xfrm>
            <a:off x="1433087" y="4344084"/>
            <a:ext cx="37217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with Google Drive</a:t>
            </a:r>
          </a:p>
          <a:p>
            <a:pPr marL="285750" indent="-285750">
              <a:buFont typeface="Arial" panose="020B0604020202020204" pitchFamily="34" charset="0"/>
              <a:buChar char="•"/>
            </a:pPr>
            <a:r>
              <a:rPr lang="en-US" dirty="0"/>
              <a:t>Good to learn</a:t>
            </a:r>
          </a:p>
          <a:p>
            <a:pPr marL="285750" indent="-285750">
              <a:buFont typeface="Arial" panose="020B0604020202020204" pitchFamily="34" charset="0"/>
              <a:buChar char="•"/>
            </a:pPr>
            <a:r>
              <a:rPr lang="en-US" dirty="0"/>
              <a:t>No installations required</a:t>
            </a:r>
          </a:p>
        </p:txBody>
      </p:sp>
      <p:sp>
        <p:nvSpPr>
          <p:cNvPr id="3" name="TextBox 2">
            <a:extLst>
              <a:ext uri="{FF2B5EF4-FFF2-40B4-BE49-F238E27FC236}">
                <a16:creationId xmlns:a16="http://schemas.microsoft.com/office/drawing/2014/main" id="{CC251A00-FC19-566B-BEE3-152E1CE18353}"/>
              </a:ext>
            </a:extLst>
          </p:cNvPr>
          <p:cNvSpPr txBox="1"/>
          <p:nvPr/>
        </p:nvSpPr>
        <p:spPr>
          <a:xfrm>
            <a:off x="7037147" y="4344084"/>
            <a:ext cx="37217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Alternative to </a:t>
            </a:r>
            <a:r>
              <a:rPr lang="en-US" dirty="0" err="1"/>
              <a:t>Colab</a:t>
            </a:r>
            <a:endParaRPr lang="en-US" dirty="0"/>
          </a:p>
        </p:txBody>
      </p:sp>
      <p:sp>
        <p:nvSpPr>
          <p:cNvPr id="5" name="TextBox 4">
            <a:extLst>
              <a:ext uri="{FF2B5EF4-FFF2-40B4-BE49-F238E27FC236}">
                <a16:creationId xmlns:a16="http://schemas.microsoft.com/office/drawing/2014/main" id="{E5A35BCA-1410-2203-705B-79099906355A}"/>
              </a:ext>
            </a:extLst>
          </p:cNvPr>
          <p:cNvSpPr txBox="1"/>
          <p:nvPr/>
        </p:nvSpPr>
        <p:spPr>
          <a:xfrm flipH="1">
            <a:off x="524928" y="562595"/>
            <a:ext cx="4299433" cy="523220"/>
          </a:xfrm>
          <a:prstGeom prst="rect">
            <a:avLst/>
          </a:prstGeom>
          <a:noFill/>
        </p:spPr>
        <p:txBody>
          <a:bodyPr wrap="square" rtlCol="0">
            <a:spAutoFit/>
          </a:bodyPr>
          <a:lstStyle/>
          <a:p>
            <a:r>
              <a:rPr lang="en-US" sz="2800" dirty="0">
                <a:latin typeface="mononoki NF" panose="00000809000000000000" pitchFamily="50" charset="0"/>
              </a:rPr>
              <a:t>Python Online IDEs</a:t>
            </a:r>
          </a:p>
        </p:txBody>
      </p:sp>
    </p:spTree>
    <p:extLst>
      <p:ext uri="{BB962C8B-B14F-4D97-AF65-F5344CB8AC3E}">
        <p14:creationId xmlns:p14="http://schemas.microsoft.com/office/powerpoint/2010/main" val="67681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3" name="TextBox 2">
            <a:extLst>
              <a:ext uri="{FF2B5EF4-FFF2-40B4-BE49-F238E27FC236}">
                <a16:creationId xmlns:a16="http://schemas.microsoft.com/office/drawing/2014/main" id="{6E891D91-86DF-A46B-5A7C-420B8742D86C}"/>
              </a:ext>
            </a:extLst>
          </p:cNvPr>
          <p:cNvSpPr txBox="1"/>
          <p:nvPr/>
        </p:nvSpPr>
        <p:spPr>
          <a:xfrm flipH="1">
            <a:off x="369200" y="866274"/>
            <a:ext cx="11550083" cy="5355312"/>
          </a:xfrm>
          <a:prstGeom prst="rect">
            <a:avLst/>
          </a:prstGeom>
          <a:noFill/>
        </p:spPr>
        <p:txBody>
          <a:bodyPr wrap="square" rtlCol="0">
            <a:spAutoFit/>
          </a:bodyPr>
          <a:lstStyle/>
          <a:p>
            <a:r>
              <a:rPr lang="en-US" sz="1800" dirty="0">
                <a:latin typeface="mononoki NF" panose="00000809000000000000" pitchFamily="50" charset="0"/>
              </a:rPr>
              <a:t>Additional resources</a:t>
            </a:r>
          </a:p>
          <a:p>
            <a:endParaRPr lang="en-US" dirty="0">
              <a:latin typeface="mononoki NF" panose="00000809000000000000" pitchFamily="50" charset="0"/>
            </a:endParaRPr>
          </a:p>
          <a:p>
            <a:r>
              <a:rPr lang="en-US" dirty="0">
                <a:hlinkClick r:id="rId3"/>
              </a:rPr>
              <a:t>https://github.com/SuvroBaner/Python-for-Data-Science-and-Machine-Learning-Bootcamp/blob/master/1.%20Python%20Crash%20Course/Python%20Crash%20Course.ipynb</a:t>
            </a:r>
          </a:p>
          <a:p>
            <a:endParaRPr lang="en-US" dirty="0">
              <a:hlinkClick r:id="rId3"/>
            </a:endParaRPr>
          </a:p>
          <a:p>
            <a:r>
              <a:rPr lang="en-US" dirty="0">
                <a:hlinkClick r:id="rId3"/>
              </a:rPr>
              <a:t>https://colab.research.google.com/github/kamperh/data414/blob/main/practicals/python_numpy/python_numpy.ipynb</a:t>
            </a:r>
            <a:endParaRPr lang="en-US" dirty="0"/>
          </a:p>
          <a:p>
            <a:endParaRPr lang="en-US" dirty="0"/>
          </a:p>
          <a:p>
            <a:r>
              <a:rPr lang="en-US" dirty="0">
                <a:hlinkClick r:id="rId4"/>
              </a:rPr>
              <a:t>https://github.com/donnemartin/data-science-ipython-notebooks/blob/master/pandas/pandas.ipynb</a:t>
            </a:r>
            <a:endParaRPr lang="en-US" dirty="0"/>
          </a:p>
          <a:p>
            <a:endParaRPr lang="en-US" dirty="0"/>
          </a:p>
          <a:p>
            <a:r>
              <a:rPr lang="en-US" dirty="0">
                <a:hlinkClick r:id="rId5"/>
              </a:rPr>
              <a:t>https://github.com/neurodatascience/course-materials-2020/blob/master/lectures/12-may/01-python-for-data-analysis/python-for-data-analysis.ipynb</a:t>
            </a:r>
            <a:endParaRPr lang="en-US" dirty="0"/>
          </a:p>
          <a:p>
            <a:endParaRPr lang="en-US" dirty="0"/>
          </a:p>
          <a:p>
            <a:r>
              <a:rPr lang="en-US" dirty="0">
                <a:hlinkClick r:id="rId6"/>
              </a:rPr>
              <a:t>https://github.com/donnemartin/data-science-ipython-notebooks/tree/master/pandas</a:t>
            </a:r>
            <a:endParaRPr lang="en-US" dirty="0"/>
          </a:p>
          <a:p>
            <a:endParaRPr lang="en-US" dirty="0"/>
          </a:p>
          <a:p>
            <a:r>
              <a:rPr lang="en-US" dirty="0">
                <a:hlinkClick r:id="rId7"/>
              </a:rPr>
              <a:t>https://github.com/iutzeler/Introduction-to-Python-for-Data-Sciences/tree/master</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080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3" name="TextBox 2">
            <a:extLst>
              <a:ext uri="{FF2B5EF4-FFF2-40B4-BE49-F238E27FC236}">
                <a16:creationId xmlns:a16="http://schemas.microsoft.com/office/drawing/2014/main" id="{6E891D91-86DF-A46B-5A7C-420B8742D86C}"/>
              </a:ext>
            </a:extLst>
          </p:cNvPr>
          <p:cNvSpPr txBox="1"/>
          <p:nvPr/>
        </p:nvSpPr>
        <p:spPr>
          <a:xfrm flipH="1">
            <a:off x="570514" y="2017157"/>
            <a:ext cx="5822341" cy="3631763"/>
          </a:xfrm>
          <a:prstGeom prst="rect">
            <a:avLst/>
          </a:prstGeom>
          <a:noFill/>
        </p:spPr>
        <p:txBody>
          <a:bodyPr wrap="square" rtlCol="0">
            <a:spAutoFit/>
          </a:bodyPr>
          <a:lstStyle/>
          <a:p>
            <a:r>
              <a:rPr lang="en-US" sz="1600" b="0" i="1" dirty="0">
                <a:solidFill>
                  <a:srgbClr val="555555"/>
                </a:solidFill>
                <a:effectLst/>
                <a:latin typeface="Helvetica Neue"/>
              </a:rPr>
              <a:t>The field of machine learning is concerned with the question of how to construct computer programs that automatically improve with experience. ~ Tom Mitchell</a:t>
            </a:r>
          </a:p>
          <a:p>
            <a:endParaRPr lang="en-US" sz="1600" i="1" dirty="0">
              <a:solidFill>
                <a:srgbClr val="555555"/>
              </a:solidFill>
              <a:latin typeface="Helvetica Neue"/>
            </a:endParaRPr>
          </a:p>
          <a:p>
            <a:r>
              <a:rPr lang="en-US" sz="1600" i="1" dirty="0">
                <a:solidFill>
                  <a:srgbClr val="555555"/>
                </a:solidFill>
                <a:latin typeface="Helvetica Neue"/>
              </a:rPr>
              <a:t>Field of study that gives computers the ability to learn without being explicitly programmed ~ Arthur Samuel</a:t>
            </a:r>
          </a:p>
          <a:p>
            <a:endParaRPr lang="en-US" sz="1600" i="1" dirty="0">
              <a:solidFill>
                <a:srgbClr val="555555"/>
              </a:solidFill>
              <a:latin typeface="Helvetica Neue"/>
            </a:endParaRPr>
          </a:p>
          <a:p>
            <a:r>
              <a:rPr lang="en-US" sz="1600" i="1" dirty="0">
                <a:solidFill>
                  <a:srgbClr val="555555"/>
                </a:solidFill>
                <a:latin typeface="Helvetica Neue"/>
              </a:rPr>
              <a:t>The goal of machine learning is to develop methods that can automatically detect patterns in data, and then to use the uncovered patterns to predict future data or other outcomes of </a:t>
            </a:r>
            <a:r>
              <a:rPr lang="en-US" sz="1600" i="1" dirty="0" err="1">
                <a:solidFill>
                  <a:srgbClr val="555555"/>
                </a:solidFill>
                <a:latin typeface="Helvetica Neue"/>
              </a:rPr>
              <a:t>interes</a:t>
            </a:r>
            <a:r>
              <a:rPr lang="en-US" sz="1600" i="1" dirty="0">
                <a:solidFill>
                  <a:srgbClr val="555555"/>
                </a:solidFill>
                <a:latin typeface="Helvetica Neue"/>
              </a:rPr>
              <a:t>. ~ Kevin P. Murphy</a:t>
            </a:r>
            <a:endParaRPr lang="en-US" sz="1600" dirty="0"/>
          </a:p>
          <a:p>
            <a:endParaRPr lang="en-US" dirty="0"/>
          </a:p>
          <a:p>
            <a:endParaRPr lang="en-US" dirty="0"/>
          </a:p>
          <a:p>
            <a:endParaRPr lang="en-US" dirty="0"/>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What is Machine Learning?</a:t>
            </a:r>
          </a:p>
        </p:txBody>
      </p:sp>
      <p:sp>
        <p:nvSpPr>
          <p:cNvPr id="5" name="Rectangle 4">
            <a:extLst>
              <a:ext uri="{FF2B5EF4-FFF2-40B4-BE49-F238E27FC236}">
                <a16:creationId xmlns:a16="http://schemas.microsoft.com/office/drawing/2014/main" id="{BC3C1075-68EA-38DE-6D6C-3AA0448616B4}"/>
              </a:ext>
            </a:extLst>
          </p:cNvPr>
          <p:cNvSpPr/>
          <p:nvPr/>
        </p:nvSpPr>
        <p:spPr>
          <a:xfrm>
            <a:off x="7899134" y="1673234"/>
            <a:ext cx="2438399"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6" name="Rectangle 5">
            <a:extLst>
              <a:ext uri="{FF2B5EF4-FFF2-40B4-BE49-F238E27FC236}">
                <a16:creationId xmlns:a16="http://schemas.microsoft.com/office/drawing/2014/main" id="{FA2BDC05-51A4-845D-AB86-350B6BD58FB7}"/>
              </a:ext>
            </a:extLst>
          </p:cNvPr>
          <p:cNvSpPr/>
          <p:nvPr/>
        </p:nvSpPr>
        <p:spPr>
          <a:xfrm>
            <a:off x="7899133" y="2961754"/>
            <a:ext cx="2438399"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A8CD5D-E611-D577-AB43-5CA2134479D9}"/>
                  </a:ext>
                </a:extLst>
              </p:cNvPr>
              <p:cNvSpPr/>
              <p:nvPr/>
            </p:nvSpPr>
            <p:spPr>
              <a:xfrm>
                <a:off x="8572843" y="4250274"/>
                <a:ext cx="1090978"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oMath>
                  </m:oMathPara>
                </a14:m>
                <a:endParaRPr lang="en-US" dirty="0">
                  <a:solidFill>
                    <a:schemeClr val="tx1"/>
                  </a:solidFill>
                </a:endParaRPr>
              </a:p>
            </p:txBody>
          </p:sp>
        </mc:Choice>
        <mc:Fallback xmlns="">
          <p:sp>
            <p:nvSpPr>
              <p:cNvPr id="7" name="Rectangle 6">
                <a:extLst>
                  <a:ext uri="{FF2B5EF4-FFF2-40B4-BE49-F238E27FC236}">
                    <a16:creationId xmlns:a16="http://schemas.microsoft.com/office/drawing/2014/main" id="{E3A8CD5D-E611-D577-AB43-5CA2134479D9}"/>
                  </a:ext>
                </a:extLst>
              </p:cNvPr>
              <p:cNvSpPr>
                <a:spLocks noRot="1" noChangeAspect="1" noMove="1" noResize="1" noEditPoints="1" noAdjustHandles="1" noChangeArrowheads="1" noChangeShapeType="1" noTextEdit="1"/>
              </p:cNvSpPr>
              <p:nvPr/>
            </p:nvSpPr>
            <p:spPr>
              <a:xfrm>
                <a:off x="8572843" y="4250274"/>
                <a:ext cx="1090978" cy="687846"/>
              </a:xfrm>
              <a:prstGeom prst="rect">
                <a:avLst/>
              </a:prstGeom>
              <a:blipFill>
                <a:blip r:embed="rId3"/>
                <a:stretch>
                  <a:fillRect/>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9454B28B-5D16-D0EE-579A-6CAC9299BE81}"/>
              </a:ext>
            </a:extLst>
          </p:cNvPr>
          <p:cNvCxnSpPr>
            <a:stCxn id="5" idx="2"/>
            <a:endCxn id="6" idx="0"/>
          </p:cNvCxnSpPr>
          <p:nvPr/>
        </p:nvCxnSpPr>
        <p:spPr>
          <a:xfrm flipH="1">
            <a:off x="9118333" y="2361080"/>
            <a:ext cx="1" cy="60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4F7F77E-247E-B2AE-2A72-0AFFDA55D995}"/>
              </a:ext>
            </a:extLst>
          </p:cNvPr>
          <p:cNvCxnSpPr>
            <a:stCxn id="6" idx="2"/>
            <a:endCxn id="7" idx="0"/>
          </p:cNvCxnSpPr>
          <p:nvPr/>
        </p:nvCxnSpPr>
        <p:spPr>
          <a:xfrm flipH="1">
            <a:off x="9118332" y="3649600"/>
            <a:ext cx="1" cy="60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F08A87-C251-C7AB-7C2E-D97B3AEE06F4}"/>
              </a:ext>
            </a:extLst>
          </p:cNvPr>
          <p:cNvCxnSpPr>
            <a:endCxn id="7" idx="1"/>
          </p:cNvCxnSpPr>
          <p:nvPr/>
        </p:nvCxnSpPr>
        <p:spPr>
          <a:xfrm>
            <a:off x="7469891" y="4594197"/>
            <a:ext cx="11029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A25A1B-483A-889D-557B-E4C19F7F278D}"/>
              </a:ext>
            </a:extLst>
          </p:cNvPr>
          <p:cNvCxnSpPr>
            <a:stCxn id="7" idx="3"/>
          </p:cNvCxnSpPr>
          <p:nvPr/>
        </p:nvCxnSpPr>
        <p:spPr>
          <a:xfrm>
            <a:off x="9663821" y="4594197"/>
            <a:ext cx="9759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0A64B9-53FC-6324-9633-D064206647CE}"/>
                  </a:ext>
                </a:extLst>
              </p:cNvPr>
              <p:cNvSpPr txBox="1"/>
              <p:nvPr/>
            </p:nvSpPr>
            <p:spPr>
              <a:xfrm>
                <a:off x="7101905" y="4409531"/>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6" name="TextBox 15">
                <a:extLst>
                  <a:ext uri="{FF2B5EF4-FFF2-40B4-BE49-F238E27FC236}">
                    <a16:creationId xmlns:a16="http://schemas.microsoft.com/office/drawing/2014/main" id="{7F0A64B9-53FC-6324-9633-D064206647CE}"/>
                  </a:ext>
                </a:extLst>
              </p:cNvPr>
              <p:cNvSpPr txBox="1">
                <a:spLocks noRot="1" noChangeAspect="1" noMove="1" noResize="1" noEditPoints="1" noAdjustHandles="1" noChangeArrowheads="1" noChangeShapeType="1" noTextEdit="1"/>
              </p:cNvSpPr>
              <p:nvPr/>
            </p:nvSpPr>
            <p:spPr>
              <a:xfrm>
                <a:off x="7101905" y="4409531"/>
                <a:ext cx="36798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E1CD9A0-3977-AA67-0A0A-02979AA71446}"/>
                  </a:ext>
                </a:extLst>
              </p:cNvPr>
              <p:cNvSpPr txBox="1"/>
              <p:nvPr/>
            </p:nvSpPr>
            <p:spPr>
              <a:xfrm>
                <a:off x="10639811" y="44272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7" name="TextBox 16">
                <a:extLst>
                  <a:ext uri="{FF2B5EF4-FFF2-40B4-BE49-F238E27FC236}">
                    <a16:creationId xmlns:a16="http://schemas.microsoft.com/office/drawing/2014/main" id="{4E1CD9A0-3977-AA67-0A0A-02979AA71446}"/>
                  </a:ext>
                </a:extLst>
              </p:cNvPr>
              <p:cNvSpPr txBox="1">
                <a:spLocks noRot="1" noChangeAspect="1" noMove="1" noResize="1" noEditPoints="1" noAdjustHandles="1" noChangeArrowheads="1" noChangeShapeType="1" noTextEdit="1"/>
              </p:cNvSpPr>
              <p:nvPr/>
            </p:nvSpPr>
            <p:spPr>
              <a:xfrm>
                <a:off x="10639811" y="4427268"/>
                <a:ext cx="371384" cy="369332"/>
              </a:xfrm>
              <a:prstGeom prst="rect">
                <a:avLst/>
              </a:prstGeom>
              <a:blipFill>
                <a:blip r:embed="rId5"/>
                <a:stretch>
                  <a:fillRect b="-655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3B4F98B6-2ED1-8874-C0FB-3D942B578F44}"/>
              </a:ext>
            </a:extLst>
          </p:cNvPr>
          <p:cNvSpPr txBox="1"/>
          <p:nvPr/>
        </p:nvSpPr>
        <p:spPr>
          <a:xfrm>
            <a:off x="6998800" y="4094534"/>
            <a:ext cx="574196" cy="307777"/>
          </a:xfrm>
          <a:prstGeom prst="rect">
            <a:avLst/>
          </a:prstGeom>
          <a:noFill/>
        </p:spPr>
        <p:txBody>
          <a:bodyPr wrap="none" rtlCol="0">
            <a:spAutoFit/>
          </a:bodyPr>
          <a:lstStyle/>
          <a:p>
            <a:r>
              <a:rPr lang="en-US" sz="1400" dirty="0"/>
              <a:t>Input</a:t>
            </a:r>
          </a:p>
        </p:txBody>
      </p:sp>
      <p:sp>
        <p:nvSpPr>
          <p:cNvPr id="19" name="TextBox 18">
            <a:extLst>
              <a:ext uri="{FF2B5EF4-FFF2-40B4-BE49-F238E27FC236}">
                <a16:creationId xmlns:a16="http://schemas.microsoft.com/office/drawing/2014/main" id="{9672C78C-6BAF-36E4-526A-DF2F99DD528F}"/>
              </a:ext>
            </a:extLst>
          </p:cNvPr>
          <p:cNvSpPr txBox="1"/>
          <p:nvPr/>
        </p:nvSpPr>
        <p:spPr>
          <a:xfrm>
            <a:off x="10471079" y="4119491"/>
            <a:ext cx="708848" cy="307777"/>
          </a:xfrm>
          <a:prstGeom prst="rect">
            <a:avLst/>
          </a:prstGeom>
          <a:noFill/>
        </p:spPr>
        <p:txBody>
          <a:bodyPr wrap="none" rtlCol="0">
            <a:spAutoFit/>
          </a:bodyPr>
          <a:lstStyle/>
          <a:p>
            <a:r>
              <a:rPr lang="en-US" sz="1400" dirty="0"/>
              <a:t>Output</a:t>
            </a:r>
          </a:p>
        </p:txBody>
      </p:sp>
      <p:sp>
        <p:nvSpPr>
          <p:cNvPr id="20" name="TextBox 19">
            <a:extLst>
              <a:ext uri="{FF2B5EF4-FFF2-40B4-BE49-F238E27FC236}">
                <a16:creationId xmlns:a16="http://schemas.microsoft.com/office/drawing/2014/main" id="{AAD35185-4BA4-7515-46B7-B11AD95C4149}"/>
              </a:ext>
            </a:extLst>
          </p:cNvPr>
          <p:cNvSpPr txBox="1"/>
          <p:nvPr/>
        </p:nvSpPr>
        <p:spPr>
          <a:xfrm>
            <a:off x="8620439" y="4958876"/>
            <a:ext cx="995785" cy="523220"/>
          </a:xfrm>
          <a:prstGeom prst="rect">
            <a:avLst/>
          </a:prstGeom>
          <a:noFill/>
        </p:spPr>
        <p:txBody>
          <a:bodyPr wrap="none" rtlCol="0">
            <a:spAutoFit/>
          </a:bodyPr>
          <a:lstStyle/>
          <a:p>
            <a:pPr algn="ctr"/>
            <a:r>
              <a:rPr lang="en-US" sz="1400" dirty="0"/>
              <a:t>Model / </a:t>
            </a:r>
          </a:p>
          <a:p>
            <a:pPr algn="ctr"/>
            <a:r>
              <a:rPr lang="en-US" sz="1400" dirty="0"/>
              <a:t>Hypothesis</a:t>
            </a:r>
          </a:p>
        </p:txBody>
      </p:sp>
    </p:spTree>
    <p:extLst>
      <p:ext uri="{BB962C8B-B14F-4D97-AF65-F5344CB8AC3E}">
        <p14:creationId xmlns:p14="http://schemas.microsoft.com/office/powerpoint/2010/main" val="417076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891D91-86DF-A46B-5A7C-420B8742D86C}"/>
                  </a:ext>
                </a:extLst>
              </p:cNvPr>
              <p:cNvSpPr txBox="1"/>
              <p:nvPr/>
            </p:nvSpPr>
            <p:spPr>
              <a:xfrm flipH="1">
                <a:off x="524926" y="1902995"/>
                <a:ext cx="3745598" cy="584775"/>
              </a:xfrm>
              <a:prstGeom prst="rect">
                <a:avLst/>
              </a:prstGeom>
              <a:noFill/>
            </p:spPr>
            <p:txBody>
              <a:bodyPr wrap="square" rtlCol="0">
                <a:spAutoFit/>
              </a:bodyPr>
              <a:lstStyle/>
              <a:p>
                <a:r>
                  <a:rPr lang="en-US" dirty="0"/>
                  <a:t>Learn from labelled input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pairs.</a:t>
                </a:r>
              </a:p>
              <a:p>
                <a:r>
                  <a:rPr lang="en-US" sz="1400" dirty="0"/>
                  <a:t>Regression and classification.</a:t>
                </a:r>
              </a:p>
            </p:txBody>
          </p:sp>
        </mc:Choice>
        <mc:Fallback xmlns="">
          <p:sp>
            <p:nvSpPr>
              <p:cNvPr id="3" name="TextBox 2">
                <a:extLst>
                  <a:ext uri="{FF2B5EF4-FFF2-40B4-BE49-F238E27FC236}">
                    <a16:creationId xmlns:a16="http://schemas.microsoft.com/office/drawing/2014/main" id="{6E891D91-86DF-A46B-5A7C-420B8742D86C}"/>
                  </a:ext>
                </a:extLst>
              </p:cNvPr>
              <p:cNvSpPr txBox="1">
                <a:spLocks noRot="1" noChangeAspect="1" noMove="1" noResize="1" noEditPoints="1" noAdjustHandles="1" noChangeArrowheads="1" noChangeShapeType="1" noTextEdit="1"/>
              </p:cNvSpPr>
              <p:nvPr/>
            </p:nvSpPr>
            <p:spPr>
              <a:xfrm flipH="1">
                <a:off x="524926" y="1902995"/>
                <a:ext cx="3745598" cy="584775"/>
              </a:xfrm>
              <a:prstGeom prst="rect">
                <a:avLst/>
              </a:prstGeom>
              <a:blipFill>
                <a:blip r:embed="rId3"/>
                <a:stretch>
                  <a:fillRect l="-1301" t="-5208" b="-1041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Types of learning</a:t>
            </a:r>
          </a:p>
        </p:txBody>
      </p:sp>
      <p:sp>
        <p:nvSpPr>
          <p:cNvPr id="5" name="TextBox 4">
            <a:extLst>
              <a:ext uri="{FF2B5EF4-FFF2-40B4-BE49-F238E27FC236}">
                <a16:creationId xmlns:a16="http://schemas.microsoft.com/office/drawing/2014/main" id="{71D26062-F2E7-FA65-E1AB-824B3CFB2245}"/>
              </a:ext>
            </a:extLst>
          </p:cNvPr>
          <p:cNvSpPr txBox="1"/>
          <p:nvPr/>
        </p:nvSpPr>
        <p:spPr>
          <a:xfrm flipH="1">
            <a:off x="524926" y="1358796"/>
            <a:ext cx="5571074" cy="400110"/>
          </a:xfrm>
          <a:prstGeom prst="rect">
            <a:avLst/>
          </a:prstGeom>
          <a:noFill/>
        </p:spPr>
        <p:txBody>
          <a:bodyPr wrap="square" rtlCol="0">
            <a:spAutoFit/>
          </a:bodyPr>
          <a:lstStyle/>
          <a:p>
            <a:r>
              <a:rPr lang="en-US" sz="2000" dirty="0">
                <a:latin typeface="mononoki NF" panose="00000809000000000000" pitchFamily="50" charset="0"/>
              </a:rPr>
              <a:t>Supervised Learning</a:t>
            </a:r>
          </a:p>
        </p:txBody>
      </p:sp>
      <p:sp>
        <p:nvSpPr>
          <p:cNvPr id="6" name="TextBox 5">
            <a:extLst>
              <a:ext uri="{FF2B5EF4-FFF2-40B4-BE49-F238E27FC236}">
                <a16:creationId xmlns:a16="http://schemas.microsoft.com/office/drawing/2014/main" id="{3DF2D591-3AF7-6CD0-30EC-0CEDEDCD6445}"/>
              </a:ext>
            </a:extLst>
          </p:cNvPr>
          <p:cNvSpPr txBox="1"/>
          <p:nvPr/>
        </p:nvSpPr>
        <p:spPr>
          <a:xfrm flipH="1">
            <a:off x="6096000" y="1319586"/>
            <a:ext cx="5571074" cy="400110"/>
          </a:xfrm>
          <a:prstGeom prst="rect">
            <a:avLst/>
          </a:prstGeom>
          <a:noFill/>
        </p:spPr>
        <p:txBody>
          <a:bodyPr wrap="square" rtlCol="0">
            <a:spAutoFit/>
          </a:bodyPr>
          <a:lstStyle/>
          <a:p>
            <a:r>
              <a:rPr lang="en-US" sz="2000" dirty="0">
                <a:latin typeface="mononoki NF" panose="00000809000000000000" pitchFamily="50" charset="0"/>
              </a:rPr>
              <a:t>Unsupervised Learning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C0CC54-FCFA-2056-CDFB-564D00D46AD5}"/>
                  </a:ext>
                </a:extLst>
              </p:cNvPr>
              <p:cNvSpPr txBox="1"/>
              <p:nvPr/>
            </p:nvSpPr>
            <p:spPr>
              <a:xfrm flipH="1">
                <a:off x="6096000" y="1881940"/>
                <a:ext cx="5314950" cy="800219"/>
              </a:xfrm>
              <a:prstGeom prst="rect">
                <a:avLst/>
              </a:prstGeom>
              <a:noFill/>
            </p:spPr>
            <p:txBody>
              <a:bodyPr wrap="square" rtlCol="0">
                <a:spAutoFit/>
              </a:bodyPr>
              <a:lstStyle/>
              <a:p>
                <a:r>
                  <a:rPr lang="en-US" dirty="0"/>
                  <a:t>Learn from </a:t>
                </a:r>
                <a:r>
                  <a:rPr lang="en-US" dirty="0" err="1"/>
                  <a:t>unlabelled</a:t>
                </a:r>
                <a:r>
                  <a:rPr lang="en-US" dirty="0"/>
                  <a:t> data i.e.  only have inputs </a:t>
                </a:r>
                <a14:m>
                  <m:oMath xmlns:m="http://schemas.openxmlformats.org/officeDocument/2006/math">
                    <m:r>
                      <a:rPr lang="en-US" b="0" i="1" smtClean="0">
                        <a:latin typeface="Cambria Math" panose="02040503050406030204" pitchFamily="18" charset="0"/>
                      </a:rPr>
                      <m:t>𝑥</m:t>
                    </m:r>
                    <m:r>
                      <a:rPr lang="en-US" b="0" i="0" smtClean="0">
                        <a:latin typeface="Cambria Math" panose="02040503050406030204" pitchFamily="18" charset="0"/>
                      </a:rPr>
                      <m:t>.</m:t>
                    </m:r>
                  </m:oMath>
                </a14:m>
                <a:endParaRPr lang="en-US" b="0" dirty="0"/>
              </a:p>
              <a:p>
                <a:r>
                  <a:rPr lang="en-US" sz="1400" dirty="0"/>
                  <a:t>Clustering.</a:t>
                </a:r>
              </a:p>
              <a:p>
                <a:r>
                  <a:rPr lang="en-US" sz="1400" dirty="0"/>
                  <a:t>Learn uncovered patterns(distributions, clusters, </a:t>
                </a:r>
                <a:r>
                  <a:rPr lang="en-US" sz="1400" dirty="0" err="1"/>
                  <a:t>etc</a:t>
                </a:r>
                <a:r>
                  <a:rPr lang="en-US" sz="1400" dirty="0"/>
                  <a:t>) from the data.</a:t>
                </a:r>
              </a:p>
            </p:txBody>
          </p:sp>
        </mc:Choice>
        <mc:Fallback xmlns="">
          <p:sp>
            <p:nvSpPr>
              <p:cNvPr id="7" name="TextBox 6">
                <a:extLst>
                  <a:ext uri="{FF2B5EF4-FFF2-40B4-BE49-F238E27FC236}">
                    <a16:creationId xmlns:a16="http://schemas.microsoft.com/office/drawing/2014/main" id="{CEC0CC54-FCFA-2056-CDFB-564D00D46AD5}"/>
                  </a:ext>
                </a:extLst>
              </p:cNvPr>
              <p:cNvSpPr txBox="1">
                <a:spLocks noRot="1" noChangeAspect="1" noMove="1" noResize="1" noEditPoints="1" noAdjustHandles="1" noChangeArrowheads="1" noChangeShapeType="1" noTextEdit="1"/>
              </p:cNvSpPr>
              <p:nvPr/>
            </p:nvSpPr>
            <p:spPr>
              <a:xfrm flipH="1">
                <a:off x="6096000" y="1881940"/>
                <a:ext cx="5314950" cy="800219"/>
              </a:xfrm>
              <a:prstGeom prst="rect">
                <a:avLst/>
              </a:prstGeom>
              <a:blipFill>
                <a:blip r:embed="rId4"/>
                <a:stretch>
                  <a:fillRect l="-917" t="-4580" b="-6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68F938B-84E7-CC4B-D1EC-A5DCC570D5DC}"/>
                  </a:ext>
                </a:extLst>
              </p:cNvPr>
              <p:cNvSpPr/>
              <p:nvPr/>
            </p:nvSpPr>
            <p:spPr>
              <a:xfrm>
                <a:off x="1499402" y="3674371"/>
                <a:ext cx="1090978"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oMath>
                  </m:oMathPara>
                </a14:m>
                <a:endParaRPr lang="en-US" dirty="0">
                  <a:solidFill>
                    <a:schemeClr val="tx1"/>
                  </a:solidFill>
                </a:endParaRPr>
              </a:p>
            </p:txBody>
          </p:sp>
        </mc:Choice>
        <mc:Fallback xmlns="">
          <p:sp>
            <p:nvSpPr>
              <p:cNvPr id="8" name="Rectangle 7">
                <a:extLst>
                  <a:ext uri="{FF2B5EF4-FFF2-40B4-BE49-F238E27FC236}">
                    <a16:creationId xmlns:a16="http://schemas.microsoft.com/office/drawing/2014/main" id="{B68F938B-84E7-CC4B-D1EC-A5DCC570D5DC}"/>
                  </a:ext>
                </a:extLst>
              </p:cNvPr>
              <p:cNvSpPr>
                <a:spLocks noRot="1" noChangeAspect="1" noMove="1" noResize="1" noEditPoints="1" noAdjustHandles="1" noChangeArrowheads="1" noChangeShapeType="1" noTextEdit="1"/>
              </p:cNvSpPr>
              <p:nvPr/>
            </p:nvSpPr>
            <p:spPr>
              <a:xfrm>
                <a:off x="1499402" y="3674371"/>
                <a:ext cx="1090978" cy="687846"/>
              </a:xfrm>
              <a:prstGeom prst="rect">
                <a:avLst/>
              </a:prstGeom>
              <a:blipFill>
                <a:blip r:embed="rId5"/>
                <a:stretch>
                  <a:fillRect/>
                </a:stretch>
              </a:blipFill>
              <a:ln>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8247DD93-434A-5214-40FF-01F1E84641C7}"/>
              </a:ext>
            </a:extLst>
          </p:cNvPr>
          <p:cNvCxnSpPr>
            <a:cxnSpLocks/>
            <a:endCxn id="8" idx="1"/>
          </p:cNvCxnSpPr>
          <p:nvPr/>
        </p:nvCxnSpPr>
        <p:spPr>
          <a:xfrm>
            <a:off x="834600" y="4018294"/>
            <a:ext cx="6648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0639405-95AB-F75E-B378-A744D2B339E0}"/>
              </a:ext>
            </a:extLst>
          </p:cNvPr>
          <p:cNvCxnSpPr>
            <a:cxnSpLocks/>
            <a:stCxn id="8" idx="3"/>
            <a:endCxn id="19" idx="1"/>
          </p:cNvCxnSpPr>
          <p:nvPr/>
        </p:nvCxnSpPr>
        <p:spPr>
          <a:xfrm>
            <a:off x="2590380" y="4018294"/>
            <a:ext cx="7195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96D2CA-0D70-977F-46F9-26B0D92AB715}"/>
                  </a:ext>
                </a:extLst>
              </p:cNvPr>
              <p:cNvSpPr txBox="1"/>
              <p:nvPr/>
            </p:nvSpPr>
            <p:spPr>
              <a:xfrm>
                <a:off x="513198" y="383362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 name="TextBox 10">
                <a:extLst>
                  <a:ext uri="{FF2B5EF4-FFF2-40B4-BE49-F238E27FC236}">
                    <a16:creationId xmlns:a16="http://schemas.microsoft.com/office/drawing/2014/main" id="{FA96D2CA-0D70-977F-46F9-26B0D92AB715}"/>
                  </a:ext>
                </a:extLst>
              </p:cNvPr>
              <p:cNvSpPr txBox="1">
                <a:spLocks noRot="1" noChangeAspect="1" noMove="1" noResize="1" noEditPoints="1" noAdjustHandles="1" noChangeArrowheads="1" noChangeShapeType="1" noTextEdit="1"/>
              </p:cNvSpPr>
              <p:nvPr/>
            </p:nvSpPr>
            <p:spPr>
              <a:xfrm>
                <a:off x="513198" y="3833628"/>
                <a:ext cx="36798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47F084-30CF-BA1D-B725-A723EB59F6B9}"/>
                  </a:ext>
                </a:extLst>
              </p:cNvPr>
              <p:cNvSpPr txBox="1"/>
              <p:nvPr/>
            </p:nvSpPr>
            <p:spPr>
              <a:xfrm>
                <a:off x="4400952" y="383362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2" name="TextBox 11">
                <a:extLst>
                  <a:ext uri="{FF2B5EF4-FFF2-40B4-BE49-F238E27FC236}">
                    <a16:creationId xmlns:a16="http://schemas.microsoft.com/office/drawing/2014/main" id="{0B47F084-30CF-BA1D-B725-A723EB59F6B9}"/>
                  </a:ext>
                </a:extLst>
              </p:cNvPr>
              <p:cNvSpPr txBox="1">
                <a:spLocks noRot="1" noChangeAspect="1" noMove="1" noResize="1" noEditPoints="1" noAdjustHandles="1" noChangeArrowheads="1" noChangeShapeType="1" noTextEdit="1"/>
              </p:cNvSpPr>
              <p:nvPr/>
            </p:nvSpPr>
            <p:spPr>
              <a:xfrm>
                <a:off x="4400952" y="3833628"/>
                <a:ext cx="371384" cy="369332"/>
              </a:xfrm>
              <a:prstGeom prst="rect">
                <a:avLst/>
              </a:prstGeom>
              <a:blipFill>
                <a:blip r:embed="rId7"/>
                <a:stretch>
                  <a:fillRect b="-6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79DEEFD-732E-BC38-3A7A-0B6D407F0492}"/>
              </a:ext>
            </a:extLst>
          </p:cNvPr>
          <p:cNvSpPr txBox="1"/>
          <p:nvPr/>
        </p:nvSpPr>
        <p:spPr>
          <a:xfrm>
            <a:off x="1546998" y="4382973"/>
            <a:ext cx="995785" cy="523220"/>
          </a:xfrm>
          <a:prstGeom prst="rect">
            <a:avLst/>
          </a:prstGeom>
          <a:noFill/>
        </p:spPr>
        <p:txBody>
          <a:bodyPr wrap="none" rtlCol="0">
            <a:spAutoFit/>
          </a:bodyPr>
          <a:lstStyle/>
          <a:p>
            <a:pPr algn="ctr"/>
            <a:r>
              <a:rPr lang="en-US" sz="1400" dirty="0"/>
              <a:t>Model / </a:t>
            </a:r>
          </a:p>
          <a:p>
            <a:pPr algn="ctr"/>
            <a:r>
              <a:rPr lang="en-US" sz="1400" dirty="0"/>
              <a:t>Hypothesis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799BC8E-1D4B-BE8C-13A6-7F7130C86E01}"/>
                  </a:ext>
                </a:extLst>
              </p:cNvPr>
              <p:cNvSpPr txBox="1"/>
              <p:nvPr/>
            </p:nvSpPr>
            <p:spPr>
              <a:xfrm>
                <a:off x="3309974" y="383362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a:latin typeface="Cambria Math" panose="02040503050406030204" pitchFamily="18" charset="0"/>
                            </a:rPr>
                            <m:t>𝑦</m:t>
                          </m:r>
                        </m:e>
                      </m:acc>
                    </m:oMath>
                  </m:oMathPara>
                </a14:m>
                <a:endParaRPr lang="en-US" dirty="0"/>
              </a:p>
            </p:txBody>
          </p:sp>
        </mc:Choice>
        <mc:Fallback xmlns="">
          <p:sp>
            <p:nvSpPr>
              <p:cNvPr id="19" name="TextBox 18">
                <a:extLst>
                  <a:ext uri="{FF2B5EF4-FFF2-40B4-BE49-F238E27FC236}">
                    <a16:creationId xmlns:a16="http://schemas.microsoft.com/office/drawing/2014/main" id="{D799BC8E-1D4B-BE8C-13A6-7F7130C86E01}"/>
                  </a:ext>
                </a:extLst>
              </p:cNvPr>
              <p:cNvSpPr txBox="1">
                <a:spLocks noRot="1" noChangeAspect="1" noMove="1" noResize="1" noEditPoints="1" noAdjustHandles="1" noChangeArrowheads="1" noChangeShapeType="1" noTextEdit="1"/>
              </p:cNvSpPr>
              <p:nvPr/>
            </p:nvSpPr>
            <p:spPr>
              <a:xfrm>
                <a:off x="3309974" y="3833628"/>
                <a:ext cx="371384" cy="369332"/>
              </a:xfrm>
              <a:prstGeom prst="rect">
                <a:avLst/>
              </a:prstGeom>
              <a:blipFill>
                <a:blip r:embed="rId8"/>
                <a:stretch>
                  <a:fillRect t="-6667" r="-14754" b="-666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47040B8-3A65-9FCA-9282-33BCC0B6D847}"/>
              </a:ext>
            </a:extLst>
          </p:cNvPr>
          <p:cNvSpPr txBox="1"/>
          <p:nvPr/>
        </p:nvSpPr>
        <p:spPr>
          <a:xfrm>
            <a:off x="410093" y="3558776"/>
            <a:ext cx="574196" cy="307777"/>
          </a:xfrm>
          <a:prstGeom prst="rect">
            <a:avLst/>
          </a:prstGeom>
          <a:noFill/>
        </p:spPr>
        <p:txBody>
          <a:bodyPr wrap="none" rtlCol="0">
            <a:spAutoFit/>
          </a:bodyPr>
          <a:lstStyle/>
          <a:p>
            <a:r>
              <a:rPr lang="en-US" sz="1400" dirty="0"/>
              <a:t>Input</a:t>
            </a:r>
          </a:p>
        </p:txBody>
      </p:sp>
      <p:sp>
        <p:nvSpPr>
          <p:cNvPr id="21" name="TextBox 20">
            <a:extLst>
              <a:ext uri="{FF2B5EF4-FFF2-40B4-BE49-F238E27FC236}">
                <a16:creationId xmlns:a16="http://schemas.microsoft.com/office/drawing/2014/main" id="{1D3CB804-3034-DB37-58F9-FFDD98CD18CB}"/>
              </a:ext>
            </a:extLst>
          </p:cNvPr>
          <p:cNvSpPr txBox="1"/>
          <p:nvPr/>
        </p:nvSpPr>
        <p:spPr>
          <a:xfrm>
            <a:off x="2821443" y="4384298"/>
            <a:ext cx="1348446" cy="523220"/>
          </a:xfrm>
          <a:prstGeom prst="rect">
            <a:avLst/>
          </a:prstGeom>
          <a:noFill/>
        </p:spPr>
        <p:txBody>
          <a:bodyPr wrap="none" rtlCol="0">
            <a:spAutoFit/>
          </a:bodyPr>
          <a:lstStyle/>
          <a:p>
            <a:pPr algn="ctr"/>
            <a:r>
              <a:rPr lang="en-US" sz="1400" dirty="0"/>
              <a:t>Model output / </a:t>
            </a:r>
          </a:p>
          <a:p>
            <a:pPr algn="ctr"/>
            <a:r>
              <a:rPr lang="en-US" sz="1400" dirty="0"/>
              <a:t>Prediction</a:t>
            </a:r>
          </a:p>
        </p:txBody>
      </p:sp>
      <p:sp>
        <p:nvSpPr>
          <p:cNvPr id="23" name="TextBox 22">
            <a:extLst>
              <a:ext uri="{FF2B5EF4-FFF2-40B4-BE49-F238E27FC236}">
                <a16:creationId xmlns:a16="http://schemas.microsoft.com/office/drawing/2014/main" id="{FC6236DB-7FA7-A0E7-BAE9-23641E4E8597}"/>
              </a:ext>
            </a:extLst>
          </p:cNvPr>
          <p:cNvSpPr txBox="1"/>
          <p:nvPr/>
        </p:nvSpPr>
        <p:spPr>
          <a:xfrm>
            <a:off x="4122094" y="3435182"/>
            <a:ext cx="929100" cy="307777"/>
          </a:xfrm>
          <a:prstGeom prst="rect">
            <a:avLst/>
          </a:prstGeom>
          <a:noFill/>
        </p:spPr>
        <p:txBody>
          <a:bodyPr wrap="none" rtlCol="0">
            <a:spAutoFit/>
          </a:bodyPr>
          <a:lstStyle/>
          <a:p>
            <a:pPr algn="ctr"/>
            <a:r>
              <a:rPr lang="en-US" sz="1400" dirty="0"/>
              <a:t>Real value</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1942E02-3691-630C-21F2-F31E6BBC01FD}"/>
                  </a:ext>
                </a:extLst>
              </p:cNvPr>
              <p:cNvSpPr/>
              <p:nvPr/>
            </p:nvSpPr>
            <p:spPr>
              <a:xfrm>
                <a:off x="7672217" y="3612014"/>
                <a:ext cx="1090978" cy="687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oMath>
                  </m:oMathPara>
                </a14:m>
                <a:endParaRPr lang="en-US" dirty="0">
                  <a:solidFill>
                    <a:schemeClr val="tx1"/>
                  </a:solidFill>
                </a:endParaRPr>
              </a:p>
            </p:txBody>
          </p:sp>
        </mc:Choice>
        <mc:Fallback xmlns="">
          <p:sp>
            <p:nvSpPr>
              <p:cNvPr id="24" name="Rectangle 23">
                <a:extLst>
                  <a:ext uri="{FF2B5EF4-FFF2-40B4-BE49-F238E27FC236}">
                    <a16:creationId xmlns:a16="http://schemas.microsoft.com/office/drawing/2014/main" id="{C1942E02-3691-630C-21F2-F31E6BBC01FD}"/>
                  </a:ext>
                </a:extLst>
              </p:cNvPr>
              <p:cNvSpPr>
                <a:spLocks noRot="1" noChangeAspect="1" noMove="1" noResize="1" noEditPoints="1" noAdjustHandles="1" noChangeArrowheads="1" noChangeShapeType="1" noTextEdit="1"/>
              </p:cNvSpPr>
              <p:nvPr/>
            </p:nvSpPr>
            <p:spPr>
              <a:xfrm>
                <a:off x="7672217" y="3612014"/>
                <a:ext cx="1090978" cy="687846"/>
              </a:xfrm>
              <a:prstGeom prst="rect">
                <a:avLst/>
              </a:prstGeom>
              <a:blipFill>
                <a:blip r:embed="rId9"/>
                <a:stretch>
                  <a:fillRect/>
                </a:stretch>
              </a:blipFill>
              <a:ln>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4CAAD9A-F9C8-0FB2-1293-70C387EACF8A}"/>
              </a:ext>
            </a:extLst>
          </p:cNvPr>
          <p:cNvCxnSpPr>
            <a:cxnSpLocks/>
            <a:endCxn id="24" idx="1"/>
          </p:cNvCxnSpPr>
          <p:nvPr/>
        </p:nvCxnSpPr>
        <p:spPr>
          <a:xfrm>
            <a:off x="7007415" y="3955937"/>
            <a:ext cx="6648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904D43-D715-E032-6474-5B31B41A3E65}"/>
              </a:ext>
            </a:extLst>
          </p:cNvPr>
          <p:cNvCxnSpPr>
            <a:cxnSpLocks/>
            <a:stCxn id="24" idx="3"/>
            <a:endCxn id="29" idx="1"/>
          </p:cNvCxnSpPr>
          <p:nvPr/>
        </p:nvCxnSpPr>
        <p:spPr>
          <a:xfrm>
            <a:off x="8763195" y="3955937"/>
            <a:ext cx="7195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6253F3-BDFD-B52C-7E51-844CCF83BAB3}"/>
                  </a:ext>
                </a:extLst>
              </p:cNvPr>
              <p:cNvSpPr txBox="1"/>
              <p:nvPr/>
            </p:nvSpPr>
            <p:spPr>
              <a:xfrm>
                <a:off x="6686013" y="3771271"/>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7" name="TextBox 26">
                <a:extLst>
                  <a:ext uri="{FF2B5EF4-FFF2-40B4-BE49-F238E27FC236}">
                    <a16:creationId xmlns:a16="http://schemas.microsoft.com/office/drawing/2014/main" id="{C26253F3-BDFD-B52C-7E51-844CCF83BAB3}"/>
                  </a:ext>
                </a:extLst>
              </p:cNvPr>
              <p:cNvSpPr txBox="1">
                <a:spLocks noRot="1" noChangeAspect="1" noMove="1" noResize="1" noEditPoints="1" noAdjustHandles="1" noChangeArrowheads="1" noChangeShapeType="1" noTextEdit="1"/>
              </p:cNvSpPr>
              <p:nvPr/>
            </p:nvSpPr>
            <p:spPr>
              <a:xfrm>
                <a:off x="6686013" y="3771271"/>
                <a:ext cx="367986" cy="369332"/>
              </a:xfrm>
              <a:prstGeom prst="rect">
                <a:avLst/>
              </a:prstGeom>
              <a:blipFill>
                <a:blip r:embed="rId10"/>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28BC6AC-6C58-AA47-498B-9146542F5AB5}"/>
              </a:ext>
            </a:extLst>
          </p:cNvPr>
          <p:cNvSpPr txBox="1"/>
          <p:nvPr/>
        </p:nvSpPr>
        <p:spPr>
          <a:xfrm>
            <a:off x="7719813" y="4320616"/>
            <a:ext cx="995785" cy="523220"/>
          </a:xfrm>
          <a:prstGeom prst="rect">
            <a:avLst/>
          </a:prstGeom>
          <a:noFill/>
        </p:spPr>
        <p:txBody>
          <a:bodyPr wrap="none" rtlCol="0">
            <a:spAutoFit/>
          </a:bodyPr>
          <a:lstStyle/>
          <a:p>
            <a:pPr algn="ctr"/>
            <a:r>
              <a:rPr lang="en-US" sz="1400" dirty="0"/>
              <a:t>Model / </a:t>
            </a:r>
          </a:p>
          <a:p>
            <a:pPr algn="ctr"/>
            <a:r>
              <a:rPr lang="en-US" sz="1400" dirty="0"/>
              <a:t>Hypothesis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0DD82EA-FE4B-CCA1-BE99-EE6DE1EA2AA6}"/>
                  </a:ext>
                </a:extLst>
              </p:cNvPr>
              <p:cNvSpPr txBox="1"/>
              <p:nvPr/>
            </p:nvSpPr>
            <p:spPr>
              <a:xfrm>
                <a:off x="9482789" y="377127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solidFill>
                                <a:srgbClr val="836967"/>
                              </a:solidFill>
                              <a:latin typeface="Cambria Math" panose="02040503050406030204" pitchFamily="18" charset="0"/>
                            </a:rPr>
                          </m:ctrlPr>
                        </m:accPr>
                        <m:e>
                          <m:r>
                            <a:rPr lang="en-US" i="1" dirty="0">
                              <a:latin typeface="Cambria Math" panose="02040503050406030204" pitchFamily="18" charset="0"/>
                            </a:rPr>
                            <m:t>𝑦</m:t>
                          </m:r>
                        </m:e>
                      </m:acc>
                    </m:oMath>
                  </m:oMathPara>
                </a14:m>
                <a:endParaRPr lang="en-US" dirty="0"/>
              </a:p>
            </p:txBody>
          </p:sp>
        </mc:Choice>
        <mc:Fallback xmlns="">
          <p:sp>
            <p:nvSpPr>
              <p:cNvPr id="29" name="TextBox 28">
                <a:extLst>
                  <a:ext uri="{FF2B5EF4-FFF2-40B4-BE49-F238E27FC236}">
                    <a16:creationId xmlns:a16="http://schemas.microsoft.com/office/drawing/2014/main" id="{A0DD82EA-FE4B-CCA1-BE99-EE6DE1EA2AA6}"/>
                  </a:ext>
                </a:extLst>
              </p:cNvPr>
              <p:cNvSpPr txBox="1">
                <a:spLocks noRot="1" noChangeAspect="1" noMove="1" noResize="1" noEditPoints="1" noAdjustHandles="1" noChangeArrowheads="1" noChangeShapeType="1" noTextEdit="1"/>
              </p:cNvSpPr>
              <p:nvPr/>
            </p:nvSpPr>
            <p:spPr>
              <a:xfrm>
                <a:off x="9482789" y="3771271"/>
                <a:ext cx="371384" cy="369332"/>
              </a:xfrm>
              <a:prstGeom prst="rect">
                <a:avLst/>
              </a:prstGeom>
              <a:blipFill>
                <a:blip r:embed="rId11"/>
                <a:stretch>
                  <a:fillRect t="-6667" r="-16667" b="-6667"/>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FE94A5B-F7D9-FA29-AC0F-CA253148FDAC}"/>
              </a:ext>
            </a:extLst>
          </p:cNvPr>
          <p:cNvSpPr txBox="1"/>
          <p:nvPr/>
        </p:nvSpPr>
        <p:spPr>
          <a:xfrm>
            <a:off x="6582908" y="3496419"/>
            <a:ext cx="574196" cy="307777"/>
          </a:xfrm>
          <a:prstGeom prst="rect">
            <a:avLst/>
          </a:prstGeom>
          <a:noFill/>
        </p:spPr>
        <p:txBody>
          <a:bodyPr wrap="none" rtlCol="0">
            <a:spAutoFit/>
          </a:bodyPr>
          <a:lstStyle/>
          <a:p>
            <a:r>
              <a:rPr lang="en-US" sz="1400" dirty="0"/>
              <a:t>Input</a:t>
            </a:r>
          </a:p>
        </p:txBody>
      </p:sp>
      <p:sp>
        <p:nvSpPr>
          <p:cNvPr id="31" name="TextBox 30">
            <a:extLst>
              <a:ext uri="{FF2B5EF4-FFF2-40B4-BE49-F238E27FC236}">
                <a16:creationId xmlns:a16="http://schemas.microsoft.com/office/drawing/2014/main" id="{28735756-63B8-FD9A-F8E9-04ECF7E852A5}"/>
              </a:ext>
            </a:extLst>
          </p:cNvPr>
          <p:cNvSpPr txBox="1"/>
          <p:nvPr/>
        </p:nvSpPr>
        <p:spPr>
          <a:xfrm>
            <a:off x="8994258" y="4321941"/>
            <a:ext cx="1348446" cy="523220"/>
          </a:xfrm>
          <a:prstGeom prst="rect">
            <a:avLst/>
          </a:prstGeom>
          <a:noFill/>
        </p:spPr>
        <p:txBody>
          <a:bodyPr wrap="none" rtlCol="0">
            <a:spAutoFit/>
          </a:bodyPr>
          <a:lstStyle/>
          <a:p>
            <a:pPr algn="ctr"/>
            <a:r>
              <a:rPr lang="en-US" sz="1400" dirty="0"/>
              <a:t>Model output / </a:t>
            </a:r>
          </a:p>
          <a:p>
            <a:pPr algn="ctr"/>
            <a:r>
              <a:rPr lang="en-US" sz="1400" dirty="0"/>
              <a:t>Prediction</a:t>
            </a:r>
          </a:p>
        </p:txBody>
      </p:sp>
    </p:spTree>
    <p:extLst>
      <p:ext uri="{BB962C8B-B14F-4D97-AF65-F5344CB8AC3E}">
        <p14:creationId xmlns:p14="http://schemas.microsoft.com/office/powerpoint/2010/main" val="215113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Supervised vs. Unsupervised</a:t>
            </a:r>
          </a:p>
        </p:txBody>
      </p:sp>
      <p:pic>
        <p:nvPicPr>
          <p:cNvPr id="6" name="Picture 5" descr="Chart, scatter chart&#10;&#10;Description automatically generated">
            <a:extLst>
              <a:ext uri="{FF2B5EF4-FFF2-40B4-BE49-F238E27FC236}">
                <a16:creationId xmlns:a16="http://schemas.microsoft.com/office/drawing/2014/main" id="{7248337A-0C5B-B0B6-57BE-5C541DDCD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896" y="1263093"/>
            <a:ext cx="5326207" cy="5370069"/>
          </a:xfrm>
          <a:prstGeom prst="rect">
            <a:avLst/>
          </a:prstGeom>
        </p:spPr>
      </p:pic>
    </p:spTree>
    <p:extLst>
      <p:ext uri="{BB962C8B-B14F-4D97-AF65-F5344CB8AC3E}">
        <p14:creationId xmlns:p14="http://schemas.microsoft.com/office/powerpoint/2010/main" val="21387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lang="en-US"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57B1274A-F103-6755-BB4C-F11BBBDDB070}"/>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What is Deep Learning?</a:t>
            </a:r>
          </a:p>
        </p:txBody>
      </p:sp>
      <p:sp>
        <p:nvSpPr>
          <p:cNvPr id="5" name="TextBox 4">
            <a:extLst>
              <a:ext uri="{FF2B5EF4-FFF2-40B4-BE49-F238E27FC236}">
                <a16:creationId xmlns:a16="http://schemas.microsoft.com/office/drawing/2014/main" id="{FBCCF992-B989-BBF2-18BF-85E699E3C7EF}"/>
              </a:ext>
            </a:extLst>
          </p:cNvPr>
          <p:cNvSpPr txBox="1"/>
          <p:nvPr/>
        </p:nvSpPr>
        <p:spPr>
          <a:xfrm flipH="1">
            <a:off x="524926" y="1263093"/>
            <a:ext cx="11185810" cy="1138773"/>
          </a:xfrm>
          <a:prstGeom prst="rect">
            <a:avLst/>
          </a:prstGeom>
          <a:noFill/>
        </p:spPr>
        <p:txBody>
          <a:bodyPr wrap="square" rtlCol="0">
            <a:spAutoFit/>
          </a:bodyPr>
          <a:lstStyle/>
          <a:p>
            <a:r>
              <a:rPr lang="en-US" sz="1600" b="1" i="0" dirty="0">
                <a:solidFill>
                  <a:srgbClr val="555555"/>
                </a:solidFill>
                <a:effectLst/>
                <a:latin typeface="Helvetica Neue"/>
              </a:rPr>
              <a:t>Deep Learning</a:t>
            </a:r>
            <a:r>
              <a:rPr lang="en-US" sz="1600" b="0" i="0" dirty="0">
                <a:solidFill>
                  <a:srgbClr val="555555"/>
                </a:solidFill>
                <a:effectLst/>
                <a:latin typeface="Helvetica Neue"/>
              </a:rPr>
              <a:t> is a subfield of machine learning concerned with algorithms inspired by the structure and function of the brain called </a:t>
            </a:r>
            <a:r>
              <a:rPr lang="en-US" sz="1600" b="1" i="0" dirty="0">
                <a:solidFill>
                  <a:srgbClr val="555555"/>
                </a:solidFill>
                <a:effectLst/>
                <a:latin typeface="Helvetica Neue"/>
              </a:rPr>
              <a:t>artificial neural networks</a:t>
            </a:r>
            <a:r>
              <a:rPr lang="en-US" sz="1600" b="0" i="0" dirty="0">
                <a:solidFill>
                  <a:srgbClr val="555555"/>
                </a:solidFill>
                <a:effectLst/>
                <a:latin typeface="Helvetica Neue"/>
              </a:rPr>
              <a:t>.</a:t>
            </a:r>
            <a:endParaRPr lang="en-US" dirty="0"/>
          </a:p>
          <a:p>
            <a:endParaRPr lang="en-US" dirty="0"/>
          </a:p>
          <a:p>
            <a:endParaRPr lang="en-US" dirty="0"/>
          </a:p>
        </p:txBody>
      </p:sp>
      <p:pic>
        <p:nvPicPr>
          <p:cNvPr id="3074" name="Picture 2">
            <a:extLst>
              <a:ext uri="{FF2B5EF4-FFF2-40B4-BE49-F238E27FC236}">
                <a16:creationId xmlns:a16="http://schemas.microsoft.com/office/drawing/2014/main" id="{76B97311-F9D7-81D0-E066-4C03428334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45" r="12422"/>
          <a:stretch/>
        </p:blipFill>
        <p:spPr bwMode="auto">
          <a:xfrm>
            <a:off x="3016335" y="2138379"/>
            <a:ext cx="5486041" cy="415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7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570</Words>
  <Application>Microsoft Office PowerPoint</Application>
  <PresentationFormat>Widescreen</PresentationFormat>
  <Paragraphs>129</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Helvetica Neue</vt:lpstr>
      <vt:lpstr>mononoki NF</vt:lpstr>
      <vt:lpstr>Office Theme</vt:lpstr>
      <vt:lpstr>C0 –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C0 – Python Review</dc:title>
  <dc:creator>Jeremy Matos Cangalaya</dc:creator>
  <cp:lastModifiedBy>Jeremy Matos Cangalaya</cp:lastModifiedBy>
  <cp:revision>9</cp:revision>
  <dcterms:created xsi:type="dcterms:W3CDTF">2023-04-23T03:09:25Z</dcterms:created>
  <dcterms:modified xsi:type="dcterms:W3CDTF">2023-04-30T21:33:56Z</dcterms:modified>
</cp:coreProperties>
</file>