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2" r:id="rId3"/>
    <p:sldId id="273" r:id="rId4"/>
    <p:sldId id="275" r:id="rId5"/>
    <p:sldId id="274" r:id="rId6"/>
    <p:sldId id="276" r:id="rId7"/>
    <p:sldId id="278" r:id="rId8"/>
    <p:sldId id="279" r:id="rId9"/>
    <p:sldId id="280" r:id="rId10"/>
    <p:sldId id="281" r:id="rId11"/>
    <p:sldId id="284" r:id="rId12"/>
    <p:sldId id="256" r:id="rId13"/>
    <p:sldId id="267" r:id="rId14"/>
    <p:sldId id="282" r:id="rId15"/>
    <p:sldId id="268" r:id="rId16"/>
    <p:sldId id="283" r:id="rId17"/>
    <p:sldId id="285" r:id="rId18"/>
    <p:sldId id="269" r:id="rId19"/>
    <p:sldId id="270" r:id="rId20"/>
    <p:sldId id="27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2809" autoAdjust="0"/>
  </p:normalViewPr>
  <p:slideViewPr>
    <p:cSldViewPr snapToGrid="0">
      <p:cViewPr varScale="1">
        <p:scale>
          <a:sx n="111" d="100"/>
          <a:sy n="11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F8D7-1679-4F99-BB47-148052D8993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3A254-321F-4242-8B02-B8071F57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3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https://www.analyticsvidhya.com/blog/2021/06/linear-regression-in-machine-learning/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24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7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53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9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49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02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https://math.stackexchange.com/questions/3152235/partial-derivative-of-mse-cost-function-in-linear-regression</a:t>
            </a:r>
          </a:p>
          <a:p>
            <a:r>
              <a:rPr lang="en-US" dirty="0"/>
              <a:t>https://www.analyticsvidhya.com/blog/2021/06/linear-regression-in-machine-learning/</a:t>
            </a:r>
          </a:p>
          <a:p>
            <a:r>
              <a:rPr lang="en-US" dirty="0"/>
              <a:t>https://sebastianraschka.com/faq/docs/mse-derivative.html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74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https://github.com/kamperh/data414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https://towardsdatascience.com/gradient-descent-algorithm-a-deep-dive-cf04e8115f21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https://towardsdatascience.com/all-machine-learning-models-explained-in-6-minutes-9fe30ff6776a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https://medium.com/grabngoinfo/gradient-descent-vs-616ba269de8d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9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https://github.com/kamperh/data414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0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https://github.com/kamperh/data414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9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0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https://www.geogebra.org/m/QhfcuhqA</a:t>
            </a:r>
          </a:p>
          <a:p>
            <a:r>
              <a:rPr lang="en-US" dirty="0"/>
              <a:t>https://www.geogebra.org/m/VKU7BrFK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3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8482-F14D-23B6-6795-A476862E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89AE6-6325-5256-0FC3-3D61C19E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FF95-69CD-BF1F-E5AB-BE1036E4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0674-30F7-7823-38F1-7EB66BDD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4C3D9-B696-1DF9-83AC-EE7F93F8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362C-E84E-C224-E9B5-DF872DDA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4D91-388B-A1ED-B672-32488A643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96A1-893A-B21E-78FA-C1A2019F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3E57-10F2-DDB5-1D7E-8EB608AA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8218-F17E-0246-DDDD-E9212E7A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6B71E-40CC-2AE3-3899-EE763463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ADDFF-B724-4E94-26CD-468477A7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68CFA-2FD6-B5C9-2259-AFD387FC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BC51-18A4-954D-466B-B2FF189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7816-2158-611A-CB0D-DA9293FB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8FC-9AD0-3673-57C7-E6C4E278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6F8-7852-AB3D-5C4A-112915B7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C612-6794-AA93-11C6-AF706CC0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6C5B-CDBF-AC1B-2AFF-43E83C42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A3AD-36B0-CA03-543A-13D6DE86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401-402D-ABDE-8970-C0B5E80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18B7-E233-B189-77CF-5D2017A0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4471-FAFE-AC4B-BC24-2E1F89EE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A68C-39E7-434B-1580-916EBEA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D43A-DEF8-36F1-0CC2-B7552FCA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68FA-B5BF-8A17-B83B-D1559258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E549-BF87-F334-0F97-C58EC235E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9C854-615D-6422-F26B-96BE2BCA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8330-34B3-6649-8ED0-DB2D0857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6DA8-07FD-B5A4-E239-4B690BB5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A19B-A3AF-B389-3850-82E89DD1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CAAE-A6C0-F7F5-F80F-88BA0ACE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ECB6-F8BD-78A3-221A-5B69E1A5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34EA-89F9-C7EF-B526-E6271644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4B5D-1D54-8E2D-79FF-0E7342BE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84BBF-A6D1-D1B2-357C-52C6F522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6C601-59B5-C58D-F0DC-457DAA2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45630-6420-DD8D-DD2E-7BED91F7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B30CD-C667-652B-6B6F-8BD3AF79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6038-4DE2-FDEB-E179-2CF628C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3DAF3-B350-EFF8-B96B-FA8BCED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8CE06-2C10-04F9-56ED-C6EBAB8A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9EAC1-2669-8E78-3599-9C94E240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C5A1F-84A5-3B74-14F7-1A1C30CC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33382-3C8F-63DB-53F3-8D5E99A1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D24D-8F8C-BCF0-26C7-CD2A7041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DED-CEF7-14A5-067E-6E2C77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8FE1-C707-CC25-8E20-93E3BA87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6A4A9-F34C-325F-2EC7-3F94DFD6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68519-0AA5-CDFF-888B-1A788946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46323-6417-4000-ABFE-F3BADA74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E7FF0-3BE0-B436-4A3E-2A0EF27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074D-1C44-04F7-51B5-84471EAA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12DE-D123-7257-0808-C861BA6B4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4A4DA-E977-C4C6-4B9B-DA2878ED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08B3-4DEE-74A6-A617-0E6F08E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E61E-26D0-71EA-1AE8-A966186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23B-50B8-0A4D-4B6F-EE87319D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C01FB-C0F1-8CD4-1B6B-0BF40083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3F2F-628E-55D2-5A8D-37FB8BC7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C615-92BF-46DB-0464-A33ECAFC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4418-D162-4E2A-BE07-D82D1653D0D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728D-7CFB-6EAF-31C5-725C7068F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56E2-1AF6-B141-9CF3-D0FD84D88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A6E5C-A9D8-6FCD-7F5E-E3D6A44109BA}"/>
              </a:ext>
            </a:extLst>
          </p:cNvPr>
          <p:cNvSpPr txBox="1"/>
          <p:nvPr/>
        </p:nvSpPr>
        <p:spPr>
          <a:xfrm>
            <a:off x="1164566" y="568224"/>
            <a:ext cx="10049775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8800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def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rgbClr val="0066BB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gradient_descent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(start, gradient, </a:t>
            </a:r>
            <a:r>
              <a:rPr lang="en-US" sz="1600" b="0" i="0" u="none" strike="noStrike" dirty="0" err="1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learn_rate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, </a:t>
            </a:r>
            <a:r>
              <a:rPr lang="en-US" sz="1600" b="0" i="0" u="none" strike="noStrike" dirty="0" err="1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max_iter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, </a:t>
            </a:r>
            <a:r>
              <a:rPr lang="en-US" sz="1600" b="0" i="0" u="none" strike="noStrike" dirty="0" err="1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tol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=</a:t>
            </a:r>
            <a:r>
              <a:rPr lang="en-US" sz="1600" b="1" i="0" u="none" strike="noStrike" dirty="0">
                <a:solidFill>
                  <a:srgbClr val="6600EE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0.01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):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</a:t>
            </a: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"""Gradient descent algorithm.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</a:t>
            </a:r>
            <a:r>
              <a:rPr lang="en-US" sz="1600" b="0" i="0" u="none" strike="noStrike" dirty="0" err="1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args</a:t>
            </a: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: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    start: starting point (maybe random </a:t>
            </a:r>
            <a:r>
              <a:rPr lang="en-US" sz="1600" b="0" i="0" u="none" strike="noStrike" dirty="0" err="1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initialisation</a:t>
            </a: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)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    gradient: function to calculate gradient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    </a:t>
            </a:r>
            <a:r>
              <a:rPr lang="en-US" sz="1600" b="0" i="0" u="none" strike="noStrike" dirty="0" err="1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learn_rate</a:t>
            </a: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: learning rate | scaling factor for step sizes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    </a:t>
            </a:r>
            <a:r>
              <a:rPr lang="en-US" sz="1600" b="0" i="0" u="none" strike="noStrike" dirty="0" err="1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max_iter</a:t>
            </a: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: maximum number of iterations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    </a:t>
            </a:r>
            <a:r>
              <a:rPr lang="en-US" sz="1600" b="0" i="0" u="none" strike="noStrike" dirty="0" err="1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tol</a:t>
            </a: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: tolerance for stopping criterion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600" b="0" dirty="0">
                <a:effectLst/>
                <a:latin typeface="mononoki NF" panose="00000809000000000000" pitchFamily="50" charset="0"/>
                <a:cs typeface="Arial" panose="020B0604020202020204" pitchFamily="34" charset="0"/>
              </a:rPr>
            </a:b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returns: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    steps: list of all steps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    x: final value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DD4422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"""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steps = [start]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x = start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600" b="0" dirty="0">
                <a:effectLst/>
                <a:latin typeface="mononoki NF" panose="00000809000000000000" pitchFamily="50" charset="0"/>
                <a:cs typeface="Arial" panose="020B0604020202020204" pitchFamily="34" charset="0"/>
              </a:rPr>
            </a:b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</a:t>
            </a:r>
            <a:r>
              <a:rPr lang="en-US" sz="1600" b="1" i="0" u="none" strike="noStrike" dirty="0">
                <a:solidFill>
                  <a:srgbClr val="008800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for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 _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in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7020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range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(</a:t>
            </a:r>
            <a:r>
              <a:rPr lang="en-US" sz="1600" b="0" i="0" u="none" strike="noStrike" dirty="0" err="1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max_iter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):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    diff = </a:t>
            </a:r>
            <a:r>
              <a:rPr lang="en-US" sz="1600" b="0" i="0" u="none" strike="noStrike" dirty="0" err="1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learn_rate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 * gradient(x)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    </a:t>
            </a:r>
            <a:r>
              <a:rPr lang="en-US" sz="1600" b="1" i="0" u="none" strike="noStrike" dirty="0">
                <a:solidFill>
                  <a:srgbClr val="008800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if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np.abs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(diff) &lt; </a:t>
            </a:r>
            <a:r>
              <a:rPr lang="en-US" sz="1600" b="0" i="0" u="none" strike="noStrike" dirty="0" err="1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tol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: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        </a:t>
            </a:r>
            <a:r>
              <a:rPr lang="en-US" sz="1600" b="1" i="0" u="none" strike="noStrike" dirty="0">
                <a:solidFill>
                  <a:srgbClr val="008800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break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    x = x - diff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    </a:t>
            </a:r>
            <a:r>
              <a:rPr lang="en-US" sz="1600" b="0" i="0" u="none" strike="noStrike" dirty="0" err="1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steps.append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(x)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    </a:t>
            </a:r>
            <a:r>
              <a:rPr lang="en-US" sz="1600" b="1" i="0" u="none" strike="noStrike" dirty="0">
                <a:solidFill>
                  <a:srgbClr val="008800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return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mononoki NF" panose="00000809000000000000" pitchFamily="50" charset="0"/>
                <a:cs typeface="Arial" panose="020B0604020202020204" pitchFamily="34" charset="0"/>
              </a:rPr>
              <a:t> steps, x</a:t>
            </a:r>
            <a:endParaRPr lang="en-US" sz="1600" b="0" dirty="0">
              <a:effectLst/>
              <a:latin typeface="mononoki NF" panose="00000809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1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38" name="Picture 2" descr="Learning Rate">
            <a:extLst>
              <a:ext uri="{FF2B5EF4-FFF2-40B4-BE49-F238E27FC236}">
                <a16:creationId xmlns:a16="http://schemas.microsoft.com/office/drawing/2014/main" id="{E7DE9001-1613-B034-0799-49B564F01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34" y="1033204"/>
            <a:ext cx="8842443" cy="471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1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C1 –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Linear regression - Free arrows icons">
            <a:extLst>
              <a:ext uri="{FF2B5EF4-FFF2-40B4-BE49-F238E27FC236}">
                <a16:creationId xmlns:a16="http://schemas.microsoft.com/office/drawing/2014/main" id="{1360A0B2-7DBD-1328-283A-0643BC5E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51" y="3602038"/>
            <a:ext cx="3069697" cy="306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77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Model/Hypothesis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77F45-EAB5-6228-12AE-09FD7205336F}"/>
              </a:ext>
            </a:extLst>
          </p:cNvPr>
          <p:cNvSpPr/>
          <p:nvPr/>
        </p:nvSpPr>
        <p:spPr>
          <a:xfrm>
            <a:off x="7899134" y="1673234"/>
            <a:ext cx="2438399" cy="687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885C84-84A1-2442-9835-4B9A4F913BA8}"/>
              </a:ext>
            </a:extLst>
          </p:cNvPr>
          <p:cNvSpPr/>
          <p:nvPr/>
        </p:nvSpPr>
        <p:spPr>
          <a:xfrm>
            <a:off x="7899133" y="2961754"/>
            <a:ext cx="2438399" cy="687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B0D851-3D27-DA06-67E8-B5D4C28FC74F}"/>
                  </a:ext>
                </a:extLst>
              </p:cNvPr>
              <p:cNvSpPr/>
              <p:nvPr/>
            </p:nvSpPr>
            <p:spPr>
              <a:xfrm>
                <a:off x="8572843" y="4250274"/>
                <a:ext cx="1090978" cy="687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B0D851-3D27-DA06-67E8-B5D4C28FC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843" y="4250274"/>
                <a:ext cx="1090978" cy="687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BC3527-0392-6046-5983-9575A1AED3F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118333" y="2361080"/>
            <a:ext cx="1" cy="600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E82308-4E16-9A38-A22E-CDA44317354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18332" y="3649600"/>
            <a:ext cx="1" cy="600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067915-EB00-0AA5-E4DC-0916CE126144}"/>
              </a:ext>
            </a:extLst>
          </p:cNvPr>
          <p:cNvCxnSpPr>
            <a:endCxn id="7" idx="1"/>
          </p:cNvCxnSpPr>
          <p:nvPr/>
        </p:nvCxnSpPr>
        <p:spPr>
          <a:xfrm>
            <a:off x="7469891" y="4594197"/>
            <a:ext cx="11029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06ABA6-65D5-1EC2-FF1B-00A7266E1B53}"/>
              </a:ext>
            </a:extLst>
          </p:cNvPr>
          <p:cNvCxnSpPr>
            <a:stCxn id="7" idx="3"/>
          </p:cNvCxnSpPr>
          <p:nvPr/>
        </p:nvCxnSpPr>
        <p:spPr>
          <a:xfrm>
            <a:off x="9663821" y="4594197"/>
            <a:ext cx="975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4A7B3E-E318-AC68-A826-8AA36EA86CBC}"/>
                  </a:ext>
                </a:extLst>
              </p:cNvPr>
              <p:cNvSpPr txBox="1"/>
              <p:nvPr/>
            </p:nvSpPr>
            <p:spPr>
              <a:xfrm>
                <a:off x="7101905" y="4409531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4A7B3E-E318-AC68-A826-8AA36EA86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905" y="4409531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B4C15B-D17C-BC04-30F6-F53A0A4F2C2F}"/>
                  </a:ext>
                </a:extLst>
              </p:cNvPr>
              <p:cNvSpPr txBox="1"/>
              <p:nvPr/>
            </p:nvSpPr>
            <p:spPr>
              <a:xfrm>
                <a:off x="10639811" y="442726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B4C15B-D17C-BC04-30F6-F53A0A4F2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811" y="4427268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C04B9B-6385-C888-15EF-675331449804}"/>
              </a:ext>
            </a:extLst>
          </p:cNvPr>
          <p:cNvSpPr txBox="1"/>
          <p:nvPr/>
        </p:nvSpPr>
        <p:spPr>
          <a:xfrm>
            <a:off x="6998800" y="409453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C86C34-39D0-017D-6DF3-10D23C45331B}"/>
              </a:ext>
            </a:extLst>
          </p:cNvPr>
          <p:cNvSpPr txBox="1"/>
          <p:nvPr/>
        </p:nvSpPr>
        <p:spPr>
          <a:xfrm>
            <a:off x="10471079" y="411949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55D18-BE29-2432-49F1-018E2C9428DB}"/>
              </a:ext>
            </a:extLst>
          </p:cNvPr>
          <p:cNvSpPr txBox="1"/>
          <p:nvPr/>
        </p:nvSpPr>
        <p:spPr>
          <a:xfrm>
            <a:off x="8620439" y="4958876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Model / </a:t>
            </a:r>
          </a:p>
          <a:p>
            <a:pPr algn="ctr"/>
            <a:r>
              <a:rPr lang="en-US" sz="1400" dirty="0"/>
              <a:t>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/>
              <p:nvPr/>
            </p:nvSpPr>
            <p:spPr>
              <a:xfrm>
                <a:off x="524927" y="2958588"/>
                <a:ext cx="590127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machine learning hypothesis is a candidate model that approximates a target function for mapping inputs to outputs</a:t>
                </a:r>
              </a:p>
              <a:p>
                <a:endParaRPr lang="en-US" dirty="0"/>
              </a:p>
              <a:p>
                <a:r>
                  <a:rPr lang="en-US" dirty="0"/>
                  <a:t>For univariable linear regression: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27" y="2958588"/>
                <a:ext cx="5901273" cy="1477328"/>
              </a:xfrm>
              <a:prstGeom prst="rect">
                <a:avLst/>
              </a:prstGeom>
              <a:blipFill>
                <a:blip r:embed="rId6"/>
                <a:stretch>
                  <a:fillRect l="-826" t="-2058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67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02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Univariable Linear Regression</a:t>
            </a:r>
          </a:p>
        </p:txBody>
      </p:sp>
      <p:pic>
        <p:nvPicPr>
          <p:cNvPr id="3" name="Picture 2" descr="How Does the Gradient Descent Algorithm Work in Machine Learning?">
            <a:extLst>
              <a:ext uri="{FF2B5EF4-FFF2-40B4-BE49-F238E27FC236}">
                <a16:creationId xmlns:a16="http://schemas.microsoft.com/office/drawing/2014/main" id="{68480A45-964C-88C0-C1E8-5DAE30866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9234" r="30002" b="53727"/>
          <a:stretch/>
        </p:blipFill>
        <p:spPr bwMode="auto">
          <a:xfrm>
            <a:off x="6481314" y="3170581"/>
            <a:ext cx="4986191" cy="15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A6816C05-BC49-9EC5-82F8-4CE417A84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t="8226" r="6586"/>
          <a:stretch/>
        </p:blipFill>
        <p:spPr bwMode="auto">
          <a:xfrm>
            <a:off x="1074653" y="2549781"/>
            <a:ext cx="5021347" cy="38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FD53B1-2D0D-6B35-AFD8-C5CCE5E1AC99}"/>
              </a:ext>
            </a:extLst>
          </p:cNvPr>
          <p:cNvSpPr txBox="1"/>
          <p:nvPr/>
        </p:nvSpPr>
        <p:spPr>
          <a:xfrm>
            <a:off x="524926" y="1263093"/>
            <a:ext cx="9851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an attempt to model the relationship between variables by fitting a linear equation to observed data.</a:t>
            </a:r>
          </a:p>
          <a:p>
            <a:endParaRPr lang="en-US" dirty="0"/>
          </a:p>
          <a:p>
            <a:r>
              <a:rPr lang="en-US" b="1" dirty="0"/>
              <a:t>GOAL: </a:t>
            </a:r>
            <a:r>
              <a:rPr lang="en-US" dirty="0"/>
              <a:t>Find the best line that fits the data.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764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Loss function (MSE)</a:t>
            </a:r>
          </a:p>
        </p:txBody>
      </p:sp>
      <p:pic>
        <p:nvPicPr>
          <p:cNvPr id="8196" name="Picture 4" descr="SUBOPTIMaL - Mean Squared Error (MSE)">
            <a:extLst>
              <a:ext uri="{FF2B5EF4-FFF2-40B4-BE49-F238E27FC236}">
                <a16:creationId xmlns:a16="http://schemas.microsoft.com/office/drawing/2014/main" id="{74FA9A52-CA7B-5653-3E85-193DB2AA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7" y="1263093"/>
            <a:ext cx="4660652" cy="262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Not Nice Square Error - Emilia Orellana - Medium">
            <a:extLst>
              <a:ext uri="{FF2B5EF4-FFF2-40B4-BE49-F238E27FC236}">
                <a16:creationId xmlns:a16="http://schemas.microsoft.com/office/drawing/2014/main" id="{07E08361-EACE-FEC8-D315-531369443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75" r="55537" b="5970"/>
          <a:stretch/>
        </p:blipFill>
        <p:spPr bwMode="auto">
          <a:xfrm>
            <a:off x="524927" y="3884709"/>
            <a:ext cx="4463656" cy="21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Mean Squared Error : Overview, Examples, Concepts and More | Simplilearn">
            <a:extLst>
              <a:ext uri="{FF2B5EF4-FFF2-40B4-BE49-F238E27FC236}">
                <a16:creationId xmlns:a16="http://schemas.microsoft.com/office/drawing/2014/main" id="{B224744C-1BD5-C59A-358A-8B600C0D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82" y="1498696"/>
            <a:ext cx="47625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34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677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Univariable Linear Regression</a:t>
            </a:r>
          </a:p>
        </p:txBody>
      </p:sp>
      <p:pic>
        <p:nvPicPr>
          <p:cNvPr id="5" name="Picture 4" descr="How Does the Gradient Descent Algorithm Work in Machine Learning?">
            <a:extLst>
              <a:ext uri="{FF2B5EF4-FFF2-40B4-BE49-F238E27FC236}">
                <a16:creationId xmlns:a16="http://schemas.microsoft.com/office/drawing/2014/main" id="{DACD481B-9DB9-E85E-8C87-CD7EA4BE5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9235" r="900" b="11200"/>
          <a:stretch/>
        </p:blipFill>
        <p:spPr bwMode="auto">
          <a:xfrm>
            <a:off x="1954532" y="1581267"/>
            <a:ext cx="8282936" cy="369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0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109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Partial derivatives / Gradient Vector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21BFE-A3F5-0932-DC7D-12B4B0E4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12" y="1547764"/>
            <a:ext cx="4972744" cy="3934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F66D29-DFCB-B14A-2117-E571C8A2B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117" y="2748081"/>
            <a:ext cx="436305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6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57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Update parameters with GD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6D29-DFCB-B14A-2117-E571C8A2B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95" y="2242972"/>
            <a:ext cx="4363059" cy="2734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FE7B6E-ED78-6CB6-DB04-4A5B4DE9F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23972"/>
            <a:ext cx="513469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2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Pseudocode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E64E9-C46B-8426-1003-8933D2E1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46" y="1701154"/>
            <a:ext cx="8668014" cy="28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0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C1 – Gradient Descent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Gradient Descent - Gradient descent - Product Manager's Artificial  Intelligence Learning Library">
            <a:extLst>
              <a:ext uri="{FF2B5EF4-FFF2-40B4-BE49-F238E27FC236}">
                <a16:creationId xmlns:a16="http://schemas.microsoft.com/office/drawing/2014/main" id="{7467D7B5-207B-810C-7889-15168B04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03" y="3482131"/>
            <a:ext cx="5796392" cy="324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31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Code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F7C78C3-48E9-9643-ECAB-6B823B9A1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" b="10293"/>
          <a:stretch/>
        </p:blipFill>
        <p:spPr bwMode="auto">
          <a:xfrm>
            <a:off x="3647573" y="957918"/>
            <a:ext cx="5249778" cy="53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4832C-6502-13F8-9DF3-5691841F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89" y="1150307"/>
            <a:ext cx="9815221" cy="443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7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Vanilla Gradient Descent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First-order optimization algorithm to find a local minimum/maximum of a given function.</a:t>
            </a:r>
          </a:p>
          <a:p>
            <a:endParaRPr lang="en-US" dirty="0"/>
          </a:p>
          <a:p>
            <a:r>
              <a:rPr lang="en-US" dirty="0"/>
              <a:t>Gradient descent algorithm does not work for all functions.</a:t>
            </a:r>
          </a:p>
          <a:p>
            <a:r>
              <a:rPr lang="en-US" dirty="0"/>
              <a:t>There are two specific requirements. A functions must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convex</a:t>
            </a:r>
          </a:p>
        </p:txBody>
      </p:sp>
      <p:pic>
        <p:nvPicPr>
          <p:cNvPr id="1034" name="Picture 10" descr="machine learning - Non-Convex Loss Function - Cross Validated">
            <a:extLst>
              <a:ext uri="{FF2B5EF4-FFF2-40B4-BE49-F238E27FC236}">
                <a16:creationId xmlns:a16="http://schemas.microsoft.com/office/drawing/2014/main" id="{19A8C9A2-2093-60B1-F8C4-A971128E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506" y="3125414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Vanilla Gradient Descent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179520"/>
            <a:ext cx="1091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Differentiable:</a:t>
            </a:r>
            <a:endParaRPr lang="en-US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kern="1200" dirty="0">
                <a:solidFill>
                  <a:srgbClr val="292929"/>
                </a:solidFill>
                <a:effectLst/>
                <a:latin typeface="source-serif-pro"/>
                <a:ea typeface="+mn-ea"/>
                <a:cs typeface="+mn-cs"/>
              </a:rPr>
              <a:t>A function is differentiable it has a derivative for each point in its domain</a:t>
            </a: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E69A82-2548-0338-720A-6F6AF40A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12" y="1818821"/>
            <a:ext cx="6286499" cy="2302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01887-350E-404F-0A0A-B8E262405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212" y="4217024"/>
            <a:ext cx="6286502" cy="23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9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Vanilla Gradient Descent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Convex:</a:t>
            </a:r>
          </a:p>
          <a:p>
            <a:r>
              <a:rPr lang="en-US" dirty="0"/>
              <a:t>A real function is convex on an interval (</a:t>
            </a:r>
            <a:r>
              <a:rPr lang="en-US" dirty="0" err="1"/>
              <a:t>a,b</a:t>
            </a:r>
            <a:r>
              <a:rPr lang="en-US" dirty="0"/>
              <a:t>), if the chord joining any two points in the function lies above the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677D0-8510-AFFA-F2A7-5034354D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12" y="2579691"/>
            <a:ext cx="843080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6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Gradient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FD7B9-CCE4-5A6D-94B4-42B59769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829" y="1909424"/>
            <a:ext cx="3424341" cy="26439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F7565A-25A8-5CEF-6B66-6CF9E3CBFE53}"/>
                  </a:ext>
                </a:extLst>
              </p:cNvPr>
              <p:cNvSpPr txBox="1"/>
              <p:nvPr/>
            </p:nvSpPr>
            <p:spPr>
              <a:xfrm>
                <a:off x="524927" y="1263093"/>
                <a:ext cx="61466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Vector whose components are the partial derivatives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.. . ,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F7565A-25A8-5CEF-6B66-6CF9E3CB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27" y="1263093"/>
                <a:ext cx="6146633" cy="646331"/>
              </a:xfrm>
              <a:prstGeom prst="rect">
                <a:avLst/>
              </a:prstGeom>
              <a:blipFill>
                <a:blip r:embed="rId4"/>
                <a:stretch>
                  <a:fillRect l="-79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38D69E2-7ADC-1250-8C1B-53EF85150AA0}"/>
              </a:ext>
            </a:extLst>
          </p:cNvPr>
          <p:cNvSpPr txBox="1"/>
          <p:nvPr/>
        </p:nvSpPr>
        <p:spPr>
          <a:xfrm>
            <a:off x="524928" y="4818077"/>
            <a:ext cx="10185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gradient vector is used to determine the direction in which a function grows fastest at a given point, and it is also used in function optimization to find minimums and maximums. </a:t>
            </a:r>
          </a:p>
          <a:p>
            <a:endParaRPr lang="en-US" dirty="0"/>
          </a:p>
          <a:p>
            <a:r>
              <a:rPr lang="en-US" dirty="0"/>
              <a:t>If the gradient of a function at a point is zero, then that point may be a local minimum or maximum of the function, or an inflection point.</a:t>
            </a:r>
          </a:p>
        </p:txBody>
      </p:sp>
    </p:spTree>
    <p:extLst>
      <p:ext uri="{BB962C8B-B14F-4D97-AF65-F5344CB8AC3E}">
        <p14:creationId xmlns:p14="http://schemas.microsoft.com/office/powerpoint/2010/main" val="316490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Gradient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FD7B9-CCE4-5A6D-94B4-42B59769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858" y="385317"/>
            <a:ext cx="2679208" cy="206864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012603-6BBE-1795-4509-032D371D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2" y="2705029"/>
            <a:ext cx="10840335" cy="388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59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Gradient descent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2AA411-3E9E-4BE9-152E-A7B5E8EAEB32}"/>
                  </a:ext>
                </a:extLst>
              </p:cNvPr>
              <p:cNvSpPr txBox="1"/>
              <p:nvPr/>
            </p:nvSpPr>
            <p:spPr>
              <a:xfrm>
                <a:off x="586596" y="1328468"/>
                <a:ext cx="10847843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Gradient Descent Algorithm iteratively calculates the next point using gradient at the current position scales it (by a learning rate) and subtracts obtained value from the current position (makes a step). </a:t>
                </a:r>
              </a:p>
              <a:p>
                <a:endParaRPr lang="en-US" b="0" i="0" dirty="0">
                  <a:solidFill>
                    <a:srgbClr val="292929"/>
                  </a:solidFill>
                  <a:effectLst/>
                  <a:latin typeface="source-serif-pro"/>
                </a:endParaRPr>
              </a:p>
              <a:p>
                <a:endParaRPr lang="en-US" dirty="0">
                  <a:solidFill>
                    <a:srgbClr val="292929"/>
                  </a:solidFill>
                  <a:latin typeface="source-serif-pro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32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sz="32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32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i="0" dirty="0">
                  <a:solidFill>
                    <a:srgbClr val="292929"/>
                  </a:solidFill>
                  <a:effectLst/>
                  <a:latin typeface="source-serif-pro"/>
                </a:endParaRPr>
              </a:p>
              <a:p>
                <a:endParaRPr lang="en-US" sz="2800" b="0" i="0" dirty="0">
                  <a:solidFill>
                    <a:srgbClr val="292929"/>
                  </a:solidFill>
                  <a:effectLst/>
                  <a:latin typeface="source-serif-pro"/>
                </a:endParaRPr>
              </a:p>
              <a:p>
                <a:endParaRPr lang="en-US" sz="2800" dirty="0">
                  <a:solidFill>
                    <a:srgbClr val="292929"/>
                  </a:solidFill>
                  <a:latin typeface="source-serif-pro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is also called learning rate, which scales the gradient and thus controls the step size.</a:t>
                </a:r>
              </a:p>
              <a:p>
                <a:r>
                  <a:rPr 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Learning rate have a strong influence on </a:t>
                </a:r>
                <a:r>
                  <a:rPr lang="en-US" dirty="0">
                    <a:solidFill>
                      <a:srgbClr val="292929"/>
                    </a:solidFill>
                    <a:latin typeface="source-serif-pro"/>
                  </a:rPr>
                  <a:t>model performance.</a:t>
                </a:r>
              </a:p>
              <a:p>
                <a:endParaRPr lang="en-US" b="0" i="0" dirty="0">
                  <a:solidFill>
                    <a:srgbClr val="292929"/>
                  </a:solidFill>
                  <a:effectLst/>
                  <a:latin typeface="source-serif-pro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The smaller learning rate the longer GD converges, or may reach maximum iteration before reaching the optimum point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If learning rate is too big the algorithm may not converge to the optimal point (jump around) or even to diverge completely.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2AA411-3E9E-4BE9-152E-A7B5E8EA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6" y="1328468"/>
                <a:ext cx="10847843" cy="4493538"/>
              </a:xfrm>
              <a:prstGeom prst="rect">
                <a:avLst/>
              </a:prstGeom>
              <a:blipFill>
                <a:blip r:embed="rId3"/>
                <a:stretch>
                  <a:fillRect l="-449" t="-814" r="-562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81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Gradient descent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55E06-95AD-F349-5C16-2A18151B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27" y="1924220"/>
            <a:ext cx="6634998" cy="3599030"/>
          </a:xfrm>
          <a:prstGeom prst="rect">
            <a:avLst/>
          </a:prstGeom>
        </p:spPr>
      </p:pic>
      <p:pic>
        <p:nvPicPr>
          <p:cNvPr id="11" name="Picture 2" descr="Gradient Descent: All You Need to Know | HackerNoon">
            <a:extLst>
              <a:ext uri="{FF2B5EF4-FFF2-40B4-BE49-F238E27FC236}">
                <a16:creationId xmlns:a16="http://schemas.microsoft.com/office/drawing/2014/main" id="{2F86B998-5DDA-B673-1F89-DD5A121D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29" y="2920656"/>
            <a:ext cx="3716844" cy="183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34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838</Words>
  <Application>Microsoft Office PowerPoint</Application>
  <PresentationFormat>Widescreen</PresentationFormat>
  <Paragraphs>160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(Headings)</vt:lpstr>
      <vt:lpstr>Calibri</vt:lpstr>
      <vt:lpstr>Calibri Light</vt:lpstr>
      <vt:lpstr>Cambria Math</vt:lpstr>
      <vt:lpstr>Courier New</vt:lpstr>
      <vt:lpstr>mononoki NF</vt:lpstr>
      <vt:lpstr>source-serif-pro</vt:lpstr>
      <vt:lpstr>Wingdings</vt:lpstr>
      <vt:lpstr>Office Theme</vt:lpstr>
      <vt:lpstr>PowerPoint Presentation</vt:lpstr>
      <vt:lpstr>C1 – Gradient Descent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C1 –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17</cp:revision>
  <dcterms:created xsi:type="dcterms:W3CDTF">2023-04-18T04:03:35Z</dcterms:created>
  <dcterms:modified xsi:type="dcterms:W3CDTF">2023-04-30T20:32:40Z</dcterms:modified>
</cp:coreProperties>
</file>