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4" r:id="rId3"/>
    <p:sldId id="293" r:id="rId4"/>
    <p:sldId id="273" r:id="rId5"/>
    <p:sldId id="299" r:id="rId6"/>
    <p:sldId id="283" r:id="rId7"/>
    <p:sldId id="282" r:id="rId8"/>
    <p:sldId id="301" r:id="rId9"/>
    <p:sldId id="294" r:id="rId10"/>
    <p:sldId id="300" r:id="rId11"/>
    <p:sldId id="277" r:id="rId12"/>
    <p:sldId id="287" r:id="rId13"/>
    <p:sldId id="279" r:id="rId14"/>
    <p:sldId id="302" r:id="rId15"/>
    <p:sldId id="303" r:id="rId16"/>
    <p:sldId id="304" r:id="rId17"/>
    <p:sldId id="305" r:id="rId18"/>
    <p:sldId id="306" r:id="rId19"/>
    <p:sldId id="307" r:id="rId20"/>
    <p:sldId id="289" r:id="rId21"/>
    <p:sldId id="30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7" autoAdjust="0"/>
    <p:restoredTop sz="87034" autoAdjust="0"/>
  </p:normalViewPr>
  <p:slideViewPr>
    <p:cSldViewPr snapToGrid="0">
      <p:cViewPr varScale="1">
        <p:scale>
          <a:sx n="99" d="100"/>
          <a:sy n="99" d="100"/>
        </p:scale>
        <p:origin x="1290" y="84"/>
      </p:cViewPr>
      <p:guideLst/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2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0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4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https://miro.com/app/board/uXjVMZythnw=/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decision-forests/growing?hl=es-419" TargetMode="External"/><Relationship Id="rId3" Type="http://schemas.openxmlformats.org/officeDocument/2006/relationships/hyperlink" Target="https://github.com/kamperh/data414" TargetMode="External"/><Relationship Id="rId7" Type="http://schemas.openxmlformats.org/officeDocument/2006/relationships/hyperlink" Target="https://luisvalesilva.com/datasimple/random_forest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atistics.cool/post/why-do-random-forests-work/" TargetMode="External"/><Relationship Id="rId5" Type="http://schemas.openxmlformats.org/officeDocument/2006/relationships/hyperlink" Target="https://towardsdatascience.com/why-random-forests-outperform-decision-trees-1b0f175a0b5" TargetMode="External"/><Relationship Id="rId4" Type="http://schemas.openxmlformats.org/officeDocument/2006/relationships/hyperlink" Target="https://polakowo.io/datadocs/docs/machine-learning/tree-based-mode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263093"/>
            <a:ext cx="10917773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Information theory is a subfield of mathematics concerned with transmitting data across a noisy channel.</a:t>
            </a:r>
          </a:p>
          <a:p>
            <a:endParaRPr lang="en-US" dirty="0"/>
          </a:p>
          <a:p>
            <a:r>
              <a:rPr lang="en-US" dirty="0"/>
              <a:t>Information theory is a field of study concerned with quantifying information for communication.</a:t>
            </a:r>
          </a:p>
          <a:p>
            <a:endParaRPr lang="en-US" dirty="0"/>
          </a:p>
          <a:p>
            <a:r>
              <a:rPr lang="en-US" dirty="0"/>
              <a:t>Measurements of information are widely used in artificial intelligence and machine learning, such as in the construction of decision trees and the optimization of classifier models.</a:t>
            </a:r>
          </a:p>
          <a:p>
            <a:endParaRPr lang="en-US" dirty="0"/>
          </a:p>
          <a:p>
            <a:r>
              <a:rPr lang="en-US" dirty="0"/>
              <a:t>The intuition behind quantifying information is the idea of measuring how much surprise there is in an event. Those events that are rare </a:t>
            </a:r>
            <a:r>
              <a:rPr lang="en-US" b="1" dirty="0"/>
              <a:t>(low probability) </a:t>
            </a:r>
            <a:r>
              <a:rPr lang="en-US" dirty="0"/>
              <a:t>are more surprising and therefore have more information than those </a:t>
            </a:r>
          </a:p>
          <a:p>
            <a:r>
              <a:rPr lang="en-US" dirty="0"/>
              <a:t>events that are common </a:t>
            </a:r>
            <a:r>
              <a:rPr lang="en-US" b="1" dirty="0"/>
              <a:t>(high probability).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256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D91F9-90AB-63FC-F1D7-F67091B4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1555754"/>
            <a:ext cx="9478698" cy="246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B3223-7239-285F-736E-176715CC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651" y="4207739"/>
            <a:ext cx="9478697" cy="7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026" name="Picture 2" descr="Plot of Probability vs Information">
            <a:extLst>
              <a:ext uri="{FF2B5EF4-FFF2-40B4-BE49-F238E27FC236}">
                <a16:creationId xmlns:a16="http://schemas.microsoft.com/office/drawing/2014/main" id="{15CF4B25-17FD-4E0B-B9CE-50CB4FB7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5" y="2841817"/>
            <a:ext cx="5354910" cy="40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2B0BD-1F52-6EE4-10E1-37E14CCDB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520" y="1085815"/>
            <a:ext cx="7718960" cy="17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6" y="1188273"/>
            <a:ext cx="10917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is a scientific concept as well as a measurable physical property that is most commonly associated with a state of disorder, randomness, or uncertainty. </a:t>
            </a:r>
          </a:p>
          <a:p>
            <a:endParaRPr lang="en-US" dirty="0"/>
          </a:p>
          <a:p>
            <a:r>
              <a:rPr lang="en-US" dirty="0"/>
              <a:t>In information theory, the entropy of a random variable is the average level of “information”, “surprise”, or “uncertainty” inherent to the variable’s possible outcomes.</a:t>
            </a:r>
          </a:p>
          <a:p>
            <a:endParaRPr lang="en-US" dirty="0"/>
          </a:p>
          <a:p>
            <a:r>
              <a:rPr lang="en-US" dirty="0"/>
              <a:t>In the context of Decision Trees, entropy is a measure of disorder or impurity in a node.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nodo</a:t>
            </a:r>
            <a:r>
              <a:rPr lang="en-US" dirty="0"/>
              <a:t> se divide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maximiza</a:t>
            </a:r>
            <a:r>
              <a:rPr lang="en-US" dirty="0"/>
              <a:t> </a:t>
            </a:r>
            <a:r>
              <a:rPr lang="en-US" dirty="0" err="1"/>
              <a:t>InfoGain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8F8145-D7A5-D801-0851-D2704046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9" y="3526409"/>
            <a:ext cx="43243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B3A6EE53-EA5A-A4B0-FA21-52A5A41477ED}"/>
              </a:ext>
            </a:extLst>
          </p:cNvPr>
          <p:cNvSpPr/>
          <p:nvPr/>
        </p:nvSpPr>
        <p:spPr>
          <a:xfrm rot="5400000">
            <a:off x="7238912" y="3808659"/>
            <a:ext cx="222513" cy="162810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C15D4CA-0956-63B7-F8BE-D8841625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1" y="5324023"/>
            <a:ext cx="88868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" y="5839555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2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D0C209-B123-913F-123E-CE5022BB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50" y="2842940"/>
            <a:ext cx="6198200" cy="27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2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300FE6C-AD6C-63AF-4129-26AE45F50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8" b="26264"/>
          <a:stretch/>
        </p:blipFill>
        <p:spPr bwMode="auto">
          <a:xfrm>
            <a:off x="5686148" y="2081160"/>
            <a:ext cx="5020375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F7DDFF0-98B1-FB49-DA73-FA5C3EA21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64" b="26264"/>
          <a:stretch/>
        </p:blipFill>
        <p:spPr bwMode="auto">
          <a:xfrm>
            <a:off x="5686148" y="2535911"/>
            <a:ext cx="4668814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D26E4-E0DA-C50C-D99C-40D013EF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73" y="3094057"/>
            <a:ext cx="3849725" cy="1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7D9CB4-62A8-7303-9B3D-972EA8F96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6" r="26789" b="32283"/>
          <a:stretch/>
        </p:blipFill>
        <p:spPr bwMode="auto">
          <a:xfrm>
            <a:off x="5284320" y="4764836"/>
            <a:ext cx="5824031" cy="4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9B1F6F6-3233-AD33-4862-A350D00C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r="12632"/>
          <a:stretch/>
        </p:blipFill>
        <p:spPr bwMode="auto">
          <a:xfrm>
            <a:off x="4609070" y="5803528"/>
            <a:ext cx="658716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9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300FE6C-AD6C-63AF-4129-26AE45F50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8" b="26264"/>
          <a:stretch/>
        </p:blipFill>
        <p:spPr bwMode="auto">
          <a:xfrm>
            <a:off x="5686148" y="2081160"/>
            <a:ext cx="5020375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F7DDFF0-98B1-FB49-DA73-FA5C3EA21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64" b="26264"/>
          <a:stretch/>
        </p:blipFill>
        <p:spPr bwMode="auto">
          <a:xfrm>
            <a:off x="5686148" y="2535911"/>
            <a:ext cx="4668814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7D9CB4-62A8-7303-9B3D-972EA8F96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6" r="26789" b="32283"/>
          <a:stretch/>
        </p:blipFill>
        <p:spPr bwMode="auto">
          <a:xfrm>
            <a:off x="5253102" y="3230055"/>
            <a:ext cx="5824031" cy="4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9B1F6F6-3233-AD33-4862-A350D00C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r="12632"/>
          <a:stretch/>
        </p:blipFill>
        <p:spPr bwMode="auto">
          <a:xfrm>
            <a:off x="4489967" y="4276554"/>
            <a:ext cx="658716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4D470E-0AD0-8CAE-95F2-F718284EA901}"/>
              </a:ext>
            </a:extLst>
          </p:cNvPr>
          <p:cNvSpPr/>
          <p:nvPr/>
        </p:nvSpPr>
        <p:spPr>
          <a:xfrm>
            <a:off x="10148265" y="1925300"/>
            <a:ext cx="928868" cy="451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003A4-DDF6-EDBD-3213-FBCFD5B934F4}"/>
              </a:ext>
            </a:extLst>
          </p:cNvPr>
          <p:cNvSpPr/>
          <p:nvPr/>
        </p:nvSpPr>
        <p:spPr>
          <a:xfrm>
            <a:off x="9890528" y="2504790"/>
            <a:ext cx="928868" cy="451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A534C3C-3329-D0CB-9239-ABA8AAC3D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6" r="29502"/>
          <a:stretch/>
        </p:blipFill>
        <p:spPr bwMode="auto">
          <a:xfrm>
            <a:off x="6599509" y="2032817"/>
            <a:ext cx="356999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E07F7-8E60-8F20-E28E-55BD91E65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818" y="2905051"/>
            <a:ext cx="4477375" cy="52394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6DC2416-2B88-F185-C85B-DE154346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45" y="3790876"/>
            <a:ext cx="8886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1067A80-F1DF-D552-0EFA-92E19AAF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42" y="4444053"/>
            <a:ext cx="8886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CC96355-C9BF-1C6A-B329-5628746D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41" y="5097230"/>
            <a:ext cx="8886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4DA7EA-42FD-5F60-0972-DE2BAE4FD9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0612" r="58110"/>
          <a:stretch/>
        </p:blipFill>
        <p:spPr>
          <a:xfrm>
            <a:off x="6512219" y="5578261"/>
            <a:ext cx="2841331" cy="61912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DB50CAF-C132-ACDC-BC9F-C6151082F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7" r="49696"/>
          <a:stretch/>
        </p:blipFill>
        <p:spPr bwMode="auto">
          <a:xfrm>
            <a:off x="4408141" y="5692691"/>
            <a:ext cx="2191368" cy="4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C1116E8-0F98-8560-2CB5-4A0A413E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59" y="2081160"/>
            <a:ext cx="2700582" cy="22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9AEFF29-5961-86F6-4D14-6B345506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45" y="4464732"/>
            <a:ext cx="6474229" cy="20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4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1" y="951455"/>
            <a:ext cx="3829049" cy="49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21C8EA9-647A-ED02-1DC3-64172CB2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50" y="570455"/>
            <a:ext cx="38290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06A0F5E-5DE5-648A-97C6-C7653364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33" y="2981878"/>
            <a:ext cx="7090085" cy="33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796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Tree Based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Why random forests outperform decision trees | by Houtao Deng | Towards  Data Science">
            <a:extLst>
              <a:ext uri="{FF2B5EF4-FFF2-40B4-BE49-F238E27FC236}">
                <a16:creationId xmlns:a16="http://schemas.microsoft.com/office/drawing/2014/main" id="{777FE836-3531-A174-00D5-3F0B46B2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304800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5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Gini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1314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Gini Index or Impurity measures the probability for a random instance being misclassified when chosen randomly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Calculates the amount of probability of a specific feature that is classified incorrectly when selected randomly.</a:t>
            </a:r>
          </a:p>
          <a:p>
            <a:endParaRPr lang="en-US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Gini index has a maximum impurity is 0.5 and maximum purity is 0, whereas Entropy has a maximum impurity of 1 and maximum purity is 0.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Se divide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el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nodo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de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menor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pureza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24960C-9F86-968B-7397-E8FDA371A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6" r="38989"/>
          <a:stretch/>
        </p:blipFill>
        <p:spPr bwMode="auto">
          <a:xfrm>
            <a:off x="4013158" y="2025693"/>
            <a:ext cx="3492395" cy="15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1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Gini Index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24960C-9F86-968B-7397-E8FDA371A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6" r="38989"/>
          <a:stretch/>
        </p:blipFill>
        <p:spPr bwMode="auto">
          <a:xfrm>
            <a:off x="6884695" y="385317"/>
            <a:ext cx="3492395" cy="15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5F0BE5-80D7-1247-39FA-CA90DFF5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" y="1376815"/>
            <a:ext cx="3967318" cy="51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1ACBED0-04D5-1825-87EB-6398CF05E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18190"/>
          <a:stretch/>
        </p:blipFill>
        <p:spPr bwMode="auto">
          <a:xfrm>
            <a:off x="5301049" y="1992444"/>
            <a:ext cx="57475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8F80C56-EBEA-9315-6D1A-C78549826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r="12833"/>
          <a:stretch/>
        </p:blipFill>
        <p:spPr bwMode="auto">
          <a:xfrm>
            <a:off x="5301049" y="3089431"/>
            <a:ext cx="57475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7251673-F89E-DBF5-0CC3-DCF098649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4" r="15512"/>
          <a:stretch/>
        </p:blipFill>
        <p:spPr bwMode="auto">
          <a:xfrm>
            <a:off x="5301049" y="4186418"/>
            <a:ext cx="57475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0EE7C4-1E80-BE9D-8C88-0911297315D8}"/>
              </a:ext>
            </a:extLst>
          </p:cNvPr>
          <p:cNvSpPr/>
          <p:nvPr/>
        </p:nvSpPr>
        <p:spPr>
          <a:xfrm>
            <a:off x="8711514" y="3707027"/>
            <a:ext cx="321275" cy="479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8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https://machinelearningmastery.com/what-is-information-entropy/</a:t>
            </a:r>
          </a:p>
          <a:p>
            <a:r>
              <a:rPr lang="en-US" sz="1600" dirty="0">
                <a:hlinkClick r:id="rId3"/>
              </a:rPr>
              <a:t>https://towardsdatascience.com/decision-trees-explained-entropy-information-gain-gini-index-ccp-pruning-4d78070db36c</a:t>
            </a:r>
          </a:p>
          <a:p>
            <a:r>
              <a:rPr lang="en-US" sz="1600" dirty="0">
                <a:hlinkClick r:id="rId3"/>
              </a:rPr>
              <a:t>https://medium.com/analytics-steps/understanding-the-gini-index-and-information-gain-in-decision-trees-ab4720518ba8</a:t>
            </a:r>
          </a:p>
          <a:p>
            <a:r>
              <a:rPr lang="en-US" sz="1600" dirty="0">
                <a:hlinkClick r:id="rId3"/>
              </a:rPr>
              <a:t>https://github.com/kamperh/data414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https://polakowo.io/datadocs/docs/machine-learning/tree-based-models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https://towardsdatascience.com/why-random-forests-outperform-decision-trees-1b0f175a0b5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https://www.statistics.cool/post/why-do-random-forests-work/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https://luisvalesilva.com/datasimple/random_forests.html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https://developers.google.com/machine-learning/decision-forests/growing?hl=es-419</a:t>
            </a: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DT growing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Basic structure of a decision tree. All decision trees are built... |  Download Scientific Diagram">
            <a:extLst>
              <a:ext uri="{FF2B5EF4-FFF2-40B4-BE49-F238E27FC236}">
                <a16:creationId xmlns:a16="http://schemas.microsoft.com/office/drawing/2014/main" id="{358062DB-AE51-AA0D-DC25-DFC7A0F6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20" y="3395368"/>
            <a:ext cx="4747760" cy="33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5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Feature </a:t>
            </a:r>
          </a:p>
          <a:p>
            <a:r>
              <a:rPr lang="en-US" sz="2800" dirty="0">
                <a:latin typeface="mononoki NF" panose="00000809000000000000" pitchFamily="50" charset="0"/>
              </a:rPr>
              <a:t>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961A5-5D47-39FD-8417-0F60AA98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19" y="250336"/>
            <a:ext cx="5390154" cy="3178664"/>
          </a:xfrm>
          <a:prstGeom prst="rect">
            <a:avLst/>
          </a:prstGeom>
        </p:spPr>
      </p:pic>
      <p:pic>
        <p:nvPicPr>
          <p:cNvPr id="2054" name="Picture 6" descr="python - Machine Learning Feature Importance Method Disagreement (SHAP) -  Cross Validated">
            <a:extLst>
              <a:ext uri="{FF2B5EF4-FFF2-40B4-BE49-F238E27FC236}">
                <a16:creationId xmlns:a16="http://schemas.microsoft.com/office/drawing/2014/main" id="{9701FE85-653E-7875-DB15-E950922F4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 r="29966" b="2941"/>
          <a:stretch/>
        </p:blipFill>
        <p:spPr bwMode="auto">
          <a:xfrm>
            <a:off x="6010493" y="3777102"/>
            <a:ext cx="5743458" cy="28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A05771-32E8-7BE8-3451-AD407D9E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2" y="2171927"/>
            <a:ext cx="5549096" cy="27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Learn if else-questions with each question involving one feature and one split-point</a:t>
            </a:r>
          </a:p>
          <a:p>
            <a:r>
              <a:rPr lang="en-US" b="1" dirty="0"/>
              <a:t>HOW: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feature-space (N-dimensional) into regions where all instances in one region are assigned to only one class-label (discrete or continue).</a:t>
            </a:r>
          </a:p>
        </p:txBody>
      </p:sp>
      <p:pic>
        <p:nvPicPr>
          <p:cNvPr id="3" name="Picture 6" descr="Decision Tree Expression - SAP Documentation">
            <a:extLst>
              <a:ext uri="{FF2B5EF4-FFF2-40B4-BE49-F238E27FC236}">
                <a16:creationId xmlns:a16="http://schemas.microsoft.com/office/drawing/2014/main" id="{FD3EF469-5CE3-A1CB-7EBD-F92177A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21" y="3213650"/>
            <a:ext cx="5847669" cy="35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building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DT</a:t>
            </a:r>
            <a:r>
              <a:rPr lang="en-US" dirty="0"/>
              <a:t>: data structure consisting of a hierarchy of nodes (individual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ROOT</a:t>
            </a:r>
            <a:r>
              <a:rPr lang="en-US" dirty="0"/>
              <a:t>: no-parent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INTERNAL NODE</a:t>
            </a:r>
            <a:r>
              <a:rPr lang="en-US" dirty="0"/>
              <a:t>: question giving rise to two children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LEAF</a:t>
            </a:r>
            <a:r>
              <a:rPr lang="en-US" dirty="0"/>
              <a:t>: prediction(discrete or continue), no children nodes.</a:t>
            </a:r>
          </a:p>
        </p:txBody>
      </p:sp>
      <p:pic>
        <p:nvPicPr>
          <p:cNvPr id="2050" name="Picture 2" descr="Introduction to Tree - Data Structure and Algorithm Tutorials -  GeeksforGeeks">
            <a:extLst>
              <a:ext uri="{FF2B5EF4-FFF2-40B4-BE49-F238E27FC236}">
                <a16:creationId xmlns:a16="http://schemas.microsoft.com/office/drawing/2014/main" id="{BE40E483-A35C-B47D-8286-4B460671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13768" r="5338"/>
          <a:stretch/>
        </p:blipFill>
        <p:spPr bwMode="auto">
          <a:xfrm>
            <a:off x="1972864" y="3036507"/>
            <a:ext cx="8021898" cy="36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431589" y="1434486"/>
                <a:ext cx="113288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Nodes are grown recursively.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obtention of an internal node or a leaf depends on the state of its predecessors.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node, split the data based 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split-point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maximize criteria (info-gain).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0" i="0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algorithm therefore evaluates all variables on some statistical criteria and then chooses the variable that performs best on the criteria.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" y="1434486"/>
                <a:ext cx="11328819" cy="1384995"/>
              </a:xfrm>
              <a:prstGeom prst="rect">
                <a:avLst/>
              </a:prstGeom>
              <a:blipFill>
                <a:blip r:embed="rId3"/>
                <a:stretch>
                  <a:fillRect l="-161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A915EB-8E38-BDF5-F0BC-A0E09B7FC0FD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E455-22CC-0A1D-5F48-64561917E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871" y="3168153"/>
            <a:ext cx="5818257" cy="35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data science perspective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C8AE5-CC39-5793-2A0D-37D4CF6E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6" y="1873229"/>
            <a:ext cx="880232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DT growing algorithm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5CDFF18-ABAD-C578-1FE2-5AB928BF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02" y="1759332"/>
            <a:ext cx="767204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train_decision_tree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training_examples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root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create_root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Create a decision tree with a single empty root.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(root,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training_examples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Grow the root node.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root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(node, examples):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condition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ononoki NF" panose="00000809000000000000" pitchFamily="50" charset="0"/>
              </a:rPr>
              <a:t>find_best_condition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(examples)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Find the best condition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condition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ononoki NF" panose="00000809000000000000" pitchFamily="50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No satisfying conditions were found, therefore the grow of the branch stops.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set_leaf_prediction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(node, examples)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return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Create two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childrens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 for the node.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split_node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(node, condition)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List the training examples used by each children.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= [example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not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condition(example)]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= [example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condition(example)]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Continue the growth of the children.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noki NF" panose="00000809000000000000" pitchFamily="50" charset="0"/>
            </a:endParaRPr>
          </a:p>
        </p:txBody>
      </p:sp>
      <p:pic>
        <p:nvPicPr>
          <p:cNvPr id="1030" name="Picture 6" descr="Un nodo con un signo de interrogación.">
            <a:extLst>
              <a:ext uri="{FF2B5EF4-FFF2-40B4-BE49-F238E27FC236}">
                <a16:creationId xmlns:a16="http://schemas.microsoft.com/office/drawing/2014/main" id="{B6AA5C9A-8921-53BD-B3FC-0DD56B0F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65" y="672543"/>
            <a:ext cx="914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 nodo raíz que conduce a dos nodos no definidos.">
            <a:extLst>
              <a:ext uri="{FF2B5EF4-FFF2-40B4-BE49-F238E27FC236}">
                <a16:creationId xmlns:a16="http://schemas.microsoft.com/office/drawing/2014/main" id="{80AFADFF-C5D5-A50A-4E90-90C53B88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00" y="1734112"/>
            <a:ext cx="199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nodo raíz, una condición y tres hojas.">
            <a:extLst>
              <a:ext uri="{FF2B5EF4-FFF2-40B4-BE49-F238E27FC236}">
                <a16:creationId xmlns:a16="http://schemas.microsoft.com/office/drawing/2014/main" id="{4FF7F465-8AE4-F3B1-2CD9-680F7B9B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01" y="3929157"/>
            <a:ext cx="25241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2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1073</Words>
  <Application>Microsoft Office PowerPoint</Application>
  <PresentationFormat>Widescreen</PresentationFormat>
  <Paragraphs>167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source-serif-pro</vt:lpstr>
      <vt:lpstr>Times New Roman</vt:lpstr>
      <vt:lpstr>Wingdings</vt:lpstr>
      <vt:lpstr>Office Theme</vt:lpstr>
      <vt:lpstr>PowerPoint Presentation</vt:lpstr>
      <vt:lpstr>Tree Based Models</vt:lpstr>
      <vt:lpstr>C4 – DT growing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47</cp:revision>
  <dcterms:created xsi:type="dcterms:W3CDTF">2023-04-18T04:03:35Z</dcterms:created>
  <dcterms:modified xsi:type="dcterms:W3CDTF">2023-07-23T19:08:30Z</dcterms:modified>
</cp:coreProperties>
</file>