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3"/>
  </p:notesMasterIdLst>
  <p:handoutMasterIdLst>
    <p:handoutMasterId r:id="rId34"/>
  </p:handoutMasterIdLst>
  <p:sldIdLst>
    <p:sldId id="257" r:id="rId6"/>
    <p:sldId id="269" r:id="rId7"/>
    <p:sldId id="274" r:id="rId8"/>
    <p:sldId id="271" r:id="rId9"/>
    <p:sldId id="275" r:id="rId10"/>
    <p:sldId id="272" r:id="rId11"/>
    <p:sldId id="273" r:id="rId12"/>
    <p:sldId id="276" r:id="rId13"/>
    <p:sldId id="278" r:id="rId14"/>
    <p:sldId id="286" r:id="rId15"/>
    <p:sldId id="279" r:id="rId16"/>
    <p:sldId id="280" r:id="rId17"/>
    <p:sldId id="281" r:id="rId18"/>
    <p:sldId id="283" r:id="rId19"/>
    <p:sldId id="277" r:id="rId20"/>
    <p:sldId id="284" r:id="rId21"/>
    <p:sldId id="285" r:id="rId22"/>
    <p:sldId id="287" r:id="rId23"/>
    <p:sldId id="288" r:id="rId24"/>
    <p:sldId id="270" r:id="rId25"/>
    <p:sldId id="294" r:id="rId26"/>
    <p:sldId id="289" r:id="rId27"/>
    <p:sldId id="290" r:id="rId28"/>
    <p:sldId id="291" r:id="rId29"/>
    <p:sldId id="292" r:id="rId30"/>
    <p:sldId id="293" r:id="rId31"/>
    <p:sldId id="2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874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8" pos="3700" userDrawn="1">
          <p15:clr>
            <a:srgbClr val="A4A3A4"/>
          </p15:clr>
        </p15:guide>
        <p15:guide id="9" pos="3999" userDrawn="1">
          <p15:clr>
            <a:srgbClr val="A4A3A4"/>
          </p15:clr>
        </p15:guide>
        <p15:guide id="11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A5A5A"/>
    <a:srgbClr val="FFEBE7"/>
    <a:srgbClr val="FFFFE7"/>
    <a:srgbClr val="FFD9B2"/>
    <a:srgbClr val="FFAA99"/>
    <a:srgbClr val="E67386"/>
    <a:srgbClr val="666666"/>
    <a:srgbClr val="000000"/>
    <a:srgbClr val="6EC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77045" autoAdjust="0"/>
  </p:normalViewPr>
  <p:slideViewPr>
    <p:cSldViewPr>
      <p:cViewPr varScale="1">
        <p:scale>
          <a:sx n="159" d="100"/>
          <a:sy n="159" d="100"/>
        </p:scale>
        <p:origin x="180" y="228"/>
      </p:cViewPr>
      <p:guideLst>
        <p:guide orient="horz" pos="3874"/>
        <p:guide orient="horz" pos="1230"/>
        <p:guide pos="3700"/>
        <p:guide pos="3999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62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5/3/2019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‹N°›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3" name="Picture 2" descr="\\.psf\Home\Desktop\CGI Connectors - RGB - cover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8" t="-4910" r="24180" b="-1223"/>
          <a:stretch/>
        </p:blipFill>
        <p:spPr bwMode="auto">
          <a:xfrm>
            <a:off x="-8792" y="1"/>
            <a:ext cx="8864071" cy="6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5" name="Group 4" title="&lt;IGNORE&gt;"/>
          <p:cNvGrpSpPr/>
          <p:nvPr userDrawn="1"/>
        </p:nvGrpSpPr>
        <p:grpSpPr>
          <a:xfrm>
            <a:off x="9025200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10862441" y="368300"/>
              <a:ext cx="958084" cy="340586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0" y="320868"/>
            <a:ext cx="5146435" cy="538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907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37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5808000" y="-13064"/>
            <a:ext cx="6379646" cy="3442063"/>
          </a:xfrm>
          <a:prstGeom prst="rect">
            <a:avLst/>
          </a:prstGeom>
        </p:spPr>
      </p:pic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gray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5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432000" y="-13648"/>
            <a:ext cx="7609039" cy="1402384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ltGray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89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2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803947" y="0"/>
            <a:ext cx="9800718" cy="2766587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0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3784183" y="-11875"/>
            <a:ext cx="7351817" cy="515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3246899" y="296"/>
            <a:ext cx="8940340" cy="3503736"/>
          </a:xfrm>
          <a:prstGeom prst="rect">
            <a:avLst/>
          </a:prstGeom>
        </p:spPr>
      </p:pic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82" name="Group 81"/>
          <p:cNvGrpSpPr>
            <a:grpSpLocks noChangeAspect="1"/>
          </p:cNvGrpSpPr>
          <p:nvPr userDrawn="1"/>
        </p:nvGrpSpPr>
        <p:grpSpPr bwMode="gray">
          <a:xfrm>
            <a:off x="11077485" y="0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Rectangle 87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601526" y="6555600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latin typeface="+mn-lt"/>
              </a:rPr>
              <a:t>© CGI Group Inc.</a:t>
            </a:r>
            <a:endParaRPr lang="en-US" sz="1000" b="0" i="0" u="none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+mn-lt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5" r:id="rId2"/>
    <p:sldLayoutId id="2147483693" r:id="rId3"/>
    <p:sldLayoutId id="2147483666" r:id="rId4"/>
    <p:sldLayoutId id="2147483674" r:id="rId5"/>
    <p:sldLayoutId id="2147483671" r:id="rId6"/>
    <p:sldLayoutId id="2147483672" r:id="rId7"/>
    <p:sldLayoutId id="2147483678" r:id="rId8"/>
    <p:sldLayoutId id="2147483679" r:id="rId9"/>
    <p:sldLayoutId id="2147483696" r:id="rId10"/>
    <p:sldLayoutId id="2147483703" r:id="rId11"/>
    <p:sldLayoutId id="2147483650" r:id="rId12"/>
    <p:sldLayoutId id="2147483667" r:id="rId13"/>
    <p:sldLayoutId id="2147483668" r:id="rId14"/>
    <p:sldLayoutId id="2147483687" r:id="rId15"/>
    <p:sldLayoutId id="2147483690" r:id="rId16"/>
    <p:sldLayoutId id="2147483691" r:id="rId17"/>
    <p:sldLayoutId id="2147483661" r:id="rId18"/>
    <p:sldLayoutId id="2147483695" r:id="rId19"/>
    <p:sldLayoutId id="2147483698" r:id="rId20"/>
    <p:sldLayoutId id="2147483699" r:id="rId21"/>
    <p:sldLayoutId id="2147483700" r:id="rId22"/>
    <p:sldLayoutId id="2147483660" r:id="rId2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10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371" userDrawn="1">
          <p15:clr>
            <a:srgbClr val="F26B43"/>
          </p15:clr>
        </p15:guide>
        <p15:guide id="7" pos="6675" userDrawn="1">
          <p15:clr>
            <a:srgbClr val="F26B43"/>
          </p15:clr>
        </p15:guide>
        <p15:guide id="8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boot/tree/v2.1.4.RELEASE/spring-boot-project/spring-boot-starters" TargetMode="External"/><Relationship Id="rId2" Type="http://schemas.openxmlformats.org/officeDocument/2006/relationships/hyperlink" Target="https://spring.io/projects/spring-boot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boot/blob/v2.1.4.RELEASE/spring-boot-project/spring-boot-dependencies/pom.xml" TargetMode="External"/><Relationship Id="rId2" Type="http://schemas.openxmlformats.org/officeDocument/2006/relationships/hyperlink" Target="https://github.com/spring-projects/spring-boot/tree/v2.1.4.RELEASE/spring-boot-project/spring-boot-starter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://jsfiddle.net/reactjs/69z2wepo/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pring.io/projects/spring-framework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current/spring-framework-reference/core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8063-BADA-4E30-9EF0-F850EDC44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days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81F6D-9666-4A4E-9B0C-AD1E704B5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React 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283A7-02A4-402E-B0C0-A313FC210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0447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25B2C-5A89-4DBE-8C93-2C82F291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Framework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1905D1-164A-4492-BB26-AF056D955476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 err="1"/>
              <a:t>ApplicationContext</a:t>
            </a:r>
            <a:r>
              <a:rPr lang="fr-FR" dirty="0"/>
              <a:t> et instanciation du Spring Container 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/>
              <a:t>Configuration</a:t>
            </a:r>
            <a:r>
              <a:rPr lang="fr-FR" dirty="0"/>
              <a:t> centrale de l’application Spring</a:t>
            </a:r>
          </a:p>
          <a:p>
            <a:pPr marL="606425" lvl="1" indent="-342900">
              <a:buFont typeface="Wingdings" panose="05000000000000000000" pitchFamily="2" charset="2"/>
              <a:buChar char="Ø"/>
            </a:pPr>
            <a:r>
              <a:rPr lang="fr-FR" dirty="0"/>
              <a:t>Bean </a:t>
            </a:r>
            <a:r>
              <a:rPr lang="fr-FR" dirty="0" err="1"/>
              <a:t>Factory</a:t>
            </a:r>
            <a:r>
              <a:rPr lang="fr-FR" dirty="0"/>
              <a:t> </a:t>
            </a:r>
            <a:r>
              <a:rPr lang="fr-FR" dirty="0" err="1"/>
              <a:t>methods</a:t>
            </a:r>
            <a:endParaRPr lang="fr-FR" dirty="0"/>
          </a:p>
          <a:p>
            <a:pPr marL="606425" lvl="1" indent="-342900">
              <a:buFont typeface="Wingdings" panose="05000000000000000000" pitchFamily="2" charset="2"/>
              <a:buChar char="Ø"/>
            </a:pPr>
            <a:r>
              <a:rPr lang="fr-FR" dirty="0" err="1"/>
              <a:t>Beans</a:t>
            </a:r>
            <a:r>
              <a:rPr lang="fr-FR" dirty="0"/>
              <a:t> en singleton par défaut</a:t>
            </a:r>
          </a:p>
          <a:p>
            <a:pPr marL="606425" lvl="1" indent="-342900">
              <a:buFont typeface="Wingdings" panose="05000000000000000000" pitchFamily="2" charset="2"/>
              <a:buChar char="Ø"/>
            </a:pPr>
            <a:r>
              <a:rPr lang="fr-FR" dirty="0" err="1"/>
              <a:t>Load</a:t>
            </a:r>
            <a:r>
              <a:rPr lang="fr-FR" dirty="0"/>
              <a:t> file </a:t>
            </a:r>
            <a:r>
              <a:rPr lang="fr-FR" dirty="0" err="1"/>
              <a:t>resources</a:t>
            </a:r>
            <a:r>
              <a:rPr lang="fr-FR" dirty="0"/>
              <a:t> (</a:t>
            </a:r>
            <a:r>
              <a:rPr lang="fr-FR" dirty="0" err="1"/>
              <a:t>properties</a:t>
            </a:r>
            <a:r>
              <a:rPr lang="fr-FR" dirty="0"/>
              <a:t>,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, …)</a:t>
            </a:r>
          </a:p>
          <a:p>
            <a:pPr marL="606425" lvl="1" indent="-342900">
              <a:buFont typeface="Wingdings" panose="05000000000000000000" pitchFamily="2" charset="2"/>
              <a:buChar char="Ø"/>
            </a:pPr>
            <a:r>
              <a:rPr lang="fr-FR" dirty="0"/>
              <a:t>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264995-FF3D-4FAB-80D2-B2AA78465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F7F337-D126-48E6-9E9B-2BDBAC8E9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20" y="4077072"/>
            <a:ext cx="8839160" cy="8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1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Framework - </a:t>
            </a:r>
            <a:r>
              <a:rPr lang="fr-FR" dirty="0" err="1"/>
              <a:t>Metadata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</p:spPr>
        <p:txBody>
          <a:bodyPr/>
          <a:lstStyle/>
          <a:p>
            <a:r>
              <a:rPr lang="fr-FR" dirty="0"/>
              <a:t>Configuration XML + Annotations </a:t>
            </a:r>
            <a:r>
              <a:rPr lang="fr-FR" b="1" dirty="0"/>
              <a:t>vs</a:t>
            </a:r>
            <a:r>
              <a:rPr lang="fr-FR" dirty="0"/>
              <a:t> Java-</a:t>
            </a:r>
            <a:r>
              <a:rPr lang="fr-FR" dirty="0" err="1"/>
              <a:t>based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1775506"/>
            <a:ext cx="5112362" cy="3165662"/>
          </a:xfrm>
          <a:prstGeom prst="rect">
            <a:avLst/>
          </a:prstGeom>
        </p:spPr>
      </p:pic>
      <p:sp>
        <p:nvSpPr>
          <p:cNvPr id="5" name="Parenthèse ouvrante 4">
            <a:extLst>
              <a:ext uri="{FF2B5EF4-FFF2-40B4-BE49-F238E27FC236}">
                <a16:creationId xmlns:a16="http://schemas.microsoft.com/office/drawing/2014/main" id="{4EC4A5D2-8CE1-478D-8D20-7764C0C93302}"/>
              </a:ext>
            </a:extLst>
          </p:cNvPr>
          <p:cNvSpPr/>
          <p:nvPr/>
        </p:nvSpPr>
        <p:spPr bwMode="gray">
          <a:xfrm rot="16200000">
            <a:off x="1570873" y="393289"/>
            <a:ext cx="147756" cy="2186732"/>
          </a:xfrm>
          <a:prstGeom prst="leftBracket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Parenthèse ouvrante 9">
            <a:extLst>
              <a:ext uri="{FF2B5EF4-FFF2-40B4-BE49-F238E27FC236}">
                <a16:creationId xmlns:a16="http://schemas.microsoft.com/office/drawing/2014/main" id="{26117D89-26BE-4051-B4F3-2A6480903CFA}"/>
              </a:ext>
            </a:extLst>
          </p:cNvPr>
          <p:cNvSpPr/>
          <p:nvPr/>
        </p:nvSpPr>
        <p:spPr bwMode="gray">
          <a:xfrm rot="16200000">
            <a:off x="2313711" y="-421558"/>
            <a:ext cx="147756" cy="3960441"/>
          </a:xfrm>
          <a:prstGeom prst="leftBracket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arenthèse ouvrante 12">
            <a:extLst>
              <a:ext uri="{FF2B5EF4-FFF2-40B4-BE49-F238E27FC236}">
                <a16:creationId xmlns:a16="http://schemas.microsoft.com/office/drawing/2014/main" id="{1B960F4A-27B1-41D4-B43B-AABD1ECC251E}"/>
              </a:ext>
            </a:extLst>
          </p:cNvPr>
          <p:cNvSpPr/>
          <p:nvPr/>
        </p:nvSpPr>
        <p:spPr bwMode="gray">
          <a:xfrm rot="16200000">
            <a:off x="5323593" y="860133"/>
            <a:ext cx="147756" cy="1397058"/>
          </a:xfrm>
          <a:prstGeom prst="leftBracket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376288C2-19CD-4157-BF6E-6A66D3897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87" y="1933606"/>
            <a:ext cx="5524500" cy="37147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7792141-9F25-4F92-AB8D-596D86189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69" y="2787945"/>
            <a:ext cx="5495925" cy="1219200"/>
          </a:xfrm>
          <a:prstGeom prst="rect">
            <a:avLst/>
          </a:prstGeom>
        </p:spPr>
      </p:pic>
      <p:sp>
        <p:nvSpPr>
          <p:cNvPr id="28" name="Interdiction 27">
            <a:extLst>
              <a:ext uri="{FF2B5EF4-FFF2-40B4-BE49-F238E27FC236}">
                <a16:creationId xmlns:a16="http://schemas.microsoft.com/office/drawing/2014/main" id="{51154208-DC14-4300-B3B9-ED82145CF45E}"/>
              </a:ext>
            </a:extLst>
          </p:cNvPr>
          <p:cNvSpPr/>
          <p:nvPr/>
        </p:nvSpPr>
        <p:spPr bwMode="gray">
          <a:xfrm>
            <a:off x="2927648" y="2942992"/>
            <a:ext cx="1053627" cy="864096"/>
          </a:xfrm>
          <a:prstGeom prst="noSmoking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Interdiction 28">
            <a:extLst>
              <a:ext uri="{FF2B5EF4-FFF2-40B4-BE49-F238E27FC236}">
                <a16:creationId xmlns:a16="http://schemas.microsoft.com/office/drawing/2014/main" id="{175B1152-ACED-4813-854F-584B3A5E4E3B}"/>
              </a:ext>
            </a:extLst>
          </p:cNvPr>
          <p:cNvSpPr/>
          <p:nvPr/>
        </p:nvSpPr>
        <p:spPr bwMode="gray">
          <a:xfrm>
            <a:off x="3134617" y="1848913"/>
            <a:ext cx="639688" cy="584448"/>
          </a:xfrm>
          <a:prstGeom prst="noSmoking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Parenthèses 29">
            <a:extLst>
              <a:ext uri="{FF2B5EF4-FFF2-40B4-BE49-F238E27FC236}">
                <a16:creationId xmlns:a16="http://schemas.microsoft.com/office/drawing/2014/main" id="{07C4FA87-717B-445F-9508-817EF2203FD7}"/>
              </a:ext>
            </a:extLst>
          </p:cNvPr>
          <p:cNvSpPr/>
          <p:nvPr/>
        </p:nvSpPr>
        <p:spPr bwMode="gray">
          <a:xfrm>
            <a:off x="6726024" y="2421329"/>
            <a:ext cx="4608512" cy="2003751"/>
          </a:xfrm>
          <a:prstGeom prst="bracketPair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00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 animBg="1"/>
      <p:bldP spid="28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Framework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3359696" y="1628800"/>
            <a:ext cx="4536504" cy="397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32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Boot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98" y="1268413"/>
            <a:ext cx="6136004" cy="5113337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D12E69-63EB-47DC-A491-5372209AF499}"/>
              </a:ext>
            </a:extLst>
          </p:cNvPr>
          <p:cNvSpPr txBox="1"/>
          <p:nvPr/>
        </p:nvSpPr>
        <p:spPr bwMode="auto">
          <a:xfrm>
            <a:off x="839416" y="3271083"/>
            <a:ext cx="2258739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/>
              <a:t>Convention over Configuration</a:t>
            </a:r>
            <a:endParaRPr lang="fr-FR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12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002F8-A3FB-4A2D-8549-2E8EFBC3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Boot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93DA4A-1AF8-404B-88AF-FC0BE5D4C53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/>
              <a:t>	</a:t>
            </a:r>
          </a:p>
          <a:p>
            <a:pPr algn="just"/>
            <a:r>
              <a:rPr lang="fr-FR" dirty="0"/>
              <a:t>	</a:t>
            </a:r>
            <a:r>
              <a:rPr lang="fr-FR" i="1" dirty="0"/>
              <a:t>« Convention plutôt que configuration (aussi connu sous le nom de coder par convention) est une pratique informatique qui tend à faire décroître le nombre de décisions qu'un développeur doit prendre.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785F84-21DF-4266-9B4F-C24FDE384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7C07EF-E814-4100-B523-3639B57921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1268412"/>
            <a:ext cx="692696" cy="6926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938277E-4FC2-4D6B-9335-87F69D5D9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197" y="2915198"/>
            <a:ext cx="3529955" cy="26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6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Boot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852989"/>
            <a:ext cx="5544616" cy="54800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2060847"/>
            <a:ext cx="4968552" cy="298860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E2075F5-91EA-41FA-A4BD-B21764674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2348880"/>
            <a:ext cx="2173801" cy="251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0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CA50F-2F38-4564-8577-988FF65E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Boot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9E6A0D-CC86-4E8C-ABCE-2A67D81DC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8A7355-1784-432C-885A-7960B0F16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268760"/>
            <a:ext cx="7037462" cy="958876"/>
          </a:xfrm>
          <a:prstGeom prst="rect">
            <a:avLst/>
          </a:prstGeo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E809E589-A777-41D0-B79B-157C4E304717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629530" y="2708920"/>
            <a:ext cx="3492293" cy="344445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76449A1-4337-4107-B5CE-FEF4982DB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564" y="2712032"/>
            <a:ext cx="3176872" cy="35686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76D48B9-70FF-4244-9069-1741668F8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224" y="2708920"/>
            <a:ext cx="2727694" cy="2448272"/>
          </a:xfrm>
          <a:prstGeom prst="rect">
            <a:avLst/>
          </a:prstGeom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27F0474-BAA0-4871-A4CF-3FE034B48F0E}"/>
              </a:ext>
            </a:extLst>
          </p:cNvPr>
          <p:cNvSpPr/>
          <p:nvPr/>
        </p:nvSpPr>
        <p:spPr bwMode="gray">
          <a:xfrm>
            <a:off x="2561592" y="1673267"/>
            <a:ext cx="593245" cy="261429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A34AA18-497A-41AB-A9D1-53484B653754}"/>
              </a:ext>
            </a:extLst>
          </p:cNvPr>
          <p:cNvSpPr/>
          <p:nvPr/>
        </p:nvSpPr>
        <p:spPr bwMode="gray">
          <a:xfrm>
            <a:off x="7968208" y="2636912"/>
            <a:ext cx="1512168" cy="1656184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455CC13-099B-4F06-8B1A-E5CB1446F889}"/>
              </a:ext>
            </a:extLst>
          </p:cNvPr>
          <p:cNvSpPr/>
          <p:nvPr/>
        </p:nvSpPr>
        <p:spPr bwMode="gray">
          <a:xfrm>
            <a:off x="7958740" y="4463714"/>
            <a:ext cx="1512168" cy="477454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Boot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https://spring.io/projects/spring-boot</a:t>
            </a:r>
            <a:endParaRPr lang="fr-FR" dirty="0"/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Application spring </a:t>
            </a:r>
            <a:r>
              <a:rPr lang="en-US" b="1" dirty="0"/>
              <a:t>stand-alone</a:t>
            </a:r>
            <a:r>
              <a:rPr lang="en-US" dirty="0"/>
              <a:t> (avec tomcat </a:t>
            </a:r>
            <a:r>
              <a:rPr lang="en-US" dirty="0" err="1"/>
              <a:t>embarqué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Opinionated </a:t>
            </a:r>
            <a:r>
              <a:rPr lang="en-US" dirty="0">
                <a:hlinkClick r:id="rId3"/>
              </a:rPr>
              <a:t>starter</a:t>
            </a:r>
            <a:r>
              <a:rPr lang="en-US" b="1" dirty="0"/>
              <a:t> </a:t>
            </a:r>
            <a:r>
              <a:rPr lang="fr-FR" dirty="0" err="1"/>
              <a:t>dependencies</a:t>
            </a:r>
            <a:r>
              <a:rPr lang="fr-FR" dirty="0"/>
              <a:t> </a:t>
            </a:r>
            <a:r>
              <a:rPr lang="en-US" dirty="0"/>
              <a:t>pour simplifier la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Configuration de Spring </a:t>
            </a:r>
            <a:r>
              <a:rPr lang="en-US" dirty="0" err="1"/>
              <a:t>automatique</a:t>
            </a:r>
            <a:r>
              <a:rPr lang="en-US" dirty="0"/>
              <a:t> (</a:t>
            </a:r>
            <a:r>
              <a:rPr lang="en-US" dirty="0" err="1"/>
              <a:t>quand</a:t>
            </a:r>
            <a:r>
              <a:rPr lang="en-US" dirty="0"/>
              <a:t> </a:t>
            </a:r>
            <a:r>
              <a:rPr lang="en-US" dirty="0" err="1"/>
              <a:t>c’est</a:t>
            </a:r>
            <a:r>
              <a:rPr lang="en-US" dirty="0"/>
              <a:t> possible</a:t>
            </a:r>
            <a:r>
              <a:rPr lang="fr-FR" dirty="0"/>
              <a:t>)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Focus sur la </a:t>
            </a:r>
            <a:r>
              <a:rPr lang="en-US" dirty="0" err="1"/>
              <a:t>logique</a:t>
            </a:r>
            <a:r>
              <a:rPr lang="en-US" dirty="0"/>
              <a:t> métier </a:t>
            </a:r>
            <a:r>
              <a:rPr lang="en-US" dirty="0" err="1"/>
              <a:t>plutôt</a:t>
            </a:r>
            <a:r>
              <a:rPr lang="en-US" dirty="0"/>
              <a:t> que sur la configuration (+)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Set-up de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rapide</a:t>
            </a:r>
            <a:r>
              <a:rPr lang="en-US" dirty="0"/>
              <a:t> (+)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Besoin</a:t>
            </a:r>
            <a:r>
              <a:rPr lang="en-US" dirty="0"/>
              <a:t> de </a:t>
            </a:r>
            <a:r>
              <a:rPr lang="fr-FR" dirty="0"/>
              <a:t>connaître</a:t>
            </a:r>
            <a:r>
              <a:rPr lang="en-US" dirty="0"/>
              <a:t> les bases de Spring (debugging </a:t>
            </a:r>
            <a:r>
              <a:rPr lang="en-US" dirty="0" err="1"/>
              <a:t>compliqué</a:t>
            </a:r>
            <a:r>
              <a:rPr lang="en-US" dirty="0"/>
              <a:t>) (-)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It’s magic ! (+/-)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8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BF110-5A17-4A75-8DBA-6E0297E1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Boot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2193E3-6C8B-4D88-8462-0994BAE59A0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b="1" dirty="0"/>
              <a:t>Auto-configuration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Création de la configuration nécessaire en fonctions des jar pour l’ajouter à l’</a:t>
            </a:r>
            <a:r>
              <a:rPr lang="fr-FR" i="1" dirty="0" err="1"/>
              <a:t>ApplicationContext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Possibilité de fournir notre propre configuration (prioritaire)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Starters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Ensemble de dépendances regroupées par </a:t>
            </a:r>
            <a:r>
              <a:rPr lang="fr-FR" dirty="0">
                <a:hlinkClick r:id="rId2"/>
              </a:rPr>
              <a:t>thèmes</a:t>
            </a:r>
            <a:r>
              <a:rPr lang="fr-FR" dirty="0"/>
              <a:t> (Web, JPA, Security,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Utilisation des POM </a:t>
            </a:r>
            <a:r>
              <a:rPr lang="fr-FR" dirty="0" err="1"/>
              <a:t>maven</a:t>
            </a:r>
            <a:r>
              <a:rPr lang="fr-FR" dirty="0"/>
              <a:t> parents pour les versions des </a:t>
            </a:r>
            <a:r>
              <a:rPr lang="fr-FR" dirty="0">
                <a:hlinkClick r:id="rId3"/>
              </a:rPr>
              <a:t>dépendances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D77D76-7F72-472A-BDE4-CBF11CF1A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24A5B6-FD4B-4AD0-ACED-0BAE53045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2" y="4314726"/>
            <a:ext cx="3054275" cy="192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12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42123-E7C4-48F1-B9FC-337D1146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Boot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3F07E6-2EA9-45F6-AAEB-8B0EEB4FC48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  <a:r>
              <a:rPr lang="fr-FR" dirty="0"/>
              <a:t> donne à la classe actuelle la possibilité de définir des configurations qui iront remplacer les fichiers XML. Ces configurations se font via des </a:t>
            </a:r>
            <a:r>
              <a:rPr lang="fr-FR" dirty="0" err="1"/>
              <a:t>Beans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EnableAutoConfiguration</a:t>
            </a:r>
            <a:r>
              <a:rPr lang="fr-FR" dirty="0"/>
              <a:t> permet au démarrage de Spring, de générer automatiquement les configurations nécessaires en fonction des dépendances situées dans votre classpath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ComponentScan</a:t>
            </a:r>
            <a:r>
              <a:rPr lang="fr-FR" dirty="0"/>
              <a:t> indique qu'il faut scanner les classes de ce package afin de trouver des </a:t>
            </a:r>
            <a:r>
              <a:rPr lang="fr-FR" dirty="0" err="1"/>
              <a:t>Beans</a:t>
            </a:r>
            <a:r>
              <a:rPr lang="fr-FR" dirty="0"/>
              <a:t> de configuration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EB0E2A-28DE-4DF5-A280-13038E086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384122-87A1-4952-A62F-A935EC815091}"/>
              </a:ext>
            </a:extLst>
          </p:cNvPr>
          <p:cNvSpPr txBox="1"/>
          <p:nvPr/>
        </p:nvSpPr>
        <p:spPr bwMode="auto">
          <a:xfrm flipH="1">
            <a:off x="4007768" y="4941168"/>
            <a:ext cx="41764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45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https://spring.io/</a:t>
            </a:r>
            <a:endParaRPr lang="fr-FR" dirty="0"/>
          </a:p>
          <a:p>
            <a:endParaRPr lang="fr-FR" dirty="0"/>
          </a:p>
          <a:p>
            <a:r>
              <a:rPr lang="fr-FR" dirty="0"/>
              <a:t>Un </a:t>
            </a:r>
            <a:r>
              <a:rPr lang="fr-FR" u="sng" dirty="0"/>
              <a:t>Ecosystème</a:t>
            </a:r>
            <a:r>
              <a:rPr lang="fr-FR" dirty="0"/>
              <a:t> complet (plusieurs projets)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 err="1"/>
              <a:t>Spring</a:t>
            </a:r>
            <a:r>
              <a:rPr lang="fr-FR" b="1" dirty="0"/>
              <a:t> Boot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 err="1"/>
              <a:t>Spring</a:t>
            </a:r>
            <a:r>
              <a:rPr lang="fr-FR" b="1" dirty="0"/>
              <a:t>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Spring</a:t>
            </a:r>
            <a:r>
              <a:rPr lang="fr-FR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Spring</a:t>
            </a:r>
            <a:r>
              <a:rPr lang="fr-FR" dirty="0"/>
              <a:t>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Spring</a:t>
            </a:r>
            <a:r>
              <a:rPr lang="fr-FR" dirty="0"/>
              <a:t> Batch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Spring</a:t>
            </a:r>
            <a:r>
              <a:rPr lang="fr-FR" dirty="0"/>
              <a:t>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3284984"/>
            <a:ext cx="4864933" cy="1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99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Boot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D8E9CE5-C55E-442A-91E1-4B4A60EC4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340768"/>
            <a:ext cx="8360848" cy="48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3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D7FA66-6D7D-4495-94F3-3C4CF0C18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D2DB79-94D4-4B80-A9B0-79A0796D1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528" y="1412776"/>
            <a:ext cx="3576640" cy="36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32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A5AC3-6E51-47EA-A505-4A349728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470A0E-306D-4D57-B746-12FB564453D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 est une </a:t>
            </a:r>
            <a:r>
              <a:rPr lang="fr-FR" b="1" dirty="0"/>
              <a:t>bibliothèque</a:t>
            </a:r>
            <a:r>
              <a:rPr lang="fr-FR" dirty="0"/>
              <a:t> JavaScript libre et open-source développé par Facebook depuis 2013</a:t>
            </a:r>
          </a:p>
          <a:p>
            <a:endParaRPr lang="fr-FR" dirty="0"/>
          </a:p>
          <a:p>
            <a:r>
              <a:rPr lang="fr-FR" dirty="0"/>
              <a:t>Faciliter la création d'application web </a:t>
            </a:r>
            <a:r>
              <a:rPr lang="fr-FR" dirty="0" err="1"/>
              <a:t>monopage</a:t>
            </a:r>
            <a:r>
              <a:rPr lang="fr-FR" dirty="0"/>
              <a:t> (SPA) via la composition de composants encapsulés qui gèrent leur propre état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B8FDD6-0DBD-40F8-A325-8DD0A8DF6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91990A9-CB41-4DC5-97BA-C72FED31A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3632" y="3501008"/>
            <a:ext cx="60198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7497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A123CE-E425-4D7C-A8C3-AB73288C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Single Page 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A3FD9E-072D-431D-8ABC-D90D52312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15160129-B79A-4FB1-B2F8-D15F4369B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876" y="1518692"/>
            <a:ext cx="3949700" cy="4292600"/>
          </a:xfrm>
          <a:prstGeom prst="rect">
            <a:avLst/>
          </a:prstGeom>
          <a:solidFill>
            <a:srgbClr val="A5ACB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AD2BC946-D906-429D-AFD5-29F078341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676" y="3995192"/>
            <a:ext cx="1727200" cy="660400"/>
          </a:xfrm>
          <a:prstGeom prst="roundRect">
            <a:avLst>
              <a:gd name="adj" fmla="val 16667"/>
            </a:avLst>
          </a:prstGeom>
          <a:solidFill>
            <a:srgbClr val="A1C4D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 lIns="63360" tIns="0" rIns="6480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600" b="1">
                <a:solidFill>
                  <a:srgbClr val="363534"/>
                </a:solidFill>
              </a:rPr>
              <a:t>Accès données</a:t>
            </a:r>
            <a:endParaRPr lang="fr-FR" altLang="fr-FR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E88EA435-E543-4D7E-A4C4-197CD087F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476" y="2890292"/>
            <a:ext cx="1727200" cy="660400"/>
          </a:xfrm>
          <a:prstGeom prst="roundRect">
            <a:avLst>
              <a:gd name="adj" fmla="val 16667"/>
            </a:avLst>
          </a:prstGeom>
          <a:solidFill>
            <a:srgbClr val="A1C4D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 lIns="63360" tIns="0" rIns="6480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600" b="1">
                <a:solidFill>
                  <a:srgbClr val="363534"/>
                </a:solidFill>
              </a:rPr>
              <a:t>Couche Applicative</a:t>
            </a:r>
            <a:endParaRPr lang="fr-FR" altLang="fr-FR"/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8E478DD2-9731-4ADC-B61C-3BDD3A538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976" y="1772692"/>
            <a:ext cx="1727200" cy="660400"/>
          </a:xfrm>
          <a:prstGeom prst="roundRect">
            <a:avLst>
              <a:gd name="adj" fmla="val 16667"/>
            </a:avLst>
          </a:prstGeom>
          <a:solidFill>
            <a:srgbClr val="A1C4D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 lIns="63360" tIns="0" rIns="6480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600" b="1">
                <a:solidFill>
                  <a:srgbClr val="363534"/>
                </a:solidFill>
              </a:rPr>
              <a:t>Présentation</a:t>
            </a:r>
            <a:endParaRPr lang="fr-FR" altLang="fr-FR"/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AF3BD458-B902-419A-93D5-2273E83D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76" y="1556792"/>
            <a:ext cx="2565400" cy="4292600"/>
          </a:xfrm>
          <a:prstGeom prst="rect">
            <a:avLst/>
          </a:prstGeom>
          <a:solidFill>
            <a:srgbClr val="A5ACB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E1E47CF4-8E45-4965-B84A-AA5E1659D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576" y="4223792"/>
            <a:ext cx="3009900" cy="228600"/>
          </a:xfrm>
          <a:prstGeom prst="rightArrow">
            <a:avLst>
              <a:gd name="adj1" fmla="val 50000"/>
              <a:gd name="adj2" fmla="val 49924"/>
            </a:avLst>
          </a:prstGeom>
          <a:solidFill>
            <a:srgbClr val="A1C4D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1" name="CustomShape 7">
            <a:extLst>
              <a:ext uri="{FF2B5EF4-FFF2-40B4-BE49-F238E27FC236}">
                <a16:creationId xmlns:a16="http://schemas.microsoft.com/office/drawing/2014/main" id="{B30B330C-628A-4990-A3A0-6B75F8645A17}"/>
              </a:ext>
            </a:extLst>
          </p:cNvPr>
          <p:cNvSpPr>
            <a:spLocks noChangeArrowheads="1"/>
          </p:cNvSpPr>
          <p:nvPr/>
        </p:nvSpPr>
        <p:spPr bwMode="auto">
          <a:xfrm rot="21102600">
            <a:off x="4463976" y="2153692"/>
            <a:ext cx="2933700" cy="241300"/>
          </a:xfrm>
          <a:prstGeom prst="rightArrow">
            <a:avLst>
              <a:gd name="adj1" fmla="val 50000"/>
              <a:gd name="adj2" fmla="val 49926"/>
            </a:avLst>
          </a:prstGeom>
          <a:solidFill>
            <a:srgbClr val="A1C4D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2" name="CustomShape 8">
            <a:extLst>
              <a:ext uri="{FF2B5EF4-FFF2-40B4-BE49-F238E27FC236}">
                <a16:creationId xmlns:a16="http://schemas.microsoft.com/office/drawing/2014/main" id="{9CC9BC25-28A6-4AEF-AC6D-6156044A640C}"/>
              </a:ext>
            </a:extLst>
          </p:cNvPr>
          <p:cNvSpPr>
            <a:spLocks noChangeArrowheads="1"/>
          </p:cNvSpPr>
          <p:nvPr/>
        </p:nvSpPr>
        <p:spPr bwMode="auto">
          <a:xfrm rot="569400">
            <a:off x="4314751" y="2783930"/>
            <a:ext cx="3201988" cy="261937"/>
          </a:xfrm>
          <a:prstGeom prst="rightArrow">
            <a:avLst>
              <a:gd name="adj1" fmla="val 50000"/>
              <a:gd name="adj2" fmla="val 50029"/>
            </a:avLst>
          </a:prstGeom>
          <a:solidFill>
            <a:srgbClr val="A1C4D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90AC58ED-F95B-4F2B-A07E-5C29FBEE3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051" y="4755605"/>
            <a:ext cx="7953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ustomShape 10">
            <a:extLst>
              <a:ext uri="{FF2B5EF4-FFF2-40B4-BE49-F238E27FC236}">
                <a16:creationId xmlns:a16="http://schemas.microsoft.com/office/drawing/2014/main" id="{D9F474B7-C6E8-44BB-8258-70EB31BF8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976" y="2242592"/>
            <a:ext cx="2019300" cy="660400"/>
          </a:xfrm>
          <a:prstGeom prst="roundRect">
            <a:avLst>
              <a:gd name="adj" fmla="val 16667"/>
            </a:avLst>
          </a:prstGeom>
          <a:solidFill>
            <a:srgbClr val="A1C4D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 lIns="63360" tIns="0" rIns="6480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600" b="1">
                <a:solidFill>
                  <a:srgbClr val="363534"/>
                </a:solidFill>
              </a:rPr>
              <a:t>Contenu statique</a:t>
            </a:r>
            <a:endParaRPr lang="fr-FR" altLang="fr-FR"/>
          </a:p>
          <a:p>
            <a:pPr algn="ctr" eaLnBrk="1" hangingPunct="1"/>
            <a:r>
              <a:rPr lang="fr-FR" altLang="fr-FR" sz="1600">
                <a:solidFill>
                  <a:srgbClr val="363534"/>
                </a:solidFill>
              </a:rPr>
              <a:t>Html/Css/Js/…</a:t>
            </a:r>
            <a:endParaRPr lang="fr-FR" altLang="fr-FR"/>
          </a:p>
        </p:txBody>
      </p:sp>
      <p:sp>
        <p:nvSpPr>
          <p:cNvPr id="15" name="CustomShape 11">
            <a:extLst>
              <a:ext uri="{FF2B5EF4-FFF2-40B4-BE49-F238E27FC236}">
                <a16:creationId xmlns:a16="http://schemas.microsoft.com/office/drawing/2014/main" id="{C8D25DD1-4B95-4FBF-B41F-C95A02CC8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276" y="4007892"/>
            <a:ext cx="2019300" cy="660400"/>
          </a:xfrm>
          <a:prstGeom prst="roundRect">
            <a:avLst>
              <a:gd name="adj" fmla="val 16667"/>
            </a:avLst>
          </a:prstGeom>
          <a:solidFill>
            <a:srgbClr val="A1C4D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 lIns="63360" tIns="0" rIns="6480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600" b="1">
                <a:solidFill>
                  <a:srgbClr val="363534"/>
                </a:solidFill>
              </a:rPr>
              <a:t>Services</a:t>
            </a:r>
            <a:endParaRPr lang="fr-FR" altLang="fr-FR"/>
          </a:p>
          <a:p>
            <a:pPr algn="ctr" eaLnBrk="1" hangingPunct="1"/>
            <a:r>
              <a:rPr lang="fr-FR" altLang="fr-FR" sz="1600">
                <a:solidFill>
                  <a:srgbClr val="363534"/>
                </a:solidFill>
              </a:rPr>
              <a:t>Json/XML</a:t>
            </a:r>
            <a:endParaRPr lang="fr-FR" altLang="fr-FR"/>
          </a:p>
        </p:txBody>
      </p:sp>
      <p:sp>
        <p:nvSpPr>
          <p:cNvPr id="16" name="CustomShape 12">
            <a:extLst>
              <a:ext uri="{FF2B5EF4-FFF2-40B4-BE49-F238E27FC236}">
                <a16:creationId xmlns:a16="http://schemas.microsoft.com/office/drawing/2014/main" id="{89199396-36C9-49C3-8577-B6889318D4F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89826" y="2515642"/>
            <a:ext cx="482600" cy="292100"/>
          </a:xfrm>
          <a:prstGeom prst="leftRightArrow">
            <a:avLst>
              <a:gd name="adj1" fmla="val 50000"/>
              <a:gd name="adj2" fmla="val 49932"/>
            </a:avLst>
          </a:prstGeom>
          <a:solidFill>
            <a:srgbClr val="A1C4D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7" name="CustomShape 13">
            <a:extLst>
              <a:ext uri="{FF2B5EF4-FFF2-40B4-BE49-F238E27FC236}">
                <a16:creationId xmlns:a16="http://schemas.microsoft.com/office/drawing/2014/main" id="{77110C35-3C19-406B-8CA1-11481FC992D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77126" y="3620542"/>
            <a:ext cx="482600" cy="292100"/>
          </a:xfrm>
          <a:prstGeom prst="leftRightArrow">
            <a:avLst>
              <a:gd name="adj1" fmla="val 50000"/>
              <a:gd name="adj2" fmla="val 49932"/>
            </a:avLst>
          </a:prstGeom>
          <a:solidFill>
            <a:srgbClr val="A1C4D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974B0A15-6D00-452E-B3A0-D6F39C5BE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551" y="4955630"/>
            <a:ext cx="160972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CustomShape 17">
            <a:extLst>
              <a:ext uri="{FF2B5EF4-FFF2-40B4-BE49-F238E27FC236}">
                <a16:creationId xmlns:a16="http://schemas.microsoft.com/office/drawing/2014/main" id="{FE45E273-FCCF-40D8-B17D-8D111CDD3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4976" y="5544592"/>
            <a:ext cx="1752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>
                <a:solidFill>
                  <a:srgbClr val="363534"/>
                </a:solidFill>
              </a:rPr>
              <a:t>SERVEUR</a:t>
            </a:r>
            <a:endParaRPr lang="fr-FR" altLang="fr-FR"/>
          </a:p>
        </p:txBody>
      </p:sp>
      <p:sp>
        <p:nvSpPr>
          <p:cNvPr id="20" name="CustomShape 18">
            <a:extLst>
              <a:ext uri="{FF2B5EF4-FFF2-40B4-BE49-F238E27FC236}">
                <a16:creationId xmlns:a16="http://schemas.microsoft.com/office/drawing/2014/main" id="{2CDDE423-504F-4B76-98C2-6EB32E450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76" y="5506492"/>
            <a:ext cx="1752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>
                <a:solidFill>
                  <a:srgbClr val="363534"/>
                </a:solidFill>
              </a:rPr>
              <a:t>CLIENT</a:t>
            </a: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68920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C79EB-5F41-41C0-B2D1-C745AE05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 - Concepts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2C29F7-147E-4677-B794-81518043423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“When the data changes, React conceptually hits the "refresh" button, and knows to only update the changed parts.”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“With React the only thing you do is build components.”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“When your component is first initialized, the render method is called, generating a lightweight representation of your view.”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“When your data changes, the render method is called again !”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7E92F2-CA02-4DA5-8CDE-D97C9DD9E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Image 4">
            <a:hlinkClick r:id="rId2"/>
            <a:extLst>
              <a:ext uri="{FF2B5EF4-FFF2-40B4-BE49-F238E27FC236}">
                <a16:creationId xmlns:a16="http://schemas.microsoft.com/office/drawing/2014/main" id="{76F2E898-BD50-4717-9F67-E4828F0A3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4" y="4653136"/>
            <a:ext cx="2756633" cy="16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8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2AC5D-06D7-40C1-9BAE-0E5ECE7A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 - Concepts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762B3D-12CD-4972-A72E-1345EFF52A6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Props &amp;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React’s</a:t>
            </a:r>
            <a:r>
              <a:rPr lang="en-US" dirty="0"/>
              <a:t> one-way data flow (“one-way binding").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Supported Events : React normalizes events (work identically across all browsers)</a:t>
            </a:r>
          </a:p>
          <a:p>
            <a:endParaRPr lang="en-US" dirty="0"/>
          </a:p>
          <a:p>
            <a:pPr marL="606425" lvl="1" indent="-342900"/>
            <a:r>
              <a:rPr lang="en-US" dirty="0"/>
              <a:t>Focus : </a:t>
            </a:r>
            <a:r>
              <a:rPr lang="en-US" dirty="0" err="1"/>
              <a:t>onFocus</a:t>
            </a:r>
            <a:r>
              <a:rPr lang="en-US" dirty="0"/>
              <a:t>, </a:t>
            </a:r>
            <a:r>
              <a:rPr lang="en-US" dirty="0" err="1"/>
              <a:t>onBlur</a:t>
            </a:r>
            <a:endParaRPr lang="en-US" dirty="0"/>
          </a:p>
          <a:p>
            <a:pPr marL="606425" lvl="1" indent="-342900"/>
            <a:endParaRPr lang="en-US" dirty="0"/>
          </a:p>
          <a:p>
            <a:pPr marL="606425" lvl="1" indent="-342900"/>
            <a:r>
              <a:rPr lang="en-US" dirty="0"/>
              <a:t>Form : </a:t>
            </a:r>
            <a:r>
              <a:rPr lang="en-US" dirty="0" err="1"/>
              <a:t>onChange</a:t>
            </a:r>
            <a:r>
              <a:rPr lang="en-US" dirty="0"/>
              <a:t>, </a:t>
            </a:r>
            <a:r>
              <a:rPr lang="en-US" dirty="0" err="1"/>
              <a:t>onInput</a:t>
            </a:r>
            <a:r>
              <a:rPr lang="en-US" dirty="0"/>
              <a:t>, </a:t>
            </a:r>
            <a:r>
              <a:rPr lang="en-US" dirty="0" err="1"/>
              <a:t>onSubmit</a:t>
            </a:r>
            <a:endParaRPr lang="en-US" dirty="0"/>
          </a:p>
          <a:p>
            <a:pPr marL="606425" lvl="1" indent="-342900"/>
            <a:endParaRPr lang="en-US" dirty="0"/>
          </a:p>
          <a:p>
            <a:pPr marL="606425" lvl="1" indent="-342900"/>
            <a:r>
              <a:rPr lang="en-US" dirty="0"/>
              <a:t>Mouse : </a:t>
            </a:r>
            <a:r>
              <a:rPr lang="en-US" dirty="0" err="1"/>
              <a:t>onClick</a:t>
            </a:r>
            <a:r>
              <a:rPr lang="en-US" dirty="0"/>
              <a:t>, ...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8AF0EC-DA0A-41C3-82DF-21A6F532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09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49C9C-B01E-4333-8504-578FC0BA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 - JSX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766028-5F4B-4F8A-938B-D30AAFD203AD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JSX semble presque identique au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Les </a:t>
            </a:r>
            <a:r>
              <a:rPr lang="fr-FR" dirty="0" err="1"/>
              <a:t>Frameworks</a:t>
            </a:r>
            <a:r>
              <a:rPr lang="fr-FR" dirty="0"/>
              <a:t> du type “</a:t>
            </a:r>
            <a:r>
              <a:rPr lang="fr-FR" dirty="0" err="1"/>
              <a:t>two-way</a:t>
            </a:r>
            <a:r>
              <a:rPr lang="fr-FR" dirty="0"/>
              <a:t> data binding” place du JS dans du HTML, </a:t>
            </a:r>
            <a:r>
              <a:rPr lang="fr-FR" dirty="0" err="1"/>
              <a:t>React</a:t>
            </a:r>
            <a:r>
              <a:rPr lang="fr-FR" dirty="0"/>
              <a:t> fait le contraire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Composer le markup dans du JavaScript signifie qu’il est possible de profiter de toute la puissance de JavaScript lorsque vous travaillez sur le markup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230018-7601-4D8B-ABEF-6C1EF51AB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0296636-F2D4-4335-83CE-CC5D886CF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4259587"/>
            <a:ext cx="5386139" cy="133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98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D7FA66-6D7D-4495-94F3-3C4CF0C18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D2DB79-94D4-4B80-A9B0-79A0796D1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528" y="1412776"/>
            <a:ext cx="3576640" cy="36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1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- 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i="1" dirty="0"/>
              <a:t>	</a:t>
            </a:r>
          </a:p>
          <a:p>
            <a:pPr algn="just"/>
            <a:r>
              <a:rPr lang="fr-FR" i="1" dirty="0"/>
              <a:t>	« </a:t>
            </a:r>
            <a:r>
              <a:rPr lang="fr-FR" i="1" dirty="0" err="1"/>
              <a:t>Spring</a:t>
            </a:r>
            <a:r>
              <a:rPr lang="fr-FR" i="1" dirty="0"/>
              <a:t> est un </a:t>
            </a:r>
            <a:r>
              <a:rPr lang="fr-FR" i="1" dirty="0" err="1"/>
              <a:t>framework</a:t>
            </a:r>
            <a:r>
              <a:rPr lang="fr-FR" i="1" dirty="0"/>
              <a:t> libre pour construire et définir l'infrastructure d'une application java, dont il facilite le développement et les tests. »</a:t>
            </a:r>
          </a:p>
          <a:p>
            <a:pPr algn="just"/>
            <a:endParaRPr lang="fr-FR" i="1" dirty="0"/>
          </a:p>
          <a:p>
            <a:pPr algn="just"/>
            <a:r>
              <a:rPr lang="en-US" i="1" dirty="0"/>
              <a:t>« The results of using J2EE in practice are often disappointing: applications are often slow, unduly complex, and take too long to develop. </a:t>
            </a:r>
            <a:r>
              <a:rPr lang="en-US" b="1" i="1" dirty="0"/>
              <a:t>Rod Johnson </a:t>
            </a:r>
            <a:r>
              <a:rPr lang="en-US" i="1" dirty="0"/>
              <a:t>believes that the problem lies not in J2EE itself, but in that it is often used badly</a:t>
            </a:r>
            <a:r>
              <a:rPr lang="fr-FR" i="1" dirty="0"/>
              <a:t>. »</a:t>
            </a:r>
          </a:p>
          <a:p>
            <a:endParaRPr lang="fr-FR" i="1" dirty="0"/>
          </a:p>
          <a:p>
            <a:endParaRPr lang="fr-FR" i="1" dirty="0"/>
          </a:p>
          <a:p>
            <a:r>
              <a:rPr lang="en-US" dirty="0"/>
              <a:t>	 Expert One–on–One J2EE Design and Development (October 2002)</a:t>
            </a:r>
            <a:endParaRPr lang="fr-FR" dirty="0"/>
          </a:p>
          <a:p>
            <a:endParaRPr lang="fr-FR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1268412"/>
            <a:ext cx="692696" cy="6926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798912"/>
            <a:ext cx="1070248" cy="10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7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- introduction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062" y="1124373"/>
            <a:ext cx="6053496" cy="504056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 bwMode="gray">
          <a:xfrm>
            <a:off x="4295800" y="1106489"/>
            <a:ext cx="2736304" cy="954359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 bwMode="gray">
          <a:xfrm>
            <a:off x="5591810" y="2656578"/>
            <a:ext cx="3168486" cy="2223627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1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844124"/>
            <a:ext cx="10790057" cy="570884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Framework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Framework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https://spring.io/projects/spring-framework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container mag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2204864"/>
            <a:ext cx="4985747" cy="296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 bwMode="auto">
          <a:xfrm>
            <a:off x="7938210" y="3147165"/>
            <a:ext cx="3139594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b="1" dirty="0"/>
              <a:t>« </a:t>
            </a:r>
            <a:r>
              <a:rPr lang="fr-FR" b="1" dirty="0" err="1"/>
              <a:t>Plumbing</a:t>
            </a:r>
            <a:r>
              <a:rPr lang="fr-FR" b="1" dirty="0"/>
              <a:t> » of Java-</a:t>
            </a:r>
            <a:r>
              <a:rPr lang="fr-FR" b="1" dirty="0" err="1"/>
              <a:t>based</a:t>
            </a:r>
            <a:r>
              <a:rPr lang="fr-FR" b="1" dirty="0"/>
              <a:t> </a:t>
            </a:r>
            <a:r>
              <a:rPr lang="fr-FR" b="1" dirty="0" err="1"/>
              <a:t>enterprise</a:t>
            </a:r>
            <a:r>
              <a:rPr lang="fr-FR" b="1" dirty="0"/>
              <a:t> applications</a:t>
            </a:r>
            <a:endParaRPr lang="fr-FR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62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Framework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https://docs.spring.io/spring-framework/docs/current/spring-framework-reference/core.html</a:t>
            </a:r>
            <a:endParaRPr lang="fr-FR" dirty="0"/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Conteneur dit « léger » (</a:t>
            </a:r>
            <a:r>
              <a:rPr lang="fr-FR" dirty="0" err="1"/>
              <a:t>IoC</a:t>
            </a:r>
            <a:r>
              <a:rPr lang="fr-FR" dirty="0"/>
              <a:t> Container), pas besoin d’un serveur d’application: une alternative aux EJB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Inversion de contrôle est assurée de deux façons différentes : la </a:t>
            </a:r>
            <a:r>
              <a:rPr lang="fr-FR" b="1" dirty="0"/>
              <a:t>recherche de dépendances </a:t>
            </a:r>
            <a:r>
              <a:rPr lang="fr-FR" dirty="0"/>
              <a:t>et </a:t>
            </a:r>
            <a:r>
              <a:rPr lang="fr-FR" b="1" dirty="0"/>
              <a:t>l'injection de dépendances</a:t>
            </a:r>
          </a:p>
          <a:p>
            <a:endParaRPr lang="fr-FR" dirty="0"/>
          </a:p>
          <a:p>
            <a:endParaRPr lang="fr-FR" dirty="0"/>
          </a:p>
          <a:p>
            <a:pPr marL="606425" lvl="1" indent="-342900"/>
            <a:r>
              <a:rPr lang="fr-FR" dirty="0"/>
              <a:t>Code plus clair</a:t>
            </a:r>
          </a:p>
          <a:p>
            <a:pPr marL="606425" lvl="1" indent="-342900"/>
            <a:r>
              <a:rPr lang="fr-FR" dirty="0"/>
              <a:t>Code </a:t>
            </a:r>
            <a:r>
              <a:rPr lang="fr-FR" dirty="0" err="1"/>
              <a:t>decouplé</a:t>
            </a:r>
            <a:endParaRPr lang="fr-FR" dirty="0"/>
          </a:p>
          <a:p>
            <a:pPr marL="606425" lvl="1" indent="-342900"/>
            <a:r>
              <a:rPr lang="fr-FR" dirty="0"/>
              <a:t>Plus simple à tester (</a:t>
            </a:r>
            <a:r>
              <a:rPr lang="fr-FR" dirty="0" err="1"/>
              <a:t>mock</a:t>
            </a:r>
            <a:r>
              <a:rPr lang="fr-FR" dirty="0"/>
              <a:t>)</a:t>
            </a:r>
          </a:p>
          <a:p>
            <a:pPr marL="606425" lvl="1" indent="-342900"/>
            <a:r>
              <a:rPr lang="fr-FR" dirty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lèche droite 4"/>
          <p:cNvSpPr/>
          <p:nvPr/>
        </p:nvSpPr>
        <p:spPr bwMode="gray">
          <a:xfrm>
            <a:off x="596900" y="3717032"/>
            <a:ext cx="746571" cy="288032"/>
          </a:xfrm>
          <a:prstGeom prst="rightArrow">
            <a:avLst/>
          </a:prstGeom>
          <a:solidFill>
            <a:schemeClr val="bg2">
              <a:lumMod val="65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3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801030"/>
            <a:ext cx="8694157" cy="303991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Framework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 bwMode="auto">
          <a:xfrm>
            <a:off x="3071664" y="5301208"/>
            <a:ext cx="6209566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Pas besoin d’implémenter une quelconque interface pour être prises en charge par le </a:t>
            </a:r>
            <a:r>
              <a:rPr lang="fr-FR" dirty="0" err="1"/>
              <a:t>framework</a:t>
            </a:r>
            <a:endParaRPr lang="fr-FR" b="1" dirty="0">
              <a:cs typeface="Arial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852936"/>
            <a:ext cx="936104" cy="936104"/>
          </a:xfrm>
          <a:prstGeom prst="rect">
            <a:avLst/>
          </a:prstGeom>
        </p:spPr>
      </p:pic>
      <p:sp>
        <p:nvSpPr>
          <p:cNvPr id="9" name="Plus 8"/>
          <p:cNvSpPr/>
          <p:nvPr/>
        </p:nvSpPr>
        <p:spPr bwMode="gray">
          <a:xfrm>
            <a:off x="1544005" y="2996952"/>
            <a:ext cx="648072" cy="648072"/>
          </a:xfrm>
          <a:prstGeom prst="mathPlu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 bwMode="auto">
          <a:xfrm>
            <a:off x="6744069" y="1106489"/>
            <a:ext cx="238470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fr-FR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MovieFinder</a:t>
            </a:r>
            <a:endParaRPr lang="fr-FR" b="1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Connecteur en angle 15"/>
          <p:cNvCxnSpPr>
            <a:stCxn id="10" idx="3"/>
          </p:cNvCxnSpPr>
          <p:nvPr/>
        </p:nvCxnSpPr>
        <p:spPr bwMode="gray">
          <a:xfrm flipH="1">
            <a:off x="6168008" y="1244989"/>
            <a:ext cx="2960764" cy="1391923"/>
          </a:xfrm>
          <a:prstGeom prst="bentConnector3">
            <a:avLst>
              <a:gd name="adj1" fmla="val -7721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8004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604" y="1805485"/>
            <a:ext cx="8564801" cy="248761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Framework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 bwMode="auto">
          <a:xfrm>
            <a:off x="3143672" y="4992092"/>
            <a:ext cx="6209566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b="1" dirty="0"/>
              <a:t>Annotations</a:t>
            </a:r>
            <a:r>
              <a:rPr lang="fr-FR" dirty="0"/>
              <a:t> </a:t>
            </a:r>
            <a:r>
              <a:rPr lang="fr-FR" dirty="0" err="1"/>
              <a:t>Spring</a:t>
            </a:r>
            <a:r>
              <a:rPr lang="fr-FR" dirty="0"/>
              <a:t> pour alléger la configuration (toujours pas besoin d’implémenter une quelconque interface)</a:t>
            </a:r>
            <a:endParaRPr lang="fr-FR" b="1" dirty="0">
              <a:cs typeface="Arial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564904"/>
            <a:ext cx="936104" cy="936104"/>
          </a:xfrm>
          <a:prstGeom prst="rect">
            <a:avLst/>
          </a:prstGeom>
        </p:spPr>
      </p:pic>
      <p:sp>
        <p:nvSpPr>
          <p:cNvPr id="9" name="Plus 8"/>
          <p:cNvSpPr/>
          <p:nvPr/>
        </p:nvSpPr>
        <p:spPr bwMode="gray">
          <a:xfrm>
            <a:off x="1544005" y="2708920"/>
            <a:ext cx="648072" cy="648072"/>
          </a:xfrm>
          <a:prstGeom prst="mathPlu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 bwMode="auto">
          <a:xfrm>
            <a:off x="7032103" y="1340768"/>
            <a:ext cx="238470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fr-FR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MovieFinder</a:t>
            </a:r>
            <a:endParaRPr lang="fr-FR" b="1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Connecteur en angle 15"/>
          <p:cNvCxnSpPr>
            <a:stCxn id="10" idx="3"/>
          </p:cNvCxnSpPr>
          <p:nvPr/>
        </p:nvCxnSpPr>
        <p:spPr bwMode="gray">
          <a:xfrm flipH="1">
            <a:off x="6320466" y="1479268"/>
            <a:ext cx="3096340" cy="1752517"/>
          </a:xfrm>
          <a:prstGeom prst="bentConnector3">
            <a:avLst>
              <a:gd name="adj1" fmla="val -7383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2324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  <Value>46118</Value>
      <Value>3697</Value>
      <Value>46486</Value>
    </TaxCatchAll>
    <eafb632c3f5c40ba98242be6bbd6bb17 xmlns="d95a5b16-1b8d-4c7c-9ebf-89c0983b6970">
      <Terms xmlns="http://schemas.microsoft.com/office/infopath/2007/PartnerControls"/>
    </eafb632c3f5c40ba98242be6bbd6bb17>
    <b0f7c43cb32a4bb99696cc0157e407bc xmlns="d95a5b16-1b8d-4c7c-9ebf-89c0983b6970">
      <Terms xmlns="http://schemas.microsoft.com/office/infopath/2007/PartnerControls"/>
    </b0f7c43cb32a4bb99696cc0157e407bc>
    <gd9a5f5f69a84d75ad992b5cd341c76b xmlns="d95a5b16-1b8d-4c7c-9ebf-89c0983b6970">
      <Terms xmlns="http://schemas.microsoft.com/office/infopath/2007/PartnerControls"/>
    </gd9a5f5f69a84d75ad992b5cd341c76b>
    <o5847c86b23d428c853490e0a9abf024 xmlns="d95a5b16-1b8d-4c7c-9ebf-89c0983b6970">
      <Terms xmlns="http://schemas.microsoft.com/office/infopath/2007/PartnerControls"/>
    </o5847c86b23d428c853490e0a9abf024>
    <kbc8ce58d0914d5e9641963f23cd2adf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Communications ＆ Investor Relations</TermName>
          <TermId xmlns="http://schemas.microsoft.com/office/infopath/2007/PartnerControls">fb65bde5-f439-4af8-aaa0-dcf1364d6414</TermId>
        </TermInfo>
      </Terms>
    </kbc8ce58d0914d5e9641963f23cd2adf>
    <ae4bb7bb5e1849a3a75b9d2ac781ba53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 template</TermName>
          <TermId xmlns="http://schemas.microsoft.com/office/infopath/2007/PartnerControls">a8dae13e-44bb-4ec1-860e-cc2305177641</TermId>
        </TermInfo>
      </Terms>
    </ae4bb7bb5e1849a3a75b9d2ac781ba53>
    <Creator xmlns="d95a5b16-1b8d-4c7c-9ebf-89c0983b6970" xsi:nil="true"/>
    <Language xmlns="http://schemas.microsoft.com/sharepoint/v3">EN</Language>
    <CSMeta2010Field xmlns="http://schemas.microsoft.com/sharepoint/v3">05e75bc4-3603-41f3-a983-277b965d86b6;2018-10-29 14:11:22;PARTIALMANUALCLASSIFIED;Topic:2018-10-29 14:11:22|False||AUTOCLASSIFIED|2018-10-29 14:11:22|UNDEFINED|00000000-0000-0000-0000-000000000000;Organization:2018-06-14 16:30:37|False|2018-06-14 16:34:19|MANUALCLASSIFIED|2018-06-14 16:34:19|UNDEFINED|00000000-0000-0000-0000-000000000000;Industry:2018-10-29 14:11:22|False||AUTOCLASSIFIED|2018-10-29 14:11:22|UNDEFINED|00000000-0000-0000-0000-000000000000;Service line:2018-10-29 14:11:22|False||AUTOCLASSIFIED|2018-10-29 14:11:22|UNDEFINED|00000000-0000-0000-0000-000000000000;Business Practice:2018-10-29 14:11:22|False||AUTOCLASSIFIED|2018-10-29 14:11:22|UNDEFINED|00000000-0000-0000-0000-000000000000;Intellectual Property:2018-10-29 14:11:22|False||AUTOCLASSIFIED|2018-10-29 14:11:22|UNDEFINED|00000000-0000-0000-0000-000000000000;Content Format:2018-06-14 16:30:37|False|2018-06-14 16:34:19|MANUALCLASSIFIED|2018-06-14 16:34:19|UNDEFINED|00000000-0000-0000-0000-000000000000;Functions:2018-10-29 14:11:22|False||AUTOCLASSIFIED|2018-10-29 14:11:22|UNDEFINED|00000000-0000-0000-0000-000000000000;Geography:2018-10-29 14:11:22|False||AUTOCLASSIFIED|2018-10-29 14:11:22|UNDEFINED|00000000-0000-0000-0000-000000000000;False</CSMeta2010Field>
    <Abstract xmlns="d95a5b16-1b8d-4c7c-9ebf-89c0983b6970">CGI widescreen graphic PowerPoint template - English version</Abstract>
    <External_x0020_Use xmlns="d95a5b16-1b8d-4c7c-9ebf-89c0983b6970">No</External_x0020_Use>
    <Owner_x0020_Organisation xmlns="d95a5b16-1b8d-4c7c-9ebf-89c0983b6970">Group</Owner_x0020_Organisation>
    <BS_x0020_Document_x0020_Sub_x0020_Type xmlns="d95a5b16-1b8d-4c7c-9ebf-89c0983b6970">Business Aid</BS_x0020_Document_x0020_Sub_x0020_Type>
    <Market xmlns="d95a5b16-1b8d-4c7c-9ebf-89c0983b6970"/>
    <TaxKeywordTaxHTField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</TermName>
          <TermId xmlns="http://schemas.microsoft.com/office/infopath/2007/PartnerControls">5b4ca844-900d-4151-9c88-1a4b47550bee</TermId>
        </TermInfo>
      </Terms>
    </TaxKeywordTaxHTField>
    <Best_x0020_Before_x0020_Date xmlns="d95a5b16-1b8d-4c7c-9ebf-89c0983b6970">2023-06-13T23:00:00+00:00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2018-06-13T23:00:00+00:00</Publication_x0020_Date>
    <Geographic_x0020_Region xmlns="d95a5b16-1b8d-4c7c-9ebf-89c0983b6970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85" ma:contentTypeDescription="" ma:contentTypeScope="" ma:versionID="2e185370c66e36c56dd232e65dd02ed3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83532d8de379e40041d3a9288ce2e015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eafb632c3f5c40ba98242be6bbd6bb17" minOccurs="0"/>
                <xsd:element ref="ns2:TaxKeywordTaxHTField" minOccurs="0"/>
                <xsd:element ref="ns2:b0f7c43cb32a4bb99696cc0157e407bc" minOccurs="0"/>
                <xsd:element ref="ns2:o5847c86b23d428c853490e0a9abf024" minOccurs="0"/>
                <xsd:element ref="ns2:ae4bb7bb5e1849a3a75b9d2ac781ba53" minOccurs="0"/>
                <xsd:element ref="ns2:kbc8ce58d0914d5e9641963f23cd2adf" minOccurs="0"/>
                <xsd:element ref="ns2:gd9a5f5f69a84d75ad992b5cd341c76b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LT - Lithuania, NL - Dutch, NO - Norwegian, PL - Polish, PT - Portuguese, SV - Swedish, SK - Slovak,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LT"/>
          <xsd:enumeration value="NL"/>
          <xsd:enumeration value="NO"/>
          <xsd:enumeration value="PL"/>
          <xsd:enumeration value="PT"/>
          <xsd:enumeration value="SK"/>
          <xsd:enumeration value="SV"/>
        </xsd:restriction>
      </xsd:simpleType>
    </xsd:element>
    <xsd:element name="CSMeta2010Field" ma:index="41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 ma:readOnly="fals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External_x0020_Use" ma:index="8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9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Corporate Services"/>
          <xsd:enumeration value="Czech Republic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ithuania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lovak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0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anking"/>
                    <xsd:enumeration value="Communications"/>
                    <xsd:enumeration value="Cross-industry"/>
                    <xsd:enumeration value="Energy and Utilities"/>
                    <xsd:enumeration value="Financial Services"/>
                    <xsd:enumeration value="Government"/>
                    <xsd:enumeration value="Healthcare"/>
                    <xsd:enumeration value="IDT"/>
                    <xsd:enumeration value="Manufacturing"/>
                    <xsd:enumeration value="Oil and Gas"/>
                    <xsd:enumeration value="Public Sector"/>
                    <xsd:enumeration value="Retail and Consumer Services"/>
                    <xsd:enumeration value="Telecommunications"/>
                    <xsd:enumeration value="Telecoms and Media"/>
                    <xsd:enumeration value="Transportation"/>
                    <xsd:enumeration value="Utilities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1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sia Pacific"/>
                    <xsd:enumeration value="Canada"/>
                    <xsd:enumeration value="Central and Eastern Europe"/>
                    <xsd:enumeration value="Corporate"/>
                    <xsd:enumeration value="Eastern, Central &amp; Southern Europe"/>
                    <xsd:enumeration value="France"/>
                    <xsd:enumeration value="France, Luxembourg and Morocco"/>
                    <xsd:enumeration value="Nordic, Southern Europe and America"/>
                    <xsd:enumeration value="Nordics"/>
                    <xsd:enumeration value="United Kingdom"/>
                    <xsd:enumeration value="United States"/>
                  </xsd:restriction>
                </xsd:simpleType>
              </xsd:element>
            </xsd:sequence>
          </xsd:extension>
        </xsd:complexContent>
      </xsd:complexType>
    </xsd:element>
    <xsd:element name="p43f7bb208e443c9b50eb304fe6606a3" ma:index="16" nillable="true" ma:taxonomy="true" ma:internalName="p43f7bb208e443c9b50eb304fe6606a3" ma:taxonomyFieldName="Business_x0020_theme" ma:displayName="Topic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7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8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0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2" nillable="true" ma:taxonomy="true" ma:internalName="c5aebc35b3e840e5912c276ffe755dcf" ma:taxonomyFieldName="Sector" ma:displayName="Industry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26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9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b0f7c43cb32a4bb99696cc0157e407bc" ma:index="31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5847c86b23d428c853490e0a9abf024" ma:index="33" nillable="true" ma:taxonomy="true" ma:internalName="o5847c86b23d428c853490e0a9abf024" ma:taxonomyFieldName="Intellectual_x0020_Property" ma:displayName="Intellectual Property" ma:default="" ma:fieldId="{85847c86-b23d-428c-8534-90e0a9abf024}" ma:taxonomyMulti="true" ma:sspId="c730d5d4-e911-429a-be83-99efcd06639f" ma:termSetId="e8facda8-9d8d-4a8c-be1c-41a5ad7532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e4bb7bb5e1849a3a75b9d2ac781ba53" ma:index="35" nillable="true" ma:taxonomy="true" ma:internalName="ae4bb7bb5e1849a3a75b9d2ac781ba53" ma:taxonomyFieldName="Content_x0020_Format" ma:displayName="Content Format" ma:default="" ma:fieldId="{ae4bb7bb-5e18-49a3-a75b-9d2ac781ba53}" ma:taxonomyMulti="true" ma:sspId="c730d5d4-e911-429a-be83-99efcd06639f" ma:termSetId="09d4f73f-3007-45f9-8a1b-dd32ffa64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bc8ce58d0914d5e9641963f23cd2adf" ma:index="37" nillable="true" ma:taxonomy="true" ma:internalName="kbc8ce58d0914d5e9641963f23cd2adf" ma:taxonomyFieldName="Functions" ma:displayName="Functions" ma:default="" ma:fieldId="{4bc8ce58-d091-4d5e-9641-963f23cd2adf}" ma:taxonomyMulti="true" ma:sspId="c730d5d4-e911-429a-be83-99efcd06639f" ma:termSetId="f0f93f19-5de8-4ba3-940e-eea7d40a1e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9a5f5f69a84d75ad992b5cd341c76b" ma:index="39" nillable="true" ma:taxonomy="true" ma:internalName="gd9a5f5f69a84d75ad992b5cd341c76b" ma:taxonomyFieldName="Geography" ma:displayName="Geography" ma:default="" ma:fieldId="{0d9a5f5f-69a8-4d75-ad99-2b5cd341c76b}" ma:taxonomyMulti="true" ma:sspId="c730d5d4-e911-429a-be83-99efcd06639f" ma:termSetId="049c1a0e-6845-4250-ba17-6807448da1e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3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C4F6A-F6A5-45C8-BAAA-52FB70E387C7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d95a5b16-1b8d-4c7c-9ebf-89c0983b6970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223829-22B6-4242-8D82-2D6B0210658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87FA55F-5903-479D-BDD5-BC336782B1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Onscreen;2057;Pos1;Date1;CGI Widescreen Image Template - V17 EN</Template>
  <TotalTime>12144</TotalTime>
  <Words>665</Words>
  <Application>Microsoft Office PowerPoint</Application>
  <PresentationFormat>Grand écran</PresentationFormat>
  <Paragraphs>163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Courier New</vt:lpstr>
      <vt:lpstr>Verdana</vt:lpstr>
      <vt:lpstr>Wingdings</vt:lpstr>
      <vt:lpstr>CGI Widescreen Beet</vt:lpstr>
      <vt:lpstr>Java days</vt:lpstr>
      <vt:lpstr>Spring</vt:lpstr>
      <vt:lpstr>Spring - introduction</vt:lpstr>
      <vt:lpstr>Spring - introduction</vt:lpstr>
      <vt:lpstr>Spring Framework</vt:lpstr>
      <vt:lpstr>Spring Framework</vt:lpstr>
      <vt:lpstr>Spring Framework</vt:lpstr>
      <vt:lpstr>Spring Framework</vt:lpstr>
      <vt:lpstr>Spring Framework</vt:lpstr>
      <vt:lpstr>Spring Framework</vt:lpstr>
      <vt:lpstr>Spring Framework - Metadata</vt:lpstr>
      <vt:lpstr>Spring Framework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Présentation PowerPoint</vt:lpstr>
      <vt:lpstr>React - Introduction</vt:lpstr>
      <vt:lpstr>Single Page Application</vt:lpstr>
      <vt:lpstr>React - Concepts</vt:lpstr>
      <vt:lpstr>React - Concepts</vt:lpstr>
      <vt:lpstr>React - JSX</vt:lpstr>
      <vt:lpstr>Présentation PowerPoint</vt:lpstr>
    </vt:vector>
  </TitlesOfParts>
  <Company>In Branding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Colin mcbride</dc:creator>
  <cp:keywords>PowerPoint</cp:keywords>
  <cp:lastModifiedBy>GALLOIS Guillaume (EXT) ItimCsmCse</cp:lastModifiedBy>
  <cp:revision>398</cp:revision>
  <dcterms:created xsi:type="dcterms:W3CDTF">2018-03-29T13:37:19Z</dcterms:created>
  <dcterms:modified xsi:type="dcterms:W3CDTF">2019-05-03T15:06:02Z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Sector">
    <vt:lpwstr/>
  </property>
  <property fmtid="{D5CDD505-2E9C-101B-9397-08002B2CF9AE}" pid="6" name="Organisation">
    <vt:lpwstr>260;#Corporate|43ac7042-3752-4f1b-8a93-43b36e65d3e5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>46118;#Communications ＆ Investor Relations|fb65bde5-f439-4af8-aaa0-dcf1364d6414</vt:lpwstr>
  </property>
  <property fmtid="{D5CDD505-2E9C-101B-9397-08002B2CF9AE}" pid="11" name="Business Practice">
    <vt:lpwstr/>
  </property>
  <property fmtid="{D5CDD505-2E9C-101B-9397-08002B2CF9AE}" pid="12" name="Content Format">
    <vt:lpwstr>46486;#Brand template|a8dae13e-44bb-4ec1-860e-cc2305177641</vt:lpwstr>
  </property>
  <property fmtid="{D5CDD505-2E9C-101B-9397-08002B2CF9AE}" pid="13" name="Intellectual Property">
    <vt:lpwstr/>
  </property>
  <property fmtid="{D5CDD505-2E9C-101B-9397-08002B2CF9AE}" pid="14" name="TaxKeyword">
    <vt:lpwstr>3697;#PowerPoint|5b4ca844-900d-4151-9c88-1a4b47550bee</vt:lpwstr>
  </property>
</Properties>
</file>