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91wangliang/tx-lcn/blob/master/tx-manager/README2.1.md" TargetMode="External"/><Relationship Id="rId4" Type="http://schemas.openxmlformats.org/officeDocument/2006/relationships/hyperlink" Target="https://github.com/1991wangliang/tx-lcn/blob/master/tx-manager/README2.2.md" TargetMode="External"/><Relationship Id="rId5" Type="http://schemas.openxmlformats.org/officeDocument/2006/relationships/hyperlink" Target="https://github.com/1991wangliang/tx-lcn/blob/master/tx-manager/README2.3.md" TargetMode="External"/><Relationship Id="rId6" Type="http://schemas.openxmlformats.org/officeDocument/2006/relationships/hyperlink" Target="https://github.com/1991wangliang/tx-lcn/blob/master/tx-manager/README3.0.md" TargetMode="External"/><Relationship Id="rId7" Type="http://schemas.openxmlformats.org/officeDocument/2006/relationships/hyperlink" Target="http://www.txlcn.org/" TargetMode="External"/><Relationship Id="rId8" Type="http://schemas.openxmlformats.org/officeDocument/2006/relationships/hyperlink" Target="https://github.com/1991wangliang/tx-lc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1991wangliang/tx-lcn/blob/master/tx-manager/README2.0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rainwang/p/7099648.html" TargetMode="External"/><Relationship Id="rId4" Type="http://schemas.openxmlformats.org/officeDocument/2006/relationships/hyperlink" Target="http://www.cnblogs.com/cchust/p/5617989.html" TargetMode="External"/><Relationship Id="rId5" Type="http://schemas.openxmlformats.org/officeDocument/2006/relationships/hyperlink" Target="https://github.com/1991wangliang/tx-lcn/blob/master/tx-manager/README3.0.md" TargetMode="External"/><Relationship Id="rId6" Type="http://schemas.openxmlformats.org/officeDocument/2006/relationships/hyperlink" Target="http://www.oschina.net/p/alisql" TargetMode="External"/><Relationship Id="rId7" Type="http://schemas.openxmlformats.org/officeDocument/2006/relationships/hyperlink" Target="http://developer.51cto.com/art/201708/547380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ollischuang.com/archives/68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1991wangliang/tx-lcn/blob/master/tx-manager/README3.0.md" TargetMode="External"/><Relationship Id="rId3" Type="http://schemas.openxmlformats.org/officeDocument/2006/relationships/hyperlink" Target="https://github.com/1991wangliang/tx-lcn/blob/master/tx-manager/README2.3.m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flqljh/article/details/4983401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91wangliang/dubbo-lcn-demo" TargetMode="External"/><Relationship Id="rId4" Type="http://schemas.openxmlformats.org/officeDocument/2006/relationships/hyperlink" Target="https://github.com/1991wangliang/springcloud-lcn-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1991wangliang/tx-l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LCN</a:t>
            </a:r>
            <a:r>
              <a:rPr lang="zh-CN" altLang="en-US" dirty="0" smtClean="0"/>
              <a:t>分布式事务框架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Lorne</a:t>
            </a:r>
            <a:r>
              <a:rPr lang="zh-CN" alt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感谢</a:t>
            </a:r>
            <a:r>
              <a:rPr kumimoji="1" lang="zh-CN" altLang="en-US" dirty="0" smtClean="0"/>
              <a:t>观看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19" y="1733546"/>
            <a:ext cx="3109668" cy="42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2814" y="1579653"/>
            <a:ext cx="8229600" cy="3711540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LCN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LCN</a:t>
            </a:r>
            <a:r>
              <a:rPr kumimoji="1" lang="zh-CN" altLang="en-US" dirty="0" smtClean="0"/>
              <a:t>与</a:t>
            </a:r>
            <a:r>
              <a:rPr kumimoji="1" lang="zh-CN" altLang="en-US" dirty="0" smtClean="0"/>
              <a:t>其他分布式事务的</a:t>
            </a:r>
            <a:r>
              <a:rPr kumimoji="1" lang="zh-CN" altLang="en-US" dirty="0" smtClean="0"/>
              <a:t>区别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LCN</a:t>
            </a:r>
            <a:r>
              <a:rPr kumimoji="1" lang="zh-CN" altLang="en-US" dirty="0" smtClean="0"/>
              <a:t>分布式事务的架构</a:t>
            </a:r>
            <a:r>
              <a:rPr kumimoji="1" lang="zh-CN" altLang="en-US" dirty="0" smtClean="0"/>
              <a:t>设计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LCN</a:t>
            </a:r>
            <a:r>
              <a:rPr kumimoji="1" lang="zh-CN" altLang="en-US" dirty="0" smtClean="0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13096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063"/>
            <a:ext cx="8229600" cy="56741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LCN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600" dirty="0"/>
              <a:t> </a:t>
            </a:r>
            <a:r>
              <a:rPr kumimoji="1" lang="zh-CN" altLang="en-US" sz="1600" dirty="0" smtClean="0"/>
              <a:t>        前言：</a:t>
            </a:r>
          </a:p>
          <a:p>
            <a:pPr marL="0" indent="0">
              <a:buNone/>
            </a:pPr>
            <a:r>
              <a:rPr kumimoji="1" lang="zh-CN" altLang="en-US" sz="1600" dirty="0"/>
              <a:t>	</a:t>
            </a:r>
            <a:r>
              <a:rPr kumimoji="1" lang="zh-CN" altLang="en-US" sz="1600" dirty="0" smtClean="0"/>
              <a:t>    </a:t>
            </a:r>
            <a:r>
              <a:rPr kumimoji="1" lang="zh-CN" altLang="en-US" sz="1600" dirty="0" smtClean="0"/>
              <a:t>公司在</a:t>
            </a:r>
            <a:r>
              <a:rPr kumimoji="1" lang="en-US" altLang="zh-CN" sz="1600" dirty="0" smtClean="0"/>
              <a:t>2016</a:t>
            </a:r>
            <a:r>
              <a:rPr kumimoji="1" lang="zh-CN" altLang="en-US" sz="1600" dirty="0" smtClean="0"/>
              <a:t>年</a:t>
            </a:r>
            <a:r>
              <a:rPr kumimoji="1" lang="en-US" altLang="zh-CN" sz="1600" dirty="0" smtClean="0"/>
              <a:t>11</a:t>
            </a:r>
            <a:r>
              <a:rPr kumimoji="1" lang="zh-CN" altLang="en-US" sz="1600" dirty="0" smtClean="0"/>
              <a:t>月份</a:t>
            </a:r>
            <a:r>
              <a:rPr kumimoji="1" lang="zh-CN" altLang="en-US" sz="1600" dirty="0" smtClean="0"/>
              <a:t>自行设计</a:t>
            </a:r>
            <a:r>
              <a:rPr kumimoji="1" lang="zh-CN" altLang="en-US" sz="1600" dirty="0" smtClean="0"/>
              <a:t>了第一款</a:t>
            </a:r>
            <a:r>
              <a:rPr kumimoji="1" lang="zh-CN" altLang="en-US" sz="1600" dirty="0" smtClean="0"/>
              <a:t>基于</a:t>
            </a:r>
            <a:r>
              <a:rPr kumimoji="1" lang="en-US" altLang="zh-CN" sz="1600" dirty="0" err="1"/>
              <a:t>mq</a:t>
            </a:r>
            <a:r>
              <a:rPr kumimoji="1" lang="zh-CN" altLang="en-US" sz="1600" dirty="0"/>
              <a:t>消息队列</a:t>
            </a:r>
            <a:r>
              <a:rPr kumimoji="1" lang="zh-CN" altLang="en-US" sz="1600" dirty="0" smtClean="0"/>
              <a:t>的分布式</a:t>
            </a:r>
            <a:r>
              <a:rPr kumimoji="1" lang="zh-CN" altLang="en-US" sz="1600" dirty="0"/>
              <a:t>事务框架</a:t>
            </a:r>
            <a:r>
              <a:rPr kumimoji="1" lang="zh-CN" altLang="en-US" sz="1600" dirty="0" smtClean="0"/>
              <a:t>。</a:t>
            </a:r>
            <a:r>
              <a:rPr kumimoji="1" lang="zh-CN" altLang="en-US" sz="1600" dirty="0" smtClean="0"/>
              <a:t>当时</a:t>
            </a:r>
            <a:r>
              <a:rPr kumimoji="1" lang="zh-CN" altLang="en-US" sz="1600" dirty="0" smtClean="0"/>
              <a:t>公司底层的</a:t>
            </a:r>
            <a:r>
              <a:rPr kumimoji="1" lang="zh-CN" altLang="en-US" sz="1600" dirty="0" smtClean="0"/>
              <a:t>技术</a:t>
            </a:r>
            <a:r>
              <a:rPr kumimoji="1" lang="zh-CN" altLang="en-US" sz="1600" dirty="0" smtClean="0"/>
              <a:t>框架是</a:t>
            </a:r>
            <a:r>
              <a:rPr kumimoji="1" lang="en-US" altLang="zh-CN" sz="1600" dirty="0" err="1" smtClean="0"/>
              <a:t>springmvc+spring+springjdbc</a:t>
            </a:r>
            <a:r>
              <a:rPr kumimoji="1" lang="zh-CN" altLang="en-US" sz="1600" dirty="0" smtClean="0"/>
              <a:t>。</a:t>
            </a:r>
            <a:r>
              <a:rPr kumimoji="1" lang="zh-CN" altLang="en-US" sz="1600" dirty="0" smtClean="0"/>
              <a:t>年后</a:t>
            </a:r>
            <a:r>
              <a:rPr kumimoji="1" lang="zh-CN" altLang="en-US" sz="1600" dirty="0" smtClean="0"/>
              <a:t>公司</a:t>
            </a:r>
            <a:r>
              <a:rPr kumimoji="1" lang="zh-CN" altLang="en-US" sz="1600" dirty="0" smtClean="0"/>
              <a:t>框架开始</a:t>
            </a:r>
            <a:r>
              <a:rPr kumimoji="1" lang="zh-CN" altLang="en-US" sz="1600" dirty="0" smtClean="0"/>
              <a:t>转变</a:t>
            </a:r>
            <a:r>
              <a:rPr kumimoji="1" lang="zh-CN" altLang="en-US" sz="1600" dirty="0" smtClean="0"/>
              <a:t>成</a:t>
            </a:r>
            <a:r>
              <a:rPr kumimoji="1" lang="zh-CN" altLang="en-US" sz="1600" dirty="0" smtClean="0"/>
              <a:t>了</a:t>
            </a:r>
            <a:r>
              <a:rPr kumimoji="1" lang="en-US" altLang="zh-CN" sz="1600" dirty="0" err="1" smtClean="0"/>
              <a:t>springcloud</a:t>
            </a:r>
            <a:r>
              <a:rPr kumimoji="1" lang="zh-CN" altLang="en-US" sz="1600" dirty="0" smtClean="0"/>
              <a:t>框架，</a:t>
            </a:r>
            <a:r>
              <a:rPr kumimoji="1" lang="zh-CN" altLang="en-US" sz="1600" dirty="0" smtClean="0"/>
              <a:t>因此开启了分布式事务的探索之路</a:t>
            </a:r>
            <a:r>
              <a:rPr kumimoji="1" lang="zh-CN" altLang="en-US" sz="1600" dirty="0" smtClean="0"/>
              <a:t>。</a:t>
            </a:r>
            <a:endParaRPr kumimoji="1" lang="zh-CN" altLang="en-US" sz="1600" dirty="0" smtClean="0"/>
          </a:p>
          <a:p>
            <a:pPr marL="0" indent="0">
              <a:buNone/>
            </a:pP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zh-CN" altLang="en-US" sz="1600" dirty="0"/>
              <a:t>	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LCN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v</a:t>
            </a:r>
            <a:r>
              <a:rPr kumimoji="1" lang="en-US" altLang="zh-CN" sz="1600" dirty="0" smtClean="0"/>
              <a:t>1.0</a:t>
            </a:r>
            <a:r>
              <a:rPr kumimoji="1" lang="zh-CN" altLang="en-US" sz="1600" dirty="0"/>
              <a:t>的</a:t>
            </a:r>
            <a:r>
              <a:rPr kumimoji="1" lang="zh-CN" altLang="en-US" sz="1600" dirty="0" smtClean="0"/>
              <a:t>框架</a:t>
            </a:r>
            <a:r>
              <a:rPr kumimoji="1" lang="zh-CN" altLang="en-US" sz="1600" dirty="0" smtClean="0"/>
              <a:t>思想依旧</a:t>
            </a:r>
            <a:r>
              <a:rPr kumimoji="1" lang="zh-CN" altLang="en-US" sz="1600" dirty="0" smtClean="0"/>
              <a:t>采用</a:t>
            </a:r>
            <a:r>
              <a:rPr kumimoji="1" lang="zh-CN" altLang="en-US" sz="1600" dirty="0" smtClean="0"/>
              <a:t>了</a:t>
            </a:r>
            <a:r>
              <a:rPr kumimoji="1" lang="zh-CN" altLang="en-US" sz="1600" dirty="0" smtClean="0"/>
              <a:t>之前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mq</a:t>
            </a:r>
            <a:r>
              <a:rPr kumimoji="1" lang="zh-CN" altLang="en-US" sz="1600" dirty="0" smtClean="0"/>
              <a:t>分布式事务</a:t>
            </a:r>
            <a:r>
              <a:rPr kumimoji="1" lang="zh-CN" altLang="en-US" sz="1600" dirty="0" smtClean="0"/>
              <a:t>设计</a:t>
            </a:r>
            <a:r>
              <a:rPr kumimoji="1" lang="zh-CN" altLang="en-US" sz="1600" dirty="0" smtClean="0"/>
              <a:t>思想</a:t>
            </a:r>
            <a:r>
              <a:rPr kumimoji="1" lang="zh-CN" altLang="en-US" sz="1600" dirty="0" smtClean="0"/>
              <a:t>，</a:t>
            </a:r>
            <a:r>
              <a:rPr kumimoji="1" lang="zh-CN" altLang="en-US" sz="1600" dirty="0" smtClean="0"/>
              <a:t>框架分为三阶段：</a:t>
            </a:r>
            <a:r>
              <a:rPr kumimoji="1" lang="en-US" altLang="zh-CN" sz="1600" dirty="0" smtClean="0"/>
              <a:t>lock</a:t>
            </a:r>
            <a:r>
              <a:rPr kumimoji="1" lang="zh-CN" altLang="en-US" sz="1600" dirty="0" smtClean="0"/>
              <a:t>（锁定）、</a:t>
            </a:r>
            <a:r>
              <a:rPr kumimoji="1" lang="en-US" altLang="zh-CN" sz="1600" dirty="0" smtClean="0"/>
              <a:t>confirm</a:t>
            </a:r>
            <a:r>
              <a:rPr kumimoji="1" lang="zh-CN" altLang="en-US" sz="1600" dirty="0" smtClean="0"/>
              <a:t>（确认）、</a:t>
            </a:r>
            <a:r>
              <a:rPr kumimoji="1" lang="en-US" altLang="zh-CN" sz="1600" dirty="0" smtClean="0"/>
              <a:t>notify</a:t>
            </a:r>
            <a:r>
              <a:rPr kumimoji="1" lang="zh-CN" altLang="en-US" sz="1600" dirty="0" smtClean="0"/>
              <a:t>（通知）。因此</a:t>
            </a:r>
            <a:r>
              <a:rPr kumimoji="1" lang="en-US" altLang="zh-CN" sz="1600" dirty="0" smtClean="0"/>
              <a:t>LCN</a:t>
            </a:r>
            <a:r>
              <a:rPr kumimoji="1" lang="zh-CN" altLang="en-US" sz="1600" dirty="0" smtClean="0"/>
              <a:t>的名称是这样得来的。</a:t>
            </a:r>
          </a:p>
          <a:p>
            <a:pPr marL="0" indent="0">
              <a:buNone/>
            </a:pPr>
            <a:endParaRPr kumimoji="1" lang="zh-CN" altLang="en-US" sz="1600" dirty="0" smtClean="0"/>
          </a:p>
          <a:p>
            <a:r>
              <a:rPr lang="en-US" altLang="zh-CN" sz="1600" dirty="0" smtClean="0"/>
              <a:t>v1.0</a:t>
            </a:r>
            <a:r>
              <a:rPr lang="zh-CN" altLang="en-US" sz="1600" dirty="0"/>
              <a:t>设计原理 </a:t>
            </a:r>
            <a:r>
              <a:rPr lang="en-US" altLang="zh-CN" sz="1600" dirty="0"/>
              <a:t>- LCN</a:t>
            </a:r>
            <a:r>
              <a:rPr lang="zh-CN" altLang="en-US" sz="1600" dirty="0"/>
              <a:t>的第一个版本</a:t>
            </a:r>
          </a:p>
          <a:p>
            <a:r>
              <a:rPr lang="en-US" altLang="zh-CN" sz="1600" dirty="0">
                <a:hlinkClick r:id="rId2"/>
              </a:rPr>
              <a:t>v2.0</a:t>
            </a:r>
            <a:r>
              <a:rPr lang="zh-CN" altLang="en-US" sz="1600" dirty="0">
                <a:hlinkClick r:id="rId2"/>
              </a:rPr>
              <a:t>设计原理</a:t>
            </a:r>
            <a:r>
              <a:rPr lang="zh-CN" altLang="en-US" sz="1600" dirty="0"/>
              <a:t> </a:t>
            </a:r>
            <a:r>
              <a:rPr lang="en-US" altLang="zh-CN" sz="1600" dirty="0"/>
              <a:t>-</a:t>
            </a:r>
            <a:r>
              <a:rPr lang="zh-CN" altLang="en-US" sz="1600" dirty="0"/>
              <a:t>替换了通讯框架</a:t>
            </a:r>
          </a:p>
          <a:p>
            <a:r>
              <a:rPr lang="en-US" altLang="zh-CN" sz="1600" dirty="0">
                <a:hlinkClick r:id="rId3"/>
              </a:rPr>
              <a:t>v2.1</a:t>
            </a:r>
            <a:r>
              <a:rPr lang="zh-CN" altLang="en-US" sz="1600" dirty="0">
                <a:hlinkClick r:id="rId3"/>
              </a:rPr>
              <a:t>设计原理</a:t>
            </a:r>
            <a:r>
              <a:rPr lang="zh-CN" altLang="en-US" sz="1600" dirty="0"/>
              <a:t> </a:t>
            </a:r>
            <a:r>
              <a:rPr lang="en-US" altLang="zh-CN" sz="1600" dirty="0"/>
              <a:t>-</a:t>
            </a:r>
            <a:r>
              <a:rPr lang="zh-CN" altLang="en-US" sz="1600" dirty="0"/>
              <a:t>简化了操作步骤</a:t>
            </a:r>
          </a:p>
          <a:p>
            <a:r>
              <a:rPr lang="en-US" altLang="zh-CN" sz="1600" dirty="0">
                <a:hlinkClick r:id="rId4"/>
              </a:rPr>
              <a:t>v2.2</a:t>
            </a:r>
            <a:r>
              <a:rPr lang="zh-CN" altLang="en-US" sz="1600" dirty="0">
                <a:hlinkClick r:id="rId4"/>
              </a:rPr>
              <a:t>设计原理</a:t>
            </a:r>
            <a:r>
              <a:rPr lang="zh-CN" altLang="en-US" sz="1600" dirty="0"/>
              <a:t> </a:t>
            </a:r>
            <a:r>
              <a:rPr lang="en-US" altLang="zh-CN" sz="1600" dirty="0"/>
              <a:t>-</a:t>
            </a:r>
            <a:r>
              <a:rPr lang="zh-CN" altLang="en-US" sz="1600" dirty="0"/>
              <a:t>增加了事务补偿</a:t>
            </a:r>
          </a:p>
          <a:p>
            <a:r>
              <a:rPr lang="en-US" altLang="zh-CN" sz="1600" dirty="0">
                <a:hlinkClick r:id="rId5"/>
              </a:rPr>
              <a:t>v2.3</a:t>
            </a:r>
            <a:r>
              <a:rPr lang="zh-CN" altLang="en-US" sz="1600" dirty="0">
                <a:hlinkClick r:id="rId5"/>
              </a:rPr>
              <a:t>设计原理</a:t>
            </a:r>
            <a:r>
              <a:rPr lang="zh-CN" altLang="en-US" sz="1600" dirty="0"/>
              <a:t> </a:t>
            </a:r>
            <a:r>
              <a:rPr lang="en-US" altLang="zh-CN" sz="1600" dirty="0"/>
              <a:t>-</a:t>
            </a:r>
            <a:r>
              <a:rPr lang="zh-CN" altLang="en-US" sz="1600" dirty="0"/>
              <a:t>合并增加和修改事务组，简化分布式启动模块业务处理，优化模块二次调用</a:t>
            </a:r>
          </a:p>
          <a:p>
            <a:r>
              <a:rPr lang="en-US" altLang="zh-CN" sz="1600" dirty="0">
                <a:hlinkClick r:id="rId6"/>
              </a:rPr>
              <a:t>v3.0</a:t>
            </a:r>
            <a:r>
              <a:rPr lang="zh-CN" altLang="en-US" sz="1600" dirty="0">
                <a:hlinkClick r:id="rId6"/>
              </a:rPr>
              <a:t>设计原理</a:t>
            </a:r>
            <a:r>
              <a:rPr lang="zh-CN" altLang="en-US" sz="1600" dirty="0"/>
              <a:t> </a:t>
            </a:r>
            <a:r>
              <a:rPr lang="en-US" altLang="zh-CN" sz="1600" dirty="0"/>
              <a:t>-</a:t>
            </a:r>
            <a:r>
              <a:rPr lang="zh-CN" altLang="en-US" sz="1600" dirty="0"/>
              <a:t>将事务控制权转移给代理连接</a:t>
            </a:r>
            <a:r>
              <a:rPr lang="zh-CN" altLang="en-US" sz="1600" dirty="0" smtClean="0"/>
              <a:t>池</a:t>
            </a:r>
            <a:endParaRPr kumimoji="1" lang="zh-CN" altLang="en-US" sz="1600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          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LCN</a:t>
            </a:r>
            <a:r>
              <a:rPr kumimoji="1" lang="zh-CN" altLang="en-US" sz="1600" dirty="0" smtClean="0"/>
              <a:t>官网地址：</a:t>
            </a:r>
            <a:r>
              <a:rPr kumimoji="1" lang="en-US" altLang="zh-CN" sz="1600" dirty="0" smtClean="0">
                <a:hlinkClick r:id="rId7"/>
              </a:rPr>
              <a:t>http://www.txlcn.org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 smtClean="0"/>
              <a:t>LCN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GitHub</a:t>
            </a:r>
            <a:r>
              <a:rPr kumimoji="1" lang="zh-CN" altLang="en-US" sz="1600" dirty="0" smtClean="0"/>
              <a:t>地址：</a:t>
            </a:r>
            <a:r>
              <a:rPr kumimoji="1" lang="en-US" altLang="zh-CN" sz="1600" dirty="0">
                <a:hlinkClick r:id="rId8"/>
              </a:rPr>
              <a:t>https://</a:t>
            </a:r>
            <a:r>
              <a:rPr kumimoji="1" lang="en-US" altLang="zh-CN" sz="1600" dirty="0" smtClean="0">
                <a:hlinkClick r:id="rId8"/>
              </a:rPr>
              <a:t>github.com/1991wangliang/tx-lcn</a:t>
            </a:r>
            <a:endParaRPr kumimoji="1" lang="zh-CN" altLang="en-US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3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063"/>
            <a:ext cx="8229600" cy="56741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LCN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其他分布式</a:t>
            </a:r>
            <a:r>
              <a:rPr kumimoji="1" lang="zh-CN" altLang="en-US" dirty="0" smtClean="0"/>
              <a:t>事务的区别</a:t>
            </a:r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lang="zh-CN" altLang="en-US" sz="1600" dirty="0" smtClean="0"/>
              <a:t>目前</a:t>
            </a:r>
            <a:r>
              <a:rPr lang="zh-CN" altLang="en-US" sz="1600" dirty="0" smtClean="0"/>
              <a:t>可以做到</a:t>
            </a:r>
            <a:r>
              <a:rPr lang="zh-CN" altLang="en-US" sz="1600" dirty="0" smtClean="0"/>
              <a:t>的</a:t>
            </a:r>
            <a:r>
              <a:rPr lang="zh-CN" altLang="en-US" sz="1600" dirty="0" smtClean="0"/>
              <a:t>分布式事务</a:t>
            </a:r>
            <a:r>
              <a:rPr lang="zh-CN" altLang="en-US" sz="1600" dirty="0" smtClean="0"/>
              <a:t>数据库</a:t>
            </a:r>
            <a:r>
              <a:rPr lang="zh-CN" altLang="en-US" sz="1600" dirty="0"/>
              <a:t>框架</a:t>
            </a:r>
            <a:r>
              <a:rPr lang="zh-CN" altLang="en-US" sz="1600" dirty="0" smtClean="0"/>
              <a:t>类型</a:t>
            </a:r>
            <a:r>
              <a:rPr lang="zh-CN" altLang="en-US" sz="1600" dirty="0" smtClean="0"/>
              <a:t>有</a:t>
            </a:r>
            <a:r>
              <a:rPr lang="zh-CN" altLang="en-US" sz="1600" dirty="0" smtClean="0"/>
              <a:t>：</a:t>
            </a:r>
            <a:r>
              <a:rPr kumimoji="1" lang="en-US" altLang="zh-CN" sz="1600" dirty="0" smtClean="0"/>
              <a:t>2PC</a:t>
            </a:r>
            <a:r>
              <a:rPr kumimoji="1" lang="zh-CN" altLang="en-US" sz="1600" dirty="0" smtClean="0"/>
              <a:t> 、</a:t>
            </a:r>
            <a:r>
              <a:rPr kumimoji="1" lang="en-US" altLang="zh-CN" sz="1600" dirty="0" smtClean="0"/>
              <a:t>3PC</a:t>
            </a:r>
            <a:r>
              <a:rPr kumimoji="1" lang="zh-CN" altLang="en-US" sz="1600" dirty="0" smtClean="0"/>
              <a:t>、 </a:t>
            </a:r>
            <a:r>
              <a:rPr kumimoji="1" lang="en-US" altLang="zh-CN" sz="1600" dirty="0" smtClean="0"/>
              <a:t>TCC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 </a:t>
            </a:r>
            <a:r>
              <a:rPr lang="en-US" altLang="zh-CN" sz="1600" dirty="0" err="1" smtClean="0"/>
              <a:t>Paxos</a:t>
            </a:r>
            <a:r>
              <a:rPr lang="zh-CN" altLang="en-US" sz="1600" dirty="0" smtClean="0"/>
              <a:t>算法 、分布式数据库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    </a:t>
            </a:r>
            <a:r>
              <a:rPr lang="en-US" altLang="zh-CN" sz="1600" dirty="0" smtClean="0"/>
              <a:t>2PC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3PC</a:t>
            </a:r>
            <a:r>
              <a:rPr lang="zh-CN" altLang="en-US" sz="1600" dirty="0" smtClean="0"/>
              <a:t>其实</a:t>
            </a:r>
            <a:r>
              <a:rPr lang="zh-CN" altLang="en-US" sz="1600" dirty="0" smtClean="0"/>
              <a:t>可以理解</a:t>
            </a:r>
            <a:r>
              <a:rPr lang="zh-CN" altLang="en-US" sz="1600" dirty="0" smtClean="0"/>
              <a:t>为一类，而且</a:t>
            </a:r>
            <a:r>
              <a:rPr lang="en-US" altLang="zh-CN" sz="1600" dirty="0" smtClean="0"/>
              <a:t>2PC</a:t>
            </a:r>
            <a:r>
              <a:rPr lang="zh-CN" altLang="en-US" sz="1600" dirty="0" smtClean="0"/>
              <a:t>有隐患</a:t>
            </a:r>
            <a:r>
              <a:rPr lang="zh-CN" altLang="en-US" sz="1600" dirty="0" smtClean="0"/>
              <a:t>因此才诞生了</a:t>
            </a:r>
            <a:r>
              <a:rPr lang="en-US" altLang="zh-CN" sz="1600" dirty="0" smtClean="0"/>
              <a:t>3PC</a:t>
            </a:r>
            <a:r>
              <a:rPr lang="zh-CN" altLang="en-US" sz="1600" dirty="0" smtClean="0"/>
              <a:t>。但是</a:t>
            </a:r>
            <a:r>
              <a:rPr lang="en-US" altLang="zh-CN" sz="1600" dirty="0" smtClean="0"/>
              <a:t>3PC</a:t>
            </a:r>
            <a:r>
              <a:rPr lang="zh-CN" altLang="en-US" sz="1600" dirty="0" smtClean="0"/>
              <a:t>也存在隐患。</a:t>
            </a:r>
          </a:p>
          <a:p>
            <a:pPr marL="0" indent="0">
              <a:buNone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   </a:t>
            </a:r>
            <a:r>
              <a:rPr lang="en-US" altLang="zh-CN" sz="1600" dirty="0" smtClean="0"/>
              <a:t>TCC</a:t>
            </a:r>
            <a:r>
              <a:rPr lang="zh-CN" altLang="en-US" sz="1600" dirty="0" smtClean="0"/>
              <a:t>机制</a:t>
            </a:r>
            <a:r>
              <a:rPr lang="zh-CN" altLang="en-US" sz="1600" dirty="0" smtClean="0"/>
              <a:t>，也存在幂等性</a:t>
            </a:r>
            <a:r>
              <a:rPr lang="zh-CN" altLang="en-US" sz="1600" dirty="0" smtClean="0"/>
              <a:t>操作问题</a:t>
            </a:r>
            <a:r>
              <a:rPr lang="zh-CN" altLang="en-US" sz="1600" dirty="0" smtClean="0"/>
              <a:t>，开发</a:t>
            </a:r>
            <a:r>
              <a:rPr lang="zh-CN" altLang="en-US" sz="1600" dirty="0" smtClean="0"/>
              <a:t>使用复杂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kumimoji="1" lang="zh-CN" altLang="en-US" sz="1600" dirty="0" smtClean="0"/>
              <a:t>	</a:t>
            </a:r>
          </a:p>
          <a:p>
            <a:pPr marL="0" indent="0">
              <a:buNone/>
            </a:pPr>
            <a:r>
              <a:rPr kumimoji="1" lang="zh-CN" altLang="en-US" sz="1600" dirty="0" smtClean="0"/>
              <a:t>	</a:t>
            </a:r>
            <a:r>
              <a:rPr kumimoji="1" lang="en-US" altLang="zh-CN" sz="1600" dirty="0" smtClean="0"/>
              <a:t>LCN</a:t>
            </a:r>
            <a:r>
              <a:rPr kumimoji="1" lang="zh-CN" altLang="en-US" sz="1600" dirty="0" smtClean="0"/>
              <a:t>机制</a:t>
            </a:r>
            <a:r>
              <a:rPr kumimoji="1" lang="zh-CN" altLang="en-US" sz="1600" dirty="0" smtClean="0"/>
              <a:t>是</a:t>
            </a:r>
            <a:r>
              <a:rPr kumimoji="1" lang="zh-CN" altLang="en-US" sz="1600" dirty="0" smtClean="0"/>
              <a:t>原理是取长补短，即</a:t>
            </a:r>
            <a:r>
              <a:rPr kumimoji="1" lang="zh-CN" altLang="en-US" sz="1600" dirty="0" smtClean="0"/>
              <a:t>采用</a:t>
            </a:r>
            <a:r>
              <a:rPr kumimoji="1" lang="zh-CN" altLang="en-US" sz="1600" dirty="0" smtClean="0"/>
              <a:t>了</a:t>
            </a:r>
            <a:r>
              <a:rPr kumimoji="1" lang="en-US" altLang="zh-CN" sz="1600" dirty="0" smtClean="0"/>
              <a:t>3PC</a:t>
            </a:r>
            <a:r>
              <a:rPr kumimoji="1" lang="zh-CN" altLang="en-US" sz="1600" dirty="0" smtClean="0"/>
              <a:t>的</a:t>
            </a:r>
            <a:r>
              <a:rPr kumimoji="1" lang="zh-CN" altLang="en-US" sz="1600" dirty="0" smtClean="0"/>
              <a:t>原理，</a:t>
            </a:r>
            <a:r>
              <a:rPr kumimoji="1" lang="zh-CN" altLang="en-US" sz="1600" dirty="0" smtClean="0"/>
              <a:t>有</a:t>
            </a:r>
            <a:r>
              <a:rPr kumimoji="1" lang="zh-CN" altLang="en-US" sz="1600" dirty="0" smtClean="0"/>
              <a:t>结合</a:t>
            </a:r>
            <a:r>
              <a:rPr kumimoji="1" lang="en-US" altLang="zh-CN" sz="1600" dirty="0" smtClean="0"/>
              <a:t>TCC</a:t>
            </a:r>
            <a:r>
              <a:rPr kumimoji="1" lang="zh-CN" altLang="en-US" sz="1600" dirty="0" smtClean="0"/>
              <a:t>的补偿</a:t>
            </a:r>
            <a:r>
              <a:rPr kumimoji="1" lang="zh-CN" altLang="en-US" sz="1600" dirty="0" smtClean="0"/>
              <a:t>机制。</a:t>
            </a: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 smtClean="0"/>
              <a:t>	</a:t>
            </a:r>
          </a:p>
          <a:p>
            <a:pPr marL="0" indent="0">
              <a:buNone/>
            </a:pPr>
            <a:r>
              <a:rPr kumimoji="1" lang="en-US" altLang="zh-CN" sz="1600" dirty="0"/>
              <a:t>	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Paxos</a:t>
            </a:r>
            <a:r>
              <a:rPr lang="zh-CN" altLang="en-US" sz="1600" dirty="0"/>
              <a:t>算法 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分布式</a:t>
            </a:r>
            <a:r>
              <a:rPr lang="zh-CN" altLang="en-US" sz="1600" dirty="0" smtClean="0"/>
              <a:t>数据库：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Paxos</a:t>
            </a:r>
            <a:r>
              <a:rPr lang="zh-CN" altLang="en-US" sz="1600" dirty="0" smtClean="0"/>
              <a:t>算法促生了一些分布式数据库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但是</a:t>
            </a:r>
            <a:r>
              <a:rPr lang="zh-CN" altLang="en-US" sz="1600" dirty="0" smtClean="0"/>
              <a:t>目前</a:t>
            </a:r>
            <a:r>
              <a:rPr lang="zh-CN" altLang="en-US" sz="1600" dirty="0" smtClean="0"/>
              <a:t>比较成熟的还比较少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对现有的数据库兼容性不好，</a:t>
            </a:r>
            <a:r>
              <a:rPr lang="zh-CN" altLang="en-US" sz="1600" dirty="0" smtClean="0"/>
              <a:t>可</a:t>
            </a:r>
            <a:r>
              <a:rPr lang="zh-CN" altLang="en-US" sz="1600" dirty="0" smtClean="0"/>
              <a:t>参考</a:t>
            </a:r>
            <a:r>
              <a:rPr kumimoji="1" lang="en-US" altLang="zh-CN" sz="1600" dirty="0" err="1"/>
              <a:t>alisql</a:t>
            </a:r>
            <a:r>
              <a:rPr kumimoji="1" lang="zh-CN" altLang="en-US" sz="1600" dirty="0" smtClean="0"/>
              <a:t>数据库</a:t>
            </a:r>
            <a:r>
              <a:rPr lang="zh-CN" altLang="en-US" sz="1600" dirty="0" smtClean="0"/>
              <a:t>。</a:t>
            </a:r>
            <a:endParaRPr kumimoji="1" lang="zh-CN" altLang="en-US" sz="1600" dirty="0"/>
          </a:p>
          <a:p>
            <a:pPr marL="0" indent="0">
              <a:buNone/>
            </a:pPr>
            <a:endParaRPr kumimoji="1" lang="zh-CN" altLang="en-US" sz="1600" dirty="0"/>
          </a:p>
          <a:p>
            <a:pPr marL="0" indent="0">
              <a:buNone/>
            </a:pPr>
            <a:r>
              <a:rPr kumimoji="1" lang="en-US" altLang="zh-CN" sz="1600" dirty="0" smtClean="0">
                <a:hlinkClick r:id="rId2"/>
              </a:rPr>
              <a:t>http</a:t>
            </a:r>
            <a:r>
              <a:rPr kumimoji="1" lang="en-US" altLang="zh-CN" sz="1600" dirty="0">
                <a:hlinkClick r:id="rId2"/>
              </a:rPr>
              <a:t>://</a:t>
            </a:r>
            <a:r>
              <a:rPr kumimoji="1" lang="en-US" altLang="zh-CN" sz="1600" dirty="0" smtClean="0">
                <a:hlinkClick r:id="rId2"/>
              </a:rPr>
              <a:t>www.hollischuang.com/archives/681</a:t>
            </a:r>
            <a:r>
              <a:rPr kumimoji="1" lang="zh-CN" altLang="en-US" sz="1600" dirty="0" smtClean="0"/>
              <a:t>  </a:t>
            </a:r>
            <a:r>
              <a:rPr kumimoji="1" lang="en-US" altLang="zh-CN" sz="1600" dirty="0" smtClean="0"/>
              <a:t>2pc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3pc</a:t>
            </a:r>
            <a:r>
              <a:rPr kumimoji="1" lang="zh-CN" altLang="en-US" sz="1600" dirty="0" smtClean="0"/>
              <a:t>原理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3"/>
              </a:rPr>
              <a:t>http://</a:t>
            </a:r>
            <a:r>
              <a:rPr kumimoji="1" lang="en-US" altLang="zh-CN" sz="1600" dirty="0" smtClean="0">
                <a:hlinkClick r:id="rId3"/>
              </a:rPr>
              <a:t>www.cnblogs.com/rainwang/p/7099648.html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tcc</a:t>
            </a:r>
            <a:r>
              <a:rPr kumimoji="1" lang="zh-CN" altLang="en-US" sz="1600" dirty="0" smtClean="0"/>
              <a:t>机制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4"/>
              </a:rPr>
              <a:t>http://</a:t>
            </a:r>
            <a:r>
              <a:rPr kumimoji="1" lang="en-US" altLang="zh-CN" sz="1600" dirty="0" smtClean="0">
                <a:hlinkClick r:id="rId4"/>
              </a:rPr>
              <a:t>www.cnblogs.com/cchust/p/5617989.html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paxos</a:t>
            </a:r>
            <a:r>
              <a:rPr kumimoji="1" lang="zh-CN" altLang="en-US" sz="1600" dirty="0" smtClean="0"/>
              <a:t>算法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5"/>
              </a:rPr>
              <a:t>https://</a:t>
            </a:r>
            <a:r>
              <a:rPr kumimoji="1" lang="en-US" altLang="zh-CN" sz="1600" dirty="0" smtClean="0">
                <a:hlinkClick r:id="rId5"/>
              </a:rPr>
              <a:t>github.com/1991wangliang/tx-lcn/blob/master/tx-manager/README3.0.md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lcn</a:t>
            </a:r>
            <a:r>
              <a:rPr kumimoji="1" lang="zh-CN" altLang="en-US" sz="1600" dirty="0" smtClean="0"/>
              <a:t>原理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6"/>
              </a:rPr>
              <a:t>http://</a:t>
            </a:r>
            <a:r>
              <a:rPr kumimoji="1" lang="en-US" altLang="zh-CN" sz="1600" dirty="0" smtClean="0">
                <a:hlinkClick r:id="rId6"/>
              </a:rPr>
              <a:t>www.oschina.net/p/alisql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alisql</a:t>
            </a:r>
            <a:r>
              <a:rPr kumimoji="1" lang="zh-CN" altLang="en-US" sz="1600" dirty="0" smtClean="0"/>
              <a:t>数据库</a:t>
            </a:r>
          </a:p>
          <a:p>
            <a:pPr marL="0" indent="0">
              <a:buNone/>
            </a:pPr>
            <a:r>
              <a:rPr kumimoji="1" lang="en-US" altLang="zh-CN" sz="1600" dirty="0">
                <a:hlinkClick r:id="rId7"/>
              </a:rPr>
              <a:t>http://</a:t>
            </a:r>
            <a:r>
              <a:rPr kumimoji="1" lang="en-US" altLang="zh-CN" sz="1600" dirty="0" smtClean="0">
                <a:hlinkClick r:id="rId7"/>
              </a:rPr>
              <a:t>developer.51cto.com/art/201708/547380.htm</a:t>
            </a:r>
            <a:r>
              <a:rPr kumimoji="1" lang="zh-CN" altLang="en-US" sz="1600" dirty="0" smtClean="0"/>
              <a:t> 阿里的</a:t>
            </a:r>
            <a:r>
              <a:rPr lang="en-US" altLang="zh-CN" sz="1600" dirty="0"/>
              <a:t>X-</a:t>
            </a:r>
            <a:r>
              <a:rPr lang="en-US" altLang="zh-CN" sz="1600" dirty="0" err="1"/>
              <a:t>Paxos</a:t>
            </a:r>
            <a:r>
              <a:rPr lang="zh-CN" altLang="en-US" sz="1600" b="1" dirty="0"/>
              <a:t>的应用实践</a:t>
            </a:r>
          </a:p>
          <a:p>
            <a:pPr marL="0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76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063"/>
            <a:ext cx="8229600" cy="56741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LCN</a:t>
            </a:r>
            <a:r>
              <a:rPr kumimoji="1" lang="zh-CN" altLang="en-US" dirty="0"/>
              <a:t>分布式事务的架构</a:t>
            </a:r>
            <a:r>
              <a:rPr kumimoji="1" lang="zh-CN" altLang="en-US" dirty="0" smtClean="0"/>
              <a:t>设计</a:t>
            </a:r>
          </a:p>
          <a:p>
            <a:pPr marL="0" indent="0">
              <a:buNone/>
            </a:pPr>
            <a:r>
              <a:rPr kumimoji="1" lang="zh-CN" altLang="en-US" dirty="0" smtClean="0"/>
              <a:t>	</a:t>
            </a:r>
            <a:r>
              <a:rPr kumimoji="1" lang="zh-CN" altLang="en-US" sz="1800" dirty="0" smtClean="0"/>
              <a:t>事务协调器（</a:t>
            </a:r>
            <a:r>
              <a:rPr kumimoji="1" lang="en-US" altLang="zh-CN" sz="1800" dirty="0" err="1" smtClean="0"/>
              <a:t>TxManager</a:t>
            </a:r>
            <a:r>
              <a:rPr kumimoji="1" lang="zh-CN" altLang="en-US" sz="1800" dirty="0" smtClean="0"/>
              <a:t>）、事务发起者、事务参与方</a:t>
            </a:r>
          </a:p>
          <a:p>
            <a:pPr marL="0" indent="0">
              <a:buNone/>
            </a:pP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sz="1800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sz="1800" dirty="0" smtClean="0"/>
              <a:t>	劫持连接池计划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hlinkClick r:id="rId2"/>
              </a:rPr>
              <a:t>https</a:t>
            </a:r>
            <a:r>
              <a:rPr kumimoji="1" lang="en-US" altLang="zh-CN" sz="1800" dirty="0">
                <a:hlinkClick r:id="rId2"/>
              </a:rPr>
              <a:t>://github.com/1991wangliang/tx-lcn/blob/master/tx-manager/README3.0.md</a:t>
            </a:r>
            <a:r>
              <a:rPr kumimoji="1" lang="zh-CN" altLang="en-US" sz="1800" dirty="0"/>
              <a:t> </a:t>
            </a:r>
          </a:p>
          <a:p>
            <a:pPr marL="0" indent="0">
              <a:buNone/>
            </a:pPr>
            <a:r>
              <a:rPr kumimoji="1" lang="zh-CN" altLang="en-US" sz="1800" dirty="0" smtClean="0"/>
              <a:t>	事务操作步骤说明</a:t>
            </a:r>
          </a:p>
          <a:p>
            <a:pPr marL="0" indent="0">
              <a:buNone/>
            </a:pPr>
            <a:r>
              <a:rPr kumimoji="1" lang="en-US" altLang="zh-CN" sz="1800" dirty="0" smtClean="0">
                <a:hlinkClick r:id="rId3"/>
              </a:rPr>
              <a:t>https</a:t>
            </a:r>
            <a:r>
              <a:rPr kumimoji="1" lang="en-US" altLang="zh-CN" sz="1800" dirty="0">
                <a:hlinkClick r:id="rId3"/>
              </a:rPr>
              <a:t>://github.com/1991wangliang/tx-lcn/blob/master/tx-manager/README2.3.md</a:t>
            </a:r>
            <a:r>
              <a:rPr kumimoji="1" lang="zh-CN" altLang="en-US" sz="1800" dirty="0"/>
              <a:t> </a:t>
            </a:r>
            <a:endParaRPr kumimoji="1" lang="zh-CN" altLang="en-US" sz="1800" dirty="0" smtClean="0"/>
          </a:p>
          <a:p>
            <a:pPr marL="0" indent="0">
              <a:buNone/>
            </a:pPr>
            <a:endParaRPr kumimoji="1" lang="zh-CN" altLang="en-US" sz="1800" dirty="0" smtClean="0"/>
          </a:p>
          <a:p>
            <a:pPr marL="0" indent="0">
              <a:buNone/>
            </a:pPr>
            <a:endParaRPr kumimoji="1" lang="zh-CN" altLang="en-US" sz="1800" dirty="0"/>
          </a:p>
        </p:txBody>
      </p:sp>
      <p:grpSp>
        <p:nvGrpSpPr>
          <p:cNvPr id="2" name="组 1"/>
          <p:cNvGrpSpPr/>
          <p:nvPr/>
        </p:nvGrpSpPr>
        <p:grpSpPr>
          <a:xfrm>
            <a:off x="1982912" y="1746606"/>
            <a:ext cx="3708969" cy="1981199"/>
            <a:chOff x="1726058" y="1828801"/>
            <a:chExt cx="5393931" cy="3008614"/>
          </a:xfrm>
        </p:grpSpPr>
        <p:sp>
          <p:nvSpPr>
            <p:cNvPr id="4" name="矩形 3"/>
            <p:cNvSpPr/>
            <p:nvPr/>
          </p:nvSpPr>
          <p:spPr>
            <a:xfrm>
              <a:off x="3524035" y="1828801"/>
              <a:ext cx="1797977" cy="10068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事务协调器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726058" y="3830548"/>
              <a:ext cx="1797977" cy="10068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事务发起方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2012" y="3830547"/>
              <a:ext cx="1797977" cy="10068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事务参与方</a:t>
              </a:r>
              <a:endParaRPr kumimoji="1" lang="zh-CN" altLang="en-US" dirty="0"/>
            </a:p>
          </p:txBody>
        </p:sp>
        <p:cxnSp>
          <p:nvCxnSpPr>
            <p:cNvPr id="7" name="直线箭头连接符 6"/>
            <p:cNvCxnSpPr>
              <a:endCxn id="9" idx="2"/>
            </p:cNvCxnSpPr>
            <p:nvPr/>
          </p:nvCxnSpPr>
          <p:spPr>
            <a:xfrm flipV="1">
              <a:off x="2625047" y="2835668"/>
              <a:ext cx="1797977" cy="99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/>
            <p:cNvCxnSpPr/>
            <p:nvPr/>
          </p:nvCxnSpPr>
          <p:spPr>
            <a:xfrm flipV="1">
              <a:off x="3524035" y="4333981"/>
              <a:ext cx="17979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/>
            <p:cNvCxnSpPr>
              <a:endCxn id="9" idx="2"/>
            </p:cNvCxnSpPr>
            <p:nvPr/>
          </p:nvCxnSpPr>
          <p:spPr>
            <a:xfrm flipH="1" flipV="1">
              <a:off x="4423024" y="2835668"/>
              <a:ext cx="1797977" cy="994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2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sz="3200" dirty="0"/>
              <a:t>事务组解释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 smtClean="0"/>
              <a:t>事务组是由同一次事务下的各个事务单元组成的</a:t>
            </a:r>
            <a:r>
              <a:rPr kumimoji="1" lang="zh-CN" altLang="en-US" sz="2000" dirty="0" smtClean="0"/>
              <a:t>事务</a:t>
            </a:r>
            <a:r>
              <a:rPr kumimoji="1" lang="zh-CN" altLang="en-US" sz="2000" dirty="0" smtClean="0"/>
              <a:t>组合，叫做事务组</a:t>
            </a:r>
            <a:r>
              <a:rPr kumimoji="1" lang="zh-CN" altLang="en-US" sz="2000" dirty="0" smtClean="0"/>
              <a:t>。</a:t>
            </a: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2000" dirty="0" smtClean="0"/>
              <a:t>若：存在模块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、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。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模块下存在</a:t>
            </a:r>
            <a:r>
              <a:rPr kumimoji="1" lang="en-US" altLang="zh-CN" sz="2000" dirty="0" smtClean="0"/>
              <a:t>a(),b()</a:t>
            </a:r>
            <a:r>
              <a:rPr kumimoji="1" lang="en-US" altLang="zh-CN" sz="2000" dirty="0"/>
              <a:t>;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模块下存在</a:t>
            </a:r>
            <a:r>
              <a:rPr kumimoji="1" lang="en-US" altLang="zh-CN" sz="2000" dirty="0" smtClean="0"/>
              <a:t>c(),d();</a:t>
            </a:r>
            <a:endParaRPr kumimoji="1" lang="zh-CN" altLang="en-US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方法的调用关系是：</a:t>
            </a:r>
            <a:r>
              <a:rPr kumimoji="1" lang="en-US" altLang="zh-CN" sz="2000" dirty="0" smtClean="0"/>
              <a:t>a()-&gt;b()-&gt;c()-&gt;d()</a:t>
            </a:r>
            <a:r>
              <a:rPr kumimoji="1" lang="zh-CN" altLang="en-US" sz="2000" dirty="0" smtClean="0"/>
              <a:t>；</a:t>
            </a:r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000" dirty="0" smtClean="0"/>
          </a:p>
          <a:p>
            <a:pPr marL="0" indent="0">
              <a:buNone/>
            </a:pPr>
            <a:endParaRPr kumimoji="1" lang="zh-CN" altLang="en-US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2"/>
              </a:rPr>
              <a:t>http://</a:t>
            </a:r>
            <a:r>
              <a:rPr kumimoji="1" lang="en-US" altLang="zh-CN" sz="2000" dirty="0" smtClean="0">
                <a:hlinkClick r:id="rId2"/>
              </a:rPr>
              <a:t>blog.csdn.net/flqljh/article/details/49834011</a:t>
            </a:r>
            <a:r>
              <a:rPr kumimoji="1" lang="zh-CN" altLang="en-US" sz="2000" dirty="0" smtClean="0"/>
              <a:t>  事务的</a:t>
            </a:r>
            <a:r>
              <a:rPr kumimoji="1" lang="en-US" altLang="zh-CN" sz="2000" dirty="0" smtClean="0"/>
              <a:t>7</a:t>
            </a:r>
            <a:r>
              <a:rPr kumimoji="1" lang="zh-CN" altLang="en-US" sz="2000" dirty="0" smtClean="0"/>
              <a:t>个传播行为</a:t>
            </a:r>
          </a:p>
          <a:p>
            <a:pPr marL="0" indent="0">
              <a:buNone/>
            </a:pPr>
            <a:endParaRPr kumimoji="1" lang="zh-CN" altLang="en-US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5527496" y="3330208"/>
            <a:ext cx="1705510" cy="1354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B{</a:t>
            </a:r>
          </a:p>
          <a:p>
            <a:pPr lvl="1" algn="ctr"/>
            <a:r>
              <a:rPr kumimoji="1" lang="en-US" altLang="zh-CN" dirty="0" smtClean="0"/>
              <a:t>c()</a:t>
            </a:r>
          </a:p>
          <a:p>
            <a:pPr lvl="1" algn="ctr"/>
            <a:r>
              <a:rPr kumimoji="1" lang="en-US" altLang="zh-CN" dirty="0"/>
              <a:t>d</a:t>
            </a:r>
            <a:r>
              <a:rPr kumimoji="1" lang="en-US" altLang="zh-CN" dirty="0" smtClean="0"/>
              <a:t>()</a:t>
            </a:r>
          </a:p>
          <a:p>
            <a:pPr algn="ctr"/>
            <a:r>
              <a:rPr kumimoji="1"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91802" y="3330209"/>
            <a:ext cx="1705510" cy="1354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A{</a:t>
            </a:r>
            <a:endParaRPr kumimoji="1" lang="zh-CN" altLang="en-US" dirty="0" smtClean="0"/>
          </a:p>
          <a:p>
            <a:pPr algn="ctr"/>
            <a:r>
              <a:rPr kumimoji="1" lang="zh-CN" altLang="en-US" dirty="0" smtClean="0"/>
              <a:t>	</a:t>
            </a:r>
            <a:r>
              <a:rPr kumimoji="1" lang="en-US" altLang="zh-CN" dirty="0" smtClean="0"/>
              <a:t>a()</a:t>
            </a:r>
          </a:p>
          <a:p>
            <a:pPr algn="ctr"/>
            <a:r>
              <a:rPr kumimoji="1" lang="en-US" altLang="zh-CN" dirty="0"/>
              <a:t>	</a:t>
            </a:r>
            <a:r>
              <a:rPr kumimoji="1" lang="en-US" altLang="zh-CN" dirty="0" smtClean="0"/>
              <a:t>b()</a:t>
            </a:r>
            <a:endParaRPr kumimoji="1" lang="zh-CN" altLang="en-US" dirty="0"/>
          </a:p>
          <a:p>
            <a:pPr algn="ctr"/>
            <a:r>
              <a:rPr kumimoji="1" lang="en-US" altLang="zh-CN" dirty="0" smtClean="0"/>
              <a:t>}</a:t>
            </a:r>
            <a:endParaRPr kumimoji="1" lang="zh-CN" altLang="en-US" dirty="0" smtClean="0"/>
          </a:p>
        </p:txBody>
      </p:sp>
      <p:cxnSp>
        <p:nvCxnSpPr>
          <p:cNvPr id="7" name="直线箭头连接符 6"/>
          <p:cNvCxnSpPr>
            <a:stCxn id="5" idx="3"/>
          </p:cNvCxnSpPr>
          <p:nvPr/>
        </p:nvCxnSpPr>
        <p:spPr>
          <a:xfrm flipV="1">
            <a:off x="2897312" y="4007611"/>
            <a:ext cx="263018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0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200" dirty="0" smtClean="0"/>
              <a:t>LCN</a:t>
            </a:r>
            <a:r>
              <a:rPr kumimoji="1" lang="zh-CN" altLang="en-US" sz="3200" dirty="0" smtClean="0"/>
              <a:t>原理介绍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031" y="4338263"/>
            <a:ext cx="2090791" cy="25197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sz="2000" dirty="0" smtClean="0"/>
              <a:t>A{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smtClean="0"/>
              <a:t>a1(){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</a:t>
            </a:r>
            <a:r>
              <a:rPr kumimoji="1" lang="en-US" altLang="zh-CN" sz="2000" dirty="0" smtClean="0"/>
              <a:t>B.b1();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	</a:t>
            </a:r>
            <a:r>
              <a:rPr kumimoji="1" lang="en-US" altLang="zh-CN" sz="2000" dirty="0" smtClean="0"/>
              <a:t>a2();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}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</a:t>
            </a:r>
            <a:r>
              <a:rPr kumimoji="1" lang="en-US" altLang="zh-CN" sz="2000" dirty="0" smtClean="0"/>
              <a:t>a2</a:t>
            </a:r>
            <a:r>
              <a:rPr kumimoji="1" lang="en-US" altLang="zh-CN" sz="2000" dirty="0" smtClean="0"/>
              <a:t>(){</a:t>
            </a:r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</a:t>
            </a:r>
            <a:r>
              <a:rPr kumimoji="1" lang="en-US" altLang="zh-CN" sz="2000" dirty="0" smtClean="0"/>
              <a:t> = 100/0;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	}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}</a:t>
            </a:r>
            <a:endParaRPr kumimoji="1" lang="zh-CN" altLang="en-US" sz="2000" dirty="0" smtClean="0"/>
          </a:p>
        </p:txBody>
      </p:sp>
      <p:grpSp>
        <p:nvGrpSpPr>
          <p:cNvPr id="8" name="组 7"/>
          <p:cNvGrpSpPr/>
          <p:nvPr/>
        </p:nvGrpSpPr>
        <p:grpSpPr>
          <a:xfrm>
            <a:off x="1541123" y="1242977"/>
            <a:ext cx="5342562" cy="2702300"/>
            <a:chOff x="1726058" y="1828801"/>
            <a:chExt cx="5393931" cy="3008614"/>
          </a:xfrm>
        </p:grpSpPr>
        <p:sp>
          <p:nvSpPr>
            <p:cNvPr id="9" name="矩形 8"/>
            <p:cNvSpPr/>
            <p:nvPr/>
          </p:nvSpPr>
          <p:spPr>
            <a:xfrm>
              <a:off x="3524035" y="1828801"/>
              <a:ext cx="1797977" cy="10068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TM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726058" y="3830547"/>
              <a:ext cx="1797977" cy="10068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A. </a:t>
              </a:r>
              <a:r>
                <a:rPr kumimoji="1" lang="en-US" altLang="zh-CN" dirty="0" smtClean="0"/>
                <a:t>a1()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A. </a:t>
              </a:r>
              <a:r>
                <a:rPr kumimoji="1" lang="en-US" altLang="zh-CN" dirty="0" smtClean="0"/>
                <a:t>a2</a:t>
              </a:r>
              <a:r>
                <a:rPr kumimoji="1" lang="en-US" altLang="zh-CN" dirty="0" smtClean="0"/>
                <a:t>()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322012" y="3830547"/>
              <a:ext cx="1797977" cy="10068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B. </a:t>
              </a:r>
              <a:r>
                <a:rPr kumimoji="1" lang="en-US" altLang="zh-CN" dirty="0" smtClean="0"/>
                <a:t>b1()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B. </a:t>
              </a:r>
              <a:r>
                <a:rPr kumimoji="1" lang="en-US" altLang="zh-CN" dirty="0" smtClean="0"/>
                <a:t>b2()</a:t>
              </a:r>
              <a:endParaRPr kumimoji="1" lang="zh-CN" altLang="en-US" dirty="0"/>
            </a:p>
          </p:txBody>
        </p:sp>
        <p:cxnSp>
          <p:nvCxnSpPr>
            <p:cNvPr id="12" name="直线箭头连接符 11"/>
            <p:cNvCxnSpPr/>
            <p:nvPr/>
          </p:nvCxnSpPr>
          <p:spPr>
            <a:xfrm flipV="1">
              <a:off x="2625047" y="2835668"/>
              <a:ext cx="1797977" cy="99488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箭头连接符 12"/>
            <p:cNvCxnSpPr/>
            <p:nvPr/>
          </p:nvCxnSpPr>
          <p:spPr>
            <a:xfrm flipV="1">
              <a:off x="3524035" y="4333981"/>
              <a:ext cx="1797977" cy="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箭头连接符 13"/>
            <p:cNvCxnSpPr/>
            <p:nvPr/>
          </p:nvCxnSpPr>
          <p:spPr>
            <a:xfrm flipH="1" flipV="1">
              <a:off x="4423024" y="2835668"/>
              <a:ext cx="1797977" cy="99487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内容占位符 2"/>
          <p:cNvSpPr txBox="1">
            <a:spLocks/>
          </p:cNvSpPr>
          <p:nvPr/>
        </p:nvSpPr>
        <p:spPr>
          <a:xfrm>
            <a:off x="2316822" y="4338263"/>
            <a:ext cx="2090791" cy="2519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en-US" altLang="zh-CN" sz="2000" dirty="0">
                <a:solidFill>
                  <a:srgbClr val="FFC000"/>
                </a:solidFill>
              </a:rPr>
              <a:t>B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{</a:t>
            </a:r>
          </a:p>
          <a:p>
            <a:pPr marL="0" indent="0">
              <a:buFont typeface="Arial"/>
              <a:buNone/>
            </a:pPr>
            <a:r>
              <a:rPr kumimoji="1" lang="en-US" altLang="zh-CN" sz="2000" dirty="0" smtClean="0">
                <a:solidFill>
                  <a:srgbClr val="FFC00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b1(){</a:t>
            </a:r>
            <a:endParaRPr kumimoji="1"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kumimoji="1" lang="en-US" altLang="zh-CN" sz="2000" dirty="0">
                <a:solidFill>
                  <a:srgbClr val="FFC00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b2();</a:t>
            </a:r>
            <a:endParaRPr kumimoji="1"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kumimoji="1" lang="en-US" altLang="zh-CN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buFont typeface="Arial"/>
              <a:buNone/>
            </a:pPr>
            <a:endParaRPr kumimoji="1"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kumimoji="1" lang="en-US" altLang="zh-CN" sz="2000" dirty="0" smtClean="0">
                <a:solidFill>
                  <a:srgbClr val="FFC00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b2(){</a:t>
            </a:r>
            <a:endParaRPr kumimoji="1" lang="en-US" altLang="zh-CN" sz="2000" dirty="0" smtClean="0">
              <a:solidFill>
                <a:srgbClr val="FFC000"/>
              </a:solidFill>
            </a:endParaRPr>
          </a:p>
          <a:p>
            <a:pPr marL="0" indent="0">
              <a:buFont typeface="Arial"/>
              <a:buNone/>
            </a:pPr>
            <a:r>
              <a:rPr kumimoji="1" lang="en-US" altLang="zh-CN" sz="2000" dirty="0" smtClean="0">
                <a:solidFill>
                  <a:srgbClr val="FFC000"/>
                </a:solidFill>
              </a:rPr>
              <a:t>	}</a:t>
            </a:r>
          </a:p>
          <a:p>
            <a:pPr marL="0" indent="0">
              <a:buFont typeface="Arial"/>
              <a:buNone/>
            </a:pPr>
            <a:r>
              <a:rPr kumimoji="1" lang="en-US" altLang="zh-CN" sz="2000" dirty="0" smtClean="0">
                <a:solidFill>
                  <a:srgbClr val="FFC000"/>
                </a:solidFill>
              </a:rPr>
              <a:t>}</a:t>
            </a:r>
            <a:endParaRPr kumimoji="1" lang="zh-CN" altLang="en-US" sz="2000" dirty="0" smtClean="0">
              <a:solidFill>
                <a:srgbClr val="FFC000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4330557" y="4243031"/>
            <a:ext cx="4813443" cy="251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kumimoji="1" lang="zh-CN" altLang="en-US" sz="2000" dirty="0" smtClean="0"/>
              <a:t>调用关系：</a:t>
            </a:r>
          </a:p>
          <a:p>
            <a:pPr marL="0" indent="0">
              <a:buFont typeface="Arial"/>
              <a:buNone/>
            </a:pP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a1()</a:t>
            </a:r>
            <a:r>
              <a:rPr kumimoji="1" lang="zh-CN" altLang="en-US" sz="2000" dirty="0" smtClean="0"/>
              <a:t>方法是启动方法。</a:t>
            </a:r>
            <a:endParaRPr kumimoji="1" lang="en-US" altLang="zh-CN" sz="2000" dirty="0" smtClean="0"/>
          </a:p>
          <a:p>
            <a:pPr marL="0" indent="0">
              <a:buFont typeface="Arial"/>
              <a:buNone/>
            </a:pPr>
            <a:endParaRPr kumimoji="1" lang="zh-CN" altLang="en-US" sz="2000" dirty="0" smtClean="0"/>
          </a:p>
          <a:p>
            <a:pPr marL="0" indent="0">
              <a:buFont typeface="Arial"/>
              <a:buNone/>
            </a:pPr>
            <a:r>
              <a:rPr kumimoji="1" lang="zh-CN" altLang="en-US" sz="2000" dirty="0" smtClean="0"/>
              <a:t>执行顺序是</a:t>
            </a:r>
            <a:r>
              <a:rPr kumimoji="1" lang="en-US" altLang="zh-CN" sz="2000" dirty="0" smtClean="0"/>
              <a:t>:</a:t>
            </a:r>
            <a:endParaRPr kumimoji="1" lang="zh-CN" altLang="en-US" sz="2000" dirty="0" smtClean="0"/>
          </a:p>
          <a:p>
            <a:pPr marL="0" indent="0">
              <a:buFont typeface="Arial"/>
              <a:buNone/>
            </a:pPr>
            <a:r>
              <a:rPr kumimoji="1" lang="en-US" altLang="zh-CN" sz="2000" dirty="0" smtClean="0"/>
              <a:t>A.a1()-&gt;</a:t>
            </a:r>
            <a:r>
              <a:rPr kumimoji="1" lang="en-US" altLang="zh-CN" sz="2000" dirty="0" smtClean="0">
                <a:solidFill>
                  <a:srgbClr val="FFC000"/>
                </a:solidFill>
              </a:rPr>
              <a:t>B.b1()-&gt;B.b2()-&gt;</a:t>
            </a:r>
            <a:r>
              <a:rPr kumimoji="1" lang="en-US" altLang="zh-CN" sz="2000" dirty="0" smtClean="0"/>
              <a:t>A.a2()</a:t>
            </a:r>
            <a:endParaRPr kumimoji="1" lang="zh-CN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792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200" dirty="0" smtClean="0"/>
              <a:t>LCN</a:t>
            </a:r>
            <a:r>
              <a:rPr kumimoji="1" lang="zh-CN" altLang="en-US" sz="3200" dirty="0" smtClean="0"/>
              <a:t>劫持连接池计划</a:t>
            </a:r>
            <a:endParaRPr kumimoji="1" lang="zh-CN" altLang="en-US" sz="3200" dirty="0"/>
          </a:p>
        </p:txBody>
      </p:sp>
      <p:sp>
        <p:nvSpPr>
          <p:cNvPr id="5" name="圆角矩形 4"/>
          <p:cNvSpPr/>
          <p:nvPr/>
        </p:nvSpPr>
        <p:spPr>
          <a:xfrm>
            <a:off x="2399016" y="1875977"/>
            <a:ext cx="4345968" cy="6403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TxManager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7119992" y="3827420"/>
            <a:ext cx="1027416" cy="22049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数据库</a:t>
            </a:r>
            <a:endParaRPr kumimoji="1" lang="zh-CN" altLang="en-US" dirty="0"/>
          </a:p>
        </p:txBody>
      </p:sp>
      <p:grpSp>
        <p:nvGrpSpPr>
          <p:cNvPr id="20" name="组 19"/>
          <p:cNvGrpSpPr/>
          <p:nvPr/>
        </p:nvGrpSpPr>
        <p:grpSpPr>
          <a:xfrm>
            <a:off x="1130158" y="4109663"/>
            <a:ext cx="2794571" cy="1632903"/>
            <a:chOff x="986319" y="3016848"/>
            <a:chExt cx="4633645" cy="2887038"/>
          </a:xfrm>
        </p:grpSpPr>
        <p:sp>
          <p:nvSpPr>
            <p:cNvPr id="7" name="矩形 6"/>
            <p:cNvSpPr/>
            <p:nvPr/>
          </p:nvSpPr>
          <p:spPr>
            <a:xfrm>
              <a:off x="986319" y="3016848"/>
              <a:ext cx="4633645" cy="288703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122602" y="3067574"/>
              <a:ext cx="1795260" cy="277254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业务系统</a:t>
              </a:r>
              <a:endParaRPr kumimoji="1"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023174" y="3062438"/>
              <a:ext cx="1199508" cy="27725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LCN</a:t>
              </a:r>
              <a:r>
                <a:rPr kumimoji="1" lang="zh-CN" altLang="en-US" dirty="0" smtClean="0"/>
                <a:t>代理连接池</a:t>
              </a:r>
              <a:endParaRPr kumimoji="1"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24137" y="3067575"/>
              <a:ext cx="1199508" cy="27725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数据库连接池</a:t>
              </a:r>
              <a:endParaRPr kumimoji="1" lang="zh-CN" altLang="en-US" dirty="0"/>
            </a:p>
          </p:txBody>
        </p:sp>
      </p:grpSp>
      <p:cxnSp>
        <p:nvCxnSpPr>
          <p:cNvPr id="22" name="直线箭头连接符 21"/>
          <p:cNvCxnSpPr>
            <a:stCxn id="7" idx="3"/>
            <a:endCxn id="6" idx="2"/>
          </p:cNvCxnSpPr>
          <p:nvPr/>
        </p:nvCxnSpPr>
        <p:spPr>
          <a:xfrm>
            <a:off x="3924729" y="4926115"/>
            <a:ext cx="3195263" cy="3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8" idx="0"/>
            <a:endCxn id="5" idx="2"/>
          </p:cNvCxnSpPr>
          <p:nvPr/>
        </p:nvCxnSpPr>
        <p:spPr>
          <a:xfrm flipV="1">
            <a:off x="2720308" y="2516333"/>
            <a:ext cx="1851692" cy="1619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sz="3200" dirty="0" smtClean="0"/>
              <a:t>LCN</a:t>
            </a:r>
            <a:r>
              <a:rPr kumimoji="1" lang="zh-CN" altLang="en-US" sz="3200" dirty="0" smtClean="0"/>
              <a:t>源码分析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239766"/>
            <a:ext cx="86299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源码地址：</a:t>
            </a:r>
          </a:p>
          <a:p>
            <a:r>
              <a:rPr kumimoji="1" lang="en-US" altLang="zh-CN" sz="2800" dirty="0" smtClean="0">
                <a:hlinkClick r:id="rId2"/>
              </a:rPr>
              <a:t>https</a:t>
            </a:r>
            <a:r>
              <a:rPr kumimoji="1" lang="en-US" altLang="zh-CN" sz="2800" dirty="0">
                <a:hlinkClick r:id="rId2"/>
              </a:rPr>
              <a:t>://</a:t>
            </a:r>
            <a:r>
              <a:rPr kumimoji="1" lang="en-US" altLang="zh-CN" sz="2800" dirty="0" smtClean="0">
                <a:hlinkClick r:id="rId2"/>
              </a:rPr>
              <a:t>github.com/1991wangliang/tx-lcn</a:t>
            </a:r>
            <a:endParaRPr kumimoji="1" lang="zh-CN" altLang="en-US" sz="2800" dirty="0" smtClean="0"/>
          </a:p>
          <a:p>
            <a:r>
              <a:rPr kumimoji="1" lang="en-US" altLang="zh-CN" sz="2800" dirty="0" err="1" smtClean="0"/>
              <a:t>Dubbo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demo</a:t>
            </a:r>
            <a:r>
              <a:rPr kumimoji="1" lang="zh-CN" altLang="en-US" sz="2800" dirty="0" smtClean="0"/>
              <a:t>地址：</a:t>
            </a:r>
          </a:p>
          <a:p>
            <a:r>
              <a:rPr kumimoji="1" lang="en-US" altLang="zh-CN" sz="2800" dirty="0" smtClean="0">
                <a:hlinkClick r:id="rId3"/>
              </a:rPr>
              <a:t>https</a:t>
            </a:r>
            <a:r>
              <a:rPr kumimoji="1" lang="en-US" altLang="zh-CN" sz="2800" dirty="0">
                <a:hlinkClick r:id="rId3"/>
              </a:rPr>
              <a:t>://</a:t>
            </a:r>
            <a:r>
              <a:rPr kumimoji="1" lang="en-US" altLang="zh-CN" sz="2800" dirty="0" smtClean="0">
                <a:hlinkClick r:id="rId3"/>
              </a:rPr>
              <a:t>github.com/1991wangliang/dubbo-lcn-demo</a:t>
            </a:r>
            <a:endParaRPr kumimoji="1" lang="zh-CN" altLang="en-US" sz="2800" dirty="0" smtClean="0"/>
          </a:p>
          <a:p>
            <a:r>
              <a:rPr kumimoji="1" lang="en-US" altLang="zh-CN" sz="2800" dirty="0" err="1" smtClean="0"/>
              <a:t>SpringCloud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demo</a:t>
            </a:r>
            <a:r>
              <a:rPr kumimoji="1" lang="zh-CN" altLang="en-US" sz="2800" dirty="0" smtClean="0"/>
              <a:t>地址：</a:t>
            </a:r>
          </a:p>
          <a:p>
            <a:r>
              <a:rPr kumimoji="1" lang="en-US" altLang="zh-CN" sz="2800" dirty="0" smtClean="0">
                <a:hlinkClick r:id="rId4"/>
              </a:rPr>
              <a:t>https</a:t>
            </a:r>
            <a:r>
              <a:rPr kumimoji="1" lang="en-US" altLang="zh-CN" sz="2800" dirty="0">
                <a:hlinkClick r:id="rId4"/>
              </a:rPr>
              <a:t>://</a:t>
            </a:r>
            <a:r>
              <a:rPr kumimoji="1" lang="en-US" altLang="zh-CN" sz="2800" dirty="0" smtClean="0">
                <a:hlinkClick r:id="rId4"/>
              </a:rPr>
              <a:t>github.com/1991wangliang/springcloud-lcn-demo</a:t>
            </a:r>
            <a:endParaRPr kumimoji="1" lang="zh-CN" altLang="en-US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4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222</Words>
  <Application>Microsoft Macintosh PowerPoint</Application>
  <PresentationFormat>全屏显示(4:3)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宋体</vt:lpstr>
      <vt:lpstr>Arial</vt:lpstr>
      <vt:lpstr>Office Theme</vt:lpstr>
      <vt:lpstr>了解LCN分布式事务框架</vt:lpstr>
      <vt:lpstr>PowerPoint 演示文稿</vt:lpstr>
      <vt:lpstr>PowerPoint 演示文稿</vt:lpstr>
      <vt:lpstr>PowerPoint 演示文稿</vt:lpstr>
      <vt:lpstr>PowerPoint 演示文稿</vt:lpstr>
      <vt:lpstr>事务组解释</vt:lpstr>
      <vt:lpstr>LCN原理介绍</vt:lpstr>
      <vt:lpstr>LCN劫持连接池计划</vt:lpstr>
      <vt:lpstr>LCN源码分析</vt:lpstr>
      <vt:lpstr>感谢观看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Microsoft Office 用户</cp:lastModifiedBy>
  <cp:revision>191</cp:revision>
  <dcterms:created xsi:type="dcterms:W3CDTF">2014-01-14T12:05:24Z</dcterms:created>
  <dcterms:modified xsi:type="dcterms:W3CDTF">2017-09-08T15:15:08Z</dcterms:modified>
</cp:coreProperties>
</file>