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def" i="de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def" i="de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def" i="de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def" i="de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def" i="de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def" i="de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def" i="de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def"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87" name="图像"/>
          <p:cNvSpPr/>
          <p:nvPr>
            <p:ph type="pic" sz="quarter" idx="13"/>
          </p:nvPr>
        </p:nvSpPr>
        <p:spPr>
          <a:xfrm>
            <a:off x="7124700" y="1968500"/>
            <a:ext cx="4216400" cy="5626100"/>
          </a:xfrm>
          <a:prstGeom prst="rect">
            <a:avLst/>
          </a:prstGeom>
        </p:spPr>
        <p:txBody>
          <a:bodyPr lIns="91439" tIns="45719" rIns="91439" bIns="45719" anchor="t"/>
          <a:lstStyle/>
          <a:p>
            <a:pPr/>
          </a:p>
        </p:txBody>
      </p:sp>
      <p:sp>
        <p:nvSpPr>
          <p:cNvPr id="88" name="标题文本"/>
          <p:cNvSpPr txBox="1"/>
          <p:nvPr>
            <p:ph type="title"/>
          </p:nvPr>
        </p:nvSpPr>
        <p:spPr>
          <a:xfrm>
            <a:off x="635000" y="1409700"/>
            <a:ext cx="5867400" cy="3302000"/>
          </a:xfrm>
          <a:prstGeom prst="rect">
            <a:avLst/>
          </a:prstGeom>
        </p:spPr>
        <p:txBody>
          <a:bodyPr anchor="b"/>
          <a:lstStyle>
            <a:lvl1pPr>
              <a:defRPr sz="7000"/>
            </a:lvl1pPr>
          </a:lstStyle>
          <a:p>
            <a:pPr/>
            <a:r>
              <a:t>标题文本</a:t>
            </a:r>
          </a:p>
        </p:txBody>
      </p:sp>
      <p:sp>
        <p:nvSpPr>
          <p:cNvPr id="89" name="正文级别 1…"/>
          <p:cNvSpPr txBox="1"/>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正文级别 1</a:t>
            </a:r>
          </a:p>
          <a:p>
            <a:pPr lvl="1"/>
            <a:r>
              <a:t>正文级别 2</a:t>
            </a:r>
          </a:p>
          <a:p>
            <a:pPr lvl="2"/>
            <a:r>
              <a:t>正文级别 3</a:t>
            </a:r>
          </a:p>
          <a:p>
            <a:pPr lvl="3"/>
            <a:r>
              <a:t>正文级别 4</a:t>
            </a:r>
          </a:p>
          <a:p>
            <a:pPr lvl="4"/>
            <a:r>
              <a:t>正文级别 5</a:t>
            </a:r>
          </a:p>
        </p:txBody>
      </p:sp>
      <p:sp>
        <p:nvSpPr>
          <p:cNvPr id="9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Reflection">
    <p:spTree>
      <p:nvGrpSpPr>
        <p:cNvPr id="1" name=""/>
        <p:cNvGrpSpPr/>
        <p:nvPr/>
      </p:nvGrpSpPr>
      <p:grpSpPr>
        <a:xfrm>
          <a:off x="0" y="0"/>
          <a:ext cx="0" cy="0"/>
          <a:chOff x="0" y="0"/>
          <a:chExt cx="0" cy="0"/>
        </a:xfrm>
      </p:grpSpPr>
      <p:sp>
        <p:nvSpPr>
          <p:cNvPr id="97" name="图像"/>
          <p:cNvSpPr/>
          <p:nvPr>
            <p:ph type="pic" sz="quarter" idx="13"/>
          </p:nvPr>
        </p:nvSpPr>
        <p:spPr>
          <a:xfrm>
            <a:off x="7124700" y="1968500"/>
            <a:ext cx="4216400" cy="56261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标题文本"/>
          <p:cNvSpPr txBox="1"/>
          <p:nvPr>
            <p:ph type="title"/>
          </p:nvPr>
        </p:nvSpPr>
        <p:spPr>
          <a:xfrm>
            <a:off x="635000" y="1409700"/>
            <a:ext cx="5867400" cy="3302000"/>
          </a:xfrm>
          <a:prstGeom prst="rect">
            <a:avLst/>
          </a:prstGeom>
        </p:spPr>
        <p:txBody>
          <a:bodyPr anchor="b"/>
          <a:lstStyle>
            <a:lvl1pPr>
              <a:defRPr sz="7000"/>
            </a:lvl1pPr>
          </a:lstStyle>
          <a:p>
            <a:pPr/>
            <a:r>
              <a:t>标题文本</a:t>
            </a:r>
          </a:p>
        </p:txBody>
      </p:sp>
      <p:sp>
        <p:nvSpPr>
          <p:cNvPr id="99" name="正文级别 1…"/>
          <p:cNvSpPr txBox="1"/>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正文级别 1</a:t>
            </a:r>
          </a:p>
          <a:p>
            <a:pPr lvl="1"/>
            <a:r>
              <a:t>正文级别 2</a:t>
            </a:r>
          </a:p>
          <a:p>
            <a:pPr lvl="2"/>
            <a:r>
              <a:t>正文级别 3</a:t>
            </a:r>
          </a:p>
          <a:p>
            <a:pPr lvl="3"/>
            <a:r>
              <a:t>正文级别 4</a:t>
            </a:r>
          </a:p>
          <a:p>
            <a:pPr lvl="4"/>
            <a:r>
              <a:t>正文级别 5</a:t>
            </a:r>
          </a:p>
        </p:txBody>
      </p:sp>
      <p:sp>
        <p:nvSpPr>
          <p:cNvPr id="10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07" name="图像"/>
          <p:cNvSpPr/>
          <p:nvPr>
            <p:ph type="pic" sz="quarter" idx="13"/>
          </p:nvPr>
        </p:nvSpPr>
        <p:spPr>
          <a:xfrm>
            <a:off x="7175500" y="2882900"/>
            <a:ext cx="4102100" cy="5473700"/>
          </a:xfrm>
          <a:prstGeom prst="rect">
            <a:avLst/>
          </a:prstGeom>
        </p:spPr>
        <p:txBody>
          <a:bodyPr lIns="91439" tIns="45719" rIns="91439" bIns="45719" anchor="t"/>
          <a:lstStyle/>
          <a:p>
            <a:pPr/>
          </a:p>
        </p:txBody>
      </p:sp>
      <p:sp>
        <p:nvSpPr>
          <p:cNvPr id="108" name="标题文本"/>
          <p:cNvSpPr txBox="1"/>
          <p:nvPr>
            <p:ph type="title"/>
          </p:nvPr>
        </p:nvSpPr>
        <p:spPr>
          <a:prstGeom prst="rect">
            <a:avLst/>
          </a:prstGeom>
        </p:spPr>
        <p:txBody>
          <a:bodyPr/>
          <a:lstStyle/>
          <a:p>
            <a:pPr/>
            <a:r>
              <a:t>标题文本</a:t>
            </a:r>
          </a:p>
        </p:txBody>
      </p:sp>
      <p:sp>
        <p:nvSpPr>
          <p:cNvPr id="109" name="正文级别 1…"/>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正文级别 1</a:t>
            </a:r>
          </a:p>
          <a:p>
            <a:pPr lvl="1"/>
            <a:r>
              <a:t>正文级别 2</a:t>
            </a:r>
          </a:p>
          <a:p>
            <a:pPr lvl="2"/>
            <a:r>
              <a:t>正文级别 3</a:t>
            </a:r>
          </a:p>
          <a:p>
            <a:pPr lvl="3"/>
            <a:r>
              <a:t>正文级别 4</a:t>
            </a:r>
          </a:p>
          <a:p>
            <a:pPr lvl="4"/>
            <a:r>
              <a:t>正文级别 5</a:t>
            </a:r>
          </a:p>
        </p:txBody>
      </p:sp>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17" name="标题文本"/>
          <p:cNvSpPr txBox="1"/>
          <p:nvPr>
            <p:ph type="title"/>
          </p:nvPr>
        </p:nvSpPr>
        <p:spPr>
          <a:prstGeom prst="rect">
            <a:avLst/>
          </a:prstGeom>
        </p:spPr>
        <p:txBody>
          <a:bodyPr/>
          <a:lstStyle/>
          <a:p>
            <a:pPr/>
            <a:r>
              <a:t>标题文本</a:t>
            </a:r>
          </a:p>
        </p:txBody>
      </p:sp>
      <p:sp>
        <p:nvSpPr>
          <p:cNvPr id="118" name="正文级别 1…"/>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正文级别 1</a:t>
            </a:r>
          </a:p>
          <a:p>
            <a:pPr lvl="1"/>
            <a:r>
              <a:t>正文级别 2</a:t>
            </a:r>
          </a:p>
          <a:p>
            <a:pPr lvl="2"/>
            <a:r>
              <a:t>正文级别 3</a:t>
            </a:r>
          </a:p>
          <a:p>
            <a:pPr lvl="3"/>
            <a:r>
              <a:t>正文级别 4</a:t>
            </a:r>
          </a:p>
          <a:p>
            <a:pPr lvl="4"/>
            <a:r>
              <a:t>正文级别 5</a:t>
            </a:r>
          </a:p>
        </p:txBody>
      </p:sp>
      <p:sp>
        <p:nvSpPr>
          <p:cNvPr id="11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26" name="标题文本"/>
          <p:cNvSpPr txBox="1"/>
          <p:nvPr>
            <p:ph type="title"/>
          </p:nvPr>
        </p:nvSpPr>
        <p:spPr>
          <a:prstGeom prst="rect">
            <a:avLst/>
          </a:prstGeom>
        </p:spPr>
        <p:txBody>
          <a:bodyPr/>
          <a:lstStyle/>
          <a:p>
            <a:pPr/>
            <a:r>
              <a:t>标题文本</a:t>
            </a:r>
          </a:p>
        </p:txBody>
      </p:sp>
      <p:sp>
        <p:nvSpPr>
          <p:cNvPr id="127" name="正文级别 1…"/>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正文级别 1</a:t>
            </a:r>
          </a:p>
          <a:p>
            <a:pPr lvl="1"/>
            <a:r>
              <a:t>正文级别 2</a:t>
            </a:r>
          </a:p>
          <a:p>
            <a:pPr lvl="2"/>
            <a:r>
              <a:t>正文级别 3</a:t>
            </a:r>
          </a:p>
          <a:p>
            <a:pPr lvl="3"/>
            <a:r>
              <a:t>正文级别 4</a:t>
            </a:r>
          </a:p>
          <a:p>
            <a:pPr lvl="4"/>
            <a:r>
              <a:t>正文级别 5</a:t>
            </a:r>
          </a:p>
        </p:txBody>
      </p:sp>
      <p:sp>
        <p:nvSpPr>
          <p:cNvPr id="1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2 Column">
    <p:spTree>
      <p:nvGrpSpPr>
        <p:cNvPr id="1" name=""/>
        <p:cNvGrpSpPr/>
        <p:nvPr/>
      </p:nvGrpSpPr>
      <p:grpSpPr>
        <a:xfrm>
          <a:off x="0" y="0"/>
          <a:ext cx="0" cy="0"/>
          <a:chOff x="0" y="0"/>
          <a:chExt cx="0" cy="0"/>
        </a:xfrm>
      </p:grpSpPr>
      <p:sp>
        <p:nvSpPr>
          <p:cNvPr id="29" name="标题文本"/>
          <p:cNvSpPr txBox="1"/>
          <p:nvPr>
            <p:ph type="title"/>
          </p:nvPr>
        </p:nvSpPr>
        <p:spPr>
          <a:prstGeom prst="rect">
            <a:avLst/>
          </a:prstGeom>
        </p:spPr>
        <p:txBody>
          <a:bodyPr/>
          <a:lstStyle/>
          <a:p>
            <a:pPr/>
            <a:r>
              <a:t>标题文本</a:t>
            </a:r>
          </a:p>
        </p:txBody>
      </p:sp>
      <p:sp>
        <p:nvSpPr>
          <p:cNvPr id="30" name="正文级别 1…"/>
          <p:cNvSpPr txBox="1"/>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38"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3" name="标题文本"/>
          <p:cNvSpPr txBox="1"/>
          <p:nvPr>
            <p:ph type="title"/>
          </p:nvPr>
        </p:nvSpPr>
        <p:spPr>
          <a:prstGeom prst="rect">
            <a:avLst/>
          </a:prstGeom>
        </p:spPr>
        <p:txBody>
          <a:bodyPr/>
          <a:lstStyle/>
          <a:p>
            <a:pPr/>
            <a:r>
              <a:t>标题文本</a:t>
            </a:r>
          </a:p>
        </p:txBody>
      </p:sp>
      <p:sp>
        <p:nvSpPr>
          <p:cNvPr id="5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61" name="标题文本"/>
          <p:cNvSpPr txBox="1"/>
          <p:nvPr>
            <p:ph type="title"/>
          </p:nvPr>
        </p:nvSpPr>
        <p:spPr>
          <a:xfrm>
            <a:off x="1270000" y="2971800"/>
            <a:ext cx="10464800" cy="3810000"/>
          </a:xfrm>
          <a:prstGeom prst="rect">
            <a:avLst/>
          </a:prstGeom>
        </p:spPr>
        <p:txBody>
          <a:bodyPr/>
          <a:lstStyle/>
          <a:p>
            <a:pPr/>
            <a:r>
              <a:t>标题文本</a:t>
            </a:r>
          </a:p>
        </p:txBody>
      </p:sp>
      <p:sp>
        <p:nvSpPr>
          <p:cNvPr id="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69" name="图像"/>
          <p:cNvSpPr/>
          <p:nvPr>
            <p:ph type="pic" sz="half" idx="13"/>
          </p:nvPr>
        </p:nvSpPr>
        <p:spPr>
          <a:xfrm>
            <a:off x="2438400" y="1638300"/>
            <a:ext cx="8128000" cy="4559300"/>
          </a:xfrm>
          <a:prstGeom prst="rect">
            <a:avLst/>
          </a:prstGeom>
        </p:spPr>
        <p:txBody>
          <a:bodyPr lIns="91439" tIns="45719" rIns="91439" bIns="45719" anchor="t"/>
          <a:lstStyle/>
          <a:p>
            <a:pPr/>
          </a:p>
        </p:txBody>
      </p:sp>
      <p:sp>
        <p:nvSpPr>
          <p:cNvPr id="70" name="标题文本"/>
          <p:cNvSpPr txBox="1"/>
          <p:nvPr>
            <p:ph type="title"/>
          </p:nvPr>
        </p:nvSpPr>
        <p:spPr>
          <a:xfrm>
            <a:off x="1270000" y="7366000"/>
            <a:ext cx="10464800" cy="1701800"/>
          </a:xfrm>
          <a:prstGeom prst="rect">
            <a:avLst/>
          </a:prstGeom>
        </p:spPr>
        <p:txBody>
          <a:bodyPr/>
          <a:lstStyle/>
          <a:p>
            <a:pPr/>
            <a:r>
              <a:t>标题文本</a:t>
            </a:r>
          </a:p>
        </p:txBody>
      </p:sp>
      <p:sp>
        <p:nvSpPr>
          <p:cNvPr id="7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Reflection">
    <p:spTree>
      <p:nvGrpSpPr>
        <p:cNvPr id="1" name=""/>
        <p:cNvGrpSpPr/>
        <p:nvPr/>
      </p:nvGrpSpPr>
      <p:grpSpPr>
        <a:xfrm>
          <a:off x="0" y="0"/>
          <a:ext cx="0" cy="0"/>
          <a:chOff x="0" y="0"/>
          <a:chExt cx="0" cy="0"/>
        </a:xfrm>
      </p:grpSpPr>
      <p:sp>
        <p:nvSpPr>
          <p:cNvPr id="78" name="图像"/>
          <p:cNvSpPr/>
          <p:nvPr>
            <p:ph type="pic" sz="half" idx="13"/>
          </p:nvPr>
        </p:nvSpPr>
        <p:spPr>
          <a:xfrm>
            <a:off x="2438400" y="1638300"/>
            <a:ext cx="8128000" cy="45593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标题文本"/>
          <p:cNvSpPr txBox="1"/>
          <p:nvPr>
            <p:ph type="title"/>
          </p:nvPr>
        </p:nvSpPr>
        <p:spPr>
          <a:xfrm>
            <a:off x="1270000" y="7366000"/>
            <a:ext cx="10464800" cy="1701800"/>
          </a:xfrm>
          <a:prstGeom prst="rect">
            <a:avLst/>
          </a:prstGeom>
        </p:spPr>
        <p:txBody>
          <a:bodyPr/>
          <a:lstStyle/>
          <a:p>
            <a:pPr/>
            <a:r>
              <a:t>标题文本</a:t>
            </a: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正文级别 1…"/>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标题文本</a:t>
            </a:r>
          </a:p>
        </p:txBody>
      </p:sp>
      <p:sp>
        <p:nvSpPr>
          <p:cNvPr id="4" name="幻灯片编号"/>
          <p:cNvSpPr txBox="1"/>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1991wangliang/tx-lcn" TargetMode="External"/><Relationship Id="rId3" Type="http://schemas.openxmlformats.org/officeDocument/2006/relationships/hyperlink" Target="https://github.com/codingapi/tx-lc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LCN分布式事务框架V4.0"/>
          <p:cNvSpPr txBox="1"/>
          <p:nvPr>
            <p:ph type="ctrTitle"/>
          </p:nvPr>
        </p:nvSpPr>
        <p:spPr>
          <a:xfrm>
            <a:off x="1270000" y="2798191"/>
            <a:ext cx="10464800" cy="1566418"/>
          </a:xfrm>
          <a:prstGeom prst="rect">
            <a:avLst/>
          </a:prstGeom>
        </p:spPr>
        <p:txBody>
          <a:bodyPr/>
          <a:lstStyle>
            <a:lvl1pPr>
              <a:defRPr sz="7400">
                <a:latin typeface="Songti SC Regular"/>
                <a:ea typeface="Songti SC Regular"/>
                <a:cs typeface="Songti SC Regular"/>
                <a:sym typeface="Songti SC Regular"/>
              </a:defRPr>
            </a:lvl1pPr>
          </a:lstStyle>
          <a:p>
            <a:pPr/>
            <a:r>
              <a:t>LCN分布式事务框架V4.0</a:t>
            </a:r>
          </a:p>
        </p:txBody>
      </p:sp>
      <p:sp>
        <p:nvSpPr>
          <p:cNvPr id="138" name="www.txlcn.org"/>
          <p:cNvSpPr txBox="1"/>
          <p:nvPr>
            <p:ph type="subTitle" sz="quarter" idx="1"/>
          </p:nvPr>
        </p:nvSpPr>
        <p:spPr>
          <a:xfrm>
            <a:off x="1270000" y="6794500"/>
            <a:ext cx="10464800" cy="1130300"/>
          </a:xfrm>
          <a:prstGeom prst="rect">
            <a:avLst/>
          </a:prstGeom>
        </p:spPr>
        <p:txBody>
          <a:bodyPr/>
          <a:lstStyle>
            <a:lvl1pPr>
              <a:defRPr sz="6600">
                <a:latin typeface="Songti SC Regular"/>
                <a:ea typeface="Songti SC Regular"/>
                <a:cs typeface="Songti SC Regular"/>
                <a:sym typeface="Songti SC Regular"/>
              </a:defRPr>
            </a:lvl1pPr>
          </a:lstStyle>
          <a:p>
            <a:pPr/>
            <a:r>
              <a:t>www.txlcn.org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插件机制"/>
          <p:cNvSpPr txBox="1"/>
          <p:nvPr>
            <p:ph type="title"/>
          </p:nvPr>
        </p:nvSpPr>
        <p:spPr>
          <a:xfrm>
            <a:off x="1270000" y="512142"/>
            <a:ext cx="10464800" cy="1922116"/>
          </a:xfrm>
          <a:prstGeom prst="rect">
            <a:avLst/>
          </a:prstGeom>
        </p:spPr>
        <p:txBody>
          <a:bodyPr/>
          <a:lstStyle>
            <a:lvl1pPr>
              <a:defRPr sz="5400">
                <a:latin typeface="Songti SC Regular"/>
                <a:ea typeface="Songti SC Regular"/>
                <a:cs typeface="Songti SC Regular"/>
                <a:sym typeface="Songti SC Regular"/>
              </a:defRPr>
            </a:lvl1pPr>
          </a:lstStyle>
          <a:p>
            <a:pPr/>
            <a:r>
              <a:t>插件机制</a:t>
            </a:r>
          </a:p>
        </p:txBody>
      </p:sp>
      <p:sp>
        <p:nvSpPr>
          <p:cNvPr id="166" name="TxClient开放出来的API接口…"/>
          <p:cNvSpPr txBox="1"/>
          <p:nvPr/>
        </p:nvSpPr>
        <p:spPr>
          <a:xfrm>
            <a:off x="717952" y="3693413"/>
            <a:ext cx="11568896" cy="38653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960437" indent="-642937" algn="l">
              <a:buSzPct val="171000"/>
              <a:buChar char="•"/>
              <a:defRPr sz="2800"/>
            </a:pPr>
            <a:r>
              <a:t>TxClient开放出来的API接口</a:t>
            </a:r>
          </a:p>
          <a:p>
            <a:pPr algn="l">
              <a:defRPr sz="2800"/>
            </a:pPr>
          </a:p>
          <a:p>
            <a:pPr marL="960437" indent="-642937" algn="l">
              <a:buSzPct val="171000"/>
              <a:buChar char="•"/>
              <a:defRPr sz="2800"/>
            </a:pPr>
            <a:r>
              <a:t>参考dubbo对于RPC框架的扩展讲解</a:t>
            </a:r>
          </a:p>
          <a:p>
            <a:pPr algn="l">
              <a:defRPr sz="2800"/>
            </a:pPr>
          </a:p>
          <a:p>
            <a:pPr marL="960437" indent="-642937" algn="l">
              <a:buSzPct val="171000"/>
              <a:buChar char="•"/>
              <a:defRPr sz="2800"/>
            </a:pPr>
            <a:r>
              <a:t>参考db对于关系型数据库的支持</a:t>
            </a:r>
          </a:p>
          <a:p>
            <a:pPr marL="960437" indent="-642937" algn="l">
              <a:buSzPct val="171000"/>
              <a:buChar char="•"/>
              <a:defRPr sz="2800"/>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Demo 演示 SpringCloud 框架"/>
          <p:cNvSpPr txBox="1"/>
          <p:nvPr>
            <p:ph type="title"/>
          </p:nvPr>
        </p:nvSpPr>
        <p:spPr>
          <a:xfrm>
            <a:off x="1270000" y="512142"/>
            <a:ext cx="10464800" cy="1922116"/>
          </a:xfrm>
          <a:prstGeom prst="rect">
            <a:avLst/>
          </a:prstGeom>
        </p:spPr>
        <p:txBody>
          <a:bodyPr/>
          <a:lstStyle>
            <a:lvl1pPr>
              <a:defRPr sz="5400">
                <a:latin typeface="Songti SC Regular"/>
                <a:ea typeface="Songti SC Regular"/>
                <a:cs typeface="Songti SC Regular"/>
                <a:sym typeface="Songti SC Regular"/>
              </a:defRPr>
            </a:lvl1pPr>
          </a:lstStyle>
          <a:p>
            <a:pPr/>
            <a:r>
              <a:t>Demo 演示 SpringCloud 框架</a:t>
            </a:r>
          </a:p>
        </p:txBody>
      </p:sp>
      <p:sp>
        <p:nvSpPr>
          <p:cNvPr id="169" name="https://github.com/codingapi/springcloud-lcn-demo"/>
          <p:cNvSpPr txBox="1"/>
          <p:nvPr/>
        </p:nvSpPr>
        <p:spPr>
          <a:xfrm>
            <a:off x="1008632" y="4514850"/>
            <a:ext cx="109875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https://github.com/codingapi/springcloud-lcn-demo</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Demo 演示 Dubbo 框架"/>
          <p:cNvSpPr txBox="1"/>
          <p:nvPr>
            <p:ph type="title"/>
          </p:nvPr>
        </p:nvSpPr>
        <p:spPr>
          <a:xfrm>
            <a:off x="1270000" y="512142"/>
            <a:ext cx="10464800" cy="1922116"/>
          </a:xfrm>
          <a:prstGeom prst="rect">
            <a:avLst/>
          </a:prstGeom>
        </p:spPr>
        <p:txBody>
          <a:bodyPr/>
          <a:lstStyle>
            <a:lvl1pPr>
              <a:defRPr sz="5400">
                <a:latin typeface="Songti SC Regular"/>
                <a:ea typeface="Songti SC Regular"/>
                <a:cs typeface="Songti SC Regular"/>
                <a:sym typeface="Songti SC Regular"/>
              </a:defRPr>
            </a:lvl1pPr>
          </a:lstStyle>
          <a:p>
            <a:pPr/>
            <a:r>
              <a:t>Demo 演示 Dubbo 框架</a:t>
            </a:r>
          </a:p>
        </p:txBody>
      </p:sp>
      <p:sp>
        <p:nvSpPr>
          <p:cNvPr id="172" name="https://github.com/codingapi/dubbo-lcn-demo"/>
          <p:cNvSpPr txBox="1"/>
          <p:nvPr/>
        </p:nvSpPr>
        <p:spPr>
          <a:xfrm>
            <a:off x="1564431" y="4514850"/>
            <a:ext cx="987593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https://github.com/codingapi/dubbo-lcn-demo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目录"/>
          <p:cNvSpPr txBox="1"/>
          <p:nvPr>
            <p:ph type="title"/>
          </p:nvPr>
        </p:nvSpPr>
        <p:spPr>
          <a:prstGeom prst="rect">
            <a:avLst/>
          </a:prstGeom>
        </p:spPr>
        <p:txBody>
          <a:bodyPr/>
          <a:lstStyle>
            <a:lvl1pPr>
              <a:defRPr sz="6400">
                <a:latin typeface="Songti SC Regular"/>
                <a:ea typeface="Songti SC Regular"/>
                <a:cs typeface="Songti SC Regular"/>
                <a:sym typeface="Songti SC Regular"/>
              </a:defRPr>
            </a:lvl1pPr>
          </a:lstStyle>
          <a:p>
            <a:pPr/>
            <a:r>
              <a:t>目录</a:t>
            </a:r>
          </a:p>
        </p:txBody>
      </p:sp>
      <p:sp>
        <p:nvSpPr>
          <p:cNvPr id="141" name="v3.0与v4.0的差异…"/>
          <p:cNvSpPr txBox="1"/>
          <p:nvPr>
            <p:ph type="body" sz="half" idx="1"/>
          </p:nvPr>
        </p:nvSpPr>
        <p:spPr>
          <a:xfrm>
            <a:off x="1117600" y="3132484"/>
            <a:ext cx="10464800" cy="3488632"/>
          </a:xfrm>
          <a:prstGeom prst="rect">
            <a:avLst/>
          </a:prstGeom>
        </p:spPr>
        <p:txBody>
          <a:bodyPr/>
          <a:lstStyle/>
          <a:p>
            <a:pPr>
              <a:defRPr>
                <a:latin typeface="Songti SC Regular"/>
                <a:ea typeface="Songti SC Regular"/>
                <a:cs typeface="Songti SC Regular"/>
                <a:sym typeface="Songti SC Regular"/>
              </a:defRPr>
            </a:pPr>
            <a:r>
              <a:t>v3.0与v4.0的差异</a:t>
            </a:r>
          </a:p>
          <a:p>
            <a:pPr>
              <a:defRPr>
                <a:latin typeface="Songti SC Regular"/>
                <a:ea typeface="Songti SC Regular"/>
                <a:cs typeface="Songti SC Regular"/>
                <a:sym typeface="Songti SC Regular"/>
              </a:defRPr>
            </a:pPr>
            <a:r>
              <a:t>4.0原理介绍</a:t>
            </a:r>
          </a:p>
          <a:p>
            <a:pPr>
              <a:defRPr>
                <a:latin typeface="Songti SC Regular"/>
                <a:ea typeface="Songti SC Regular"/>
                <a:cs typeface="Songti SC Regular"/>
                <a:sym typeface="Songti SC Regular"/>
              </a:defRPr>
            </a:pPr>
            <a:r>
              <a:t>4.0快速上手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3.0与4.0的差异"/>
          <p:cNvSpPr txBox="1"/>
          <p:nvPr>
            <p:ph type="title"/>
          </p:nvPr>
        </p:nvSpPr>
        <p:spPr>
          <a:xfrm>
            <a:off x="1270000" y="512142"/>
            <a:ext cx="10464800" cy="1922116"/>
          </a:xfrm>
          <a:prstGeom prst="rect">
            <a:avLst/>
          </a:prstGeom>
        </p:spPr>
        <p:txBody>
          <a:bodyPr/>
          <a:lstStyle>
            <a:lvl1pPr>
              <a:defRPr sz="6400">
                <a:latin typeface="Songti SC Regular"/>
                <a:ea typeface="Songti SC Regular"/>
                <a:cs typeface="Songti SC Regular"/>
                <a:sym typeface="Songti SC Regular"/>
              </a:defRPr>
            </a:lvl1pPr>
          </a:lstStyle>
          <a:p>
            <a:pPr/>
            <a:r>
              <a:t>3.0与4.0的差异</a:t>
            </a:r>
          </a:p>
        </p:txBody>
      </p:sp>
      <p:sp>
        <p:nvSpPr>
          <p:cNvPr id="144" name="https://github.com/1991wangliang/tx-lcn  [v3.0]…"/>
          <p:cNvSpPr txBox="1"/>
          <p:nvPr>
            <p:ph type="body" sz="half" idx="1"/>
          </p:nvPr>
        </p:nvSpPr>
        <p:spPr>
          <a:xfrm>
            <a:off x="1003300" y="2362200"/>
            <a:ext cx="11369279" cy="2438400"/>
          </a:xfrm>
          <a:prstGeom prst="rect">
            <a:avLst/>
          </a:prstGeom>
        </p:spPr>
        <p:txBody>
          <a:bodyPr/>
          <a:lstStyle/>
          <a:p>
            <a:pPr>
              <a:defRPr sz="3200">
                <a:latin typeface="Songti SC Regular"/>
                <a:ea typeface="Songti SC Regular"/>
                <a:cs typeface="Songti SC Regular"/>
                <a:sym typeface="Songti SC Regular"/>
              </a:defRPr>
            </a:pPr>
            <a:r>
              <a:rPr u="sng">
                <a:hlinkClick r:id="rId2" invalidUrl="" action="" tgtFrame="" tooltip="" history="1" highlightClick="0" endSnd="0"/>
              </a:rPr>
              <a:t>https://github.com/1991wangliang/tx-lcn</a:t>
            </a:r>
            <a:r>
              <a:t>  [v3.0]</a:t>
            </a:r>
          </a:p>
          <a:p>
            <a:pPr>
              <a:defRPr sz="3200">
                <a:latin typeface="Songti SC Regular"/>
                <a:ea typeface="Songti SC Regular"/>
                <a:cs typeface="Songti SC Regular"/>
                <a:sym typeface="Songti SC Regular"/>
              </a:defRPr>
            </a:pPr>
            <a:r>
              <a:rPr u="sng">
                <a:hlinkClick r:id="rId3" invalidUrl="" action="" tgtFrame="" tooltip="" history="1" highlightClick="0" endSnd="0"/>
              </a:rPr>
              <a:t>https://github.com/codingapi/tx-lcn</a:t>
            </a:r>
            <a:r>
              <a:t>          [v4.0]</a:t>
            </a:r>
          </a:p>
        </p:txBody>
      </p:sp>
      <p:sp>
        <p:nvSpPr>
          <p:cNvPr id="145" name="代码迁移到CodingApi…"/>
          <p:cNvSpPr txBox="1"/>
          <p:nvPr/>
        </p:nvSpPr>
        <p:spPr>
          <a:xfrm>
            <a:off x="942726" y="5181600"/>
            <a:ext cx="10306548" cy="34628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889000" indent="-571500" algn="l">
              <a:spcBef>
                <a:spcPts val="2400"/>
              </a:spcBef>
              <a:buSzPct val="171000"/>
              <a:buChar char="•"/>
              <a:defRPr sz="3200">
                <a:latin typeface="Songti SC Regular"/>
                <a:ea typeface="Songti SC Regular"/>
                <a:cs typeface="Songti SC Regular"/>
                <a:sym typeface="Songti SC Regular"/>
              </a:defRPr>
            </a:pPr>
            <a:r>
              <a:t>代码迁移到CodingApi</a:t>
            </a:r>
          </a:p>
          <a:p>
            <a:pPr marL="889000" indent="-571500" algn="l">
              <a:spcBef>
                <a:spcPts val="2400"/>
              </a:spcBef>
              <a:buSzPct val="171000"/>
              <a:buChar char="•"/>
              <a:defRPr sz="3200">
                <a:latin typeface="Songti SC Regular"/>
                <a:ea typeface="Songti SC Regular"/>
                <a:cs typeface="Songti SC Regular"/>
                <a:sym typeface="Songti SC Regular"/>
              </a:defRPr>
            </a:pPr>
            <a:r>
              <a:t>调整补偿实现机制</a:t>
            </a:r>
          </a:p>
          <a:p>
            <a:pPr marL="889000" indent="-571500" algn="l">
              <a:spcBef>
                <a:spcPts val="2400"/>
              </a:spcBef>
              <a:buSzPct val="171000"/>
              <a:buChar char="•"/>
              <a:defRPr sz="3200">
                <a:latin typeface="Songti SC Regular"/>
                <a:ea typeface="Songti SC Regular"/>
                <a:cs typeface="Songti SC Regular"/>
                <a:sym typeface="Songti SC Regular"/>
              </a:defRPr>
            </a:pPr>
            <a:r>
              <a:t>支持插件拓展机制</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4.0原理介绍"/>
          <p:cNvSpPr txBox="1"/>
          <p:nvPr>
            <p:ph type="title"/>
          </p:nvPr>
        </p:nvSpPr>
        <p:spPr>
          <a:xfrm>
            <a:off x="1270000" y="512142"/>
            <a:ext cx="10464800" cy="1922116"/>
          </a:xfrm>
          <a:prstGeom prst="rect">
            <a:avLst/>
          </a:prstGeom>
        </p:spPr>
        <p:txBody>
          <a:bodyPr/>
          <a:lstStyle>
            <a:lvl1pPr>
              <a:defRPr sz="6400">
                <a:latin typeface="Songti SC Regular"/>
                <a:ea typeface="Songti SC Regular"/>
                <a:cs typeface="Songti SC Regular"/>
                <a:sym typeface="Songti SC Regular"/>
              </a:defRPr>
            </a:lvl1pPr>
          </a:lstStyle>
          <a:p>
            <a:pPr/>
            <a:r>
              <a:t>4.0原理介绍</a:t>
            </a:r>
          </a:p>
        </p:txBody>
      </p:sp>
      <p:sp>
        <p:nvSpPr>
          <p:cNvPr id="148" name="架构介绍…"/>
          <p:cNvSpPr txBox="1"/>
          <p:nvPr/>
        </p:nvSpPr>
        <p:spPr>
          <a:xfrm>
            <a:off x="1349126" y="3145358"/>
            <a:ext cx="10306548" cy="44144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889000" indent="-571500" algn="l">
              <a:spcBef>
                <a:spcPts val="2400"/>
              </a:spcBef>
              <a:buSzPct val="171000"/>
              <a:buChar char="•"/>
              <a:defRPr sz="3200">
                <a:latin typeface="Songti SC Regular"/>
                <a:ea typeface="Songti SC Regular"/>
                <a:cs typeface="Songti SC Regular"/>
                <a:sym typeface="Songti SC Regular"/>
              </a:defRPr>
            </a:pPr>
            <a:r>
              <a:t>架构介绍</a:t>
            </a:r>
          </a:p>
          <a:p>
            <a:pPr marL="889000" indent="-571500" algn="l">
              <a:spcBef>
                <a:spcPts val="2400"/>
              </a:spcBef>
              <a:buSzPct val="171000"/>
              <a:buChar char="•"/>
              <a:defRPr sz="3200">
                <a:latin typeface="Songti SC Regular"/>
                <a:ea typeface="Songti SC Regular"/>
                <a:cs typeface="Songti SC Regular"/>
                <a:sym typeface="Songti SC Regular"/>
              </a:defRPr>
            </a:pPr>
            <a:r>
              <a:t>核心步骤</a:t>
            </a:r>
          </a:p>
          <a:p>
            <a:pPr marL="889000" indent="-571500" algn="l">
              <a:spcBef>
                <a:spcPts val="2400"/>
              </a:spcBef>
              <a:buSzPct val="171000"/>
              <a:buChar char="•"/>
              <a:defRPr sz="3200">
                <a:latin typeface="Songti SC Regular"/>
                <a:ea typeface="Songti SC Regular"/>
                <a:cs typeface="Songti SC Regular"/>
                <a:sym typeface="Songti SC Regular"/>
              </a:defRPr>
            </a:pPr>
            <a:r>
              <a:t>事务协调机制</a:t>
            </a:r>
          </a:p>
          <a:p>
            <a:pPr marL="889000" indent="-571500" algn="l">
              <a:spcBef>
                <a:spcPts val="2400"/>
              </a:spcBef>
              <a:buSzPct val="171000"/>
              <a:buChar char="•"/>
              <a:defRPr sz="3200">
                <a:latin typeface="Songti SC Regular"/>
                <a:ea typeface="Songti SC Regular"/>
                <a:cs typeface="Songti SC Regular"/>
                <a:sym typeface="Songti SC Regular"/>
              </a:defRPr>
            </a:pPr>
            <a:r>
              <a:t>补偿机制</a:t>
            </a:r>
          </a:p>
          <a:p>
            <a:pPr marL="889000" indent="-571500" algn="l">
              <a:spcBef>
                <a:spcPts val="2400"/>
              </a:spcBef>
              <a:buSzPct val="171000"/>
              <a:buChar char="•"/>
              <a:defRPr sz="3200">
                <a:latin typeface="Songti SC Regular"/>
                <a:ea typeface="Songti SC Regular"/>
                <a:cs typeface="Songti SC Regular"/>
                <a:sym typeface="Songti SC Regular"/>
              </a:defRPr>
            </a:pPr>
            <a:r>
              <a:t>插件机制</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LCN架构介绍"/>
          <p:cNvSpPr txBox="1"/>
          <p:nvPr>
            <p:ph type="title"/>
          </p:nvPr>
        </p:nvSpPr>
        <p:spPr>
          <a:xfrm>
            <a:off x="1270000" y="512142"/>
            <a:ext cx="10464800" cy="1922116"/>
          </a:xfrm>
          <a:prstGeom prst="rect">
            <a:avLst/>
          </a:prstGeom>
        </p:spPr>
        <p:txBody>
          <a:bodyPr/>
          <a:lstStyle>
            <a:lvl1pPr>
              <a:defRPr sz="6400">
                <a:latin typeface="Songti SC Regular"/>
                <a:ea typeface="Songti SC Regular"/>
                <a:cs typeface="Songti SC Regular"/>
                <a:sym typeface="Songti SC Regular"/>
              </a:defRPr>
            </a:lvl1pPr>
          </a:lstStyle>
          <a:p>
            <a:pPr/>
            <a:r>
              <a:t>LCN架构介绍</a:t>
            </a:r>
          </a:p>
        </p:txBody>
      </p:sp>
      <p:pic>
        <p:nvPicPr>
          <p:cNvPr id="151" name="图像" descr="图像"/>
          <p:cNvPicPr>
            <a:picLocks noChangeAspect="1"/>
          </p:cNvPicPr>
          <p:nvPr/>
        </p:nvPicPr>
        <p:blipFill>
          <a:blip r:embed="rId2">
            <a:extLst/>
          </a:blip>
          <a:stretch>
            <a:fillRect/>
          </a:stretch>
        </p:blipFill>
        <p:spPr>
          <a:xfrm>
            <a:off x="1149350" y="2622550"/>
            <a:ext cx="11010900" cy="64897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LCN核心三步骤"/>
          <p:cNvSpPr txBox="1"/>
          <p:nvPr>
            <p:ph type="title"/>
          </p:nvPr>
        </p:nvSpPr>
        <p:spPr>
          <a:xfrm>
            <a:off x="1270000" y="512142"/>
            <a:ext cx="10464800" cy="1922116"/>
          </a:xfrm>
          <a:prstGeom prst="rect">
            <a:avLst/>
          </a:prstGeom>
        </p:spPr>
        <p:txBody>
          <a:bodyPr/>
          <a:lstStyle>
            <a:lvl1pPr>
              <a:defRPr sz="6400">
                <a:latin typeface="Songti SC Regular"/>
                <a:ea typeface="Songti SC Regular"/>
                <a:cs typeface="Songti SC Regular"/>
                <a:sym typeface="Songti SC Regular"/>
              </a:defRPr>
            </a:lvl1pPr>
          </a:lstStyle>
          <a:p>
            <a:pPr/>
            <a:r>
              <a:t>LCN核心三步骤</a:t>
            </a:r>
          </a:p>
        </p:txBody>
      </p:sp>
      <p:sp>
        <p:nvSpPr>
          <p:cNvPr id="154" name="创建事务组…"/>
          <p:cNvSpPr txBox="1"/>
          <p:nvPr/>
        </p:nvSpPr>
        <p:spPr>
          <a:xfrm>
            <a:off x="1628526" y="2332012"/>
            <a:ext cx="10099032" cy="57621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960437" indent="-642937" algn="l">
              <a:buSzPct val="171000"/>
              <a:buChar char="•"/>
              <a:defRPr sz="2800"/>
            </a:pPr>
            <a:r>
              <a:t>创建事务组</a:t>
            </a:r>
          </a:p>
          <a:p>
            <a:pPr algn="l">
              <a:defRPr sz="2800"/>
            </a:pPr>
            <a:r>
              <a:t>是指在事务发起方开始执行业务代码之前先调用TxManager创建事务组对象，然后拿到事务标示GroupId的过程。</a:t>
            </a:r>
          </a:p>
          <a:p>
            <a:pPr marL="960437" indent="-642937" algn="l">
              <a:buSzPct val="171000"/>
              <a:buChar char="•"/>
              <a:defRPr sz="2800"/>
            </a:pPr>
            <a:r>
              <a:t>添加事务组</a:t>
            </a:r>
          </a:p>
          <a:p>
            <a:pPr algn="l">
              <a:defRPr sz="2800"/>
            </a:pPr>
            <a:r>
              <a:t>添加事务组是指参与方在执行完业务方法以后，将该模块的事务信息添加通知给TxManager的操作。</a:t>
            </a:r>
          </a:p>
          <a:p>
            <a:pPr marL="960437" indent="-642937" algn="l">
              <a:buSzPct val="171000"/>
              <a:buChar char="•"/>
              <a:defRPr sz="2800"/>
            </a:pPr>
            <a:r>
              <a:t>关闭事务组</a:t>
            </a:r>
          </a:p>
          <a:p>
            <a:pPr algn="l">
              <a:defRPr sz="2800"/>
            </a:pPr>
            <a:r>
              <a:t>是指在发起方执行完业务代码以后，将发起方执行结果状态通知给TxManager的动作。当执行完关闭事务组的方法以后，TxManager将根据事务组信息来通知相应的参与模块提交或回滚事务。</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事务协调机制"/>
          <p:cNvSpPr txBox="1"/>
          <p:nvPr>
            <p:ph type="title"/>
          </p:nvPr>
        </p:nvSpPr>
        <p:spPr>
          <a:xfrm>
            <a:off x="1270000" y="512142"/>
            <a:ext cx="10464800" cy="1922116"/>
          </a:xfrm>
          <a:prstGeom prst="rect">
            <a:avLst/>
          </a:prstGeom>
        </p:spPr>
        <p:txBody>
          <a:bodyPr/>
          <a:lstStyle>
            <a:lvl1pPr>
              <a:defRPr sz="6400">
                <a:latin typeface="Songti SC Regular"/>
                <a:ea typeface="Songti SC Regular"/>
                <a:cs typeface="Songti SC Regular"/>
                <a:sym typeface="Songti SC Regular"/>
              </a:defRPr>
            </a:lvl1pPr>
          </a:lstStyle>
          <a:p>
            <a:pPr/>
            <a:r>
              <a:t>事务协调机制</a:t>
            </a:r>
          </a:p>
        </p:txBody>
      </p:sp>
      <p:pic>
        <p:nvPicPr>
          <p:cNvPr id="157" name="图像" descr="图像"/>
          <p:cNvPicPr>
            <a:picLocks noChangeAspect="1"/>
          </p:cNvPicPr>
          <p:nvPr/>
        </p:nvPicPr>
        <p:blipFill>
          <a:blip r:embed="rId2">
            <a:extLst/>
          </a:blip>
          <a:stretch>
            <a:fillRect/>
          </a:stretch>
        </p:blipFill>
        <p:spPr>
          <a:xfrm>
            <a:off x="2284186" y="2766739"/>
            <a:ext cx="8436428" cy="571872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LCNTransactionDataSource连接池"/>
          <p:cNvSpPr txBox="1"/>
          <p:nvPr>
            <p:ph type="title"/>
          </p:nvPr>
        </p:nvSpPr>
        <p:spPr>
          <a:xfrm>
            <a:off x="1270000" y="512142"/>
            <a:ext cx="10464800" cy="1922116"/>
          </a:xfrm>
          <a:prstGeom prst="rect">
            <a:avLst/>
          </a:prstGeom>
        </p:spPr>
        <p:txBody>
          <a:bodyPr/>
          <a:lstStyle>
            <a:lvl1pPr>
              <a:defRPr sz="5400">
                <a:latin typeface="Songti SC Regular"/>
                <a:ea typeface="Songti SC Regular"/>
                <a:cs typeface="Songti SC Regular"/>
                <a:sym typeface="Songti SC Regular"/>
              </a:defRPr>
            </a:lvl1pPr>
          </a:lstStyle>
          <a:p>
            <a:pPr/>
            <a:r>
              <a:t>LCNTransactionDataSource连接池</a:t>
            </a:r>
          </a:p>
        </p:txBody>
      </p:sp>
      <p:sp>
        <p:nvSpPr>
          <p:cNvPr id="160" name="最大超时时间：任何通讯都有最大超时限制，参与模块在等待通知的状态下也有最大超时限制，当超过时间限制以后事务模块将先确认事务状态，然后再决定执行提交或者回滚操作，主要为了给最大资源占用时间加上限制。…"/>
          <p:cNvSpPr txBox="1"/>
          <p:nvPr/>
        </p:nvSpPr>
        <p:spPr>
          <a:xfrm>
            <a:off x="1452884" y="2382585"/>
            <a:ext cx="10099032" cy="64870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960437" indent="-642937" algn="l">
              <a:buSzPct val="171000"/>
              <a:buChar char="•"/>
              <a:defRPr sz="2800"/>
            </a:pPr>
            <a:r>
              <a:t>最大超时时间：任何通讯都有最大超时限制，参与模块在等待通知的状态下也有最大超时限制，当超过时间限制以后事务模块将先确认事务状态，然后再决定执行提交或者回滚操作，主要为了给最大资源占用时间加上限制。</a:t>
            </a:r>
          </a:p>
          <a:p>
            <a:pPr algn="l">
              <a:defRPr sz="2800"/>
            </a:pPr>
          </a:p>
          <a:p>
            <a:pPr marL="960437" indent="-642937" algn="l">
              <a:buSzPct val="171000"/>
              <a:buChar char="•"/>
              <a:defRPr sz="2800"/>
            </a:pPr>
            <a:r>
              <a:t>智能识别创建不同的连接：对于只读操作、非事务操作LCN将不开启代理功能，返回本地连接对象，对于补偿事务的启动方将开启回滚连接对象，执行完业务以后马上回滚事务。</a:t>
            </a:r>
          </a:p>
          <a:p>
            <a:pPr algn="l">
              <a:defRPr sz="2800"/>
            </a:pPr>
          </a:p>
          <a:p>
            <a:pPr marL="960437" indent="-642937" algn="l">
              <a:buSzPct val="171000"/>
              <a:buChar char="•"/>
              <a:defRPr sz="2800"/>
            </a:pPr>
            <a:r>
              <a:t>LCN连接重用机制：当模块在同一次事务下被重复执行时，连接资源会被重用，提高连接的使用率。</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补偿机制"/>
          <p:cNvSpPr txBox="1"/>
          <p:nvPr>
            <p:ph type="title"/>
          </p:nvPr>
        </p:nvSpPr>
        <p:spPr>
          <a:xfrm>
            <a:off x="1270000" y="512142"/>
            <a:ext cx="10464800" cy="1922116"/>
          </a:xfrm>
          <a:prstGeom prst="rect">
            <a:avLst/>
          </a:prstGeom>
        </p:spPr>
        <p:txBody>
          <a:bodyPr/>
          <a:lstStyle>
            <a:lvl1pPr>
              <a:defRPr sz="5400">
                <a:latin typeface="Songti SC Regular"/>
                <a:ea typeface="Songti SC Regular"/>
                <a:cs typeface="Songti SC Regular"/>
                <a:sym typeface="Songti SC Regular"/>
              </a:defRPr>
            </a:lvl1pPr>
          </a:lstStyle>
          <a:p>
            <a:pPr/>
            <a:r>
              <a:t>补偿机制</a:t>
            </a:r>
          </a:p>
        </p:txBody>
      </p:sp>
      <p:sp>
        <p:nvSpPr>
          <p:cNvPr id="163" name="为什么需要事务补偿：事务补偿是指在执行某个业务方法时，本应该执行成功的操作却因为服务器挂机或者网络抖动等问题导致事务没有正常提交，此种场景就需要通过补偿来完成事务，从而达到事务的一致性。…"/>
          <p:cNvSpPr txBox="1"/>
          <p:nvPr/>
        </p:nvSpPr>
        <p:spPr>
          <a:xfrm>
            <a:off x="483043" y="2470834"/>
            <a:ext cx="11568896" cy="6590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960437" indent="-642937" algn="l">
              <a:buSzPct val="171000"/>
              <a:buChar char="•"/>
              <a:defRPr sz="2800"/>
            </a:pPr>
            <a:r>
              <a:t>为什么需要事务补偿：事务补偿是指在执行某个业务方法时，本应该执行成功的操作却因为服务器挂机或者网络抖动等问题导致事务没有正常提交，此种场景就需要通过补偿来完成事务，从而达到事务的一致性。</a:t>
            </a:r>
          </a:p>
          <a:p>
            <a:pPr marL="960437" indent="-642937" algn="l">
              <a:buSzPct val="171000"/>
              <a:buChar char="•"/>
              <a:defRPr sz="2800"/>
            </a:pPr>
            <a:r>
              <a:t>补偿机制的触发条件：当执行关闭事务组步骤时，若发起方接受到失败的状态后将会把该次事务识别为待补偿事务，然后发起方将该次事务数据异步通知给TxManager。TxManager接受到补偿事务以后先通知补偿回调地址，然后再根据是否开启自动补偿事务状态来补偿或保存该次切面事务数据。</a:t>
            </a:r>
          </a:p>
          <a:p>
            <a:pPr marL="960437" indent="-642937" algn="l">
              <a:buSzPct val="171000"/>
              <a:buChar char="•"/>
              <a:defRPr sz="2800"/>
            </a:pPr>
            <a:r>
              <a:t>补偿事务机制：LCN的补偿事务原理是模拟上次失败事务的请求，然后传递给TxClient模块然后再次执行该次请求事务。</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