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sldIdLst>
    <p:sldId id="530" r:id="rId5"/>
    <p:sldId id="531" r:id="rId6"/>
    <p:sldId id="532" r:id="rId7"/>
    <p:sldId id="53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EBB77-4776-4A94-A62F-634BEBA64950}" v="13" dt="2023-08-23T02:43:22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6" autoAdjust="0"/>
    <p:restoredTop sz="94455"/>
  </p:normalViewPr>
  <p:slideViewPr>
    <p:cSldViewPr snapToGrid="0">
      <p:cViewPr varScale="1">
        <p:scale>
          <a:sx n="135" d="100"/>
          <a:sy n="135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12/12/23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期末專題報告：Kaggle任務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組員：周宸宇</a:t>
            </a:r>
            <a:r>
              <a:rPr lang="en-US" altLang="zh-TW" dirty="0"/>
              <a:t>_112753138</a:t>
            </a:r>
          </a:p>
          <a:p>
            <a:r>
              <a:rPr lang="en-US" dirty="0"/>
              <a:t>Kaggle</a:t>
            </a:r>
            <a:r>
              <a:rPr lang="zh-TW" altLang="en-US" dirty="0"/>
              <a:t> </a:t>
            </a:r>
            <a:r>
              <a:rPr lang="en-US" altLang="zh-TW" dirty="0"/>
              <a:t>name</a:t>
            </a:r>
            <a:r>
              <a:rPr lang="zh-TW" altLang="en-US" dirty="0"/>
              <a:t>：</a:t>
            </a:r>
            <a:r>
              <a:rPr lang="en-US" altLang="zh-TW" dirty="0" err="1"/>
              <a:t>HuanNa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473" y="227670"/>
            <a:ext cx="8878824" cy="1069848"/>
          </a:xfrm>
        </p:spPr>
        <p:txBody>
          <a:bodyPr/>
          <a:lstStyle/>
          <a:p>
            <a:r>
              <a:rPr lang="en-US" dirty="0"/>
              <a:t>task1</a:t>
            </a:r>
            <a:endParaRPr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AF60584-B7DB-04C3-6C85-986BFC4D8BE8}"/>
              </a:ext>
            </a:extLst>
          </p:cNvPr>
          <p:cNvGrpSpPr/>
          <p:nvPr/>
        </p:nvGrpSpPr>
        <p:grpSpPr>
          <a:xfrm>
            <a:off x="864795" y="2927128"/>
            <a:ext cx="1408886" cy="1647337"/>
            <a:chOff x="1249473" y="2170519"/>
            <a:chExt cx="1628481" cy="1997813"/>
          </a:xfrm>
        </p:grpSpPr>
        <p:pic>
          <p:nvPicPr>
            <p:cNvPr id="8" name="圖形 7" descr="文件 以實心填滿">
              <a:extLst>
                <a:ext uri="{FF2B5EF4-FFF2-40B4-BE49-F238E27FC236}">
                  <a16:creationId xmlns:a16="http://schemas.microsoft.com/office/drawing/2014/main" id="{8C90503B-7823-8B54-F805-D8AD15132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9473" y="2170519"/>
              <a:ext cx="1628481" cy="1628481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FCE4293-E6C6-1593-FA31-FFA39E828B40}"/>
                </a:ext>
              </a:extLst>
            </p:cNvPr>
            <p:cNvSpPr txBox="1"/>
            <p:nvPr/>
          </p:nvSpPr>
          <p:spPr>
            <a:xfrm>
              <a:off x="1294111" y="3799000"/>
              <a:ext cx="1539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</a:rPr>
                <a:t>原始</a:t>
              </a:r>
              <a:r>
                <a:rPr kumimoji="1" lang="en-US" altLang="zh-TW" dirty="0">
                  <a:solidFill>
                    <a:schemeClr val="bg1"/>
                  </a:solidFill>
                </a:rPr>
                <a:t>train</a:t>
              </a:r>
              <a:r>
                <a:rPr kumimoji="1" lang="zh-TW" altLang="en-US" dirty="0">
                  <a:solidFill>
                    <a:schemeClr val="bg1"/>
                  </a:solidFill>
                </a:rPr>
                <a:t>資料</a:t>
              </a:r>
            </a:p>
          </p:txBody>
        </p:sp>
      </p:grpSp>
      <p:pic>
        <p:nvPicPr>
          <p:cNvPr id="13" name="圖形 12" descr="樅樹 以實心填滿">
            <a:extLst>
              <a:ext uri="{FF2B5EF4-FFF2-40B4-BE49-F238E27FC236}">
                <a16:creationId xmlns:a16="http://schemas.microsoft.com/office/drawing/2014/main" id="{BA90D246-F867-C40A-6C7D-0782DB7A2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445" y="1114764"/>
            <a:ext cx="1069848" cy="1069848"/>
          </a:xfrm>
          <a:prstGeom prst="rect">
            <a:avLst/>
          </a:prstGeom>
        </p:spPr>
      </p:pic>
      <p:pic>
        <p:nvPicPr>
          <p:cNvPr id="15" name="圖形 14" descr="森林風光 以實心填滿">
            <a:extLst>
              <a:ext uri="{FF2B5EF4-FFF2-40B4-BE49-F238E27FC236}">
                <a16:creationId xmlns:a16="http://schemas.microsoft.com/office/drawing/2014/main" id="{E5603D9B-4373-E67E-F573-BC3DC3C1DD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5445" y="3074471"/>
            <a:ext cx="1069848" cy="1069848"/>
          </a:xfrm>
          <a:prstGeom prst="rect">
            <a:avLst/>
          </a:prstGeom>
        </p:spPr>
      </p:pic>
      <p:pic>
        <p:nvPicPr>
          <p:cNvPr id="19" name="圖形 18" descr="機器人 以實心填滿">
            <a:extLst>
              <a:ext uri="{FF2B5EF4-FFF2-40B4-BE49-F238E27FC236}">
                <a16:creationId xmlns:a16="http://schemas.microsoft.com/office/drawing/2014/main" id="{8B5D215F-E2F2-457C-96A7-CCECD4E600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95445" y="5034178"/>
            <a:ext cx="1069848" cy="1069848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B3D38519-8F95-F9F1-D3D5-6EB498EB0782}"/>
              </a:ext>
            </a:extLst>
          </p:cNvPr>
          <p:cNvSpPr txBox="1"/>
          <p:nvPr/>
        </p:nvSpPr>
        <p:spPr>
          <a:xfrm>
            <a:off x="3891787" y="22104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決策樹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2143535-0894-8BF2-741B-0B66A36F82CB}"/>
              </a:ext>
            </a:extLst>
          </p:cNvPr>
          <p:cNvSpPr txBox="1"/>
          <p:nvPr/>
        </p:nvSpPr>
        <p:spPr>
          <a:xfrm>
            <a:off x="3825797" y="40961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隨機森林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165327E-2C9E-C478-8907-EAA0000BBB78}"/>
              </a:ext>
            </a:extLst>
          </p:cNvPr>
          <p:cNvSpPr txBox="1"/>
          <p:nvPr/>
        </p:nvSpPr>
        <p:spPr>
          <a:xfrm>
            <a:off x="3726943" y="60558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支持向量機</a:t>
            </a:r>
          </a:p>
        </p:txBody>
      </p:sp>
      <p:sp>
        <p:nvSpPr>
          <p:cNvPr id="23" name="左大括弧 22">
            <a:extLst>
              <a:ext uri="{FF2B5EF4-FFF2-40B4-BE49-F238E27FC236}">
                <a16:creationId xmlns:a16="http://schemas.microsoft.com/office/drawing/2014/main" id="{396B2B0C-FE36-4233-E9A9-E16819CA26DE}"/>
              </a:ext>
            </a:extLst>
          </p:cNvPr>
          <p:cNvSpPr/>
          <p:nvPr/>
        </p:nvSpPr>
        <p:spPr>
          <a:xfrm>
            <a:off x="2599277" y="1649688"/>
            <a:ext cx="829559" cy="44543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右大括弧 23">
            <a:extLst>
              <a:ext uri="{FF2B5EF4-FFF2-40B4-BE49-F238E27FC236}">
                <a16:creationId xmlns:a16="http://schemas.microsoft.com/office/drawing/2014/main" id="{0A0C2FEA-941B-C751-BDB1-6706C3D2CD85}"/>
              </a:ext>
            </a:extLst>
          </p:cNvPr>
          <p:cNvSpPr/>
          <p:nvPr/>
        </p:nvSpPr>
        <p:spPr>
          <a:xfrm>
            <a:off x="5328244" y="1616800"/>
            <a:ext cx="877163" cy="4487226"/>
          </a:xfrm>
          <a:prstGeom prst="rightBrace">
            <a:avLst>
              <a:gd name="adj1" fmla="val 8333"/>
              <a:gd name="adj2" fmla="val 50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11DA2B42-8DD9-AD5E-1895-7839AAABA387}"/>
              </a:ext>
            </a:extLst>
          </p:cNvPr>
          <p:cNvGrpSpPr/>
          <p:nvPr/>
        </p:nvGrpSpPr>
        <p:grpSpPr>
          <a:xfrm>
            <a:off x="6205407" y="3074471"/>
            <a:ext cx="1491261" cy="1712129"/>
            <a:chOff x="1249473" y="2170519"/>
            <a:chExt cx="1723696" cy="2076390"/>
          </a:xfrm>
        </p:grpSpPr>
        <p:pic>
          <p:nvPicPr>
            <p:cNvPr id="26" name="圖形 25" descr="文件 以實心填滿">
              <a:extLst>
                <a:ext uri="{FF2B5EF4-FFF2-40B4-BE49-F238E27FC236}">
                  <a16:creationId xmlns:a16="http://schemas.microsoft.com/office/drawing/2014/main" id="{25ECC2F5-305F-8D7C-D927-DF0437119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49473" y="2170519"/>
              <a:ext cx="1628481" cy="1628481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74DEBB1B-1D60-EE6F-BC81-A6812233F030}"/>
                </a:ext>
              </a:extLst>
            </p:cNvPr>
            <p:cNvSpPr txBox="1"/>
            <p:nvPr/>
          </p:nvSpPr>
          <p:spPr>
            <a:xfrm>
              <a:off x="1294111" y="3799000"/>
              <a:ext cx="1679058" cy="447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</a:rPr>
                <a:t>原始</a:t>
              </a:r>
              <a:r>
                <a:rPr kumimoji="1" lang="en-US" altLang="zh-TW" dirty="0">
                  <a:solidFill>
                    <a:schemeClr val="bg1"/>
                  </a:solidFill>
                </a:rPr>
                <a:t>test</a:t>
              </a:r>
              <a:r>
                <a:rPr kumimoji="1" lang="zh-TW" altLang="en-US" dirty="0">
                  <a:solidFill>
                    <a:schemeClr val="bg1"/>
                  </a:solidFill>
                </a:rPr>
                <a:t>資料</a:t>
              </a:r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929FC6A-E81A-192B-6C25-9D6CA88E577E}"/>
              </a:ext>
            </a:extLst>
          </p:cNvPr>
          <p:cNvSpPr txBox="1"/>
          <p:nvPr/>
        </p:nvSpPr>
        <p:spPr>
          <a:xfrm>
            <a:off x="8544252" y="2002170"/>
            <a:ext cx="319510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SVM</a:t>
            </a:r>
            <a:r>
              <a:rPr lang="zh-TW" alt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分數：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0.939</a:t>
            </a:r>
          </a:p>
          <a:p>
            <a:r>
              <a:rPr lang="zh-TW" alt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決策樹分數：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0.914</a:t>
            </a:r>
          </a:p>
          <a:p>
            <a:r>
              <a:rPr lang="zh-TW" alt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隨機森林分數：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0.947</a:t>
            </a:r>
          </a:p>
          <a:p>
            <a:endParaRPr lang="en-US" altLang="zh-TW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r>
              <a:rPr lang="zh-TW" alt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隨機森林有以下參數調整</a:t>
            </a:r>
            <a:endParaRPr lang="en-US" altLang="zh-TW" b="0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zh-TW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</a:br>
            <a:r>
              <a:rPr lang="en" altLang="zh-TW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n_estimators</a:t>
            </a:r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TW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" altLang="zh-TW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r>
              <a:rPr lang="en" altLang="zh-TW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max_depth</a:t>
            </a:r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TW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" altLang="zh-TW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r>
              <a:rPr lang="en" altLang="zh-TW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min_samples_split</a:t>
            </a:r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TW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zh-TW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r>
              <a:rPr lang="en" altLang="zh-TW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min_samples_leaf</a:t>
            </a:r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TW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TW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" altLang="zh-TW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random_state</a:t>
            </a:r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TW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42</a:t>
            </a:r>
            <a:endParaRPr lang="en" altLang="zh-TW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endParaRPr lang="en" altLang="zh-TW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zh-TW" altLang="en-US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</a:rPr>
              <a:t>使得分數從</a:t>
            </a:r>
            <a:r>
              <a:rPr lang="en-US" altLang="zh-TW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</a:rPr>
              <a:t>0.947</a:t>
            </a:r>
            <a:r>
              <a:rPr lang="zh-TW" altLang="en-US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</a:rPr>
              <a:t>變為</a:t>
            </a:r>
            <a:r>
              <a:rPr lang="en-US" altLang="zh-TW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</a:rPr>
              <a:t>0.948</a:t>
            </a:r>
            <a:endParaRPr lang="en" altLang="zh-TW" b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Menlo" panose="020B0609030804020204" pitchFamily="49" charset="0"/>
            </a:endParaRPr>
          </a:p>
          <a:p>
            <a:endParaRPr kumimoji="1" lang="zh-TW" altLang="en-US" dirty="0"/>
          </a:p>
        </p:txBody>
      </p:sp>
      <p:sp>
        <p:nvSpPr>
          <p:cNvPr id="30" name="心型 29">
            <a:extLst>
              <a:ext uri="{FF2B5EF4-FFF2-40B4-BE49-F238E27FC236}">
                <a16:creationId xmlns:a16="http://schemas.microsoft.com/office/drawing/2014/main" id="{D65E837B-A517-9309-AB4B-C3F54044C20F}"/>
              </a:ext>
            </a:extLst>
          </p:cNvPr>
          <p:cNvSpPr/>
          <p:nvPr/>
        </p:nvSpPr>
        <p:spPr>
          <a:xfrm>
            <a:off x="4723928" y="3693866"/>
            <a:ext cx="632609" cy="586927"/>
          </a:xfrm>
          <a:prstGeom prst="hear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473" y="227670"/>
            <a:ext cx="8878824" cy="1069848"/>
          </a:xfrm>
        </p:spPr>
        <p:txBody>
          <a:bodyPr/>
          <a:lstStyle/>
          <a:p>
            <a:r>
              <a:rPr lang="en-US" dirty="0"/>
              <a:t>task1</a:t>
            </a:r>
            <a:endParaRPr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AF60584-B7DB-04C3-6C85-986BFC4D8BE8}"/>
              </a:ext>
            </a:extLst>
          </p:cNvPr>
          <p:cNvGrpSpPr/>
          <p:nvPr/>
        </p:nvGrpSpPr>
        <p:grpSpPr>
          <a:xfrm>
            <a:off x="864795" y="2927128"/>
            <a:ext cx="1408886" cy="1647337"/>
            <a:chOff x="1249473" y="2170519"/>
            <a:chExt cx="1628481" cy="1997813"/>
          </a:xfrm>
        </p:grpSpPr>
        <p:pic>
          <p:nvPicPr>
            <p:cNvPr id="8" name="圖形 7" descr="文件 以實心填滿">
              <a:extLst>
                <a:ext uri="{FF2B5EF4-FFF2-40B4-BE49-F238E27FC236}">
                  <a16:creationId xmlns:a16="http://schemas.microsoft.com/office/drawing/2014/main" id="{8C90503B-7823-8B54-F805-D8AD15132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9473" y="2170519"/>
              <a:ext cx="1628481" cy="1628481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FCE4293-E6C6-1593-FA31-FFA39E828B40}"/>
                </a:ext>
              </a:extLst>
            </p:cNvPr>
            <p:cNvSpPr txBox="1"/>
            <p:nvPr/>
          </p:nvSpPr>
          <p:spPr>
            <a:xfrm>
              <a:off x="1294111" y="3799000"/>
              <a:ext cx="1539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</a:rPr>
                <a:t>原始</a:t>
              </a:r>
              <a:r>
                <a:rPr kumimoji="1" lang="en-US" altLang="zh-TW" dirty="0">
                  <a:solidFill>
                    <a:schemeClr val="bg1"/>
                  </a:solidFill>
                </a:rPr>
                <a:t>train</a:t>
              </a:r>
              <a:r>
                <a:rPr kumimoji="1" lang="zh-TW" altLang="en-US" dirty="0">
                  <a:solidFill>
                    <a:schemeClr val="bg1"/>
                  </a:solidFill>
                </a:rPr>
                <a:t>資料</a:t>
              </a:r>
            </a:p>
          </p:txBody>
        </p:sp>
      </p:grpSp>
      <p:pic>
        <p:nvPicPr>
          <p:cNvPr id="13" name="圖形 12" descr="樅樹 以實心填滿">
            <a:extLst>
              <a:ext uri="{FF2B5EF4-FFF2-40B4-BE49-F238E27FC236}">
                <a16:creationId xmlns:a16="http://schemas.microsoft.com/office/drawing/2014/main" id="{BA90D246-F867-C40A-6C7D-0782DB7A2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445" y="1114764"/>
            <a:ext cx="1069848" cy="1069848"/>
          </a:xfrm>
          <a:prstGeom prst="rect">
            <a:avLst/>
          </a:prstGeom>
        </p:spPr>
      </p:pic>
      <p:pic>
        <p:nvPicPr>
          <p:cNvPr id="15" name="圖形 14" descr="森林風光 以實心填滿">
            <a:extLst>
              <a:ext uri="{FF2B5EF4-FFF2-40B4-BE49-F238E27FC236}">
                <a16:creationId xmlns:a16="http://schemas.microsoft.com/office/drawing/2014/main" id="{E5603D9B-4373-E67E-F573-BC3DC3C1DD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5445" y="3074471"/>
            <a:ext cx="1069848" cy="1069848"/>
          </a:xfrm>
          <a:prstGeom prst="rect">
            <a:avLst/>
          </a:prstGeom>
        </p:spPr>
      </p:pic>
      <p:pic>
        <p:nvPicPr>
          <p:cNvPr id="19" name="圖形 18" descr="機器人 以實心填滿">
            <a:extLst>
              <a:ext uri="{FF2B5EF4-FFF2-40B4-BE49-F238E27FC236}">
                <a16:creationId xmlns:a16="http://schemas.microsoft.com/office/drawing/2014/main" id="{8B5D215F-E2F2-457C-96A7-CCECD4E600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95445" y="5034178"/>
            <a:ext cx="1069848" cy="1069848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B3D38519-8F95-F9F1-D3D5-6EB498EB0782}"/>
              </a:ext>
            </a:extLst>
          </p:cNvPr>
          <p:cNvSpPr txBox="1"/>
          <p:nvPr/>
        </p:nvSpPr>
        <p:spPr>
          <a:xfrm>
            <a:off x="3891787" y="22104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決策樹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2143535-0894-8BF2-741B-0B66A36F82CB}"/>
              </a:ext>
            </a:extLst>
          </p:cNvPr>
          <p:cNvSpPr txBox="1"/>
          <p:nvPr/>
        </p:nvSpPr>
        <p:spPr>
          <a:xfrm>
            <a:off x="3825797" y="40961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隨機森林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165327E-2C9E-C478-8907-EAA0000BBB78}"/>
              </a:ext>
            </a:extLst>
          </p:cNvPr>
          <p:cNvSpPr txBox="1"/>
          <p:nvPr/>
        </p:nvSpPr>
        <p:spPr>
          <a:xfrm>
            <a:off x="3726943" y="60558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支持向量機</a:t>
            </a:r>
          </a:p>
        </p:txBody>
      </p:sp>
      <p:sp>
        <p:nvSpPr>
          <p:cNvPr id="23" name="左大括弧 22">
            <a:extLst>
              <a:ext uri="{FF2B5EF4-FFF2-40B4-BE49-F238E27FC236}">
                <a16:creationId xmlns:a16="http://schemas.microsoft.com/office/drawing/2014/main" id="{396B2B0C-FE36-4233-E9A9-E16819CA26DE}"/>
              </a:ext>
            </a:extLst>
          </p:cNvPr>
          <p:cNvSpPr/>
          <p:nvPr/>
        </p:nvSpPr>
        <p:spPr>
          <a:xfrm>
            <a:off x="2599277" y="1649688"/>
            <a:ext cx="829559" cy="44543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右大括弧 23">
            <a:extLst>
              <a:ext uri="{FF2B5EF4-FFF2-40B4-BE49-F238E27FC236}">
                <a16:creationId xmlns:a16="http://schemas.microsoft.com/office/drawing/2014/main" id="{0A0C2FEA-941B-C751-BDB1-6706C3D2CD85}"/>
              </a:ext>
            </a:extLst>
          </p:cNvPr>
          <p:cNvSpPr/>
          <p:nvPr/>
        </p:nvSpPr>
        <p:spPr>
          <a:xfrm>
            <a:off x="5328244" y="1616800"/>
            <a:ext cx="877163" cy="4487226"/>
          </a:xfrm>
          <a:prstGeom prst="rightBrace">
            <a:avLst>
              <a:gd name="adj1" fmla="val 8333"/>
              <a:gd name="adj2" fmla="val 50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11DA2B42-8DD9-AD5E-1895-7839AAABA387}"/>
              </a:ext>
            </a:extLst>
          </p:cNvPr>
          <p:cNvGrpSpPr/>
          <p:nvPr/>
        </p:nvGrpSpPr>
        <p:grpSpPr>
          <a:xfrm>
            <a:off x="6205407" y="3074471"/>
            <a:ext cx="1491261" cy="1712129"/>
            <a:chOff x="1249473" y="2170519"/>
            <a:chExt cx="1723696" cy="2076390"/>
          </a:xfrm>
        </p:grpSpPr>
        <p:pic>
          <p:nvPicPr>
            <p:cNvPr id="26" name="圖形 25" descr="文件 以實心填滿">
              <a:extLst>
                <a:ext uri="{FF2B5EF4-FFF2-40B4-BE49-F238E27FC236}">
                  <a16:creationId xmlns:a16="http://schemas.microsoft.com/office/drawing/2014/main" id="{25ECC2F5-305F-8D7C-D927-DF0437119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49473" y="2170519"/>
              <a:ext cx="1628481" cy="1628481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74DEBB1B-1D60-EE6F-BC81-A6812233F030}"/>
                </a:ext>
              </a:extLst>
            </p:cNvPr>
            <p:cNvSpPr txBox="1"/>
            <p:nvPr/>
          </p:nvSpPr>
          <p:spPr>
            <a:xfrm>
              <a:off x="1294111" y="3799000"/>
              <a:ext cx="1679058" cy="447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</a:rPr>
                <a:t>原始</a:t>
              </a:r>
              <a:r>
                <a:rPr kumimoji="1" lang="en-US" altLang="zh-TW" dirty="0">
                  <a:solidFill>
                    <a:schemeClr val="bg1"/>
                  </a:solidFill>
                </a:rPr>
                <a:t>test</a:t>
              </a:r>
              <a:r>
                <a:rPr kumimoji="1" lang="zh-TW" altLang="en-US" dirty="0">
                  <a:solidFill>
                    <a:schemeClr val="bg1"/>
                  </a:solidFill>
                </a:rPr>
                <a:t>資料</a:t>
              </a:r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929FC6A-E81A-192B-6C25-9D6CA88E577E}"/>
              </a:ext>
            </a:extLst>
          </p:cNvPr>
          <p:cNvSpPr txBox="1"/>
          <p:nvPr/>
        </p:nvSpPr>
        <p:spPr>
          <a:xfrm>
            <a:off x="8544252" y="2002170"/>
            <a:ext cx="319510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SVM</a:t>
            </a:r>
            <a:r>
              <a:rPr lang="zh-TW" alt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分數：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0.939</a:t>
            </a:r>
          </a:p>
          <a:p>
            <a:r>
              <a:rPr lang="zh-TW" alt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決策樹分數：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0.914</a:t>
            </a:r>
          </a:p>
          <a:p>
            <a:r>
              <a:rPr lang="zh-TW" alt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隨機森林分數：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0.947</a:t>
            </a:r>
          </a:p>
          <a:p>
            <a:endParaRPr lang="en-US" altLang="zh-TW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r>
              <a:rPr lang="zh-TW" alt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隨機森林有以下參數調整</a:t>
            </a:r>
            <a:endParaRPr lang="en-US" altLang="zh-TW" b="0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zh-TW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</a:br>
            <a:r>
              <a:rPr lang="en" altLang="zh-TW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n_estimators</a:t>
            </a:r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TW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" altLang="zh-TW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r>
              <a:rPr lang="en" altLang="zh-TW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max_depth</a:t>
            </a:r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TW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" altLang="zh-TW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r>
              <a:rPr lang="en" altLang="zh-TW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min_samples_split</a:t>
            </a:r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TW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zh-TW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r>
              <a:rPr lang="en" altLang="zh-TW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min_samples_leaf</a:t>
            </a:r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TW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TW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" altLang="zh-TW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random_state</a:t>
            </a:r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TW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42</a:t>
            </a:r>
            <a:endParaRPr lang="en" altLang="zh-TW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endParaRPr lang="en" altLang="zh-TW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zh-TW" altLang="en-US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</a:rPr>
              <a:t>使得分數從</a:t>
            </a:r>
            <a:r>
              <a:rPr lang="en-US" altLang="zh-TW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</a:rPr>
              <a:t>0.947</a:t>
            </a:r>
            <a:r>
              <a:rPr lang="zh-TW" altLang="en-US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</a:rPr>
              <a:t>變為</a:t>
            </a:r>
            <a:r>
              <a:rPr lang="en-US" altLang="zh-TW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</a:rPr>
              <a:t>0.948</a:t>
            </a:r>
            <a:endParaRPr lang="en" altLang="zh-TW" b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Menlo" panose="020B0609030804020204" pitchFamily="49" charset="0"/>
            </a:endParaRPr>
          </a:p>
          <a:p>
            <a:endParaRPr kumimoji="1" lang="zh-TW" altLang="en-US" dirty="0"/>
          </a:p>
        </p:txBody>
      </p:sp>
      <p:sp>
        <p:nvSpPr>
          <p:cNvPr id="30" name="心型 29">
            <a:extLst>
              <a:ext uri="{FF2B5EF4-FFF2-40B4-BE49-F238E27FC236}">
                <a16:creationId xmlns:a16="http://schemas.microsoft.com/office/drawing/2014/main" id="{D65E837B-A517-9309-AB4B-C3F54044C20F}"/>
              </a:ext>
            </a:extLst>
          </p:cNvPr>
          <p:cNvSpPr/>
          <p:nvPr/>
        </p:nvSpPr>
        <p:spPr>
          <a:xfrm>
            <a:off x="4723928" y="3693866"/>
            <a:ext cx="632609" cy="586927"/>
          </a:xfrm>
          <a:prstGeom prst="hear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05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473" y="227670"/>
            <a:ext cx="8878824" cy="1069848"/>
          </a:xfrm>
        </p:spPr>
        <p:txBody>
          <a:bodyPr/>
          <a:lstStyle/>
          <a:p>
            <a:r>
              <a:rPr lang="en-US" dirty="0"/>
              <a:t>Task4(</a:t>
            </a:r>
            <a:r>
              <a:rPr lang="en-US" dirty="0" err="1"/>
              <a:t>資料分析</a:t>
            </a:r>
            <a:r>
              <a:rPr lang="en-US" dirty="0"/>
              <a:t>)</a:t>
            </a:r>
            <a:endParaRPr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CDDCE43-4E49-61FD-88CD-3A899AF8C920}"/>
              </a:ext>
            </a:extLst>
          </p:cNvPr>
          <p:cNvGrpSpPr/>
          <p:nvPr/>
        </p:nvGrpSpPr>
        <p:grpSpPr>
          <a:xfrm>
            <a:off x="864795" y="2927128"/>
            <a:ext cx="1408886" cy="1647337"/>
            <a:chOff x="1249473" y="2170519"/>
            <a:chExt cx="1628481" cy="1997813"/>
          </a:xfrm>
        </p:grpSpPr>
        <p:pic>
          <p:nvPicPr>
            <p:cNvPr id="4" name="圖形 3" descr="文件 以實心填滿">
              <a:extLst>
                <a:ext uri="{FF2B5EF4-FFF2-40B4-BE49-F238E27FC236}">
                  <a16:creationId xmlns:a16="http://schemas.microsoft.com/office/drawing/2014/main" id="{9AFF2E57-8851-3975-2289-B187CA5CD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9473" y="2170519"/>
              <a:ext cx="1628481" cy="1628481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F7E1C37-51AF-6043-733F-FD515C8BCA21}"/>
                </a:ext>
              </a:extLst>
            </p:cNvPr>
            <p:cNvSpPr txBox="1"/>
            <p:nvPr/>
          </p:nvSpPr>
          <p:spPr>
            <a:xfrm>
              <a:off x="1294111" y="3799000"/>
              <a:ext cx="1539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</a:rPr>
                <a:t>原始</a:t>
              </a:r>
              <a:r>
                <a:rPr kumimoji="1" lang="en-US" altLang="zh-TW" dirty="0">
                  <a:solidFill>
                    <a:schemeClr val="bg1"/>
                  </a:solidFill>
                </a:rPr>
                <a:t>train</a:t>
              </a:r>
              <a:r>
                <a:rPr kumimoji="1" lang="zh-TW" altLang="en-US" dirty="0">
                  <a:solidFill>
                    <a:schemeClr val="bg1"/>
                  </a:solidFill>
                </a:rPr>
                <a:t>資料</a:t>
              </a:r>
            </a:p>
          </p:txBody>
        </p:sp>
      </p:grpSp>
      <p:sp>
        <p:nvSpPr>
          <p:cNvPr id="6" name="左大括弧 5">
            <a:extLst>
              <a:ext uri="{FF2B5EF4-FFF2-40B4-BE49-F238E27FC236}">
                <a16:creationId xmlns:a16="http://schemas.microsoft.com/office/drawing/2014/main" id="{49E80E2C-77A3-6DE5-2B43-143F1C0C8C32}"/>
              </a:ext>
            </a:extLst>
          </p:cNvPr>
          <p:cNvSpPr/>
          <p:nvPr/>
        </p:nvSpPr>
        <p:spPr>
          <a:xfrm>
            <a:off x="2507531" y="1866507"/>
            <a:ext cx="895546" cy="39404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9B3D530-2E53-494F-9C3A-DCF7633616ED}"/>
              </a:ext>
            </a:extLst>
          </p:cNvPr>
          <p:cNvSpPr txBox="1"/>
          <p:nvPr/>
        </p:nvSpPr>
        <p:spPr>
          <a:xfrm>
            <a:off x="3234807" y="2024355"/>
            <a:ext cx="5805497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 </a:t>
            </a:r>
            <a:r>
              <a:rPr kumimoji="1"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 熱力圖 呈現數值資料之間的相關度（排除</a:t>
            </a:r>
            <a:r>
              <a:rPr kumimoji="1"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x1</a:t>
            </a:r>
            <a:r>
              <a:rPr kumimoji="1"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）</a:t>
            </a:r>
            <a:endParaRPr kumimoji="1" lang="en-US" altLang="zh-TW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kumimoji="1"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觀察出</a:t>
            </a:r>
            <a:r>
              <a:rPr kumimoji="1"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x0,x3,x9</a:t>
            </a:r>
            <a:r>
              <a:rPr kumimoji="1"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顏色較深（較不相關），所以刪除</a:t>
            </a:r>
            <a:endParaRPr kumimoji="1" lang="en-US" altLang="zh-TW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7B36750-DF64-4AA1-2096-E9BA62446E5D}"/>
              </a:ext>
            </a:extLst>
          </p:cNvPr>
          <p:cNvSpPr txBox="1"/>
          <p:nvPr/>
        </p:nvSpPr>
        <p:spPr>
          <a:xfrm>
            <a:off x="3234807" y="3073220"/>
            <a:ext cx="523360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 </a:t>
            </a:r>
            <a:r>
              <a:rPr kumimoji="1"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資料有許多缺失值，使用平均的方式補值，類別資料使用出現較多的分類來補值</a:t>
            </a:r>
            <a:endParaRPr kumimoji="1" lang="en-US" altLang="zh-TW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D580C06-06CF-9B94-2683-37B37BB4A681}"/>
              </a:ext>
            </a:extLst>
          </p:cNvPr>
          <p:cNvSpPr txBox="1"/>
          <p:nvPr/>
        </p:nvSpPr>
        <p:spPr>
          <a:xfrm>
            <a:off x="3234807" y="4993336"/>
            <a:ext cx="555411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4. </a:t>
            </a:r>
            <a:r>
              <a:rPr kumimoji="1"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資料分布不平衡（數量有相差</a:t>
            </a:r>
            <a:r>
              <a:rPr kumimoji="1"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400</a:t>
            </a:r>
            <a:r>
              <a:rPr kumimoji="1"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多），使用上下採樣的方式平衡並刪除重複資料</a:t>
            </a:r>
            <a:r>
              <a:rPr kumimoji="1"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kumimoji="1" lang="en-US" altLang="zh-TW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smoteTomek</a:t>
            </a:r>
            <a:r>
              <a:rPr kumimoji="1"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5878CE4-A7D4-07C2-2C22-C68EB5586141}"/>
              </a:ext>
            </a:extLst>
          </p:cNvPr>
          <p:cNvSpPr txBox="1"/>
          <p:nvPr/>
        </p:nvSpPr>
        <p:spPr>
          <a:xfrm>
            <a:off x="3234808" y="4122086"/>
            <a:ext cx="555411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 </a:t>
            </a:r>
            <a:r>
              <a:rPr kumimoji="1"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確保資料為數值型態，類別型態使用</a:t>
            </a:r>
            <a:r>
              <a:rPr kumimoji="1"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encoder</a:t>
            </a:r>
            <a:r>
              <a:rPr kumimoji="1"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來編碼，後續方便使用上下採樣，來調整資料</a:t>
            </a:r>
            <a:endParaRPr kumimoji="1" lang="en-US" altLang="zh-TW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5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278</Words>
  <Application>Microsoft Macintosh PowerPoint</Application>
  <PresentationFormat>寬螢幕</PresentationFormat>
  <Paragraphs>46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Arial</vt:lpstr>
      <vt:lpstr>Calibri</vt:lpstr>
      <vt:lpstr>Courier New</vt:lpstr>
      <vt:lpstr>Menlo</vt:lpstr>
      <vt:lpstr>Segoe UI Light</vt:lpstr>
      <vt:lpstr>Tw Cen MT</vt:lpstr>
      <vt:lpstr>Office Theme</vt:lpstr>
      <vt:lpstr>期末專題報告：Kaggle任務</vt:lpstr>
      <vt:lpstr>task1</vt:lpstr>
      <vt:lpstr>task1</vt:lpstr>
      <vt:lpstr>Task4(資料分析)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CRYPTO: INVESTING &amp; TRADING</dc:title>
  <dc:creator/>
  <cp:lastModifiedBy/>
  <cp:revision>2</cp:revision>
  <dcterms:created xsi:type="dcterms:W3CDTF">2022-10-27T00:37:19Z</dcterms:created>
  <dcterms:modified xsi:type="dcterms:W3CDTF">2023-12-12T09:19:52Z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