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9" r:id="rId5"/>
    <p:sldId id="263" r:id="rId6"/>
    <p:sldId id="260" r:id="rId7"/>
    <p:sldId id="261" r:id="rId8"/>
    <p:sldId id="262" r:id="rId9"/>
    <p:sldId id="265" r:id="rId10"/>
    <p:sldId id="264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8B897-36EA-47F4-B5F1-A8A449C2777B}" type="datetimeFigureOut">
              <a:rPr lang="ko-KR" altLang="en-US" smtClean="0"/>
              <a:pPr/>
              <a:t>2015-05-20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67E98-C9ED-42B1-B926-79334A7746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2716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67E98-C9ED-42B1-B926-79334A77460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2254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4272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8084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4726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5472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6560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4635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16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8889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3199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8462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6534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7585-0603-4C26-A39C-CF145C4DF24E}" type="datetimeFigureOut">
              <a:rPr lang="ko-KR" altLang="en-US" smtClean="0"/>
              <a:pPr/>
              <a:t>2015-05-20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400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spc="-300" dirty="0" smtClean="0"/>
              <a:t>SDS</a:t>
            </a:r>
            <a:r>
              <a:rPr lang="ko-KR" altLang="en-US" sz="3000" b="1" spc="-300" dirty="0" smtClean="0"/>
              <a:t>를 위한 </a:t>
            </a:r>
            <a:r>
              <a:rPr lang="en-US" altLang="ko-KR" sz="3000" b="1" spc="-300" dirty="0" smtClean="0"/>
              <a:t/>
            </a:r>
            <a:br>
              <a:rPr lang="en-US" altLang="ko-KR" sz="3000" b="1" spc="-300" dirty="0" smtClean="0"/>
            </a:br>
            <a:r>
              <a:rPr lang="ko-KR" altLang="en-US" sz="3000" b="1" spc="-300" dirty="0" smtClean="0"/>
              <a:t>스마트 회의실 예약 시스템</a:t>
            </a:r>
            <a:endParaRPr lang="ko-KR" altLang="en-US" sz="3000" b="1" spc="-3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500" b="1" spc="-300" dirty="0" smtClean="0"/>
              <a:t>박병광</a:t>
            </a:r>
            <a:r>
              <a:rPr lang="en-US" altLang="ko-KR" sz="2500" b="1" spc="-300" dirty="0" smtClean="0"/>
              <a:t>, </a:t>
            </a:r>
            <a:r>
              <a:rPr lang="ko-KR" altLang="en-US" sz="2500" b="1" spc="-300" dirty="0" smtClean="0"/>
              <a:t>이준행</a:t>
            </a:r>
            <a:endParaRPr lang="ko-KR" altLang="en-US" sz="2500" b="1" spc="-300" dirty="0"/>
          </a:p>
        </p:txBody>
      </p:sp>
    </p:spTree>
    <p:extLst>
      <p:ext uri="{BB962C8B-B14F-4D97-AF65-F5344CB8AC3E}">
        <p14:creationId xmlns="" xmlns:p14="http://schemas.microsoft.com/office/powerpoint/2010/main" val="231960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933" y="260648"/>
            <a:ext cx="1052002" cy="40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51520" y="260648"/>
            <a:ext cx="8640960" cy="6264696"/>
          </a:xfrm>
          <a:prstGeom prst="rect">
            <a:avLst/>
          </a:prstGeom>
          <a:noFill/>
          <a:ln w="476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92696"/>
            <a:ext cx="8640960" cy="0"/>
          </a:xfrm>
          <a:prstGeom prst="line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403648" y="332656"/>
            <a:ext cx="7416824" cy="28803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71148" y="323947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http://www.sds-smartreservation.com/buildingList.do</a:t>
            </a:r>
            <a:endParaRPr lang="ko-KR" altLang="en-US" sz="1400" dirty="0"/>
          </a:p>
        </p:txBody>
      </p:sp>
      <p:pic>
        <p:nvPicPr>
          <p:cNvPr id="25" name="그림 24" descr="sds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764704"/>
            <a:ext cx="2232248" cy="1869108"/>
          </a:xfrm>
          <a:prstGeom prst="rect">
            <a:avLst/>
          </a:prstGeom>
        </p:spPr>
      </p:pic>
      <p:cxnSp>
        <p:nvCxnSpPr>
          <p:cNvPr id="28" name="직선 연결선 27"/>
          <p:cNvCxnSpPr/>
          <p:nvPr/>
        </p:nvCxnSpPr>
        <p:spPr>
          <a:xfrm flipV="1">
            <a:off x="2566821" y="692696"/>
            <a:ext cx="0" cy="5832648"/>
          </a:xfrm>
          <a:prstGeom prst="line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8015" y="2774555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300" dirty="0" smtClean="0">
                <a:latin typeface="+mj-lt"/>
              </a:rPr>
              <a:t>잠실사옥 서관</a:t>
            </a:r>
            <a:endParaRPr lang="en-US" altLang="ko-KR" b="1" spc="-300" dirty="0" smtClean="0">
              <a:latin typeface="+mj-lt"/>
            </a:endParaRPr>
          </a:p>
          <a:p>
            <a:pPr algn="ctr"/>
            <a:r>
              <a:rPr lang="ko-KR" altLang="en-US" b="1" spc="-300" dirty="0" smtClean="0">
                <a:latin typeface="+mj-lt"/>
              </a:rPr>
              <a:t>예약페이지</a:t>
            </a:r>
            <a:endParaRPr lang="en-US" altLang="ko-KR" b="1" spc="-300" dirty="0" smtClean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9552" y="36450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300" dirty="0" smtClean="0">
                <a:latin typeface="+mj-lt"/>
              </a:rPr>
              <a:t>보유 회의실 수 </a:t>
            </a:r>
            <a:r>
              <a:rPr lang="en-US" altLang="ko-KR" b="1" spc="-300" dirty="0" smtClean="0">
                <a:latin typeface="+mj-lt"/>
              </a:rPr>
              <a:t>: 20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27784" y="587593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300" dirty="0" smtClean="0">
                <a:solidFill>
                  <a:srgbClr val="FFC000"/>
                </a:solidFill>
                <a:latin typeface="+mj-lt"/>
              </a:rPr>
              <a:t>∙</a:t>
            </a:r>
            <a:endParaRPr lang="en-US" altLang="ko-KR" b="1" spc="-300" dirty="0" smtClean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54853" y="838453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예약이 완료되었습니다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85824241"/>
              </p:ext>
            </p:extLst>
          </p:nvPr>
        </p:nvGraphicFramePr>
        <p:xfrm>
          <a:off x="3563888" y="2132856"/>
          <a:ext cx="3696072" cy="17439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48036"/>
                <a:gridCol w="1848036"/>
              </a:tblGrid>
              <a:tr h="435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spc="-300" dirty="0" smtClean="0">
                          <a:latin typeface="+mj-lt"/>
                        </a:rPr>
                        <a:t>예약자 </a:t>
                      </a:r>
                      <a:r>
                        <a:rPr lang="ko-KR" altLang="en-US" sz="1600" b="1" spc="-300" dirty="0" err="1" smtClean="0">
                          <a:latin typeface="+mj-lt"/>
                        </a:rPr>
                        <a:t>사번</a:t>
                      </a:r>
                      <a:endParaRPr lang="ko-KR" altLang="en-US" sz="1600" b="1" spc="-3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spc="-300" dirty="0" smtClean="0">
                          <a:latin typeface="+mj-lt"/>
                        </a:rPr>
                        <a:t>37643</a:t>
                      </a:r>
                      <a:endParaRPr lang="ko-KR" altLang="en-US" sz="1600" b="1" spc="-300" dirty="0">
                        <a:latin typeface="+mj-lt"/>
                      </a:endParaRPr>
                    </a:p>
                  </a:txBody>
                  <a:tcPr/>
                </a:tc>
              </a:tr>
              <a:tr h="435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spc="-300" dirty="0" smtClean="0">
                          <a:latin typeface="+mj-lt"/>
                        </a:rPr>
                        <a:t>예약자 성함</a:t>
                      </a:r>
                      <a:endParaRPr lang="ko-KR" altLang="en-US" sz="1600" b="1" spc="-3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spc="-300" dirty="0" smtClean="0">
                          <a:latin typeface="+mj-lt"/>
                        </a:rPr>
                        <a:t>이준행</a:t>
                      </a:r>
                      <a:endParaRPr lang="ko-KR" altLang="en-US" sz="1600" b="1" spc="-300" dirty="0">
                        <a:latin typeface="+mj-lt"/>
                      </a:endParaRPr>
                    </a:p>
                  </a:txBody>
                  <a:tcPr/>
                </a:tc>
              </a:tr>
              <a:tr h="435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spc="-300" dirty="0" smtClean="0">
                          <a:latin typeface="+mj-lt"/>
                        </a:rPr>
                        <a:t>예약 날짜</a:t>
                      </a:r>
                      <a:endParaRPr lang="ko-KR" altLang="en-US" sz="1600" b="1" spc="-3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spc="-300" dirty="0" smtClean="0">
                          <a:latin typeface="+mj-lt"/>
                        </a:rPr>
                        <a:t>2015</a:t>
                      </a:r>
                      <a:r>
                        <a:rPr lang="ko-KR" altLang="en-US" sz="1600" b="1" spc="-300" dirty="0" smtClean="0">
                          <a:latin typeface="+mj-lt"/>
                        </a:rPr>
                        <a:t>년 </a:t>
                      </a:r>
                      <a:r>
                        <a:rPr lang="en-US" altLang="ko-KR" sz="1600" b="1" spc="-300" dirty="0" smtClean="0">
                          <a:latin typeface="+mj-lt"/>
                        </a:rPr>
                        <a:t>4</a:t>
                      </a:r>
                      <a:r>
                        <a:rPr lang="ko-KR" altLang="en-US" sz="1600" b="1" spc="-300" dirty="0" smtClean="0">
                          <a:latin typeface="+mj-lt"/>
                        </a:rPr>
                        <a:t>월 </a:t>
                      </a:r>
                      <a:r>
                        <a:rPr lang="en-US" altLang="ko-KR" sz="1600" b="1" spc="-300" dirty="0" smtClean="0">
                          <a:latin typeface="+mj-lt"/>
                        </a:rPr>
                        <a:t>24</a:t>
                      </a:r>
                      <a:r>
                        <a:rPr lang="ko-KR" altLang="en-US" sz="1600" b="1" spc="-300" dirty="0" smtClean="0">
                          <a:latin typeface="+mj-lt"/>
                        </a:rPr>
                        <a:t>일</a:t>
                      </a:r>
                      <a:endParaRPr lang="ko-KR" altLang="en-US" sz="1600" b="1" spc="-300" dirty="0">
                        <a:latin typeface="+mj-lt"/>
                      </a:endParaRPr>
                    </a:p>
                  </a:txBody>
                  <a:tcPr/>
                </a:tc>
              </a:tr>
              <a:tr h="435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spc="-300" dirty="0" smtClean="0">
                          <a:latin typeface="+mj-lt"/>
                        </a:rPr>
                        <a:t>예약 시간</a:t>
                      </a:r>
                      <a:endParaRPr lang="ko-KR" altLang="en-US" sz="1600" b="1" spc="-3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spc="-300" dirty="0" smtClean="0">
                          <a:latin typeface="+mj-lt"/>
                        </a:rPr>
                        <a:t>12  :  00</a:t>
                      </a:r>
                      <a:r>
                        <a:rPr lang="en-US" altLang="ko-KR" sz="1600" b="1" spc="-30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600" b="1" spc="-3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600" b="1" spc="-300" dirty="0" smtClean="0">
                          <a:latin typeface="+mj-lt"/>
                        </a:rPr>
                        <a:t>– 14  : 00</a:t>
                      </a:r>
                      <a:endParaRPr lang="ko-KR" altLang="en-US" sz="1600" b="1" spc="-3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139952" y="4221088"/>
            <a:ext cx="1224136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spc="-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예약취소</a:t>
            </a:r>
            <a:endParaRPr lang="ko-KR" altLang="en-US" sz="1600" b="1" spc="-3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96136" y="4221088"/>
            <a:ext cx="1224136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spc="-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처음화면으로</a:t>
            </a:r>
            <a:endParaRPr lang="ko-KR" altLang="en-US" sz="1600" b="1" spc="-3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9552" y="6130171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spc="-300" dirty="0" smtClean="0"/>
              <a:t>나의 예약현황 보기</a:t>
            </a:r>
            <a:endParaRPr lang="en-US" altLang="ko-KR" sz="1500" b="1" spc="-300" dirty="0"/>
          </a:p>
        </p:txBody>
      </p:sp>
    </p:spTree>
    <p:extLst>
      <p:ext uri="{BB962C8B-B14F-4D97-AF65-F5344CB8AC3E}">
        <p14:creationId xmlns="" xmlns:p14="http://schemas.microsoft.com/office/powerpoint/2010/main" val="3258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ddd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1052736"/>
            <a:ext cx="3221465" cy="418353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89426" y="95799"/>
            <a:ext cx="8964488" cy="6669360"/>
          </a:xfrm>
          <a:prstGeom prst="roundRect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39752" y="4869160"/>
            <a:ext cx="4896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spc="-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감사합니다</a:t>
            </a:r>
            <a:r>
              <a:rPr lang="en-US" altLang="ko-KR" sz="6600" b="1" spc="-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!</a:t>
            </a:r>
            <a:endParaRPr lang="ko-KR" altLang="en-US" sz="6600" b="1" spc="-3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539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3000" b="1" spc="-300" dirty="0" smtClean="0"/>
              <a:t>기획의도</a:t>
            </a:r>
            <a:endParaRPr lang="ko-KR" altLang="en-US" sz="3000" b="1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300" spc="-300" dirty="0" smtClean="0"/>
              <a:t>한눈에 들어오는 회의실 예약 시스템 </a:t>
            </a:r>
            <a:endParaRPr lang="en-US" altLang="ko-KR" sz="2300" spc="-300" dirty="0" smtClean="0"/>
          </a:p>
          <a:p>
            <a:r>
              <a:rPr lang="ko-KR" altLang="en-US" sz="2300" spc="-300" dirty="0" smtClean="0"/>
              <a:t>누구나 쉽게 조작할 수 있는 예약 시스템</a:t>
            </a:r>
            <a:endParaRPr lang="en-US" altLang="ko-KR" sz="2300" spc="-300" dirty="0" smtClean="0"/>
          </a:p>
          <a:p>
            <a:r>
              <a:rPr lang="ko-KR" altLang="en-US" sz="2300" spc="-300" dirty="0" smtClean="0"/>
              <a:t>오직</a:t>
            </a:r>
            <a:r>
              <a:rPr lang="en-US" altLang="ko-KR" sz="2300" spc="-300" dirty="0" smtClean="0"/>
              <a:t>, </a:t>
            </a:r>
            <a:r>
              <a:rPr lang="ko-KR" altLang="en-US" sz="2300" spc="-300" dirty="0"/>
              <a:t> </a:t>
            </a:r>
            <a:r>
              <a:rPr lang="en-US" altLang="ko-KR" sz="2300" spc="-300" dirty="0" smtClean="0"/>
              <a:t>SDS</a:t>
            </a:r>
            <a:r>
              <a:rPr lang="ko-KR" altLang="en-US" sz="2300" spc="-300" dirty="0" smtClean="0"/>
              <a:t>만 만날 수 있는 </a:t>
            </a:r>
            <a:r>
              <a:rPr lang="en-US" altLang="ko-KR" sz="2300" spc="-300" dirty="0" smtClean="0"/>
              <a:t>EASY,  EASY SYSTEM!</a:t>
            </a:r>
            <a:endParaRPr lang="ko-KR" altLang="en-US" sz="2300" spc="-300" dirty="0"/>
          </a:p>
        </p:txBody>
      </p:sp>
      <p:pic>
        <p:nvPicPr>
          <p:cNvPr id="1026" name="Picture 2" descr="http://premiumbiz.co.kr/wp-content/themes/goode/timthumb.php?src=http://premiumbiz.co.kr/wp-content/uploads/2012/06/%ED%81%B0%ED%9A%8C%EC%9D%98%EC%8B%A4%EC%A0%95%EB%A9%B4.jpg&amp;w=680&amp;h=272&amp;zc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67337"/>
            <a:ext cx="6477000" cy="2590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532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3000" b="1" spc="-300" dirty="0" smtClean="0"/>
              <a:t>사용기술</a:t>
            </a:r>
            <a:endParaRPr lang="ko-KR" altLang="en-US" sz="3000" b="1" spc="-300" dirty="0"/>
          </a:p>
        </p:txBody>
      </p:sp>
      <p:pic>
        <p:nvPicPr>
          <p:cNvPr id="4" name="Picture 2" descr="구글맵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7" y="3789040"/>
            <a:ext cx="2019300" cy="2257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data:image/jpeg;base64,/9j/4AAQSkZJRgABAQAAAQABAAD/2wCEAAkGBxQSEhUUEBQUFBUVFhgUFhYXFxQVFhgWFxcWFxcYFxYaHSggGBslHRcVITEiJSkrLi4uFyAzODMsNygtLisBCgoKDg0OGxAQGywkHyU0LDQ0LywsLCwsLC8sLCwsLDQsLCwsLCwsLCwsLCwsLCwsLCwsLCwsLCwsLCwsLCwsLP/AABEIALUBFwMBEQACEQEDEQH/xAAcAAEAAgMBAQEAAAAAAAAAAAAABgcDBAUCAQj/xABHEAABAwIDBQQFBwkHBQEAAAABAAIDBBEFEiEGEzFBUQciYYEUMnGRsSNCUnKhwdEVFlRikpOywtIXJDM0Q3OCY2Si4fBT/8QAGgEBAAIDAQAAAAAAAAAAAAAAAAQFAgMGAf/EADMRAAICAQIEAwcDBAMBAAAAAAABAgMEERIFEzFBFCFRMjNScYGhsRUiYSNCkcEkYtFD/9oADAMBAAIRAxEAPwC8UAQBAEAQBAEAQBAEAQBAEAQBAEAQBAEAQBAEAQBAEAQBAEAQBAEAQBAEAQBAEAQBAEAQBAEAQBAEAQBAEAQBAEAQBAEAQBAEAQBAEAQBAEAQBAEAQBAEAQBAEAQBAEAQBAEAQHl7rcdEBz5scgbxkBPhc/BbI02S6I1Svrj1Zh/OWn+kf2Xfgs/DW+n3MPFVev2H5ywfSP7LvwTw1voPFVepmhxyB3CRvnp8Vg6bF1Rmr630Z0GPB1ButZtPSAIAgCAIAgCAIAgCAIAgCAIAgCAIAgCAIAgCAIAgCAIAgCAxzyBrS52gAufYEBX+L4y+dx1IZ81vh1PUq2poUFr3Ki7Ic3ouhzsy3mgxuqmDi5o9pC88hoz4Kth4Pb+0E1Q0ZlzL3QG3QYnJCbsdpzafVPlyWqyiM+ptqvlX0J9hde2aMPbz4joeYKqrIOEtrLaE1OO5G4sDMIAgCAIAgCAIAgCAIAgCAIAgCAIAgCAIAgCAIAgCAIAgOFtjPlpnW+cQ33nX7Fvx462I0ZMtKmQHMrcptTo4DhPpUhDiRGwXdbTMTwbfoomXa4pRRMxKVP8Ac+iJpDs5TtFhEz9lqrXJlmopdj7Js/TkWMTP2W/gmrGiIdtFgwpXjd/4b7gD6LuOngRfTwVhiWuX7WV2ZUo/uicrMpxB1JPsNVd+SPkQHj28D9yrs2PSRY4M9U4k0UEnhAEAQBAEAQBAEAQBAEAQBAEAQBAEAQBAEAQBAEAQBAEBGdvD/dx9dv3qTie9RGy/dMgedW5S6kz7PfUl+uP4QqrN959C3wfdkvUQmBARvbPDpZmM3Ia4tfchxI0ykaWB11C349qrlqzRkVO2O1ET/N2s/wDzj/bP9KmeNj6ELwEvU7ux+DzxTOfM1rRkyjK4k3uD0CjZF6tSSJONjupvVkzUUlhAEAQBAEAQBAEAQBAEAQBAEAQBAEAQBAEAQBAEAQBAEBF+0E/3Yf7jfipWH71EXM9y/oV5nVzoUmpOuzk3jl+v/K1VGd7z6Fxge6+pMVDJoQGKeZrGlziAALknQIlq9EeN6LVkDxDbR++Bh/wmm2U/PHU9PBWdeD+z93X8FXZnvmft6L7kzwrEmTxh8ZuDxHMHmCORVfZXKuW2RY12RsjuibywNgQBAEAQBAEAQBAEAQBAEAQBAEAQBAEAQBAEAQBAEAQBARTtGP8AdR/uM+KlYXvl9SJne4f0K13ivNCg3FgdmbrxS/7n8rVTZ/vS74d7n6k1UInmKedrGlziAALkngESbeiPG0lqysNqdpzUuyRkiEHTkXnqfDwV1i4nLW6XX8FHl5nN/bH2fyR7eKZoQtx0MFxp9NJnYbg+s3k4fcfFabsdWx0fU30ZMqZaroWvhGKR1EYkjNweI5g8wR1VFZXKuW2Rf12xsjuj0N5YGwIAgCAIAgCAIAgCAIAgCAIAgCAIAgCAIAgCAIAgCAICI9pjrUl/+oz4qZg++X1IPEXpjyfy/JVe+V9tOZ5hZPZW68Mv+5/K1UnEfe/Q6Lhb1o+rJrUTBjS5xAa0EkngANSSoC8yyZU2121pqnZIiRCOHV9vnHw6BXmJhqtbpdfwc5m8Q5r2Q9n8kaM6mvRdSBGTeui6H3fL3Qx5h8M//wB93tXnlrp3M9Xt3aeR0sBx+Slkzs1B0e3k4fcehWnIxo3R0fXszdjZsqJarp3RcOC4rHUxCWI3adD1DhxafELn7K3XJxl1OnqsjZFTj0ZvrA2BALoAgCAID5dAfUAQBAEAQBAEAQBAEAQBAeXGyAqLHttKgzybiUsjBytADdQ3TNqOZV5j4VfLW9eZzuVxG1WtVvRI5/54Vv6Q73M/pW7wNHw/kj/qOT8X2X/hv4FtpUNnj38pfGXBrwQ3QO0voOXFacjBr5bcFoyRi8Rt5qVktUy3muuLqjOiIvtBtrDTStitnN/lMp9Qfe7wUunCsti5Ly/2QsjOqpmoPz9f4NLtEqmS0AfG4Oa57CCOBF1lhRcchJ9fMw4hJSxW10en5Ksur85fQsrsvnaymnc8hrWyEknQAZGqj4gm7kl6HS8KaWPq/VnRwzbeComdCRladI3OOj+oI+aeg5rXbhWVwU/8/wAGyniFVtjgvp/JF9rNiZI5M9GwvY86xj5hJ4i/zfDkpGLnbVts7EbM4bvluq+qNuu2VbSYfK99nTODczuneb3W9B8VrryJXZEW+mptsxYUYs4x9PN+pAbq9OaJlsHg8dXFURyi4u2x5g2NiDyKp+ITcLIyT7F9wuuM6ZRktVr/AKNam2FqDUGJ+kQ1MosMzb8Gjk7r04rKXEVy9V7RjDhOlvm/2lq4Xh7KeNscQDWtFgAqmUnJ6su4xUUkkQLb3auWOcRU0hZkHfIsbuPLUchb3qzwcSE4Oc18in4jmzrmoVvT1Iz+eFb+kP8Acz+lTvBUfD+Su/Ucn4vsj1HtlWAg79xsQbENsbHgdF48ChrTaex4lkJ6uX2RcOFVzZ4mSs4PaHDzHBUE4uEnF9jp4SU4qS6M3FiZBARPbsVTIxLSSObkvnY0NOZvMi4vmH2i6kYzr3aWLVEXKVuzWp6NfcrwbY1h4VDvcz+lXSwqH/b+Tn3xDJXlu+yM1JtrVse1zpS9oNy0htnDmNAsZ4FLi0lo/qZ18TvUk5PVFu4ViDJ4myRm7XC/4g+KoZwcJOMuqOkrnGcVKPRm2sTMhO321Rp7Q07rSmznOFjkby8z8FPwsVWvdLp+Ss4jmOlbIe0/sQf88K39If7mf0qz8FR8P5Kj9Ryfj+y/8NvCsexCplbFFO+51JsyzW83Hu+7qVHyKcamO7b5/UlYl+XfPbu8u/ki3qSMtY0OJcQACTxJ6nxVKdAjMgCAIAgIzt9i/o9K7KbPk+Tb17wNz5C6k4dXNtS7LzIubdyqW+78kUvddGcmMy83LXQy2PTd2F1kYlu7KYk+qw8tjflmY0xZ+JBA7rrHjcW+1c7lVKq7zXl1OqxLedQnr59Cq8RppIpXRzgiQG5ub5r/ADgeYPVXdFsLI6xOeyaJ1Tan/n1PTMSeIXQ5iY3EOynk4G929L8166YuxWd0eRyJqp1dn9jUutpH0NpuIPERhBswuzuAv3jawv1AtwWrkx37+5v581Vyl0/JiponyPayIFz3GzQON+t+QHVe22RrjrI8opnbPbHr+C9tnqaSOnjbUP3kgADndfxtwudSuaskpSbS0Otri4wUW9Tm9oX+Rl9jf4mrdh+/j8zTme4n8ilrrpDktCxuyM/4/tb8CqXiftx+R0HCPdy+f+ix8qrC2NPGK5sEL5XcGNJ/ALKEHOSiu5jOahFyfRFB1dS6R7nvN3PcXH2k3XUQgoRUV2OPtm7JuT7mLMvXJLqYxg5a6LoLrIx0LK7KsXu19O46t+UZ9U6OHkdfNUvEqdJKxdzoOFX7oOt9ixFWFsEB5ewEWKAqDb7Zk00hmiHyLz3gODHH+Un3H2q3wMrVcuTKPiWH/wDWH1IldWpS6Eu7P9pPRpd1IfkpD5MedAfYeBVfnYvMjvj1Ra8Ny+W+XLo/syxtp8dbSQGR2rjoxv0ncvLmVU0Uu2e1F1kXqmtyZSNXVOle58hLnPJc4+J+5dJCKglFdjk7LJWScpdWeIY3Pc1jBmc4hrW9SUnYq47me1VSsmox6lzbF7NNpItbOlfq93U9B4Dkubvuds9zOrx6I0w2xJKtJvCAIAgPhKAprtHxff1RY09yHuDxcbFx+A8ir3h1Oyvc+rOe4ndvs2LovyRTMp5WaE7Gyx/JOfL8qT6Ra2vD1f2PtVJ4n/lbu3Q6Hwn/ABNnfr9SCByvDntCV9nOL7iqDHHuTDIegcLlh99x5qv4hTvr3LqvwWfDLtlmx9GWHtdsxHWR/Rkbqx44g+PVp5hU9F0qpbol3fRG6G2RTNdRyQSOimble3iORHJzTzBXRU3RtjuicxkY8qZbWa91uNGhlpoXyPbHE0ve42a0ff0A5larbY1x3SNtNErZbYlw7FbJtpGZn2dM4DM7p+q3o0faufyMiVstX0OmxsaNENF17slajkkjPaJ/kZvY3+Jqk4fv4/MjZnuJfIpS66Q5TQsjsh/1/a34FUvE/bj8i/4T7uXzLJVYWpXHaxjFgymaePyj/YD3B5m58lZ8Np1k7H2Knil2kVWu5W11dFCTfYLZwVEFQ+QaSNMLD0AHeI/5W/ZVNn3tWpLt5l7w3HXKbl/d5EKmjLHOY8Wcxxa4eLSQfgrauanFSXcpra3XNxfY3cBxM01RHKPmuGYdWnRw93wWvIq5lbibcW7k2qRflPKHNDmm4IBB6g8FzOmnkzqzKgCA166kbKxzHgOa4EEHmDovU9HqeNalH7U4C6imyG5jdcxO8PoE/SH2q/w8nmx0fVHOZ+JyZbo9Gca6mlfobmIYrLOGCV5du25G+z7zw9wWquiFbbiupvuvnakpPoaZd1WxvTzNKi29EWl2dbKGIekTttK4d1p+Y3p9Y8/cqDMyubLRdEdLhYiphq+rJ8FCJx9QBAEAQHI2pxUUtNJLzAs0dXnRo9/wW2it2WKKNV9qrrc32KEe8kkk3JNyepOpK6dLRaI5OTbbbOhs9hvpNTFFyc67vqN1d+Hmo+Xby6myThU8y1Lt1L7EAyZbC1rW5LmzqChNocONNUyxcmuu36jtW/h5LpMS3mVJnMZtPLua7M57HEG4NiNQehHAqQ0mtGRU2nqi+tlcVFVTRy8yLOHRw0cPeuYvqdU3E6yi1W1qaNPa/ZdlZH9GRurHjiD0PUdQvab5VS3RPL6I3R2yKcmwuZs/o5jO+vYNHBw+kD9DxV6sut179Tn5YVqt5ehbmxeyLKRmZ9nzO9Z/8rejfiqTIyJXS1fQvsbHjRHRdSVqOSAgIz2i/wCQm9jf4mqTh+/j8yNme4l8ikl0hyxZPY//AK/tb8CqXiftx+Re8J93L5li1MwY1znGwaC4noALlVnXyLRvRalAY7iRqZ5JXfPdoOjRo0e5dPj1cutROVybXbY5GixpJAaLuJAA6kmwC2TkoxcmaoQc5KK7l/bO4aKenjib81tj4nmfM3PmuXsm5ycmdbCChFRXYq3tMwvc1e8A7swv/wA22DveLFW/DbdYOHoUvFKdJKxdyJKzKot7svxje026cbvhOXxLDct92o8lz+fTy7NezOj4fdzKtG/NE1UInhAEBxdqcJiqIHtmsABmzcMpGuYHwWdc5QknHqa7YRnBqXQoh4sSAcwBsHAWBHW3K66iLbS16nJzSUmo9DysjElnZzhMU9TeVwJjGZkZ5n6Xjbp5qs4lZOMUl0Za8LqrlJyfVFytbZUpenpAEAQBAfCgKq7V8Yzysp2nSMB7vrm9h5DXzVxwynydjKXil3mq18yAq1Kc7uyWPNopHSGPeOIDR3gMo4nlz09yh5eM79FrpoTsPKjRrqtdSWf2qf8Ab/8An/6UP9LfxfYm/q0fhIptbj7a2Rkgi3bmgtPeBuOI5ctfepmLjOjXz11IWZlRvS0WjRwlLIJPOyrGMkr6dx0kGdv1xxHmP4VV8Sq1SsRccLu83W/mT7aHaGKia102Yh7soyi5vYnXXhoVWU0TulpEtLr40x3TI4e0ChLs5jkzAWvkbex4i9+Clfp1/wDH+SL+pUfz/g7mz21cFY5zYQ8FgDjmaALE201Wi/GnTpu08yRRlQu12diQKOSAgIz2i/5Cb2N/japGH7+PzI2Z7iXyKRXSnLFldj/+v7W/Aql4n7cfkXvCvdv5nT7UsX3VOIWnvTEg+DB63v0HmtXD6d9m59EbuI3bKtF1ZUSvznDewStbBOyV7M4Ycwbe3etYE+xaMip2w2p6EjFtjVZvktSdjtT/AO2/8/8A0q79LfxfYs/1aPwnD2s2wbXRBhhyOa4Oa7Nex4HlzBIW/HwnTPcpfY0ZOfG6tw2kTViVZ3tiMX9Gq2OJ7r/k39LOOh8jb7VEzauZU/VE3Au5dq16PyLzaVzh0p6XoPhKAqjtF2s3rjTQO+TabSOHz3A+qOrR9pVxg4mi5k+vYpeIZmv9KH1ZAyrUpz4034LxPU9aa6mxRVb4Xtkidle03B/+5LGcFOLjLoZVWSrkpR6l4bJ7QsrYg8aPbpIz6LvwPELnMiiVM9rOnx743Q3I7q0EgIAgCA1MTrWwxPkebBjS4+SyjFykoruYzkoxcn2Pz/X1LpZHyP8AWe4uPny8uHkunrgoRUV2OSttdk3J9zA2MkgAEkkAAC5JPAAdVlKSitWYwi5NRXU3PyNU/o0/7tyjeNp+Il+Av+Efkap/Rp/3bk8bT8Q8Bf8ACPyNU/o0/wC7cnjafiHgL/hNNzCCQQQQbEHQgjiCOqkRkpJNdCJOLhJxfVGahqXQyMkZ6zHBw8uXnwXlkFODi+5lVa65qS7FhdpNQJ6Onmj1aXg36ZmuFvfoqjAWy9xZd8RanjqcenUrfKrooNSZdltY2Oqc15tvGWaTzcDe3mL+5VvE63KCkuxa8KtSnKL7lv3VKXwugIR2p4m1lNuQRnkcNOeVpuSfDgFO4fU5W7uyK/iNyhU492VLlV8c5qWX2QxWjnd+uG+5oP3qk4nL+ol/B0HCl/Sb/kiG2mK+k1T3g3Y35Nn1W8T5m5VjhVcupa9WVmffzbXp0RwsqlELU22YTUEAtp5yDqCI3WI5EKK8ylPTcTFg3vz2n38jVP6NP+7cnjafiPfAX/CffyNU/o0/7tyeNp+IeAv+E1pqZ7DlkY5juOVwLTY8DY8lurtjYtYvUj21Tqek1oY8q2GpMvDYPF/SKRhcbvYN2/2tFr+YsVzeVVyrWux1WJdzalLv0JEVHJJA+0TavdNNPAflHDvuHzGnl9Y38grDBxd73y6fkrc/M5S2R9p/YqrKrw57U38BwZ9XM2Jml9Xu+iy9ifb0UbKyFTDXv2JmHju+enZdSebbbFN3DH0rbOhbbKPnMHEeLhqR59VVYmU4Wfu6MucvEVlf7V5roVmAr5PVanNvy6nT2fxaSkmbLHy0c3k5l9WlacimNsNrN+NkypnuX1LywjE46iJssRu1w8weYPQhc3ZCVctsup1FdkbIqUejN5YmYQBAQPtOxA5G07D6/ff9UHQeZ+CsOH16z3vsVnE7Hy+XHv8Agrn0Mq43lDyX6kh2CwXeVYc4XbEM/D5x0b958lX8Qu/ZsXcs+GY/9Te+xboiHQe5U5fH3dDoPcgPhiHQe5AVHt9g27qy5os2UZhp84aO+4q5wLtYbH2KHieM+YpruRz0MqfvKzksmGzMPpNJNRPNiPlIj01vp7Ha/wDJVeXrXarYl1hf1aHRMiE2HuY90cgyvabFp+I6jxVjXfGa1RVW4k65aMNpCNQbEa3HG6yc0/JmtVSXmmduHaKtYLCd1h1DXH3kXUaWNQ3rtJscvJitN32PT9pq4j/MOHsDfwXixcdf2nrzMl/3fY41TG+RxdI5z3Hi5xJPvKkxcYrSK8iHOM5vWT1ZiNIdALkk2AA1J6AL2VsYrVnkcecnoiw90cPwzJwmlvw5Pf6x8h8FSxfiMjV9C/kvC421df8AZXnoZV3vOe5MvU28JwczTxxcnO731Rq77BbzWjJv2VN9yTiYrnak+heUFO1rQA0aADh0XPHUHvdDoPcgG6HQe5AV72o4PfdztHA7t3sOrT5H4qw4fdsm4vuVnFKOZWpLqvwQH0Mq43lDyX6kr7O60wVGRx7kwy+AeLlp89R7lAz4b4bl1RacMm65uD6Mm2120Ho0dmWMrxZg6frHwH2quxqObL+C0ysjkw8uvYqGaBz3FzyXOcSSTqSTzKv4uMVojmZwnKW6T82eBREkBoJJNgBxJPALyV0YptiGPKbSRb+xWzopIRexkf3nu6noPAcFz99ztnuZ1GNRGmtRRIntuLFaTeVHt3szuJt7GLRSHUcmyG/uB+PtVvg5Wq5cupScRwvPmQ+pGvQyrHeip5L9SQbH4w+jk1uYnnvt6dHDx+Kh5dKtjquqJ+DdKiWj84v7FvwTB7Q5pBBFwRwIKo2mnozoU9fNGRD0FARjG9koJpHTSvkBtdxDyAA0dOQstsL5xWkWaZ0Qm9ZI5GE7JUVVE2anlfJG69nCR1jY2PLqs/E2+pj4Wr0JPgOAx0jXCK/eNyXHMb8OK1TslN6yNsK4wWkTrLAzF0AQEexKkpsQzx5yXU8mV+UlpY/Le1/YftWcJyg9YmE64zWkkc/+z2n+lL+8K2eJt9TV4Wr0NzCNjoaeUSsdJmbe13kjXQ3HNYzvnNaNmcKIQesUb2NbPQ1I+UbqODho4ewjULCE5QesTKdcZ+0iK1PZ+8f4UxI6PaHfaLKVHNmupFlgwfR6Gmdiar6UJ8nhbPHP0NfgP+x8/Mmr+lD7np47+B4D+TPBsHOfXlY0fqsJPvcfuWLzpdkZLAj3ZJME2ShpjnN3vA9d+pA520sPJRrLp2e0Sq6YV+yeKrDqbFI45mSOdGMwYWOc0aGztOtxZeQtlD2T2dUZ+0jU/s+p/pS/vCs/E2epr8LV6HQwTZOGmk3jMxda3ecXWHh05LCd05rRszrphB6xRIVrNp9QC6A421EtOIgyreGMme2FvG5e/wBVoI4HT7F7FtPVHkoqS0Zxv7Pqf6Uv7wrf4mz1NHhavQ8QbFUolyiV+8ZleWiU5gL91xHEC4+xePIsa0bPVjVJ6pGXaTZqm+UqqqWRjWtzPdndla0eHIeAWML5xWifkezorm9ZLzNek2HpZWNkjkkcx7Q5rhIbFpFwQs/E2epj4Wr0OlhOxsEEgkbmc4cMzi4C/QHmsJ3TmtGzOFMIPWKO1imJxU0e8neGMBa3Mb8XENaNOpIC1G0x4pjMNPu9/IGb14jYSDYvPBt7WBPigNLaDEKS/o1S9odJG6TJYk7tgJc/QaAWOvgvU2nqjxpNaM4GHbG0c8TZoJZHxvGZrhI6xHmt3ibPU0eFq9DQiwjDHMZI2peWSTejscHvs6W9sg04/YvfE2eo8LV6E6wTCm00e7YXFoJIzOLiL9CeA8FplJyerN0IqK0R0ViZBAQztXxgU9A5geGPqHNp2uJADQ82keSeQZmKA4PZ9iUUEtdRUMkdQxjfSqXI8PaczAHx3B4h4Bt+sgNbZnaeqqHsjlxARzzRyA08tGYSyXKcoikcLOINuN7gcEBuUG2NRUMw+Bj8lS98oqyGtJa2lu2U2Is3M7KBpzQGhSbQ4o2kgr5KiJ8bqhsRg3TRmjdLu8xkGod4DkEB3KerxKulqX0lRFTRU87oI43RCTeGMgPMjr3AJvwQHCiZXtlxeWkqI4dzPvHtMYfvZGwsJBJ9Rlh7blAdP8uV9bPSR0k7KZs+HNq33jbJZ7nW7oPtA48EB5mxHE5XVm4qo2DDw1hzRNJqJREJHuf9BpvYAIDHS49X19TDHS1DKVsuHxVbgY2y5XvJuG38bDXkgPFBtfW1MNHBG+OKpnnnhknyBzQ2mNnOZGdMzrhAfZ9q62Js1PLK101NX0kBmaxo3kNQQbFnAOsbaIDt7SY9VRVk8dMN5kw908cWUHNMJMoOmp05IDnbCbSyTVDI5a8Sl8Rc6CSldTyB4tfduNg4DW/FAWJUeq76p+CAqPAsXMGF0bWVopC985IbAamV7RI71GDgAbXNufFAbeE7ZVRjp5pJRJEyuNHO7diPPHJYRSuadYyHEAjTigNip2ome2pm9NbSwmr9HpvkBM9zYQRKY2DVzi6+uoAagNKk20rXUtaIXmokp5Ymsm9Hcx+5ktne6ntcluulkB7h23lipql7KxlZI3dMiZJTuppGPleIw6RptmYCRwHJAdHaGTFKGiqaiWsilywtc20LWuZKXtBy8iyxPEXQGPFqjEKaKmlnq2Tb+qpWZBBG1rBJcvAJBPQAoDTrMaxNwxKeGqYyOhneGROiY7O1gDi0v5Cxt1XoN7Zp0k2Mvn3pDX0NNM5mRti2TPaO51Aabm/E3XgNjtYxKK1LRzSsiZUTtdO57g0Cni7zwSeGY5R70BxcB2j3OEYhHSTNc+gMggkaWvaYnOL4iOIcACW/8UB08MxevgqqBtXUR1Edex3cbGIzE9sW8GUjiOWqAjWOV9dWYcayaePcSVcbRTiNoyNZUhrCJOJdcC9+IQFmbcUcEtBO2qdkiEZeX82OaLte39YECyAr3s+k9IpcQqap5fW7gwuDxlcyAQ3jsOjtTfnZAcfZbHZ6XDjQAkzVkcLqIgXsKruSfsEOcfagM+BU+7oKKO98mNZL9cr3Nv8AYvT0vReHgQBAcDGNmWVNXT1EzszaYPywloLHPkFs7r8bDgLIDWxfYyKWeKeF5pnRskiduWtYXxyixFx6pB1B6oDSpNh3Nlhlqq2oqm0rt5Cx7YxZ4BAc5zRmeQOqA0Ng8JbLW19eInxMmcI4Q9pa4i15ZA06tDnW9x6oDrHYhpw+Oi3zrRyNlEmUXJbLvbZb246IDDXbCEzSyUtbU0rKh+8miiyZXP0u5riLsJtrZAdGk2UbG2tbvXH01xc4kC7CYxH/AMuF0B4wTZFtNLTyCVztxRtogC0DM1pBzk8jpwQGhjewO+mmkhq56ZtUAKmOPKWyWGW4J1YS3Q2QHSwrZKOnqmzxOIaylZRtjsLBkZuDm4koDkjs6YIWMjqJY5oqiWpinYGhzDMe+3Kbhzfb0QHs9ncTqWaGWeZ8s8rZ31JyiTex/wCG4ACwDbWAQHil7P3CSWWavqpZJYPRzJ3Y3tGYOBY5vq8PO5QG3hWxj2VMVRVVk1U6FrmxB7Y2BufQuOUXc62mqAy7S7KS1UmeKuqaYFm7fHGQWObfiAfVdqdQgNWXYBjBTGinlpX0sbomPAbJmY85nB4cLEl2t0B6pNhGtoqqkknkm9Kc97pXtbna9wHe00JBAPJAfJtgmej0kUM8kMtHcxTtDS4l4tIXNdoc3FAYKbs/e0Tk19TvZ3xymZuWN4dGCAO7o5n6pHIID0zs8ZJvzW1EtTJPGId4QyMsY1we3IGiwcHAG6A8TbASSwTQ1GI1MzZYxC3OGZWNDg6+UWzu09Y6oDuY9s2KqKnjMhZ6PNDMCADmMXAG/AFAQPC9kZK2XEg6pqKeKSsc2SNrW5ZmWabguFxzFwgJtDsmI6yOqhmkjDYW074bNcySOMOEdydQRmvp0QHt+y0b651ZMd6TCIGROaCxjcwc4i/FxPNAc7GdgY5pKh8cm4bU03o0jGMblNnXbJbTvDUeaA6FTss18lDIZCPQQQ0WHfvHu9ddNNUBHZ+y8FpiZW1DaffCdlPljLGvz5+NrkcdL80BJtqtnBXMiikkc2FkjZJYwAd8GEFrHHk24uUBq4rseyWp9IikMLnQPppWtaC2SNwIbcXFi2+h8LIDPg+yVPBHStcxsslJHu4pXNs8C1iR0ugOPP2eA0wgZUyRltW+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6" name="Picture 12" descr="http://www.psdhelpline.com/wp-content/uploads/2014/01/javascrip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24744"/>
            <a:ext cx="2742287" cy="22501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uncfsu.edu/images/management/Oracle_Databas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645024"/>
            <a:ext cx="1800200" cy="2257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366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4056" y="260648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3000" b="1" spc="-300" dirty="0" smtClean="0"/>
              <a:t>DB</a:t>
            </a:r>
            <a:r>
              <a:rPr lang="ko-KR" altLang="en-US" sz="3000" b="1" spc="-300" dirty="0" smtClean="0"/>
              <a:t>구성</a:t>
            </a:r>
            <a:endParaRPr lang="ko-KR" altLang="en-US" sz="3000" b="1" spc="-300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1740306"/>
            <a:ext cx="1806841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spc="-150" dirty="0" smtClean="0"/>
              <a:t>&lt;RESERVATION&gt;</a:t>
            </a:r>
          </a:p>
          <a:p>
            <a:endParaRPr lang="en-US" altLang="ko-KR" u="sng" spc="-150" dirty="0" smtClean="0"/>
          </a:p>
          <a:p>
            <a:r>
              <a:rPr lang="ko-KR" altLang="ko-KR" u="sng" spc="-150" dirty="0" smtClean="0"/>
              <a:t>예약</a:t>
            </a:r>
            <a:r>
              <a:rPr lang="en-US" altLang="ko-KR" u="sng" spc="-150" dirty="0" smtClean="0"/>
              <a:t> no</a:t>
            </a:r>
            <a:endParaRPr lang="ko-KR" altLang="ko-KR" spc="-150" dirty="0"/>
          </a:p>
          <a:p>
            <a:r>
              <a:rPr lang="ko-KR" altLang="ko-KR" spc="-150" dirty="0"/>
              <a:t>예약한 날짜</a:t>
            </a:r>
          </a:p>
          <a:p>
            <a:r>
              <a:rPr lang="ko-KR" altLang="ko-KR" b="1" spc="-150" dirty="0"/>
              <a:t>회의실</a:t>
            </a:r>
            <a:r>
              <a:rPr lang="en-US" altLang="ko-KR" b="1" spc="-150" dirty="0"/>
              <a:t> no</a:t>
            </a:r>
            <a:endParaRPr lang="ko-KR" altLang="ko-KR" spc="-150" dirty="0"/>
          </a:p>
          <a:p>
            <a:r>
              <a:rPr lang="ko-KR" altLang="ko-KR" spc="-150" dirty="0"/>
              <a:t>예약된 날짜</a:t>
            </a:r>
          </a:p>
          <a:p>
            <a:r>
              <a:rPr lang="ko-KR" altLang="ko-KR" spc="-150" dirty="0"/>
              <a:t>예약된 시간</a:t>
            </a:r>
          </a:p>
          <a:p>
            <a:r>
              <a:rPr lang="ko-KR" altLang="ko-KR" b="1" spc="-150" dirty="0"/>
              <a:t>예약자</a:t>
            </a:r>
            <a:r>
              <a:rPr lang="en-US" altLang="ko-KR" b="1" spc="-150" dirty="0"/>
              <a:t>(</a:t>
            </a:r>
            <a:r>
              <a:rPr lang="ko-KR" altLang="ko-KR" b="1" spc="-150" dirty="0" err="1"/>
              <a:t>사번</a:t>
            </a:r>
            <a:r>
              <a:rPr lang="en-US" altLang="ko-KR" b="1" spc="-150" dirty="0"/>
              <a:t>) </a:t>
            </a:r>
            <a:endParaRPr lang="ko-KR" altLang="ko-KR" spc="-150" dirty="0"/>
          </a:p>
          <a:p>
            <a:endParaRPr lang="ko-KR" altLang="en-US" spc="-150" dirty="0"/>
          </a:p>
        </p:txBody>
      </p:sp>
      <p:sp>
        <p:nvSpPr>
          <p:cNvPr id="5" name="TextBox 4"/>
          <p:cNvSpPr txBox="1"/>
          <p:nvPr/>
        </p:nvSpPr>
        <p:spPr>
          <a:xfrm>
            <a:off x="308817" y="1740306"/>
            <a:ext cx="1426994" cy="17543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spc="-150" dirty="0"/>
              <a:t>&lt;BUILDING&gt;</a:t>
            </a:r>
            <a:endParaRPr lang="ko-KR" altLang="ko-KR" b="1" spc="-150" dirty="0"/>
          </a:p>
          <a:p>
            <a:endParaRPr lang="en-US" altLang="ko-KR" u="sng" spc="-150" dirty="0" smtClean="0"/>
          </a:p>
          <a:p>
            <a:r>
              <a:rPr lang="ko-KR" altLang="ko-KR" u="sng" spc="-150" dirty="0" smtClean="0"/>
              <a:t>빌딩</a:t>
            </a:r>
            <a:r>
              <a:rPr lang="en-US" altLang="ko-KR" u="sng" spc="-150" dirty="0" smtClean="0"/>
              <a:t> no</a:t>
            </a:r>
            <a:endParaRPr lang="ko-KR" altLang="ko-KR" spc="-150" dirty="0"/>
          </a:p>
          <a:p>
            <a:r>
              <a:rPr lang="ko-KR" altLang="ko-KR" spc="-150" dirty="0"/>
              <a:t>빌딩이름</a:t>
            </a:r>
          </a:p>
          <a:p>
            <a:r>
              <a:rPr lang="ko-KR" altLang="ko-KR" spc="-150" dirty="0"/>
              <a:t>위치</a:t>
            </a:r>
          </a:p>
          <a:p>
            <a:endParaRPr lang="ko-KR" altLang="en-US" spc="-150" dirty="0"/>
          </a:p>
        </p:txBody>
      </p:sp>
      <p:sp>
        <p:nvSpPr>
          <p:cNvPr id="6" name="TextBox 5"/>
          <p:cNvSpPr txBox="1"/>
          <p:nvPr/>
        </p:nvSpPr>
        <p:spPr>
          <a:xfrm>
            <a:off x="2292323" y="1740306"/>
            <a:ext cx="2093073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spc="-150" dirty="0"/>
              <a:t>&lt;MEETING ROOM</a:t>
            </a:r>
            <a:r>
              <a:rPr lang="en-US" altLang="ko-KR" b="1" spc="-150" dirty="0" smtClean="0"/>
              <a:t>&gt;</a:t>
            </a:r>
          </a:p>
          <a:p>
            <a:endParaRPr lang="ko-KR" altLang="ko-KR" spc="-150" dirty="0"/>
          </a:p>
          <a:p>
            <a:r>
              <a:rPr lang="ko-KR" altLang="ko-KR" u="sng" spc="-150" dirty="0"/>
              <a:t>회의실 </a:t>
            </a:r>
            <a:r>
              <a:rPr lang="en-US" altLang="ko-KR" u="sng" spc="-150" dirty="0" smtClean="0"/>
              <a:t>no</a:t>
            </a:r>
          </a:p>
          <a:p>
            <a:r>
              <a:rPr lang="ko-KR" altLang="ko-KR" b="1" spc="-150" dirty="0" smtClean="0"/>
              <a:t>빌딩 </a:t>
            </a:r>
            <a:r>
              <a:rPr lang="en-US" altLang="ko-KR" b="1" spc="-150" dirty="0" smtClean="0"/>
              <a:t>no</a:t>
            </a:r>
            <a:endParaRPr lang="ko-KR" altLang="ko-KR" spc="-150" dirty="0"/>
          </a:p>
          <a:p>
            <a:r>
              <a:rPr lang="ko-KR" altLang="ko-KR" spc="-150" dirty="0"/>
              <a:t>인원수</a:t>
            </a:r>
          </a:p>
          <a:p>
            <a:r>
              <a:rPr lang="ko-KR" altLang="ko-KR" spc="-150" dirty="0"/>
              <a:t>층수</a:t>
            </a:r>
          </a:p>
          <a:p>
            <a:endParaRPr lang="ko-KR" altLang="en-US" spc="-150" dirty="0"/>
          </a:p>
        </p:txBody>
      </p:sp>
      <p:sp>
        <p:nvSpPr>
          <p:cNvPr id="7" name="TextBox 6"/>
          <p:cNvSpPr txBox="1"/>
          <p:nvPr/>
        </p:nvSpPr>
        <p:spPr>
          <a:xfrm>
            <a:off x="7617538" y="1742043"/>
            <a:ext cx="97654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spc="-150" dirty="0"/>
              <a:t>&lt;USER&gt;</a:t>
            </a:r>
            <a:endParaRPr lang="ko-KR" altLang="ko-KR" b="1" spc="-150" dirty="0"/>
          </a:p>
          <a:p>
            <a:endParaRPr lang="en-US" altLang="ko-KR" u="sng" spc="-150" dirty="0" smtClean="0"/>
          </a:p>
          <a:p>
            <a:r>
              <a:rPr lang="ko-KR" altLang="ko-KR" u="sng" spc="-150" dirty="0" err="1" smtClean="0"/>
              <a:t>사번</a:t>
            </a:r>
            <a:endParaRPr lang="ko-KR" altLang="ko-KR" spc="-150" dirty="0"/>
          </a:p>
          <a:p>
            <a:r>
              <a:rPr lang="ko-KR" altLang="ko-KR" spc="-150" dirty="0"/>
              <a:t>이름</a:t>
            </a:r>
          </a:p>
          <a:p>
            <a:r>
              <a:rPr lang="ko-KR" altLang="ko-KR" spc="-150" dirty="0"/>
              <a:t>소속</a:t>
            </a:r>
          </a:p>
          <a:p>
            <a:r>
              <a:rPr lang="ko-KR" altLang="ko-KR" spc="-150" dirty="0"/>
              <a:t>직급</a:t>
            </a:r>
          </a:p>
          <a:p>
            <a:endParaRPr lang="ko-KR" altLang="en-US" spc="-15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1323728" y="2492896"/>
            <a:ext cx="944016" cy="295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3670176" y="2447023"/>
            <a:ext cx="1477888" cy="477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6525917" y="2636912"/>
            <a:ext cx="998411" cy="1134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4579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3000" b="1" spc="-300" dirty="0" smtClean="0"/>
              <a:t>화면구성</a:t>
            </a:r>
            <a:endParaRPr lang="ko-KR" altLang="en-US" sz="3000" b="1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지도</a:t>
            </a:r>
            <a:r>
              <a:rPr lang="ko-KR" altLang="en-US" sz="2400" spc="-300" dirty="0" smtClean="0"/>
              <a:t>에 </a:t>
            </a:r>
            <a:r>
              <a:rPr lang="ko-KR" altLang="en-US" sz="24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전국 사업장 </a:t>
            </a:r>
            <a:r>
              <a:rPr lang="ko-KR" altLang="en-US" sz="2400" spc="-300" dirty="0" smtClean="0"/>
              <a:t>표시</a:t>
            </a:r>
            <a:r>
              <a:rPr lang="en-US" altLang="ko-KR" sz="2400" spc="-300" dirty="0" smtClean="0"/>
              <a:t>.</a:t>
            </a:r>
          </a:p>
          <a:p>
            <a:r>
              <a:rPr lang="ko-KR" altLang="en-US" sz="2400" spc="-300" dirty="0" smtClean="0"/>
              <a:t>각 전국 사업장을 클릭하면</a:t>
            </a:r>
            <a:r>
              <a:rPr lang="en-US" altLang="ko-KR" sz="2400" spc="-300" dirty="0" smtClean="0"/>
              <a:t>,  </a:t>
            </a:r>
            <a:r>
              <a:rPr lang="ko-KR" altLang="en-US" sz="2400" spc="-300" dirty="0" smtClean="0"/>
              <a:t>각 </a:t>
            </a:r>
            <a:r>
              <a:rPr lang="ko-KR" altLang="en-US" sz="24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사업장 회의실 예약 페이지</a:t>
            </a:r>
            <a:r>
              <a:rPr lang="ko-KR" altLang="en-US" sz="2400" spc="-300" dirty="0" smtClean="0"/>
              <a:t>로 이동</a:t>
            </a:r>
            <a:r>
              <a:rPr lang="en-US" altLang="ko-KR" sz="2400" spc="-300" dirty="0" smtClean="0"/>
              <a:t>.</a:t>
            </a:r>
          </a:p>
          <a:p>
            <a:r>
              <a:rPr lang="ko-KR" altLang="en-US" sz="2400" spc="-300" dirty="0" smtClean="0"/>
              <a:t>각 사업장 페이지로 이동하면</a:t>
            </a:r>
            <a:r>
              <a:rPr lang="en-US" altLang="ko-KR" sz="2400" spc="-300" dirty="0" smtClean="0"/>
              <a:t>, </a:t>
            </a:r>
            <a:r>
              <a:rPr lang="ko-KR" altLang="en-US" sz="2400" spc="-300" dirty="0" smtClean="0"/>
              <a:t>수용인원을 포함한 </a:t>
            </a:r>
            <a:r>
              <a:rPr lang="ko-KR" altLang="en-US" sz="24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 사업장 당 회의실 현황</a:t>
            </a:r>
            <a:r>
              <a:rPr lang="ko-KR" altLang="en-US" sz="2400" spc="-300" dirty="0" smtClean="0"/>
              <a:t>이 접속한 날의 </a:t>
            </a:r>
            <a:r>
              <a:rPr lang="ko-KR" altLang="en-US" sz="24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예약현황과 함께 표시</a:t>
            </a:r>
            <a:r>
              <a:rPr lang="en-US" altLang="ko-KR" sz="2400" spc="-300" dirty="0" smtClean="0"/>
              <a:t>.</a:t>
            </a:r>
          </a:p>
          <a:p>
            <a:r>
              <a:rPr lang="ko-KR" altLang="en-US" sz="2400" spc="-300" dirty="0" smtClean="0"/>
              <a:t>각 회의실을 클릭하면</a:t>
            </a:r>
            <a:r>
              <a:rPr lang="en-US" altLang="ko-KR" sz="2400" spc="-300" dirty="0" smtClean="0"/>
              <a:t>, </a:t>
            </a:r>
            <a:r>
              <a:rPr lang="ko-KR" altLang="en-US" sz="24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선택 날짜에 따른 예약현황 </a:t>
            </a:r>
            <a:r>
              <a:rPr lang="ko-KR" altLang="en-US" sz="2400" spc="-300" dirty="0" smtClean="0"/>
              <a:t>표시</a:t>
            </a:r>
            <a:r>
              <a:rPr lang="en-US" altLang="ko-KR" sz="2400" spc="-300" dirty="0" smtClean="0"/>
              <a:t>.</a:t>
            </a:r>
          </a:p>
          <a:p>
            <a:r>
              <a:rPr lang="ko-KR" altLang="en-US" sz="2400" spc="-300" dirty="0" smtClean="0"/>
              <a:t>시간선택 후 예약하면 </a:t>
            </a:r>
            <a:r>
              <a:rPr lang="ko-KR" altLang="en-US" sz="24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예약정보 및 완료 화면 </a:t>
            </a:r>
            <a:r>
              <a:rPr lang="ko-KR" altLang="en-US" sz="2400" spc="-300" dirty="0" smtClean="0"/>
              <a:t>등장</a:t>
            </a:r>
            <a:r>
              <a:rPr lang="en-US" altLang="ko-KR" sz="2400" spc="-300" dirty="0" smtClean="0"/>
              <a:t>.</a:t>
            </a:r>
          </a:p>
          <a:p>
            <a:r>
              <a:rPr lang="ko-KR" altLang="en-US" sz="2400" spc="-300" dirty="0" smtClean="0"/>
              <a:t>예약완료 화면에서는 </a:t>
            </a:r>
            <a:r>
              <a:rPr lang="en-US" altLang="ko-KR" sz="24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sz="24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예약취소</a:t>
            </a:r>
            <a:r>
              <a:rPr lang="en-US" altLang="ko-KR" sz="24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ko-KR" altLang="en-US" sz="2400" spc="-300" dirty="0" smtClean="0"/>
              <a:t>와 </a:t>
            </a:r>
            <a:r>
              <a:rPr lang="en-US" altLang="ko-KR" sz="24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sz="24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초기화면으로</a:t>
            </a:r>
            <a:r>
              <a:rPr lang="en-US" altLang="ko-KR" sz="24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ko-KR" altLang="en-US" sz="24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spc="-300" dirty="0" smtClean="0"/>
              <a:t>버튼 표시</a:t>
            </a:r>
            <a:endParaRPr lang="en-US" altLang="ko-KR" sz="2400" spc="-300" dirty="0" smtClean="0"/>
          </a:p>
          <a:p>
            <a:endParaRPr lang="en-US" altLang="ko-KR" sz="2400" spc="-300" dirty="0" smtClean="0"/>
          </a:p>
          <a:p>
            <a:pPr marL="0" indent="0">
              <a:buNone/>
            </a:pPr>
            <a:endParaRPr lang="ko-KR" altLang="en-US" sz="2400" spc="-300" dirty="0"/>
          </a:p>
        </p:txBody>
      </p:sp>
    </p:spTree>
    <p:extLst>
      <p:ext uri="{BB962C8B-B14F-4D97-AF65-F5344CB8AC3E}">
        <p14:creationId xmlns="" xmlns:p14="http://schemas.microsoft.com/office/powerpoint/2010/main" val="355539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933" y="260648"/>
            <a:ext cx="1052002" cy="40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51520" y="260648"/>
            <a:ext cx="8640960" cy="6264696"/>
          </a:xfrm>
          <a:prstGeom prst="rect">
            <a:avLst/>
          </a:prstGeom>
          <a:noFill/>
          <a:ln w="476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92696"/>
            <a:ext cx="8640960" cy="0"/>
          </a:xfrm>
          <a:prstGeom prst="line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6421322-South-Korean-map-including-map-with-reflection-map-in-flag-colors-glossy-and-normal-flag-of-South-Ko-Stock-Vector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3808" y="764704"/>
            <a:ext cx="4896544" cy="577903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593945" y="1108469"/>
            <a:ext cx="312098" cy="7802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65352" y="1108469"/>
            <a:ext cx="312098" cy="7802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500789" y="1556792"/>
            <a:ext cx="504056" cy="504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69338" y="2636912"/>
            <a:ext cx="360040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427984" y="4797152"/>
            <a:ext cx="518686" cy="3746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20795" y="1355398"/>
            <a:ext cx="906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spc="-300" dirty="0"/>
              <a:t>잠실  </a:t>
            </a:r>
            <a:r>
              <a:rPr lang="ko-KR" altLang="en-US" sz="1300" b="1" spc="-300" dirty="0" smtClean="0"/>
              <a:t>  사옥</a:t>
            </a:r>
            <a:endParaRPr lang="en-US" altLang="ko-KR" sz="1300" b="1" spc="-300" dirty="0"/>
          </a:p>
          <a:p>
            <a:r>
              <a:rPr lang="ko-KR" altLang="en-US" sz="1300" b="1" spc="-300" dirty="0" smtClean="0"/>
              <a:t>동관</a:t>
            </a:r>
            <a:r>
              <a:rPr lang="en-US" altLang="ko-KR" sz="1300" b="1" spc="-300" dirty="0"/>
              <a:t> </a:t>
            </a:r>
            <a:r>
              <a:rPr lang="en-US" altLang="ko-KR" sz="1300" b="1" spc="-300" dirty="0" smtClean="0"/>
              <a:t>   </a:t>
            </a:r>
            <a:r>
              <a:rPr lang="ko-KR" altLang="en-US" sz="1300" b="1" spc="-300" dirty="0" smtClean="0"/>
              <a:t>서관</a:t>
            </a:r>
            <a:endParaRPr lang="ko-KR" altLang="en-US" sz="1300" b="1" spc="-300" dirty="0"/>
          </a:p>
        </p:txBody>
      </p:sp>
      <p:sp>
        <p:nvSpPr>
          <p:cNvPr id="14" name="TextBox 13"/>
          <p:cNvSpPr txBox="1"/>
          <p:nvPr/>
        </p:nvSpPr>
        <p:spPr>
          <a:xfrm>
            <a:off x="5486159" y="1537628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300" dirty="0" smtClean="0"/>
              <a:t>분당</a:t>
            </a:r>
            <a:endParaRPr lang="en-US" altLang="ko-KR" sz="1400" b="1" spc="-300" dirty="0" smtClean="0"/>
          </a:p>
          <a:p>
            <a:r>
              <a:rPr lang="ko-KR" altLang="en-US" sz="1400" b="1" spc="-300" dirty="0" smtClean="0"/>
              <a:t>센터</a:t>
            </a:r>
            <a:endParaRPr lang="ko-KR" altLang="en-US" sz="1400" b="1" spc="-300" dirty="0"/>
          </a:p>
        </p:txBody>
      </p:sp>
      <p:sp>
        <p:nvSpPr>
          <p:cNvPr id="16" name="직사각형 15"/>
          <p:cNvSpPr/>
          <p:nvPr/>
        </p:nvSpPr>
        <p:spPr>
          <a:xfrm>
            <a:off x="5709498" y="2142659"/>
            <a:ext cx="360040" cy="638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11960" y="267234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300" dirty="0" err="1" smtClean="0"/>
              <a:t>탕정</a:t>
            </a:r>
            <a:endParaRPr lang="ko-KR" altLang="en-US" sz="1400" b="1" spc="-300" dirty="0"/>
          </a:p>
        </p:txBody>
      </p:sp>
      <p:sp>
        <p:nvSpPr>
          <p:cNvPr id="19" name="TextBox 18"/>
          <p:cNvSpPr txBox="1"/>
          <p:nvPr/>
        </p:nvSpPr>
        <p:spPr>
          <a:xfrm>
            <a:off x="5652120" y="235868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300" dirty="0" smtClean="0"/>
              <a:t>수원</a:t>
            </a:r>
            <a:endParaRPr lang="ko-KR" altLang="en-US" sz="1400" b="1" spc="-300" dirty="0"/>
          </a:p>
        </p:txBody>
      </p:sp>
      <p:sp>
        <p:nvSpPr>
          <p:cNvPr id="20" name="TextBox 19"/>
          <p:cNvSpPr txBox="1"/>
          <p:nvPr/>
        </p:nvSpPr>
        <p:spPr>
          <a:xfrm>
            <a:off x="4421811" y="481909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300" dirty="0" smtClean="0"/>
              <a:t>거제</a:t>
            </a:r>
            <a:endParaRPr lang="ko-KR" altLang="en-US" sz="1400" b="1" spc="-300" dirty="0"/>
          </a:p>
        </p:txBody>
      </p:sp>
      <p:sp>
        <p:nvSpPr>
          <p:cNvPr id="21" name="직사각형 20"/>
          <p:cNvSpPr/>
          <p:nvPr/>
        </p:nvSpPr>
        <p:spPr>
          <a:xfrm>
            <a:off x="4852717" y="2060848"/>
            <a:ext cx="374670" cy="4942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02654" y="213285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300" dirty="0" smtClean="0"/>
              <a:t>과</a:t>
            </a:r>
            <a:r>
              <a:rPr lang="ko-KR" altLang="en-US" sz="1400" b="1" spc="-300" dirty="0"/>
              <a:t>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016739" y="1124744"/>
            <a:ext cx="302662" cy="4942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923928" y="125413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300" dirty="0" smtClean="0"/>
              <a:t>상암</a:t>
            </a:r>
            <a:endParaRPr lang="ko-KR" altLang="en-US" sz="1400" b="1" spc="-3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03648" y="332656"/>
            <a:ext cx="7416824" cy="28803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71148" y="323947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http://www.sds-smartreservation.com/main.do</a:t>
            </a:r>
            <a:endParaRPr lang="ko-KR" altLang="en-US" sz="14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251520" y="587593"/>
            <a:ext cx="3323413" cy="897191"/>
            <a:chOff x="2627784" y="587593"/>
            <a:chExt cx="3323413" cy="897191"/>
          </a:xfrm>
        </p:grpSpPr>
        <p:sp>
          <p:nvSpPr>
            <p:cNvPr id="29" name="TextBox 28"/>
            <p:cNvSpPr txBox="1"/>
            <p:nvPr/>
          </p:nvSpPr>
          <p:spPr>
            <a:xfrm>
              <a:off x="2627784" y="587593"/>
              <a:ext cx="33123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b="1" spc="-300" dirty="0" smtClean="0">
                  <a:solidFill>
                    <a:srgbClr val="FFC000"/>
                  </a:solidFill>
                  <a:latin typeface="+mj-lt"/>
                </a:rPr>
                <a:t>∙</a:t>
              </a:r>
              <a:endParaRPr lang="en-US" altLang="ko-KR" b="1" spc="-300" dirty="0" smtClean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54853" y="838453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예약하실 </a:t>
              </a:r>
              <a:r>
                <a:rPr lang="ko-KR" altLang="en-US" b="1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사업</a:t>
              </a:r>
              <a:r>
                <a:rPr lang="ko-KR" altLang="en-US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장</a:t>
              </a:r>
              <a:r>
                <a:rPr lang="ko-KR" altLang="en-US" b="1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을 선</a:t>
              </a:r>
              <a:r>
                <a:rPr lang="ko-KR" altLang="en-US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택</a:t>
              </a:r>
              <a:r>
                <a:rPr lang="ko-KR" altLang="en-US" b="1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하세요</a:t>
              </a:r>
              <a:endParaRPr lang="en-US" altLang="ko-KR" b="1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77795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21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933" y="260648"/>
            <a:ext cx="1052002" cy="40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51520" y="260648"/>
            <a:ext cx="8640960" cy="6264696"/>
          </a:xfrm>
          <a:prstGeom prst="rect">
            <a:avLst/>
          </a:prstGeom>
          <a:noFill/>
          <a:ln w="476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92696"/>
            <a:ext cx="8640960" cy="0"/>
          </a:xfrm>
          <a:prstGeom prst="line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403648" y="332656"/>
            <a:ext cx="7416824" cy="28803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71148" y="323947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http://www.sds-smartreservation.com/buildingList.do</a:t>
            </a:r>
            <a:endParaRPr lang="ko-KR" altLang="en-US" sz="1400" dirty="0"/>
          </a:p>
        </p:txBody>
      </p:sp>
      <p:pic>
        <p:nvPicPr>
          <p:cNvPr id="25" name="그림 24" descr="sds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764704"/>
            <a:ext cx="2232248" cy="1869108"/>
          </a:xfrm>
          <a:prstGeom prst="rect">
            <a:avLst/>
          </a:prstGeom>
        </p:spPr>
      </p:pic>
      <p:cxnSp>
        <p:nvCxnSpPr>
          <p:cNvPr id="28" name="직선 연결선 27"/>
          <p:cNvCxnSpPr/>
          <p:nvPr/>
        </p:nvCxnSpPr>
        <p:spPr>
          <a:xfrm flipV="1">
            <a:off x="2566821" y="692696"/>
            <a:ext cx="0" cy="5832648"/>
          </a:xfrm>
          <a:prstGeom prst="line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8015" y="2774555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300" dirty="0" smtClean="0">
                <a:latin typeface="+mj-lt"/>
              </a:rPr>
              <a:t>잠실사옥 서관</a:t>
            </a:r>
            <a:endParaRPr lang="en-US" altLang="ko-KR" b="1" spc="-300" dirty="0" smtClean="0">
              <a:latin typeface="+mj-lt"/>
            </a:endParaRPr>
          </a:p>
          <a:p>
            <a:pPr algn="ctr"/>
            <a:r>
              <a:rPr lang="ko-KR" altLang="en-US" b="1" spc="-300" dirty="0" smtClean="0">
                <a:latin typeface="+mj-lt"/>
              </a:rPr>
              <a:t>예약페이지</a:t>
            </a:r>
            <a:endParaRPr lang="en-US" altLang="ko-KR" b="1" spc="-300" dirty="0" smtClean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9552" y="36450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300"/>
              <a:t>보유 회의실 수 </a:t>
            </a:r>
            <a:r>
              <a:rPr lang="en-US" altLang="ko-KR" b="1" spc="-300"/>
              <a:t>: 20</a:t>
            </a:r>
            <a:endParaRPr lang="en-US" altLang="ko-KR" b="1" spc="-300" dirty="0"/>
          </a:p>
        </p:txBody>
      </p:sp>
      <p:sp>
        <p:nvSpPr>
          <p:cNvPr id="35" name="TextBox 34"/>
          <p:cNvSpPr txBox="1"/>
          <p:nvPr/>
        </p:nvSpPr>
        <p:spPr>
          <a:xfrm>
            <a:off x="2627784" y="587593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300" dirty="0" smtClean="0">
                <a:solidFill>
                  <a:srgbClr val="FFC000"/>
                </a:solidFill>
                <a:latin typeface="+mj-lt"/>
              </a:rPr>
              <a:t>∙</a:t>
            </a:r>
            <a:endParaRPr lang="en-US" altLang="ko-KR" b="1" spc="-300" dirty="0" smtClean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54853" y="838453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예약하실 회의실을 </a:t>
            </a:r>
            <a:r>
              <a:rPr lang="ko-KR" altLang="en-US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선</a:t>
            </a:r>
            <a:r>
              <a:rPr lang="ko-KR" altLang="en-US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택</a:t>
            </a:r>
            <a:r>
              <a:rPr lang="ko-KR" altLang="en-US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하세요</a:t>
            </a:r>
            <a:endParaRPr lang="en-US" altLang="ko-KR" b="1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15816" y="1772816"/>
            <a:ext cx="1224136" cy="1224136"/>
          </a:xfrm>
          <a:prstGeom prst="round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403981" y="1772816"/>
            <a:ext cx="1224136" cy="1224136"/>
          </a:xfrm>
          <a:prstGeom prst="round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892146" y="1772816"/>
            <a:ext cx="1224136" cy="1224136"/>
          </a:xfrm>
          <a:prstGeom prst="round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7380312" y="1772816"/>
            <a:ext cx="1224136" cy="1224136"/>
          </a:xfrm>
          <a:prstGeom prst="round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15816" y="3212976"/>
            <a:ext cx="1224136" cy="1224136"/>
          </a:xfrm>
          <a:prstGeom prst="round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403981" y="3212976"/>
            <a:ext cx="1224136" cy="1224136"/>
          </a:xfrm>
          <a:prstGeom prst="round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892146" y="3212976"/>
            <a:ext cx="1224136" cy="1224136"/>
          </a:xfrm>
          <a:prstGeom prst="round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7380312" y="3212976"/>
            <a:ext cx="1224136" cy="1224136"/>
          </a:xfrm>
          <a:prstGeom prst="round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15816" y="4653136"/>
            <a:ext cx="1224136" cy="1224136"/>
          </a:xfrm>
          <a:prstGeom prst="round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403981" y="4653136"/>
            <a:ext cx="1224136" cy="1224136"/>
          </a:xfrm>
          <a:prstGeom prst="round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892146" y="4653136"/>
            <a:ext cx="1224136" cy="1224136"/>
          </a:xfrm>
          <a:prstGeom prst="round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380312" y="4653136"/>
            <a:ext cx="1224136" cy="1224136"/>
          </a:xfrm>
          <a:prstGeom prst="round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941943" y="1862242"/>
            <a:ext cx="1224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1203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호</a:t>
            </a:r>
            <a:endParaRPr lang="en-US" altLang="ko-KR" sz="2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ko-KR" sz="2000" b="1" dirty="0" smtClean="0">
              <a:solidFill>
                <a:srgbClr val="C00000"/>
              </a:solidFill>
            </a:endParaRPr>
          </a:p>
          <a:p>
            <a:r>
              <a:rPr lang="ko-KR" altLang="en-US" sz="1000" dirty="0" smtClean="0"/>
              <a:t>수용가능인원 </a:t>
            </a:r>
            <a:r>
              <a:rPr lang="en-US" altLang="ko-KR" sz="1000" dirty="0" smtClean="0"/>
              <a:t>: 6</a:t>
            </a:r>
          </a:p>
          <a:p>
            <a:r>
              <a:rPr lang="ko-KR" altLang="en-US" sz="1000" dirty="0" smtClean="0"/>
              <a:t>당일예약가</a:t>
            </a:r>
            <a:r>
              <a:rPr lang="ko-KR" altLang="en-US" sz="1000" dirty="0"/>
              <a:t>능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93148" y="1844824"/>
            <a:ext cx="1224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2301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호</a:t>
            </a:r>
            <a:endParaRPr lang="en-US" altLang="ko-KR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ko-KR" sz="2000" b="1" dirty="0" smtClean="0">
              <a:solidFill>
                <a:srgbClr val="C00000"/>
              </a:solidFill>
            </a:endParaRPr>
          </a:p>
          <a:p>
            <a:r>
              <a:rPr lang="ko-KR" altLang="en-US" sz="1000" dirty="0" smtClean="0"/>
              <a:t>수용가능인원 </a:t>
            </a:r>
            <a:r>
              <a:rPr lang="en-US" altLang="ko-KR" sz="1000" dirty="0" smtClean="0"/>
              <a:t>: 20</a:t>
            </a:r>
          </a:p>
          <a:p>
            <a:r>
              <a:rPr lang="ko-KR" altLang="en-US" sz="1000" dirty="0" smtClean="0">
                <a:solidFill>
                  <a:srgbClr val="C00000"/>
                </a:solidFill>
              </a:rPr>
              <a:t>당일예약마감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41320" y="1844824"/>
            <a:ext cx="1224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1205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호</a:t>
            </a:r>
            <a:endParaRPr lang="en-US" altLang="ko-KR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ko-KR" sz="2000" b="1" dirty="0" smtClean="0">
              <a:solidFill>
                <a:srgbClr val="C00000"/>
              </a:solidFill>
            </a:endParaRPr>
          </a:p>
          <a:p>
            <a:r>
              <a:rPr lang="ko-KR" altLang="en-US" sz="1000" dirty="0" smtClean="0"/>
              <a:t>수용가능인원 </a:t>
            </a:r>
            <a:r>
              <a:rPr lang="en-US" altLang="ko-KR" sz="1000" dirty="0" smtClean="0"/>
              <a:t>: 4</a:t>
            </a:r>
          </a:p>
          <a:p>
            <a:r>
              <a:rPr lang="ko-KR" altLang="en-US" sz="1000" dirty="0" smtClean="0"/>
              <a:t>당일예약가</a:t>
            </a:r>
            <a:r>
              <a:rPr lang="ko-KR" altLang="en-US" sz="1000" dirty="0"/>
              <a:t>능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28529" y="1844824"/>
            <a:ext cx="1224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1506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호</a:t>
            </a:r>
            <a:endParaRPr lang="en-US" altLang="ko-KR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ko-KR" sz="2000" b="1" dirty="0" smtClean="0">
              <a:solidFill>
                <a:srgbClr val="C00000"/>
              </a:solidFill>
            </a:endParaRPr>
          </a:p>
          <a:p>
            <a:r>
              <a:rPr lang="ko-KR" altLang="en-US" sz="1000" dirty="0" smtClean="0"/>
              <a:t>수용가능인원 </a:t>
            </a:r>
            <a:r>
              <a:rPr lang="en-US" altLang="ko-KR" sz="1000" dirty="0" smtClean="0"/>
              <a:t>: 5</a:t>
            </a:r>
          </a:p>
          <a:p>
            <a:r>
              <a:rPr lang="ko-KR" altLang="en-US" sz="1000" dirty="0" smtClean="0">
                <a:solidFill>
                  <a:srgbClr val="C00000"/>
                </a:solidFill>
              </a:rPr>
              <a:t>당일예약마감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41943" y="3349441"/>
            <a:ext cx="1224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1201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호</a:t>
            </a:r>
            <a:endParaRPr lang="en-US" altLang="ko-KR" sz="2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ko-KR" sz="2000" b="1" dirty="0" smtClean="0">
              <a:solidFill>
                <a:srgbClr val="C00000"/>
              </a:solidFill>
            </a:endParaRPr>
          </a:p>
          <a:p>
            <a:r>
              <a:rPr lang="ko-KR" altLang="en-US" sz="1000" dirty="0" smtClean="0"/>
              <a:t>수용가능인원 </a:t>
            </a:r>
            <a:r>
              <a:rPr lang="en-US" altLang="ko-KR" sz="1000" dirty="0" smtClean="0"/>
              <a:t>: 6</a:t>
            </a:r>
          </a:p>
          <a:p>
            <a:r>
              <a:rPr lang="ko-KR" altLang="en-US" sz="1000" dirty="0" smtClean="0"/>
              <a:t>당일예약가</a:t>
            </a:r>
            <a:r>
              <a:rPr lang="ko-KR" altLang="en-US" sz="1000" dirty="0"/>
              <a:t>능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93148" y="3332023"/>
            <a:ext cx="1224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906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호</a:t>
            </a:r>
            <a:endParaRPr lang="en-US" altLang="ko-KR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ko-KR" sz="2000" b="1" dirty="0" smtClean="0">
              <a:solidFill>
                <a:srgbClr val="C00000"/>
              </a:solidFill>
            </a:endParaRPr>
          </a:p>
          <a:p>
            <a:r>
              <a:rPr lang="ko-KR" altLang="en-US" sz="1000" dirty="0" smtClean="0"/>
              <a:t>수용가능인원 </a:t>
            </a:r>
            <a:r>
              <a:rPr lang="en-US" altLang="ko-KR" sz="1000" dirty="0" smtClean="0"/>
              <a:t>: 8</a:t>
            </a:r>
          </a:p>
          <a:p>
            <a:r>
              <a:rPr lang="ko-KR" altLang="en-US" sz="1000" dirty="0" smtClean="0"/>
              <a:t>당일예약가능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5941320" y="3332023"/>
            <a:ext cx="1224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1004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호</a:t>
            </a:r>
            <a:endParaRPr lang="en-US" altLang="ko-KR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ko-KR" sz="2000" b="1" dirty="0" smtClean="0">
              <a:solidFill>
                <a:srgbClr val="C00000"/>
              </a:solidFill>
            </a:endParaRPr>
          </a:p>
          <a:p>
            <a:r>
              <a:rPr lang="ko-KR" altLang="en-US" sz="1000" dirty="0" smtClean="0"/>
              <a:t>수용가능인원 </a:t>
            </a:r>
            <a:r>
              <a:rPr lang="en-US" altLang="ko-KR" sz="1000" dirty="0" smtClean="0"/>
              <a:t>: 9</a:t>
            </a:r>
          </a:p>
          <a:p>
            <a:r>
              <a:rPr lang="ko-KR" altLang="en-US" sz="1000" dirty="0" smtClean="0">
                <a:solidFill>
                  <a:srgbClr val="C00000"/>
                </a:solidFill>
              </a:rPr>
              <a:t>당일예약마감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28529" y="3332023"/>
            <a:ext cx="1224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204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호</a:t>
            </a:r>
            <a:endParaRPr lang="en-US" altLang="ko-KR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ko-KR" sz="2000" b="1" dirty="0" smtClean="0">
              <a:solidFill>
                <a:srgbClr val="C00000"/>
              </a:solidFill>
            </a:endParaRPr>
          </a:p>
          <a:p>
            <a:r>
              <a:rPr lang="ko-KR" altLang="en-US" sz="1000" dirty="0" smtClean="0"/>
              <a:t>수용가능인원 </a:t>
            </a:r>
            <a:r>
              <a:rPr lang="en-US" altLang="ko-KR" sz="1000" dirty="0" smtClean="0"/>
              <a:t>: 22</a:t>
            </a:r>
          </a:p>
          <a:p>
            <a:r>
              <a:rPr lang="ko-KR" altLang="en-US" sz="1000" dirty="0" smtClean="0"/>
              <a:t>당일예약가</a:t>
            </a:r>
            <a:r>
              <a:rPr lang="ko-KR" altLang="en-US" sz="1000" dirty="0"/>
              <a:t>능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941943" y="4814570"/>
            <a:ext cx="1224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1405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호</a:t>
            </a:r>
            <a:endParaRPr lang="en-US" altLang="ko-KR" sz="2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ko-KR" sz="2000" b="1" dirty="0" smtClean="0">
              <a:solidFill>
                <a:srgbClr val="C00000"/>
              </a:solidFill>
            </a:endParaRPr>
          </a:p>
          <a:p>
            <a:r>
              <a:rPr lang="ko-KR" altLang="en-US" sz="1000" dirty="0" smtClean="0"/>
              <a:t>수용가능인원 </a:t>
            </a:r>
            <a:r>
              <a:rPr lang="en-US" altLang="ko-KR" sz="1000" dirty="0" smtClean="0"/>
              <a:t>: 7</a:t>
            </a:r>
          </a:p>
          <a:p>
            <a:r>
              <a:rPr lang="ko-KR" altLang="en-US" sz="1000" dirty="0" smtClean="0"/>
              <a:t>당일예약가</a:t>
            </a:r>
            <a:r>
              <a:rPr lang="ko-KR" altLang="en-US" sz="1000" dirty="0"/>
              <a:t>능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93148" y="4797152"/>
            <a:ext cx="1224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2302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호</a:t>
            </a:r>
            <a:endParaRPr lang="en-US" altLang="ko-KR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ko-KR" sz="2000" b="1" dirty="0" smtClean="0">
              <a:solidFill>
                <a:srgbClr val="C00000"/>
              </a:solidFill>
            </a:endParaRPr>
          </a:p>
          <a:p>
            <a:r>
              <a:rPr lang="ko-KR" altLang="en-US" sz="1000" dirty="0" smtClean="0"/>
              <a:t>수용가능인원 </a:t>
            </a:r>
            <a:r>
              <a:rPr lang="en-US" altLang="ko-KR" sz="1000" dirty="0" smtClean="0"/>
              <a:t>: 20</a:t>
            </a:r>
          </a:p>
          <a:p>
            <a:r>
              <a:rPr lang="ko-KR" altLang="en-US" sz="1000" dirty="0" smtClean="0">
                <a:solidFill>
                  <a:srgbClr val="C00000"/>
                </a:solidFill>
              </a:rPr>
              <a:t>당일예약마감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41320" y="4797152"/>
            <a:ext cx="1224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1309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호</a:t>
            </a:r>
            <a:endParaRPr lang="en-US" altLang="ko-KR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ko-KR" sz="2000" b="1" dirty="0" smtClean="0">
              <a:solidFill>
                <a:srgbClr val="C00000"/>
              </a:solidFill>
            </a:endParaRPr>
          </a:p>
          <a:p>
            <a:r>
              <a:rPr lang="ko-KR" altLang="en-US" sz="1000" dirty="0" smtClean="0"/>
              <a:t>수용가능인원 </a:t>
            </a:r>
            <a:r>
              <a:rPr lang="en-US" altLang="ko-KR" sz="1000" dirty="0" smtClean="0"/>
              <a:t>: 4</a:t>
            </a:r>
          </a:p>
          <a:p>
            <a:r>
              <a:rPr lang="ko-KR" altLang="en-US" sz="1000" dirty="0" smtClean="0"/>
              <a:t>당일예약가</a:t>
            </a:r>
            <a:r>
              <a:rPr lang="ko-KR" altLang="en-US" sz="1000" dirty="0"/>
              <a:t>능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428529" y="4797152"/>
            <a:ext cx="1224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1002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호</a:t>
            </a:r>
            <a:endParaRPr lang="en-US" altLang="ko-KR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ko-KR" sz="2000" b="1" dirty="0" smtClean="0">
              <a:solidFill>
                <a:srgbClr val="C00000"/>
              </a:solidFill>
            </a:endParaRPr>
          </a:p>
          <a:p>
            <a:r>
              <a:rPr lang="ko-KR" altLang="en-US" sz="1000" dirty="0" smtClean="0"/>
              <a:t>수용가능인원 </a:t>
            </a:r>
            <a:r>
              <a:rPr lang="en-US" altLang="ko-KR" sz="1000" dirty="0" smtClean="0"/>
              <a:t>: 7</a:t>
            </a:r>
          </a:p>
          <a:p>
            <a:r>
              <a:rPr lang="ko-KR" altLang="en-US" sz="1000" dirty="0" smtClean="0">
                <a:solidFill>
                  <a:srgbClr val="C00000"/>
                </a:solidFill>
              </a:rPr>
              <a:t>당일예약마감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9071" y="5973044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spc="-300" dirty="0" smtClean="0"/>
              <a:t>나의 예약현황 보기</a:t>
            </a:r>
            <a:endParaRPr lang="en-US" altLang="ko-KR" sz="1500" b="1" spc="-300" dirty="0"/>
          </a:p>
        </p:txBody>
      </p:sp>
    </p:spTree>
    <p:extLst>
      <p:ext uri="{BB962C8B-B14F-4D97-AF65-F5344CB8AC3E}">
        <p14:creationId xmlns="" xmlns:p14="http://schemas.microsoft.com/office/powerpoint/2010/main" val="16585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933" y="260648"/>
            <a:ext cx="1052002" cy="40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51520" y="260648"/>
            <a:ext cx="8640960" cy="6264696"/>
          </a:xfrm>
          <a:prstGeom prst="rect">
            <a:avLst/>
          </a:prstGeom>
          <a:noFill/>
          <a:ln w="476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92696"/>
            <a:ext cx="8640960" cy="0"/>
          </a:xfrm>
          <a:prstGeom prst="line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403648" y="332656"/>
            <a:ext cx="7416824" cy="28803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71148" y="323947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http://www.sds-smartreservation.com/reservationDetail.do</a:t>
            </a:r>
            <a:endParaRPr lang="ko-KR" altLang="en-US" sz="1400" dirty="0"/>
          </a:p>
        </p:txBody>
      </p:sp>
      <p:pic>
        <p:nvPicPr>
          <p:cNvPr id="25" name="그림 24" descr="sds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764704"/>
            <a:ext cx="2232248" cy="1869108"/>
          </a:xfrm>
          <a:prstGeom prst="rect">
            <a:avLst/>
          </a:prstGeom>
        </p:spPr>
      </p:pic>
      <p:cxnSp>
        <p:nvCxnSpPr>
          <p:cNvPr id="28" name="직선 연결선 27"/>
          <p:cNvCxnSpPr/>
          <p:nvPr/>
        </p:nvCxnSpPr>
        <p:spPr>
          <a:xfrm flipV="1">
            <a:off x="2566821" y="692696"/>
            <a:ext cx="0" cy="5832648"/>
          </a:xfrm>
          <a:prstGeom prst="line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8015" y="2774555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300" dirty="0" smtClean="0">
                <a:latin typeface="+mj-lt"/>
              </a:rPr>
              <a:t>잠실사옥 서관</a:t>
            </a:r>
            <a:endParaRPr lang="en-US" altLang="ko-KR" b="1" spc="-300" dirty="0" smtClean="0">
              <a:latin typeface="+mj-lt"/>
            </a:endParaRPr>
          </a:p>
          <a:p>
            <a:pPr algn="ctr"/>
            <a:r>
              <a:rPr lang="ko-KR" altLang="en-US" b="1" spc="-300" dirty="0" smtClean="0">
                <a:latin typeface="+mj-lt"/>
              </a:rPr>
              <a:t>예약페이지</a:t>
            </a:r>
            <a:endParaRPr lang="en-US" altLang="ko-KR" b="1" spc="-300" dirty="0" smtClean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9552" y="36450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300" dirty="0" smtClean="0">
                <a:latin typeface="+mj-lt"/>
              </a:rPr>
              <a:t>보유 회의실 수 </a:t>
            </a:r>
            <a:r>
              <a:rPr lang="en-US" altLang="ko-KR" b="1" spc="-300" dirty="0" smtClean="0">
                <a:latin typeface="+mj-lt"/>
              </a:rPr>
              <a:t>: 20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27784" y="587593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300" dirty="0" smtClean="0">
                <a:solidFill>
                  <a:srgbClr val="FFC000"/>
                </a:solidFill>
                <a:latin typeface="+mj-lt"/>
              </a:rPr>
              <a:t>∙</a:t>
            </a:r>
            <a:endParaRPr lang="en-US" altLang="ko-KR" b="1" spc="-300" dirty="0" smtClean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54852" y="838453"/>
            <a:ext cx="3373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예약하실 </a:t>
            </a:r>
            <a:r>
              <a:rPr lang="ko-KR" altLang="en-US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날짜와 시간을 선택하세요</a:t>
            </a:r>
            <a:endParaRPr lang="en-US" altLang="ko-KR" b="1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01457" y="4725144"/>
            <a:ext cx="1224136" cy="1224136"/>
          </a:xfrm>
          <a:prstGeom prst="round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827584" y="4814570"/>
            <a:ext cx="1224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1203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호</a:t>
            </a:r>
            <a:endParaRPr lang="en-US" altLang="ko-KR" sz="2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ko-KR" sz="2000" b="1" dirty="0" smtClean="0">
              <a:solidFill>
                <a:srgbClr val="C00000"/>
              </a:solidFill>
            </a:endParaRPr>
          </a:p>
          <a:p>
            <a:r>
              <a:rPr lang="ko-KR" altLang="en-US" sz="1000" dirty="0" smtClean="0"/>
              <a:t>수용가능인원 </a:t>
            </a:r>
            <a:r>
              <a:rPr lang="en-US" altLang="ko-KR" sz="1000" dirty="0" smtClean="0"/>
              <a:t>: 6</a:t>
            </a:r>
          </a:p>
          <a:p>
            <a:r>
              <a:rPr lang="ko-KR" altLang="en-US" sz="1000" dirty="0" smtClean="0"/>
              <a:t>당일예약가</a:t>
            </a:r>
            <a:r>
              <a:rPr lang="ko-KR" altLang="en-US" sz="1000" dirty="0"/>
              <a:t>능</a:t>
            </a:r>
          </a:p>
        </p:txBody>
      </p:sp>
      <p:pic>
        <p:nvPicPr>
          <p:cNvPr id="52" name="그림 51" descr="calendar.jpg"/>
          <p:cNvPicPr>
            <a:picLocks noChangeAspect="1"/>
          </p:cNvPicPr>
          <p:nvPr/>
        </p:nvPicPr>
        <p:blipFill>
          <a:blip r:embed="rId4" cstate="print">
            <a:grayscl/>
          </a:blip>
          <a:srcRect l="12792" t="15241" r="11101" b="13070"/>
          <a:stretch>
            <a:fillRect/>
          </a:stretch>
        </p:blipFill>
        <p:spPr>
          <a:xfrm>
            <a:off x="4499992" y="1556792"/>
            <a:ext cx="2553011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2843808" y="3781720"/>
          <a:ext cx="5832648" cy="195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108"/>
                <a:gridCol w="972108"/>
                <a:gridCol w="972108"/>
                <a:gridCol w="972108"/>
                <a:gridCol w="972108"/>
                <a:gridCol w="972108"/>
              </a:tblGrid>
              <a:tr h="297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300" dirty="0" smtClean="0"/>
                        <a:t>오전</a:t>
                      </a:r>
                      <a:endParaRPr lang="ko-KR" altLang="en-US" sz="1400" b="1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300" dirty="0" smtClean="0"/>
                        <a:t>7</a:t>
                      </a:r>
                      <a:endParaRPr lang="ko-KR" altLang="en-US" sz="1400" b="1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300" dirty="0" smtClean="0"/>
                        <a:t>8</a:t>
                      </a:r>
                      <a:endParaRPr lang="ko-KR" altLang="en-US" sz="1400" b="1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300" dirty="0" smtClean="0"/>
                        <a:t>9</a:t>
                      </a:r>
                      <a:endParaRPr lang="ko-KR" altLang="en-US" sz="1400" b="1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300" dirty="0" smtClean="0"/>
                        <a:t>10</a:t>
                      </a:r>
                      <a:endParaRPr lang="ko-KR" altLang="en-US" sz="1400" b="1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300" dirty="0" smtClean="0"/>
                        <a:t>11</a:t>
                      </a:r>
                      <a:endParaRPr lang="ko-KR" altLang="en-US" sz="1400" b="1" spc="-300" dirty="0"/>
                    </a:p>
                  </a:txBody>
                  <a:tcPr/>
                </a:tc>
              </a:tr>
              <a:tr h="350592">
                <a:tc>
                  <a:txBody>
                    <a:bodyPr/>
                    <a:lstStyle/>
                    <a:p>
                      <a:pPr algn="ctr"/>
                      <a:endParaRPr lang="ko-KR" altLang="en-US" sz="1400" b="1" spc="-3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200" b="1" spc="-300" dirty="0" smtClean="0">
                          <a:solidFill>
                            <a:srgbClr val="C00000"/>
                          </a:solidFill>
                        </a:rPr>
                        <a:t>예약완료</a:t>
                      </a:r>
                      <a:endParaRPr lang="ko-KR" altLang="en-US" sz="1200" b="1" spc="-3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b="1" spc="-3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b="1" spc="-3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 spc="-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 spc="-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3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300" dirty="0" smtClean="0"/>
                        <a:t>오후</a:t>
                      </a:r>
                      <a:endParaRPr lang="ko-KR" altLang="en-US" sz="1400" b="1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300" dirty="0" smtClean="0"/>
                        <a:t>12</a:t>
                      </a:r>
                      <a:endParaRPr lang="ko-KR" altLang="en-US" sz="1400" b="1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300" dirty="0" smtClean="0"/>
                        <a:t>1</a:t>
                      </a:r>
                      <a:endParaRPr lang="ko-KR" altLang="en-US" sz="1400" b="1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300" dirty="0" smtClean="0"/>
                        <a:t>2</a:t>
                      </a:r>
                      <a:endParaRPr lang="ko-KR" altLang="en-US" sz="1400" b="1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300" dirty="0" smtClean="0"/>
                        <a:t>3</a:t>
                      </a:r>
                      <a:endParaRPr lang="ko-KR" altLang="en-US" sz="1400" b="1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300" dirty="0" smtClean="0"/>
                        <a:t>4</a:t>
                      </a:r>
                      <a:endParaRPr lang="ko-KR" altLang="en-US" sz="1400" b="1" spc="-300" dirty="0"/>
                    </a:p>
                  </a:txBody>
                  <a:tcPr/>
                </a:tc>
              </a:tr>
              <a:tr h="33449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-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-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-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-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-300" dirty="0" smtClean="0">
                          <a:solidFill>
                            <a:srgbClr val="C00000"/>
                          </a:solidFill>
                        </a:rPr>
                        <a:t>예약완료</a:t>
                      </a:r>
                      <a:endParaRPr lang="ko-KR" altLang="en-US" sz="1400" b="1" spc="-300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spc="-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3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300" dirty="0" smtClean="0"/>
                        <a:t>오후</a:t>
                      </a:r>
                      <a:endParaRPr lang="ko-KR" altLang="en-US" sz="1400" b="1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300" dirty="0" smtClean="0"/>
                        <a:t>5</a:t>
                      </a:r>
                      <a:endParaRPr lang="ko-KR" altLang="en-US" sz="1400" b="1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300" dirty="0" smtClean="0"/>
                        <a:t>6</a:t>
                      </a:r>
                      <a:endParaRPr lang="ko-KR" altLang="en-US" sz="1400" b="1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300" dirty="0" smtClean="0"/>
                        <a:t>7</a:t>
                      </a:r>
                      <a:endParaRPr lang="ko-KR" altLang="en-US" sz="1400" b="1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300" dirty="0" smtClean="0"/>
                        <a:t>8</a:t>
                      </a:r>
                      <a:endParaRPr lang="ko-KR" altLang="en-US" sz="1400" b="1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300" dirty="0" smtClean="0"/>
                        <a:t>9</a:t>
                      </a:r>
                      <a:endParaRPr lang="ko-KR" altLang="en-US" sz="1400" b="1" spc="-300" dirty="0"/>
                    </a:p>
                  </a:txBody>
                  <a:tcPr/>
                </a:tc>
              </a:tr>
              <a:tr h="33449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-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-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-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-300" dirty="0" smtClean="0">
                          <a:solidFill>
                            <a:srgbClr val="C00000"/>
                          </a:solidFill>
                        </a:rPr>
                        <a:t>예약완료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spc="-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-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17391" y="5949280"/>
            <a:ext cx="1224136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spc="-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예약하기</a:t>
            </a:r>
            <a:endParaRPr lang="ko-KR" altLang="en-US" sz="1600" b="1" spc="-3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6130171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spc="-300" dirty="0" smtClean="0"/>
              <a:t>나의 예약현황 보기</a:t>
            </a:r>
            <a:endParaRPr lang="en-US" altLang="ko-KR" sz="1500" b="1" spc="-300" dirty="0"/>
          </a:p>
        </p:txBody>
      </p:sp>
    </p:spTree>
    <p:extLst>
      <p:ext uri="{BB962C8B-B14F-4D97-AF65-F5344CB8AC3E}">
        <p14:creationId xmlns="" xmlns:p14="http://schemas.microsoft.com/office/powerpoint/2010/main" val="252238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933" y="260648"/>
            <a:ext cx="1052002" cy="40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51520" y="260648"/>
            <a:ext cx="8640960" cy="6264696"/>
          </a:xfrm>
          <a:prstGeom prst="rect">
            <a:avLst/>
          </a:prstGeom>
          <a:noFill/>
          <a:ln w="476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92696"/>
            <a:ext cx="8640960" cy="0"/>
          </a:xfrm>
          <a:prstGeom prst="line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403648" y="332656"/>
            <a:ext cx="7416824" cy="28803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71148" y="323947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http://www.sds-smartreservation.com/reservationDetail.do</a:t>
            </a:r>
            <a:endParaRPr lang="ko-KR" altLang="en-US" sz="1400" dirty="0"/>
          </a:p>
        </p:txBody>
      </p:sp>
      <p:pic>
        <p:nvPicPr>
          <p:cNvPr id="25" name="그림 24" descr="sds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764704"/>
            <a:ext cx="2232248" cy="1869108"/>
          </a:xfrm>
          <a:prstGeom prst="rect">
            <a:avLst/>
          </a:prstGeom>
        </p:spPr>
      </p:pic>
      <p:cxnSp>
        <p:nvCxnSpPr>
          <p:cNvPr id="28" name="직선 연결선 27"/>
          <p:cNvCxnSpPr/>
          <p:nvPr/>
        </p:nvCxnSpPr>
        <p:spPr>
          <a:xfrm flipV="1">
            <a:off x="2566821" y="692696"/>
            <a:ext cx="0" cy="5832648"/>
          </a:xfrm>
          <a:prstGeom prst="line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8015" y="2774555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300" dirty="0" smtClean="0">
                <a:latin typeface="+mj-lt"/>
              </a:rPr>
              <a:t>잠실사옥 서관</a:t>
            </a:r>
            <a:endParaRPr lang="en-US" altLang="ko-KR" b="1" spc="-300" dirty="0" smtClean="0">
              <a:latin typeface="+mj-lt"/>
            </a:endParaRPr>
          </a:p>
          <a:p>
            <a:pPr algn="ctr"/>
            <a:r>
              <a:rPr lang="ko-KR" altLang="en-US" b="1" spc="-300" dirty="0" smtClean="0">
                <a:latin typeface="+mj-lt"/>
              </a:rPr>
              <a:t>예약페이지</a:t>
            </a:r>
            <a:endParaRPr lang="en-US" altLang="ko-KR" b="1" spc="-300" dirty="0" smtClean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9552" y="36450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300" dirty="0" smtClean="0">
                <a:latin typeface="+mj-lt"/>
              </a:rPr>
              <a:t>보유 회의실 수 </a:t>
            </a:r>
            <a:r>
              <a:rPr lang="en-US" altLang="ko-KR" b="1" spc="-300" dirty="0" smtClean="0">
                <a:latin typeface="+mj-lt"/>
              </a:rPr>
              <a:t>: 20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27784" y="587593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300" dirty="0" smtClean="0">
                <a:solidFill>
                  <a:srgbClr val="FFC000"/>
                </a:solidFill>
                <a:latin typeface="+mj-lt"/>
              </a:rPr>
              <a:t>∙</a:t>
            </a:r>
            <a:endParaRPr lang="en-US" altLang="ko-KR" b="1" spc="-300" dirty="0" smtClean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54852" y="838453"/>
            <a:ext cx="3373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예약하실 </a:t>
            </a:r>
            <a:r>
              <a:rPr lang="ko-KR" altLang="en-US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날짜와 시간을 선택하세요</a:t>
            </a:r>
            <a:endParaRPr lang="en-US" altLang="ko-KR" b="1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01457" y="4725144"/>
            <a:ext cx="1224136" cy="1224136"/>
          </a:xfrm>
          <a:prstGeom prst="round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827584" y="4814570"/>
            <a:ext cx="1224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1203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호</a:t>
            </a:r>
            <a:endParaRPr lang="en-US" altLang="ko-KR" sz="2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ko-KR" sz="2000" b="1" dirty="0" smtClean="0">
              <a:solidFill>
                <a:srgbClr val="C00000"/>
              </a:solidFill>
            </a:endParaRPr>
          </a:p>
          <a:p>
            <a:r>
              <a:rPr lang="ko-KR" altLang="en-US" sz="1000" dirty="0" smtClean="0"/>
              <a:t>수용가능인원 </a:t>
            </a:r>
            <a:r>
              <a:rPr lang="en-US" altLang="ko-KR" sz="1000" dirty="0" smtClean="0"/>
              <a:t>: 6</a:t>
            </a:r>
          </a:p>
          <a:p>
            <a:r>
              <a:rPr lang="ko-KR" altLang="en-US" sz="1000" dirty="0" smtClean="0"/>
              <a:t>당일예약가</a:t>
            </a:r>
            <a:r>
              <a:rPr lang="ko-KR" altLang="en-US" sz="1000" dirty="0"/>
              <a:t>능</a:t>
            </a:r>
          </a:p>
        </p:txBody>
      </p:sp>
      <p:pic>
        <p:nvPicPr>
          <p:cNvPr id="52" name="그림 51" descr="calendar.jpg"/>
          <p:cNvPicPr>
            <a:picLocks noChangeAspect="1"/>
          </p:cNvPicPr>
          <p:nvPr/>
        </p:nvPicPr>
        <p:blipFill>
          <a:blip r:embed="rId5" cstate="print">
            <a:grayscl/>
          </a:blip>
          <a:srcRect l="12792" t="15241" r="11101" b="13070"/>
          <a:stretch>
            <a:fillRect/>
          </a:stretch>
        </p:blipFill>
        <p:spPr>
          <a:xfrm>
            <a:off x="4499992" y="1556792"/>
            <a:ext cx="2553011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28932519"/>
              </p:ext>
            </p:extLst>
          </p:nvPr>
        </p:nvGraphicFramePr>
        <p:xfrm>
          <a:off x="2843808" y="3781720"/>
          <a:ext cx="5832648" cy="195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108"/>
                <a:gridCol w="972108"/>
                <a:gridCol w="972108"/>
                <a:gridCol w="972108"/>
                <a:gridCol w="972108"/>
                <a:gridCol w="972108"/>
              </a:tblGrid>
              <a:tr h="297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300" dirty="0" smtClean="0"/>
                        <a:t>오전</a:t>
                      </a:r>
                      <a:endParaRPr lang="ko-KR" altLang="en-US" sz="1400" b="1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300" dirty="0" smtClean="0"/>
                        <a:t>7</a:t>
                      </a:r>
                      <a:endParaRPr lang="ko-KR" altLang="en-US" sz="1400" b="1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300" dirty="0" smtClean="0"/>
                        <a:t>8</a:t>
                      </a:r>
                      <a:endParaRPr lang="ko-KR" altLang="en-US" sz="1400" b="1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300" dirty="0" smtClean="0"/>
                        <a:t>9</a:t>
                      </a:r>
                      <a:endParaRPr lang="ko-KR" altLang="en-US" sz="1400" b="1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300" dirty="0" smtClean="0"/>
                        <a:t>10</a:t>
                      </a:r>
                      <a:endParaRPr lang="ko-KR" altLang="en-US" sz="1400" b="1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300" dirty="0" smtClean="0"/>
                        <a:t>11</a:t>
                      </a:r>
                      <a:endParaRPr lang="ko-KR" altLang="en-US" sz="1400" b="1" spc="-300" dirty="0"/>
                    </a:p>
                  </a:txBody>
                  <a:tcPr/>
                </a:tc>
              </a:tr>
              <a:tr h="350592">
                <a:tc>
                  <a:txBody>
                    <a:bodyPr/>
                    <a:lstStyle/>
                    <a:p>
                      <a:pPr algn="ctr"/>
                      <a:endParaRPr lang="ko-KR" altLang="en-US" sz="1400" b="1" spc="-3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200" b="1" spc="-300" dirty="0" smtClean="0">
                          <a:solidFill>
                            <a:srgbClr val="C00000"/>
                          </a:solidFill>
                        </a:rPr>
                        <a:t>예약완료</a:t>
                      </a:r>
                      <a:endParaRPr lang="ko-KR" altLang="en-US" sz="1200" b="1" spc="-3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b="1" spc="-3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b="1" spc="-3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 spc="-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 spc="-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3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300" dirty="0" smtClean="0"/>
                        <a:t>오후</a:t>
                      </a:r>
                      <a:endParaRPr lang="ko-KR" altLang="en-US" sz="1400" b="1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300" dirty="0" smtClean="0"/>
                        <a:t>12</a:t>
                      </a:r>
                      <a:endParaRPr lang="ko-KR" altLang="en-US" sz="1400" b="1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300" dirty="0" smtClean="0"/>
                        <a:t>1</a:t>
                      </a:r>
                      <a:endParaRPr lang="ko-KR" altLang="en-US" sz="1400" b="1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300" dirty="0" smtClean="0"/>
                        <a:t>2</a:t>
                      </a:r>
                      <a:endParaRPr lang="ko-KR" altLang="en-US" sz="1400" b="1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300" dirty="0" smtClean="0"/>
                        <a:t>3</a:t>
                      </a:r>
                      <a:endParaRPr lang="ko-KR" altLang="en-US" sz="1400" b="1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300" dirty="0" smtClean="0"/>
                        <a:t>4</a:t>
                      </a:r>
                      <a:endParaRPr lang="ko-KR" altLang="en-US" sz="1400" b="1" spc="-300" dirty="0"/>
                    </a:p>
                  </a:txBody>
                  <a:tcPr/>
                </a:tc>
              </a:tr>
              <a:tr h="33449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-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-3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-3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-3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-300" dirty="0" smtClean="0">
                          <a:solidFill>
                            <a:srgbClr val="C00000"/>
                          </a:solidFill>
                        </a:rPr>
                        <a:t>예약완료</a:t>
                      </a:r>
                      <a:endParaRPr lang="ko-KR" altLang="en-US" sz="1400" b="1" spc="-300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spc="-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3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300" dirty="0" smtClean="0"/>
                        <a:t>오후</a:t>
                      </a:r>
                      <a:endParaRPr lang="ko-KR" altLang="en-US" sz="1400" b="1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300" dirty="0" smtClean="0"/>
                        <a:t>5</a:t>
                      </a:r>
                      <a:endParaRPr lang="ko-KR" altLang="en-US" sz="1400" b="1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300" dirty="0" smtClean="0"/>
                        <a:t>6</a:t>
                      </a:r>
                      <a:endParaRPr lang="ko-KR" altLang="en-US" sz="1400" b="1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300" dirty="0" smtClean="0"/>
                        <a:t>7</a:t>
                      </a:r>
                      <a:endParaRPr lang="ko-KR" altLang="en-US" sz="1400" b="1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300" dirty="0" smtClean="0"/>
                        <a:t>8</a:t>
                      </a:r>
                      <a:endParaRPr lang="ko-KR" altLang="en-US" sz="1400" b="1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300" dirty="0" smtClean="0"/>
                        <a:t>9</a:t>
                      </a:r>
                      <a:endParaRPr lang="ko-KR" altLang="en-US" sz="1400" b="1" spc="-300" dirty="0"/>
                    </a:p>
                  </a:txBody>
                  <a:tcPr/>
                </a:tc>
              </a:tr>
              <a:tr h="33449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-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-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-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-300" dirty="0" smtClean="0">
                          <a:solidFill>
                            <a:srgbClr val="C00000"/>
                          </a:solidFill>
                        </a:rPr>
                        <a:t>예약완료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spc="-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-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217391" y="5949280"/>
            <a:ext cx="1224136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spc="-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예약하기</a:t>
            </a:r>
            <a:endParaRPr lang="ko-KR" altLang="en-US" sz="1600" b="1" spc="-3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851920" y="4941168"/>
            <a:ext cx="2808312" cy="0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30318" y="4725144"/>
            <a:ext cx="851515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b="1" spc="-300" dirty="0" smtClean="0"/>
              <a:t>시간선택</a:t>
            </a:r>
            <a:endParaRPr lang="ko-KR" altLang="en-US" sz="1600" b="1" spc="-300" dirty="0"/>
          </a:p>
        </p:txBody>
      </p:sp>
      <p:sp>
        <p:nvSpPr>
          <p:cNvPr id="21" name="TextBox 20"/>
          <p:cNvSpPr txBox="1"/>
          <p:nvPr/>
        </p:nvSpPr>
        <p:spPr>
          <a:xfrm>
            <a:off x="6958345" y="6084105"/>
            <a:ext cx="518091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b="1" spc="-300" smtClean="0"/>
              <a:t>클릭</a:t>
            </a:r>
            <a:endParaRPr lang="ko-KR" altLang="en-US" sz="1600" b="1" spc="-300" dirty="0"/>
          </a:p>
        </p:txBody>
      </p:sp>
      <p:sp>
        <p:nvSpPr>
          <p:cNvPr id="23" name="TextBox 22"/>
          <p:cNvSpPr txBox="1"/>
          <p:nvPr/>
        </p:nvSpPr>
        <p:spPr>
          <a:xfrm>
            <a:off x="539552" y="6130171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spc="-300" dirty="0" smtClean="0"/>
              <a:t>나의 예약현황 보기</a:t>
            </a:r>
            <a:endParaRPr lang="en-US" altLang="ko-KR" sz="1500" b="1" spc="-300" dirty="0"/>
          </a:p>
        </p:txBody>
      </p:sp>
    </p:spTree>
    <p:extLst>
      <p:ext uri="{BB962C8B-B14F-4D97-AF65-F5344CB8AC3E}">
        <p14:creationId xmlns="" xmlns:p14="http://schemas.microsoft.com/office/powerpoint/2010/main" val="116594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392</Words>
  <Application>Microsoft Office PowerPoint</Application>
  <PresentationFormat>화면 슬라이드 쇼(4:3)</PresentationFormat>
  <Paragraphs>194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SDS를 위한  스마트 회의실 예약 시스템</vt:lpstr>
      <vt:lpstr>기획의도</vt:lpstr>
      <vt:lpstr>사용기술</vt:lpstr>
      <vt:lpstr>DB구성</vt:lpstr>
      <vt:lpstr>화면구성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SDS를 위한  스마트 회의실 예약 시스템</dc:title>
  <dc:creator>student</dc:creator>
  <cp:lastModifiedBy>student</cp:lastModifiedBy>
  <cp:revision>11</cp:revision>
  <dcterms:created xsi:type="dcterms:W3CDTF">2015-04-17T09:11:53Z</dcterms:created>
  <dcterms:modified xsi:type="dcterms:W3CDTF">2015-05-20T06:32:17Z</dcterms:modified>
</cp:coreProperties>
</file>