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44" d="100"/>
          <a:sy n="44" d="100"/>
        </p:scale>
        <p:origin x="186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O'Leary" userId="c00ea057fbbce16b" providerId="LiveId" clId="{A017817E-55AC-441F-B941-8381BDC9416B}"/>
    <pc:docChg chg="undo custSel addSld modSld">
      <pc:chgData name="Amelia O'Leary" userId="c00ea057fbbce16b" providerId="LiveId" clId="{A017817E-55AC-441F-B941-8381BDC9416B}" dt="2021-09-30T00:41:02.244" v="55" actId="20577"/>
      <pc:docMkLst>
        <pc:docMk/>
      </pc:docMkLst>
      <pc:sldChg chg="modSp mod">
        <pc:chgData name="Amelia O'Leary" userId="c00ea057fbbce16b" providerId="LiveId" clId="{A017817E-55AC-441F-B941-8381BDC9416B}" dt="2021-09-29T16:37:24.935" v="42" actId="20577"/>
        <pc:sldMkLst>
          <pc:docMk/>
          <pc:sldMk cId="204492255" sldId="257"/>
        </pc:sldMkLst>
        <pc:spChg chg="mod">
          <ac:chgData name="Amelia O'Leary" userId="c00ea057fbbce16b" providerId="LiveId" clId="{A017817E-55AC-441F-B941-8381BDC9416B}" dt="2021-09-29T16:37:24.935" v="42" actId="20577"/>
          <ac:spMkLst>
            <pc:docMk/>
            <pc:sldMk cId="204492255" sldId="257"/>
            <ac:spMk id="3" creationId="{C59D7326-2455-47CE-ADD7-17248B376926}"/>
          </ac:spMkLst>
        </pc:spChg>
      </pc:sldChg>
      <pc:sldChg chg="modSp">
        <pc:chgData name="Amelia O'Leary" userId="c00ea057fbbce16b" providerId="LiveId" clId="{A017817E-55AC-441F-B941-8381BDC9416B}" dt="2021-09-30T00:41:02.244" v="55" actId="20577"/>
        <pc:sldMkLst>
          <pc:docMk/>
          <pc:sldMk cId="3922170304" sldId="258"/>
        </pc:sldMkLst>
        <pc:spChg chg="mod">
          <ac:chgData name="Amelia O'Leary" userId="c00ea057fbbce16b" providerId="LiveId" clId="{A017817E-55AC-441F-B941-8381BDC9416B}" dt="2021-09-30T00:41:02.244" v="55" actId="20577"/>
          <ac:spMkLst>
            <pc:docMk/>
            <pc:sldMk cId="3922170304" sldId="258"/>
            <ac:spMk id="3" creationId="{4956B77E-B07A-4970-8B1C-9EF0546ABB5B}"/>
          </ac:spMkLst>
        </pc:spChg>
      </pc:sldChg>
      <pc:sldChg chg="addSp modSp mod modClrScheme chgLayout">
        <pc:chgData name="Amelia O'Leary" userId="c00ea057fbbce16b" providerId="LiveId" clId="{A017817E-55AC-441F-B941-8381BDC9416B}" dt="2021-09-29T16:58:01.483" v="54" actId="1076"/>
        <pc:sldMkLst>
          <pc:docMk/>
          <pc:sldMk cId="2314681200" sldId="271"/>
        </pc:sldMkLst>
        <pc:spChg chg="mod ord">
          <ac:chgData name="Amelia O'Leary" userId="c00ea057fbbce16b" providerId="LiveId" clId="{A017817E-55AC-441F-B941-8381BDC9416B}" dt="2021-09-29T16:57:41.601" v="51" actId="700"/>
          <ac:spMkLst>
            <pc:docMk/>
            <pc:sldMk cId="2314681200" sldId="271"/>
            <ac:spMk id="2" creationId="{9E759EF1-DF0F-4800-AABF-9143AA6C33CC}"/>
          </ac:spMkLst>
        </pc:spChg>
        <pc:spChg chg="mod ord">
          <ac:chgData name="Amelia O'Leary" userId="c00ea057fbbce16b" providerId="LiveId" clId="{A017817E-55AC-441F-B941-8381BDC9416B}" dt="2021-09-29T16:57:41.601" v="51" actId="700"/>
          <ac:spMkLst>
            <pc:docMk/>
            <pc:sldMk cId="2314681200" sldId="271"/>
            <ac:spMk id="3" creationId="{EBA19B42-71D8-4A5A-BDA7-038DE2D64BDD}"/>
          </ac:spMkLst>
        </pc:spChg>
        <pc:picChg chg="add mod">
          <ac:chgData name="Amelia O'Leary" userId="c00ea057fbbce16b" providerId="LiveId" clId="{A017817E-55AC-441F-B941-8381BDC9416B}" dt="2021-09-29T16:58:01.483" v="54" actId="1076"/>
          <ac:picMkLst>
            <pc:docMk/>
            <pc:sldMk cId="2314681200" sldId="271"/>
            <ac:picMk id="2050" creationId="{F82D7B14-DBD4-4835-BBF0-24452EF6EBE2}"/>
          </ac:picMkLst>
        </pc:picChg>
      </pc:sldChg>
      <pc:sldChg chg="addSp delSp modSp new mod modClrScheme chgLayout">
        <pc:chgData name="Amelia O'Leary" userId="c00ea057fbbce16b" providerId="LiveId" clId="{A017817E-55AC-441F-B941-8381BDC9416B}" dt="2021-09-29T16:37:18.431" v="40"/>
        <pc:sldMkLst>
          <pc:docMk/>
          <pc:sldMk cId="3852243688" sldId="273"/>
        </pc:sldMkLst>
        <pc:spChg chg="del mod ord">
          <ac:chgData name="Amelia O'Leary" userId="c00ea057fbbce16b" providerId="LiveId" clId="{A017817E-55AC-441F-B941-8381BDC9416B}" dt="2021-09-29T16:37:10.276" v="35" actId="700"/>
          <ac:spMkLst>
            <pc:docMk/>
            <pc:sldMk cId="3852243688" sldId="273"/>
            <ac:spMk id="2" creationId="{1967AEC2-26F2-4FB5-8437-B6FB61AAADF4}"/>
          </ac:spMkLst>
        </pc:spChg>
        <pc:spChg chg="del mod ord">
          <ac:chgData name="Amelia O'Leary" userId="c00ea057fbbce16b" providerId="LiveId" clId="{A017817E-55AC-441F-B941-8381BDC9416B}" dt="2021-09-29T16:37:10.276" v="35" actId="700"/>
          <ac:spMkLst>
            <pc:docMk/>
            <pc:sldMk cId="3852243688" sldId="273"/>
            <ac:spMk id="3" creationId="{D230A473-E6D1-4970-90E8-A8B352232A3B}"/>
          </ac:spMkLst>
        </pc:spChg>
        <pc:spChg chg="add mod ord">
          <ac:chgData name="Amelia O'Leary" userId="c00ea057fbbce16b" providerId="LiveId" clId="{A017817E-55AC-441F-B941-8381BDC9416B}" dt="2021-09-29T16:37:12.126" v="39" actId="20577"/>
          <ac:spMkLst>
            <pc:docMk/>
            <pc:sldMk cId="3852243688" sldId="273"/>
            <ac:spMk id="4" creationId="{3E421F0B-249E-4E27-B2E3-62954704A3CD}"/>
          </ac:spMkLst>
        </pc:spChg>
        <pc:spChg chg="add mod ord">
          <ac:chgData name="Amelia O'Leary" userId="c00ea057fbbce16b" providerId="LiveId" clId="{A017817E-55AC-441F-B941-8381BDC9416B}" dt="2021-09-29T16:37:18.431" v="40"/>
          <ac:spMkLst>
            <pc:docMk/>
            <pc:sldMk cId="3852243688" sldId="273"/>
            <ac:spMk id="5" creationId="{5C153884-5792-4337-8A51-04A99C1E9D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4A99-9461-470D-82D6-60FC7ED3D0F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F0121-858F-4FF8-9D51-05622244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multi-linear regression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F0121-858F-4FF8-9D51-056222441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1BDA9-2725-4E0A-8261-A072B80AED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07718-CF83-4F86-9AB2-342869E9FD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555-6A45-4ACA-A67A-BAC0C1B7B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and Logistic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8FE02-C6C5-4B52-8C33-921B01E70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012-E987-4827-B9CA-A2F8CE3B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vs.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AE31-0C52-4B3B-91EF-7C4215C1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casual English, “odds” and “probability” are often used </a:t>
            </a:r>
            <a:r>
              <a:rPr lang="en-US" dirty="0" err="1"/>
              <a:t>interchangeabley</a:t>
            </a:r>
            <a:r>
              <a:rPr lang="en-US" dirty="0"/>
              <a:t> </a:t>
            </a:r>
          </a:p>
          <a:p>
            <a:r>
              <a:rPr lang="en-US" dirty="0"/>
              <a:t>In statistics, they are not the same thing </a:t>
            </a:r>
          </a:p>
          <a:p>
            <a:pPr lvl="1"/>
            <a:r>
              <a:rPr lang="en-US" dirty="0"/>
              <a:t>Odds tell you how likely one outcome is compared to the other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the ratio of the probability A occurs to the probability A does not occur </a:t>
            </a:r>
          </a:p>
          <a:p>
            <a:pPr lvl="1"/>
            <a:r>
              <a:rPr lang="en-US" dirty="0"/>
              <a:t>How many times will A occur for every time A does not occur?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E618A-877A-411C-BEB3-E77B56F5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41" y="3061380"/>
            <a:ext cx="6695318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1C57-0C1C-40A5-AC60-ACBF2A1C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0778C-0A7A-4E02-B6AC-B7C35CA7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63" y="1933349"/>
            <a:ext cx="487459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F2ACB-2FDC-41E6-B5BD-C1F4830A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82" y="1954667"/>
            <a:ext cx="3571875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59FA7-83E8-4252-AA9D-2CA909EB2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52" y="4243434"/>
            <a:ext cx="313372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BBBD8-4341-4FC0-B5E9-5B16B08A4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779" y="2479674"/>
            <a:ext cx="2629358" cy="478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7F532-A317-4401-B87A-111693553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970" y="4642577"/>
            <a:ext cx="3253167" cy="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8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88B2-5EBE-48B2-8ABA-5A090F7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AA64C-4506-45CE-8516-BD054A95E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We’re not actually interested in “log odds”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make the conversation for mathematical convenience… so once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we can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back via the inverse logic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context of the model: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AA64C-4506-45CE-8516-BD054A95E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B6DFE2-26F0-4702-B659-4A2BD74E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8" y="2145545"/>
            <a:ext cx="4088153" cy="9169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A9DBE-241B-4AA1-ACBA-83754D9E683E}"/>
              </a:ext>
            </a:extLst>
          </p:cNvPr>
          <p:cNvCxnSpPr>
            <a:cxnSpLocks/>
          </p:cNvCxnSpPr>
          <p:nvPr/>
        </p:nvCxnSpPr>
        <p:spPr>
          <a:xfrm>
            <a:off x="6528989" y="2801256"/>
            <a:ext cx="9894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086AB-D874-4C59-8998-7508B9CD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41" y="3839348"/>
            <a:ext cx="3361518" cy="850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AEFDB-6E36-459D-85DF-05FF2DEB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586" y="5240631"/>
            <a:ext cx="5282827" cy="8508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58B1F7-4636-44C3-80C9-7AC0952AFF89}"/>
              </a:ext>
            </a:extLst>
          </p:cNvPr>
          <p:cNvCxnSpPr/>
          <p:nvPr/>
        </p:nvCxnSpPr>
        <p:spPr>
          <a:xfrm flipH="1">
            <a:off x="8556078" y="4972600"/>
            <a:ext cx="362670" cy="218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9369F3-AE7B-4D48-A5B1-3BEC0AADB230}"/>
              </a:ext>
            </a:extLst>
          </p:cNvPr>
          <p:cNvSpPr txBox="1"/>
          <p:nvPr/>
        </p:nvSpPr>
        <p:spPr>
          <a:xfrm>
            <a:off x="8969829" y="4661161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481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799E-DF24-42C0-9B14-A1EFFAF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7AC4-FB72-4960-B180-D612F6A3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cases: Each case is independent of other cases </a:t>
            </a:r>
          </a:p>
          <a:p>
            <a:r>
              <a:rPr lang="en-US" dirty="0"/>
              <a:t>No multi-collinearity between predictors </a:t>
            </a:r>
          </a:p>
        </p:txBody>
      </p:sp>
    </p:spTree>
    <p:extLst>
      <p:ext uri="{BB962C8B-B14F-4D97-AF65-F5344CB8AC3E}">
        <p14:creationId xmlns:p14="http://schemas.microsoft.com/office/powerpoint/2010/main" val="425931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C4C59-0432-4E23-93FC-574395CB127C}"/>
              </a:ext>
            </a:extLst>
          </p:cNvPr>
          <p:cNvSpPr/>
          <p:nvPr/>
        </p:nvSpPr>
        <p:spPr>
          <a:xfrm>
            <a:off x="4310747" y="3091546"/>
            <a:ext cx="59508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D101-090E-4C4C-947B-CE3C47CF3830}"/>
              </a:ext>
            </a:extLst>
          </p:cNvPr>
          <p:cNvSpPr/>
          <p:nvPr/>
        </p:nvSpPr>
        <p:spPr>
          <a:xfrm>
            <a:off x="3940628" y="3004461"/>
            <a:ext cx="740229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2BA6-DBC2-4856-BF15-4F021F97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35F2-9EF8-4747-AAFB-77115E98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use AIC and p-values </a:t>
            </a:r>
          </a:p>
          <a:p>
            <a:r>
              <a:rPr lang="en-US" dirty="0"/>
              <a:t>ROC Curves (receive operator characteristics) </a:t>
            </a:r>
          </a:p>
          <a:p>
            <a:pPr lvl="1"/>
            <a:r>
              <a:rPr lang="en-US" dirty="0"/>
              <a:t>Visualize and measure overall performance </a:t>
            </a:r>
          </a:p>
          <a:p>
            <a:pPr lvl="1"/>
            <a:r>
              <a:rPr lang="en-US" dirty="0"/>
              <a:t>Sensitivity = rate of true positive </a:t>
            </a:r>
          </a:p>
          <a:p>
            <a:pPr lvl="1"/>
            <a:r>
              <a:rPr lang="en-US" dirty="0"/>
              <a:t>Specificity = rate of true negative</a:t>
            </a:r>
          </a:p>
          <a:p>
            <a:r>
              <a:rPr lang="en-US" dirty="0"/>
              <a:t>AUC </a:t>
            </a:r>
          </a:p>
          <a:p>
            <a:pPr lvl="1"/>
            <a:r>
              <a:rPr lang="en-US" dirty="0"/>
              <a:t>1 means perfect classification</a:t>
            </a:r>
          </a:p>
          <a:p>
            <a:pPr lvl="1"/>
            <a:r>
              <a:rPr lang="en-US" dirty="0"/>
              <a:t>Random guessing is the diagonal line (area of 0.5)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2B7E-7E99-4B8D-BCAC-41FF057103EA}"/>
              </a:ext>
            </a:extLst>
          </p:cNvPr>
          <p:cNvSpPr txBox="1"/>
          <p:nvPr/>
        </p:nvSpPr>
        <p:spPr>
          <a:xfrm>
            <a:off x="5001626" y="3059668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280971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137-A77A-4390-B3A8-C0BD706C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75A4-FE59-45B2-9A3F-711AF96B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ROC					      Confusion Matrix 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C0AD-F14E-4FDA-94B6-58643013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59321"/>
            <a:ext cx="3808639" cy="3422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D5AAB-374E-4FB8-BD52-CD3838813EFF}"/>
              </a:ext>
            </a:extLst>
          </p:cNvPr>
          <p:cNvSpPr txBox="1"/>
          <p:nvPr/>
        </p:nvSpPr>
        <p:spPr>
          <a:xfrm>
            <a:off x="3492180" y="4104157"/>
            <a:ext cx="8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069B9-20FF-4A23-946D-18A744CE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55" y="2177964"/>
            <a:ext cx="6067425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EF07-5519-4BFB-8AFD-0B43117F0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41" y="4474786"/>
            <a:ext cx="3400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EF1-DF0F-4800-AABF-9143AA6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9B42-71D8-4A5A-BDA7-038DE2D6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Titanic.csv</a:t>
            </a:r>
          </a:p>
          <a:p>
            <a:r>
              <a:rPr lang="en-US" dirty="0" err="1"/>
              <a:t>Logistic_regression_Demo.R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82D7B14-DBD4-4835-BBF0-24452EF6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21" y="1965091"/>
            <a:ext cx="4204607" cy="41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D0D-9BC4-4695-8ED9-9CAB51B1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 and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0165-1C3E-4DDA-8DDF-01F46EF7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class</a:t>
            </a:r>
          </a:p>
          <a:p>
            <a:pPr lvl="1"/>
            <a:r>
              <a:rPr lang="en-US" dirty="0"/>
              <a:t>Logistic regression on </a:t>
            </a:r>
            <a:r>
              <a:rPr lang="en-US" dirty="0" err="1"/>
              <a:t>breast_cancer_wisconsin</a:t>
            </a:r>
            <a:r>
              <a:rPr lang="en-US" dirty="0"/>
              <a:t> dataset </a:t>
            </a:r>
          </a:p>
          <a:p>
            <a:pPr lvl="1"/>
            <a:r>
              <a:rPr lang="en-US" dirty="0"/>
              <a:t>Post R code and comment the model and its accuracy </a:t>
            </a:r>
          </a:p>
          <a:p>
            <a:pPr lvl="1"/>
            <a:r>
              <a:rPr lang="en-US" dirty="0"/>
              <a:t>Should be a template </a:t>
            </a:r>
          </a:p>
          <a:p>
            <a:pPr lvl="1"/>
            <a:endParaRPr lang="en-US" dirty="0"/>
          </a:p>
          <a:p>
            <a:r>
              <a:rPr lang="en-US" b="1" dirty="0"/>
              <a:t>Homework</a:t>
            </a:r>
          </a:p>
          <a:p>
            <a:pPr lvl="1"/>
            <a:r>
              <a:rPr lang="en-US" dirty="0"/>
              <a:t>Logistic regression on the churn dataset </a:t>
            </a:r>
          </a:p>
          <a:p>
            <a:pPr lvl="2"/>
            <a:r>
              <a:rPr lang="en-US" dirty="0"/>
              <a:t>churn.csv</a:t>
            </a:r>
          </a:p>
          <a:p>
            <a:pPr lvl="1"/>
            <a:r>
              <a:rPr lang="en-US" dirty="0"/>
              <a:t>Predict if the customer churns (is the churn column a yes or no)</a:t>
            </a:r>
          </a:p>
        </p:txBody>
      </p:sp>
    </p:spTree>
    <p:extLst>
      <p:ext uri="{BB962C8B-B14F-4D97-AF65-F5344CB8AC3E}">
        <p14:creationId xmlns:p14="http://schemas.microsoft.com/office/powerpoint/2010/main" val="30006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899-2C1D-4060-8B66-E6ED90E0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7326-2455-47CE-ADD7-17248B37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non-linear relationships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h </a:t>
            </a:r>
            <a:r>
              <a:rPr lang="en-US" dirty="0"/>
              <a:t>is the degree of the polynomial 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 = 2 is quadratic, </a:t>
            </a:r>
            <a:r>
              <a:rPr lang="en-US" i="1" dirty="0"/>
              <a:t>h</a:t>
            </a:r>
            <a:r>
              <a:rPr lang="en-US" dirty="0"/>
              <a:t> = 3 is cubic, </a:t>
            </a:r>
            <a:r>
              <a:rPr lang="en-US" i="1" dirty="0"/>
              <a:t>h</a:t>
            </a:r>
            <a:r>
              <a:rPr lang="en-US" dirty="0"/>
              <a:t> = 4 is quartic, etc.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Allows for a nonlinear relationship, even thought it’s still part of “linear”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E71E-A0BF-48E6-83BF-2D9DCA9F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85" y="2525485"/>
            <a:ext cx="6612830" cy="7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21F0B-249E-4E27-B2E3-62954704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53884-5792-4337-8A51-04A99C1E9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Polynomial CO2 Regression </a:t>
            </a:r>
            <a:r>
              <a:rPr lang="en-US" dirty="0" err="1"/>
              <a:t>Demo.R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4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0C13-9742-4D93-B23C-3AE80F4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6B77E-B07A-4970-8B1C-9EF0546AB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regression model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follow a normal distribution </a:t>
                </a:r>
              </a:p>
              <a:p>
                <a:pPr lvl="1"/>
                <a:r>
                  <a:rPr lang="en-US" dirty="0"/>
                  <a:t>Response variable y takes on the values 0 and 1 </a:t>
                </a:r>
              </a:p>
              <a:p>
                <a:r>
                  <a:rPr lang="en-US" dirty="0"/>
                  <a:t>Denote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written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Bernoulli distribution is a distribution of 1’s and 0’s, where the probability of 1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the probability of 0 is 1-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Will use regression to model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 probability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often thought of the probability of a “success”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6B77E-B07A-4970-8B1C-9EF0546AB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1130-E9ED-454E-8BF5-D82E63E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E2C6A-6BE4-4DC8-BB3F-16719883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Could use this model: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standard deviation of a Bernoulli distribution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only parameter for this distribution </a:t>
                </a:r>
              </a:p>
              <a:p>
                <a:pPr lvl="1"/>
                <a:r>
                  <a:rPr lang="en-US" dirty="0"/>
                  <a:t>A normal distribution has two parameters,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E2C6A-6BE4-4DC8-BB3F-16719883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46665B-8718-4118-B328-3B8BAA2A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08" y="2428875"/>
            <a:ext cx="481878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2367-A84A-455F-A71A-82A66F6A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Logit: Log Odds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9606F-62FD-42F6-AF5A-9C0818F99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model for probability can have serious deficiencies </a:t>
                </a:r>
              </a:p>
              <a:p>
                <a:r>
                  <a:rPr lang="en-US" dirty="0"/>
                  <a:t>Instead of a linear model for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we will make a linear model for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so the variable on the left hand side of the equation is linearly related to the variable(s) on the right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our logistic model will look like: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9606F-62FD-42F6-AF5A-9C0818F99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71F385-F202-4F64-A30F-0AF85607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61" y="2924845"/>
            <a:ext cx="5684725" cy="1275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708DA-FD30-4ADF-A64B-9C0AABB2B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478" y="4702389"/>
            <a:ext cx="5477044" cy="12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291D-A62B-4811-88F4-8081225C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Logit: Log Odds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F484-43CE-47E6-93EC-21E3121F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 vs. probability: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B33BC-72F1-4764-B0C6-5EAEBFC1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34" y="2311136"/>
            <a:ext cx="6982732" cy="36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B014B-FF89-49EF-A320-E8DB3E2F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E4C7B-E4D0-419C-B931-9BC2E21F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Logit Function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C5D770-663A-4B96-938A-D935D5E04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582334"/>
            <a:ext cx="4549130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C38E3C-5AC5-47ED-9421-A79BB4EC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function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CE1153-C926-4266-B2E4-F2CFA28C1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72481" y="2506554"/>
            <a:ext cx="4389119" cy="3453980"/>
          </a:xfrm>
        </p:spPr>
      </p:pic>
    </p:spTree>
    <p:extLst>
      <p:ext uri="{BB962C8B-B14F-4D97-AF65-F5344CB8AC3E}">
        <p14:creationId xmlns:p14="http://schemas.microsoft.com/office/powerpoint/2010/main" val="42266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B014B-FF89-49EF-A320-E8DB3E2F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E4C7B-E4D0-419C-B931-9BC2E21F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Logit Function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C38E3C-5AC5-47ED-9421-A79BB4EC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71290-31CB-4CA9-B392-5F8473015B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Value approaches infinity as the probability approaches 1 </a:t>
                </a:r>
              </a:p>
              <a:p>
                <a:r>
                  <a:rPr lang="en-US" dirty="0"/>
                  <a:t>Value approaches –infinity as the probability approaches 0 </a:t>
                </a:r>
              </a:p>
              <a:p>
                <a:r>
                  <a:rPr lang="en-US" dirty="0"/>
                  <a:t>Values of infinity to –infinity poses problems</a:t>
                </a:r>
              </a:p>
              <a:p>
                <a:pPr marL="0" indent="0">
                  <a:buNone/>
                </a:pPr>
                <a:endParaRPr lang="en-US" b="0" i="0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71290-31CB-4CA9-B392-5F8473015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1C210C-ABD5-4559-AF26-A8B7081C2C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Probability approaches 1 as the value approaches infinity </a:t>
                </a:r>
              </a:p>
              <a:p>
                <a:r>
                  <a:rPr lang="en-US" dirty="0"/>
                  <a:t>Probability approaches 0 as the value approaches –infinity </a:t>
                </a:r>
              </a:p>
              <a:p>
                <a:r>
                  <a:rPr lang="en-US" dirty="0"/>
                  <a:t>Inverse of logit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logi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𝑠𝑡𝑖𝑐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1C210C-ABD5-4559-AF26-A8B7081C2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63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7943</TotalTime>
  <Words>612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Polynomial and Logistic Regression </vt:lpstr>
      <vt:lpstr>Polynomial Regression </vt:lpstr>
      <vt:lpstr>Demo</vt:lpstr>
      <vt:lpstr>Logistic Regression Model </vt:lpstr>
      <vt:lpstr>Theoretical Logistic Regression Model</vt:lpstr>
      <vt:lpstr>Logit: Log Odds </vt:lpstr>
      <vt:lpstr>Logit: Log Odds  </vt:lpstr>
      <vt:lpstr>Functions </vt:lpstr>
      <vt:lpstr>Functions </vt:lpstr>
      <vt:lpstr>Odds vs. Probability</vt:lpstr>
      <vt:lpstr>Odds Example</vt:lpstr>
      <vt:lpstr>Back to the logistic regression model</vt:lpstr>
      <vt:lpstr>Assumptions</vt:lpstr>
      <vt:lpstr>Evaluating Models </vt:lpstr>
      <vt:lpstr>Evaluating Models Examples </vt:lpstr>
      <vt:lpstr>Demo</vt:lpstr>
      <vt:lpstr>In Class Assignment and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and Logistic Regression </dc:title>
  <dc:creator>Amelia O'Leary</dc:creator>
  <cp:lastModifiedBy>Amelia O'Leary</cp:lastModifiedBy>
  <cp:revision>3</cp:revision>
  <dcterms:created xsi:type="dcterms:W3CDTF">2021-09-29T03:48:35Z</dcterms:created>
  <dcterms:modified xsi:type="dcterms:W3CDTF">2021-10-04T16:11:57Z</dcterms:modified>
</cp:coreProperties>
</file>