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3" r:id="rId3"/>
    <p:sldId id="294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3462" autoAdjust="0"/>
  </p:normalViewPr>
  <p:slideViewPr>
    <p:cSldViewPr snapToGrid="0">
      <p:cViewPr varScale="1">
        <p:scale>
          <a:sx n="87" d="100"/>
          <a:sy n="87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O'Leary" userId="c00ea057fbbce16b" providerId="LiveId" clId="{F53B6B97-CE98-4E42-A2AD-32E4DE213100}"/>
    <pc:docChg chg="delSld modSld">
      <pc:chgData name="Amelia O'Leary" userId="c00ea057fbbce16b" providerId="LiveId" clId="{F53B6B97-CE98-4E42-A2AD-32E4DE213100}" dt="2022-05-24T22:29:14.482" v="9" actId="20577"/>
      <pc:docMkLst>
        <pc:docMk/>
      </pc:docMkLst>
      <pc:sldChg chg="modSp mod">
        <pc:chgData name="Amelia O'Leary" userId="c00ea057fbbce16b" providerId="LiveId" clId="{F53B6B97-CE98-4E42-A2AD-32E4DE213100}" dt="2022-05-24T22:29:14.482" v="9" actId="20577"/>
        <pc:sldMkLst>
          <pc:docMk/>
          <pc:sldMk cId="801478322" sldId="256"/>
        </pc:sldMkLst>
        <pc:spChg chg="mod">
          <ac:chgData name="Amelia O'Leary" userId="c00ea057fbbce16b" providerId="LiveId" clId="{F53B6B97-CE98-4E42-A2AD-32E4DE213100}" dt="2022-05-24T22:29:14.482" v="9" actId="20577"/>
          <ac:spMkLst>
            <pc:docMk/>
            <pc:sldMk cId="801478322" sldId="256"/>
            <ac:spMk id="2" creationId="{2D6AA6CF-8F70-42BF-A756-A87FACEC85B2}"/>
          </ac:spMkLst>
        </pc:spChg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3284130357" sldId="257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3971498511" sldId="258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2237383183" sldId="259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1318656842" sldId="260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2143414817" sldId="261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3381416379" sldId="263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1961769915" sldId="264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1687420388" sldId="265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3552051309" sldId="266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950306959" sldId="267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1965981068" sldId="268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3678626620" sldId="269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2312556800" sldId="271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3783081068" sldId="272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110677823" sldId="273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4185088148" sldId="288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1061430380" sldId="289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2356765758" sldId="290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2630614944" sldId="291"/>
        </pc:sldMkLst>
      </pc:sldChg>
      <pc:sldChg chg="del">
        <pc:chgData name="Amelia O'Leary" userId="c00ea057fbbce16b" providerId="LiveId" clId="{F53B6B97-CE98-4E42-A2AD-32E4DE213100}" dt="2022-05-24T22:29:05.570" v="0" actId="2696"/>
        <pc:sldMkLst>
          <pc:docMk/>
          <pc:sldMk cId="2087275576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B09E8-0465-46A1-AD66-E996914EEEF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CFFCE-A754-4DE3-B5BA-A5C3CBB5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SzPct val="45000"/>
              <a:buFont typeface="Arial" panose="020B0604020202020204" pitchFamily="34" charset="0"/>
              <a:buNone/>
            </a:pPr>
            <a:r>
              <a:rPr lang="en-US" sz="3000" dirty="0">
                <a:latin typeface="+mn-lt"/>
              </a:rPr>
              <a:t>Backward search (default)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US" sz="3000" dirty="0">
                <a:highlight>
                  <a:scrgbClr r="0" g="0" b="0">
                    <a:alpha val="0"/>
                  </a:scrgbClr>
                </a:highlight>
              </a:rPr>
              <a:t>Start with all variables, remove one by one and evaluate metrics.</a:t>
            </a:r>
          </a:p>
          <a:p>
            <a:pPr marL="0" lvl="0" indent="0">
              <a:buSzPct val="45000"/>
              <a:buFont typeface="Arial" panose="020B0604020202020204" pitchFamily="34" charset="0"/>
              <a:buNone/>
            </a:pPr>
            <a:r>
              <a:rPr lang="en-US" sz="3000" dirty="0">
                <a:latin typeface="+mn-lt"/>
              </a:rPr>
              <a:t>Forward search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US" sz="3000" dirty="0">
                <a:highlight>
                  <a:scrgbClr r="0" g="0" b="0">
                    <a:alpha val="0"/>
                  </a:scrgbClr>
                </a:highlight>
              </a:rPr>
              <a:t>Start with one variable, add others and evaluate metrics.</a:t>
            </a:r>
          </a:p>
          <a:p>
            <a:pPr marL="0" lvl="0" indent="0">
              <a:buSzPct val="45000"/>
              <a:buFont typeface="Arial" panose="020B0604020202020204" pitchFamily="34" charset="0"/>
              <a:buNone/>
            </a:pPr>
            <a:r>
              <a:rPr lang="en-US" sz="3000" dirty="0">
                <a:latin typeface="+mn-lt"/>
              </a:rPr>
              <a:t>Both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US" sz="3000" dirty="0">
                <a:highlight>
                  <a:scrgbClr r="0" g="0" b="0">
                    <a:alpha val="0"/>
                  </a:scrgbClr>
                </a:highlight>
              </a:rPr>
              <a:t>A combination of forward and backward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CFFCE-A754-4DE3-B5BA-A5C3CBB53D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Gender and pregnancy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CFFCE-A754-4DE3-B5BA-A5C3CBB53D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2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7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65BA8-1F75-4B58-B26F-FDC8A564842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D4AC58-E3F4-453E-AA63-03BEAF07FB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4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articles/39-regression-model-diagnostics/160-multicollinearity-essentials-and-vif-in-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zmodo.com/i-fooled-millions-into-thinking-chocolate-helps-weight-1707251800" TargetMode="External"/><Relationship Id="rId2" Type="http://schemas.openxmlformats.org/officeDocument/2006/relationships/hyperlink" Target="https://www.youtube.com/watch?v=FLNeWgs2n_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statistics/akaike-information-criter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ology.org/dummy-variables-in-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A6CF-8F70-42BF-A756-A87FACEC8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6B990-0D12-4772-95D2-4741E693E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– MSDS 660 </a:t>
            </a:r>
          </a:p>
        </p:txBody>
      </p:sp>
    </p:spTree>
    <p:extLst>
      <p:ext uri="{BB962C8B-B14F-4D97-AF65-F5344CB8AC3E}">
        <p14:creationId xmlns:p14="http://schemas.microsoft.com/office/powerpoint/2010/main" val="80147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18B-E74F-4DF7-A12A-7B8CB90E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Collinearity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463C-1CA1-4DC1-9461-1D7A18BF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correlation </a:t>
            </a:r>
          </a:p>
          <a:p>
            <a:r>
              <a:rPr lang="en-US" dirty="0"/>
              <a:t>Compute Variance Inflation Factor (VIF)</a:t>
            </a:r>
          </a:p>
          <a:p>
            <a:pPr lvl="1"/>
            <a:r>
              <a:rPr lang="en-US" dirty="0"/>
              <a:t>Ratio of variance in the model with multiple terms divided by the variance of a model with one term alone</a:t>
            </a:r>
          </a:p>
          <a:p>
            <a:pPr lvl="1"/>
            <a:r>
              <a:rPr lang="en-US" dirty="0"/>
              <a:t>Smallest value can be 1</a:t>
            </a:r>
          </a:p>
          <a:p>
            <a:pPr lvl="1"/>
            <a:r>
              <a:rPr lang="en-US" dirty="0"/>
              <a:t>5-10 indicates a problematic amount of collinearity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Remove or combine variables based on VIF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Multicollinearity Essentials and VIF in R - Articles - STHDA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218A-D2B1-4B6C-907A-DF9FE5DD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MLR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50F0-6F82-496F-9B01-8C78C7DB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Check for multicollinearity </a:t>
            </a:r>
          </a:p>
          <a:p>
            <a:pPr lvl="1"/>
            <a:r>
              <a:rPr lang="en-US" dirty="0"/>
              <a:t>Plot everything rather than eyeball </a:t>
            </a:r>
          </a:p>
          <a:p>
            <a:pPr lvl="1"/>
            <a:r>
              <a:rPr lang="en-US" dirty="0"/>
              <a:t>Check correlations </a:t>
            </a:r>
          </a:p>
          <a:p>
            <a:pPr lvl="2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Check VIF </a:t>
            </a:r>
          </a:p>
          <a:p>
            <a:r>
              <a:rPr lang="en-US" dirty="0"/>
              <a:t>2. Look at </a:t>
            </a:r>
            <a:r>
              <a:rPr lang="en-US" dirty="0" err="1"/>
              <a:t>stepAIC</a:t>
            </a:r>
            <a:r>
              <a:rPr lang="en-US" dirty="0"/>
              <a:t>() to remove unnecessary variables </a:t>
            </a:r>
          </a:p>
          <a:p>
            <a:r>
              <a:rPr lang="en-US" dirty="0"/>
              <a:t>3. Check p-values on variables</a:t>
            </a:r>
          </a:p>
          <a:p>
            <a:pPr lvl="1"/>
            <a:r>
              <a:rPr lang="en-US" dirty="0"/>
              <a:t>Try dropping anything greater than .05 and see how metrics change </a:t>
            </a:r>
          </a:p>
          <a:p>
            <a:pPr marL="0">
              <a:buNone/>
            </a:pPr>
            <a:r>
              <a:rPr lang="en-US" dirty="0"/>
              <a:t> 4. Repeat until model does not improve </a:t>
            </a:r>
          </a:p>
        </p:txBody>
      </p:sp>
    </p:spTree>
    <p:extLst>
      <p:ext uri="{BB962C8B-B14F-4D97-AF65-F5344CB8AC3E}">
        <p14:creationId xmlns:p14="http://schemas.microsoft.com/office/powerpoint/2010/main" val="143149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13AA-8DDA-4066-AF92-D62D2103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Multilinear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4F66B-CCA0-4E9A-8C59-C4B9DE61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585" y="1846263"/>
            <a:ext cx="52711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0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616C-AC70-4001-9BE8-4281B81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0371-37E1-4AC2-89DF-497DA1A2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predictor variable we want to use </a:t>
            </a:r>
          </a:p>
          <a:p>
            <a:pPr lvl="1"/>
            <a:r>
              <a:rPr lang="en-US" dirty="0"/>
              <a:t>Ensure communicability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Null hypothesis: All coefficients are 0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Alternative Hypothesis: at least one coefficient is not 0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E86B7-6502-4DCB-9B58-170B8D0539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454623" y="2582654"/>
            <a:ext cx="5282754" cy="5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796BF-700C-4D5A-9E3E-C346CECBC6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94375" y="3148584"/>
            <a:ext cx="6842888" cy="5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C9F53A-8C67-484D-9204-7E32E266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63615" y="4639419"/>
            <a:ext cx="4064769" cy="43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1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8F0-8056-411A-86A6-2DD17C0F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88162-6535-431A-8A06-1D5CBB544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Used to compare multiple groups </a:t>
                </a:r>
              </a:p>
              <a:p>
                <a:r>
                  <a:rPr lang="en-US" dirty="0"/>
                  <a:t>“The difference between the variance of the data size of the residuals divided by the size of the residuals”</a:t>
                </a:r>
              </a:p>
              <a:p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6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sz="26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</m:e>
                            </m:d>
                          </m:num>
                          <m:den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𝑅𝑆</m:t>
                        </m:r>
                        <m:f>
                          <m:fPr>
                            <m:type m:val="lin"/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6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6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dirty="0"/>
                  <a:t>K is the number of predictors (betas)</a:t>
                </a:r>
              </a:p>
              <a:p>
                <a:r>
                  <a:rPr lang="en-US" dirty="0"/>
                  <a:t>N is the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88162-6535-431A-8A06-1D5CBB544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0F02AC-2443-4C85-8FF2-780DCC29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38" y="2810182"/>
            <a:ext cx="5479142" cy="2924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D911E-A055-49E5-8474-58E3B6C0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432" y="4280718"/>
            <a:ext cx="1820241" cy="673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F2A99-77E1-4B70-BF43-AAFA13C26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 b="12778"/>
          <a:stretch/>
        </p:blipFill>
        <p:spPr>
          <a:xfrm>
            <a:off x="2071432" y="3609947"/>
            <a:ext cx="1760339" cy="5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24E0-94E9-49DC-90EE-BBCB9A0D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P-Hacking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DC5B-39D6-4002-8ADE-F87DEB8E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John Oliver P-Hacking – YouTube</a:t>
            </a:r>
            <a:endParaRPr lang="en-US" dirty="0"/>
          </a:p>
          <a:p>
            <a:r>
              <a:rPr lang="en-US" dirty="0">
                <a:hlinkClick r:id="rId3"/>
              </a:rPr>
              <a:t>I Fooled Millions Into Thinking Chocolate Helps Weight Loss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CFB7B87-CA13-42CD-9F0B-6AE85E3AA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18"/>
          <a:stretch/>
        </p:blipFill>
        <p:spPr bwMode="auto">
          <a:xfrm>
            <a:off x="1370709" y="2943604"/>
            <a:ext cx="3364083" cy="32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A07F6F65-7328-49B6-9A78-FF996E9BC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9"/>
          <a:stretch/>
        </p:blipFill>
        <p:spPr bwMode="auto">
          <a:xfrm>
            <a:off x="7916374" y="3274995"/>
            <a:ext cx="3668652" cy="25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2F9812C9-6D31-4E3E-A118-163DAD9D8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5" b="25099"/>
          <a:stretch/>
        </p:blipFill>
        <p:spPr bwMode="auto">
          <a:xfrm>
            <a:off x="5164138" y="2921955"/>
            <a:ext cx="2920319" cy="32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6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5A74-8EA2-47F7-8A62-A65ED77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previous calculations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0BB0-D896-48A7-A6F5-4676042C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Penalty for adding predictors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 Squares Error already accounted for predictors</a:t>
            </a:r>
          </a:p>
          <a:p>
            <a:pPr lvl="1"/>
            <a:r>
              <a:rPr lang="en-US" dirty="0"/>
              <a:t>Tends to be more reliable than adjusted R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90B985-C996-4A7C-A7BF-B74B9D17A81C}"/>
                  </a:ext>
                </a:extLst>
              </p:cNvPr>
              <p:cNvSpPr txBox="1"/>
              <p:nvPr/>
            </p:nvSpPr>
            <p:spPr>
              <a:xfrm>
                <a:off x="3047999" y="2406153"/>
                <a:ext cx="6096000" cy="778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Adjusted</a:t>
                </a:r>
                <a:r>
                  <a:rPr lang="en-US" sz="2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f>
                          <m:fPr>
                            <m:type m:val="li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f>
                          <m:fPr>
                            <m:type m:val="li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90B985-C996-4A7C-A7BF-B74B9D17A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2406153"/>
                <a:ext cx="6096000" cy="778675"/>
              </a:xfrm>
              <a:prstGeom prst="rect">
                <a:avLst/>
              </a:prstGeom>
              <a:blipFill>
                <a:blip r:embed="rId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3AE341A-769E-4F22-A37A-3B4138E9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82" y="4523923"/>
            <a:ext cx="4386035" cy="9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514B-1C42-4FAA-BA38-F01F6021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Akaike Information Criterion (AIC)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0278-862F-4AD2-8652-C5C2C2A0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405F"/>
                </a:solidFill>
                <a:effectLst/>
                <a:latin typeface="Inter"/>
              </a:rPr>
              <a:t> Method for evaluating how well a model fits the data it was generated from</a:t>
            </a:r>
          </a:p>
          <a:p>
            <a:pPr lvl="1"/>
            <a:r>
              <a:rPr lang="en-US" dirty="0">
                <a:solidFill>
                  <a:srgbClr val="0D405F"/>
                </a:solidFill>
                <a:latin typeface="Inter"/>
              </a:rPr>
              <a:t>Can also be used to compare models </a:t>
            </a:r>
          </a:p>
          <a:p>
            <a:pPr lvl="1"/>
            <a:r>
              <a:rPr lang="en-US" dirty="0">
                <a:solidFill>
                  <a:srgbClr val="0D405F"/>
                </a:solidFill>
                <a:latin typeface="Inter"/>
              </a:rPr>
              <a:t>The best-fitting model is the one that explains the greatest amount of variation using the fewest possible independent variables </a:t>
            </a:r>
          </a:p>
          <a:p>
            <a:pPr lvl="1"/>
            <a:r>
              <a:rPr lang="en-US" dirty="0" err="1">
                <a:solidFill>
                  <a:srgbClr val="0D405F"/>
                </a:solidFill>
                <a:latin typeface="Inter"/>
              </a:rPr>
              <a:t>stepAIC</a:t>
            </a:r>
            <a:r>
              <a:rPr lang="en-US" dirty="0">
                <a:solidFill>
                  <a:srgbClr val="0D405F"/>
                </a:solidFill>
                <a:latin typeface="Inter"/>
              </a:rPr>
              <a:t>() </a:t>
            </a:r>
          </a:p>
          <a:p>
            <a:pPr lvl="2"/>
            <a:r>
              <a:rPr lang="en-US" dirty="0">
                <a:solidFill>
                  <a:srgbClr val="0D405F"/>
                </a:solidFill>
                <a:latin typeface="Inter"/>
              </a:rPr>
              <a:t>Backward search (default)</a:t>
            </a:r>
          </a:p>
          <a:p>
            <a:pPr lvl="2"/>
            <a:r>
              <a:rPr lang="en-US" dirty="0">
                <a:solidFill>
                  <a:srgbClr val="0D405F"/>
                </a:solidFill>
                <a:latin typeface="Inter"/>
              </a:rPr>
              <a:t>Forward search </a:t>
            </a:r>
          </a:p>
          <a:p>
            <a:pPr lvl="2"/>
            <a:r>
              <a:rPr lang="en-US" dirty="0">
                <a:solidFill>
                  <a:srgbClr val="0D405F"/>
                </a:solidFill>
                <a:latin typeface="Inter"/>
              </a:rPr>
              <a:t>Both</a:t>
            </a:r>
          </a:p>
          <a:p>
            <a:pPr marL="384048" lvl="2" indent="0">
              <a:buNone/>
            </a:pPr>
            <a:endParaRPr lang="en-US" dirty="0">
              <a:solidFill>
                <a:srgbClr val="0D405F"/>
              </a:solidFill>
              <a:latin typeface="Inter"/>
            </a:endParaRPr>
          </a:p>
          <a:p>
            <a:pPr marL="201168" lvl="1" indent="0">
              <a:buNone/>
            </a:pPr>
            <a:r>
              <a:rPr lang="en-US" dirty="0">
                <a:hlinkClick r:id="rId3"/>
              </a:rPr>
              <a:t>Akaike Information Criterion | When &amp; How to Use It (scribbr.com)</a:t>
            </a:r>
            <a:endParaRPr lang="en-US" dirty="0"/>
          </a:p>
          <a:p>
            <a:pPr marL="201168" lvl="1" indent="0">
              <a:buNone/>
            </a:pPr>
            <a:endParaRPr lang="en-US" dirty="0">
              <a:solidFill>
                <a:srgbClr val="0D405F"/>
              </a:solidFill>
              <a:latin typeface="Inter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rgbClr val="0D405F"/>
                </a:solidFill>
                <a:latin typeface="Inter"/>
              </a:rPr>
              <a:t>Bayesian Information Criterion (BIC)</a:t>
            </a:r>
          </a:p>
        </p:txBody>
      </p:sp>
    </p:spTree>
    <p:extLst>
      <p:ext uri="{BB962C8B-B14F-4D97-AF65-F5344CB8AC3E}">
        <p14:creationId xmlns:p14="http://schemas.microsoft.com/office/powerpoint/2010/main" val="12693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00F7-3A8B-4B53-9FB3-AE2E6ED4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70D5-F2CA-48CE-B5D9-40B58E46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qualitative predictors </a:t>
            </a:r>
          </a:p>
          <a:p>
            <a:r>
              <a:rPr lang="en-US" dirty="0"/>
              <a:t>Cannot use factors because they imply ordinality </a:t>
            </a:r>
          </a:p>
          <a:p>
            <a:r>
              <a:rPr lang="en-US" dirty="0"/>
              <a:t>Too many dummy variables increases computational strain and adds dimensionality</a:t>
            </a:r>
          </a:p>
          <a:p>
            <a:r>
              <a:rPr lang="en-US" dirty="0">
                <a:hlinkClick r:id="rId2"/>
              </a:rPr>
              <a:t>How to Create Dummy Variables in R (Step-by-Step) (statology.org)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BBAD-F316-4F8C-9729-4EBA04D8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66CD-98DD-4222-B2F6-315B3631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predictor variables are closely related</a:t>
            </a:r>
          </a:p>
          <a:p>
            <a:r>
              <a:rPr lang="en-US" dirty="0"/>
              <a:t>Difficult to separate the individual affects and can makes variable importance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00499-995B-4A8F-819C-D143D7C3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853987"/>
            <a:ext cx="4939025" cy="2898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251F6-91C3-40BC-AC51-03106259B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57" y="3174245"/>
            <a:ext cx="5058415" cy="22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8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10932</TotalTime>
  <Words>427</Words>
  <Application>Microsoft Office PowerPoint</Application>
  <PresentationFormat>Widescreen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Inter</vt:lpstr>
      <vt:lpstr>Retrospect</vt:lpstr>
      <vt:lpstr>Multilinear Regression</vt:lpstr>
      <vt:lpstr>When to use Multilinear</vt:lpstr>
      <vt:lpstr>Multilinear Regression </vt:lpstr>
      <vt:lpstr>F-Statistic </vt:lpstr>
      <vt:lpstr>P-Hacking </vt:lpstr>
      <vt:lpstr>Adjusting previous calculations </vt:lpstr>
      <vt:lpstr>Akaike Information Criterion (AIC)</vt:lpstr>
      <vt:lpstr>Dummy Variables </vt:lpstr>
      <vt:lpstr>Collinearity</vt:lpstr>
      <vt:lpstr>Addressing Collinearity </vt:lpstr>
      <vt:lpstr>Summary of MLR process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Amelia O'Leary</dc:creator>
  <cp:lastModifiedBy>Amelia O'Leary</cp:lastModifiedBy>
  <cp:revision>25</cp:revision>
  <dcterms:created xsi:type="dcterms:W3CDTF">2021-09-01T03:29:27Z</dcterms:created>
  <dcterms:modified xsi:type="dcterms:W3CDTF">2022-05-24T22:29:30Z</dcterms:modified>
</cp:coreProperties>
</file>