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30B6-E6EB-49B5-BC39-B2E581135CB7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4661-6125-463D-96D3-B34ED41D87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79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30B6-E6EB-49B5-BC39-B2E581135CB7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4661-6125-463D-96D3-B34ED41D8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0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30B6-E6EB-49B5-BC39-B2E581135CB7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4661-6125-463D-96D3-B34ED41D8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0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30B6-E6EB-49B5-BC39-B2E581135CB7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4661-6125-463D-96D3-B34ED41D8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7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30B6-E6EB-49B5-BC39-B2E581135CB7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4661-6125-463D-96D3-B34ED41D87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10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30B6-E6EB-49B5-BC39-B2E581135CB7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4661-6125-463D-96D3-B34ED41D8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5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30B6-E6EB-49B5-BC39-B2E581135CB7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4661-6125-463D-96D3-B34ED41D8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7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30B6-E6EB-49B5-BC39-B2E581135CB7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4661-6125-463D-96D3-B34ED41D8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8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30B6-E6EB-49B5-BC39-B2E581135CB7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4661-6125-463D-96D3-B34ED41D8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8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39030B6-E6EB-49B5-BC39-B2E581135CB7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384661-6125-463D-96D3-B34ED41D8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1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30B6-E6EB-49B5-BC39-B2E581135CB7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4661-6125-463D-96D3-B34ED41D8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39030B6-E6EB-49B5-BC39-B2E581135CB7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384661-6125-463D-96D3-B34ED41D875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87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l.nist.gov/div898/education/datasets.htm#anova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repository.wolframcloud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isticshowto.com/probability-and-statistics/statistics-definitions/post-hoc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1A651-F1A4-4301-868B-A831D2291F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One Way ANOVA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9DCD6-2F9B-40C5-9483-604C94245A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MSDS 660 </a:t>
            </a:r>
          </a:p>
        </p:txBody>
      </p:sp>
    </p:spTree>
    <p:extLst>
      <p:ext uri="{BB962C8B-B14F-4D97-AF65-F5344CB8AC3E}">
        <p14:creationId xmlns:p14="http://schemas.microsoft.com/office/powerpoint/2010/main" val="828397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2D3D-ED66-4578-A1CA-7E7767D4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136F-8084-4700-9A37-9525B7F5B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an ANOVA analysis on another dataset of your choosing </a:t>
            </a:r>
          </a:p>
          <a:p>
            <a:pPr lvl="1"/>
            <a:r>
              <a:rPr lang="en-US" dirty="0"/>
              <a:t>Ensure it is suitable for one way ANOVA 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br>
              <a:rPr lang="en-US" dirty="0"/>
            </a:br>
            <a:r>
              <a:rPr lang="en-US" dirty="0">
                <a:hlinkClick r:id="rId2"/>
              </a:rPr>
              <a:t>Find Open Datasets and Machine Learning Projects | Kaggle</a:t>
            </a:r>
            <a:endParaRPr lang="en-US" dirty="0"/>
          </a:p>
          <a:p>
            <a:pPr marL="201168" lvl="1" indent="0">
              <a:buNone/>
            </a:pPr>
            <a:r>
              <a:rPr lang="en-US" dirty="0">
                <a:hlinkClick r:id="rId3"/>
              </a:rPr>
              <a:t>Datasets: Education and Training (nist.gov)</a:t>
            </a:r>
            <a:endParaRPr lang="en-US" dirty="0"/>
          </a:p>
          <a:p>
            <a:pPr marL="201168" lvl="1" indent="0">
              <a:buNone/>
            </a:pPr>
            <a:r>
              <a:rPr lang="en-US" dirty="0">
                <a:hlinkClick r:id="rId4"/>
              </a:rPr>
              <a:t>Wolfram Data Repository: Computable Access to Curated Data (wolframcloud.com)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C96DE-7930-4C43-806B-0C29EF90508A}"/>
              </a:ext>
            </a:extLst>
          </p:cNvPr>
          <p:cNvSpPr txBox="1"/>
          <p:nvPr/>
        </p:nvSpPr>
        <p:spPr>
          <a:xfrm>
            <a:off x="0" y="6149514"/>
            <a:ext cx="122152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Have a great night class</a:t>
            </a:r>
          </a:p>
        </p:txBody>
      </p:sp>
    </p:spTree>
    <p:extLst>
      <p:ext uri="{BB962C8B-B14F-4D97-AF65-F5344CB8AC3E}">
        <p14:creationId xmlns:p14="http://schemas.microsoft.com/office/powerpoint/2010/main" val="147444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4726-47A3-47FF-963C-5D9D1727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ANOVA?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161A9-B4CA-41BB-B533-261912677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ANOVA stands for “analysis of variances” </a:t>
            </a:r>
          </a:p>
          <a:p>
            <a:r>
              <a:rPr lang="en-US" dirty="0"/>
              <a:t>ANOVA is regression with categorical predictors. That’s it.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964D94-73BD-4ACD-BE3F-BD818313FD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19"/>
          <a:stretch/>
        </p:blipFill>
        <p:spPr>
          <a:xfrm>
            <a:off x="4179531" y="2777392"/>
            <a:ext cx="3893897" cy="339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8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5BE2-7EA9-47A0-9128-6AC5F439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9A2BD-08CE-4574-9F35-EC0E326E59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Typically used to analyze data from experiments </a:t>
            </a:r>
          </a:p>
          <a:p>
            <a:pPr lvl="1"/>
            <a:r>
              <a:rPr lang="en-US" dirty="0"/>
              <a:t>Use categorical predictors are usually groups to which experimental unis (ex. Subjects) are assigned</a:t>
            </a:r>
          </a:p>
          <a:p>
            <a:r>
              <a:rPr lang="en-US" dirty="0"/>
              <a:t>Focuses on comparing means of different groups to one another </a:t>
            </a:r>
          </a:p>
          <a:p>
            <a:r>
              <a:rPr lang="en-US" dirty="0"/>
              <a:t>There are conventions for reporting ANOVA results that are simpler and cleaner than regression  </a:t>
            </a:r>
          </a:p>
          <a:p>
            <a:endParaRPr lang="en-US" dirty="0"/>
          </a:p>
        </p:txBody>
      </p:sp>
      <p:pic>
        <p:nvPicPr>
          <p:cNvPr id="5" name="Picture 2" descr="Youngronaldfisher2.JPG">
            <a:extLst>
              <a:ext uri="{FF2B5EF4-FFF2-40B4-BE49-F238E27FC236}">
                <a16:creationId xmlns:a16="http://schemas.microsoft.com/office/drawing/2014/main" id="{DEAB9D67-5CC2-4A5C-997A-FFD5BB74265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50" y="2390775"/>
            <a:ext cx="20955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B8F124-43AE-4953-B90C-58423DA45C6D}"/>
              </a:ext>
            </a:extLst>
          </p:cNvPr>
          <p:cNvSpPr txBox="1"/>
          <p:nvPr/>
        </p:nvSpPr>
        <p:spPr>
          <a:xfrm>
            <a:off x="7454803" y="2017264"/>
            <a:ext cx="239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Ronald Fischer</a:t>
            </a:r>
          </a:p>
        </p:txBody>
      </p:sp>
    </p:spTree>
    <p:extLst>
      <p:ext uri="{BB962C8B-B14F-4D97-AF65-F5344CB8AC3E}">
        <p14:creationId xmlns:p14="http://schemas.microsoft.com/office/powerpoint/2010/main" val="2157841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A9F24-DF8F-4C99-868C-E238196F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ANOVA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E26133-07AA-42B5-B12B-B32846E5CD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Single categorical predictor variable: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there are </a:t>
                </a:r>
                <a:r>
                  <a:rPr lang="en-US" i="1" dirty="0"/>
                  <a:t>p </a:t>
                </a:r>
                <a:r>
                  <a:rPr lang="en-US" dirty="0"/>
                  <a:t>groups (categorical predictors) </a:t>
                </a:r>
                <a:r>
                  <a:rPr lang="en-US" i="1" dirty="0" err="1"/>
                  <a:t>n</a:t>
                </a:r>
                <a:r>
                  <a:rPr lang="en-US" i="1" baseline="-25000" dirty="0" err="1"/>
                  <a:t>j</a:t>
                </a:r>
                <a:r>
                  <a:rPr lang="en-US" i="1" dirty="0"/>
                  <a:t> is the sample size of the </a:t>
                </a:r>
                <a:r>
                  <a:rPr lang="en-US" i="1" dirty="0" err="1"/>
                  <a:t>j</a:t>
                </a:r>
                <a:r>
                  <a:rPr lang="en-US" i="1" baseline="30000" dirty="0" err="1"/>
                  <a:t>th</a:t>
                </a:r>
                <a:r>
                  <a:rPr lang="en-US" i="1" dirty="0"/>
                  <a:t> </a:t>
                </a:r>
                <a:r>
                  <a:rPr lang="en-US" dirty="0"/>
                  <a:t>group, and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ij</a:t>
                </a:r>
                <a:r>
                  <a:rPr lang="en-US" i="1" dirty="0"/>
                  <a:t> </a:t>
                </a:r>
                <a:r>
                  <a:rPr lang="en-US" dirty="0"/>
                  <a:t>is the </a:t>
                </a:r>
                <a:r>
                  <a:rPr lang="en-US" i="1" dirty="0" err="1"/>
                  <a:t>i</a:t>
                </a:r>
                <a:r>
                  <a:rPr lang="en-US" i="1" baseline="30000" dirty="0" err="1"/>
                  <a:t>it</a:t>
                </a:r>
                <a:r>
                  <a:rPr lang="en-US" i="1" dirty="0"/>
                  <a:t> </a:t>
                </a:r>
                <a:r>
                  <a:rPr lang="en-US" dirty="0"/>
                  <a:t>observation in the </a:t>
                </a:r>
                <a:r>
                  <a:rPr lang="en-US" i="1" dirty="0" err="1"/>
                  <a:t>j</a:t>
                </a:r>
                <a:r>
                  <a:rPr lang="en-US" i="1" baseline="30000" dirty="0" err="1"/>
                  <a:t>th</a:t>
                </a:r>
                <a:r>
                  <a:rPr lang="en-US" i="1" dirty="0"/>
                  <a:t> group </a:t>
                </a:r>
              </a:p>
              <a:p>
                <a:pPr marL="0" indent="0">
                  <a:buNone/>
                </a:pPr>
                <a:endParaRPr lang="en-US" i="1" baseline="30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the mean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deviation of the </a:t>
                </a:r>
                <a:r>
                  <a:rPr lang="en-US" i="1" dirty="0" err="1"/>
                  <a:t>j</a:t>
                </a:r>
                <a:r>
                  <a:rPr lang="en-US" i="1" baseline="30000" dirty="0" err="1"/>
                  <a:t>th</a:t>
                </a:r>
                <a:r>
                  <a:rPr lang="en-US" i="1" dirty="0"/>
                  <a:t> </a:t>
                </a:r>
                <a:r>
                  <a:rPr lang="en-US" dirty="0"/>
                  <a:t>group mean from the overall mean</a:t>
                </a:r>
              </a:p>
              <a:p>
                <a:pPr marL="0" indent="0">
                  <a:buNone/>
                </a:pPr>
                <a:r>
                  <a:rPr lang="en-US" dirty="0"/>
                  <a:t>Example: If you wanted to analyze four groups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E26133-07AA-42B5-B12B-B32846E5CD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DC87F1A-B9AE-4773-814A-AAF8A5523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45" y="2380450"/>
            <a:ext cx="7393509" cy="4945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665B22-DE48-44E5-BEC3-256CB4155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939" y="5263110"/>
            <a:ext cx="5557038" cy="7143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C5BEF9-519B-4A10-8CFB-E2F26FDDC172}"/>
              </a:ext>
            </a:extLst>
          </p:cNvPr>
          <p:cNvSpPr txBox="1"/>
          <p:nvPr/>
        </p:nvSpPr>
        <p:spPr>
          <a:xfrm>
            <a:off x="2708580" y="5435623"/>
            <a:ext cx="140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Regression:</a:t>
            </a:r>
          </a:p>
        </p:txBody>
      </p:sp>
    </p:spTree>
    <p:extLst>
      <p:ext uri="{BB962C8B-B14F-4D97-AF65-F5344CB8AC3E}">
        <p14:creationId xmlns:p14="http://schemas.microsoft.com/office/powerpoint/2010/main" val="145840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9699-0DF8-44EB-8417-79B08FDA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with ANOVA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89CBEC-B33B-44D9-B7B3-BB66B6609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636" t="-2225" b="74223"/>
          <a:stretch/>
        </p:blipFill>
        <p:spPr>
          <a:xfrm>
            <a:off x="3843268" y="3087248"/>
            <a:ext cx="4051052" cy="3417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FE4B17-CF5A-441E-92AE-0BC31119F4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48" t="64523" b="4146"/>
          <a:stretch/>
        </p:blipFill>
        <p:spPr>
          <a:xfrm>
            <a:off x="3843268" y="3505642"/>
            <a:ext cx="4180387" cy="3971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31528A-321F-4D24-8B71-13FF008332D8}"/>
              </a:ext>
            </a:extLst>
          </p:cNvPr>
          <p:cNvSpPr txBox="1"/>
          <p:nvPr/>
        </p:nvSpPr>
        <p:spPr>
          <a:xfrm>
            <a:off x="1200586" y="1989343"/>
            <a:ext cx="915098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>
              <a:spcBef>
                <a:spcPts val="1417"/>
              </a:spcBef>
              <a:buSzPct val="750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Null: all group means are the same </a:t>
            </a:r>
          </a:p>
          <a:p>
            <a:pPr hangingPunct="0">
              <a:spcBef>
                <a:spcPts val="1417"/>
              </a:spcBef>
              <a:buSzPct val="750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Alternative: at least one group mean is different</a:t>
            </a:r>
          </a:p>
          <a:p>
            <a:pPr hangingPunct="0">
              <a:spcBef>
                <a:spcPts val="1417"/>
              </a:spcBef>
              <a:buSzPct val="750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hangingPunct="0">
              <a:spcBef>
                <a:spcPts val="1417"/>
              </a:spcBef>
              <a:buSzPct val="750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hangingPunct="0">
              <a:spcBef>
                <a:spcPts val="1417"/>
              </a:spcBef>
              <a:buSzPct val="750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hangingPunct="0">
              <a:spcBef>
                <a:spcPts val="1417"/>
              </a:spcBef>
              <a:buSzPct val="750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P-value represents the proportion of at least one predictor is correlated to the response</a:t>
            </a:r>
          </a:p>
          <a:p>
            <a:pPr hangingPunct="0">
              <a:spcBef>
                <a:spcPts val="1417"/>
              </a:spcBef>
              <a:buSzPct val="750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of ANOVA comes from post-hoc analysis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71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6562-B864-4C50-945F-009FDE85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Post-Hoc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D6120-A260-4A9D-930D-0A0CCFD77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Bonferroni (pairwise) t-test correction </a:t>
            </a:r>
          </a:p>
          <a:p>
            <a:r>
              <a:rPr lang="en-US" dirty="0"/>
              <a:t>Tukey HSD </a:t>
            </a:r>
          </a:p>
          <a:p>
            <a:r>
              <a:rPr lang="en-US" dirty="0"/>
              <a:t>Games-Howell </a:t>
            </a:r>
          </a:p>
          <a:p>
            <a:r>
              <a:rPr lang="en-US" dirty="0"/>
              <a:t>Fisher’s LSD </a:t>
            </a:r>
          </a:p>
          <a:p>
            <a:r>
              <a:rPr lang="en-US" dirty="0"/>
              <a:t>Duncan test </a:t>
            </a:r>
          </a:p>
          <a:p>
            <a:r>
              <a:rPr lang="en-US" dirty="0"/>
              <a:t>Other tests: </a:t>
            </a:r>
            <a:r>
              <a:rPr lang="en-US" dirty="0">
                <a:hlinkClick r:id="rId2"/>
              </a:rPr>
              <a:t>Post Hoc Definition and Types of Tests - Statistics How To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5454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76CFF-C212-43E4-BF3B-96711D6C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Assignment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0FEE7-1C03-423A-83DA-6C8E53FD5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326526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Research one post hoc analysis and share your findings with the class </a:t>
            </a:r>
          </a:p>
          <a:p>
            <a:pPr lvl="1" algn="ctr"/>
            <a:r>
              <a:rPr lang="en-US" sz="2400" dirty="0"/>
              <a:t>Make sure no one picks the same one </a:t>
            </a:r>
          </a:p>
        </p:txBody>
      </p:sp>
    </p:spTree>
    <p:extLst>
      <p:ext uri="{BB962C8B-B14F-4D97-AF65-F5344CB8AC3E}">
        <p14:creationId xmlns:p14="http://schemas.microsoft.com/office/powerpoint/2010/main" val="3387255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4F6A-57E2-4A3A-8F7D-9209D84A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E4A07-DA27-4C8E-8278-769E545C9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‘</a:t>
            </a:r>
            <a:r>
              <a:rPr lang="en-US" dirty="0" err="1"/>
              <a:t>ChickWeights.R</a:t>
            </a:r>
            <a:r>
              <a:rPr lang="en-US" dirty="0"/>
              <a:t>’ from In-Class Files to follow along </a:t>
            </a:r>
          </a:p>
        </p:txBody>
      </p:sp>
    </p:spTree>
    <p:extLst>
      <p:ext uri="{BB962C8B-B14F-4D97-AF65-F5344CB8AC3E}">
        <p14:creationId xmlns:p14="http://schemas.microsoft.com/office/powerpoint/2010/main" val="2883774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F4E5-77ED-42E0-B7B9-30793FB4C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Assignment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86A5A-A9BE-4F86-B9F5-8A3A5A36C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the </a:t>
            </a:r>
            <a:r>
              <a:rPr lang="en-US" dirty="0" err="1"/>
              <a:t>ANOVA_Exercise</a:t>
            </a:r>
            <a:r>
              <a:rPr lang="en-US" dirty="0"/>
              <a:t> </a:t>
            </a:r>
          </a:p>
          <a:p>
            <a:r>
              <a:rPr lang="en-US" dirty="0"/>
              <a:t>Post your explanations of the post hoc pairwise comparison from our discussion. Please provide the source(s) you used. </a:t>
            </a:r>
          </a:p>
        </p:txBody>
      </p:sp>
    </p:spTree>
    <p:extLst>
      <p:ext uri="{BB962C8B-B14F-4D97-AF65-F5344CB8AC3E}">
        <p14:creationId xmlns:p14="http://schemas.microsoft.com/office/powerpoint/2010/main" val="41910238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836</TotalTime>
  <Words>338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Cambria Math</vt:lpstr>
      <vt:lpstr>Retrospect</vt:lpstr>
      <vt:lpstr>One Way ANOVA</vt:lpstr>
      <vt:lpstr>What is ANOVA?</vt:lpstr>
      <vt:lpstr>ANOVA</vt:lpstr>
      <vt:lpstr>One-Way ANOVA </vt:lpstr>
      <vt:lpstr>Hypothesis Testing with ANOVA </vt:lpstr>
      <vt:lpstr>Post-Hoc Tests</vt:lpstr>
      <vt:lpstr>Discussion Assignment </vt:lpstr>
      <vt:lpstr>Demo</vt:lpstr>
      <vt:lpstr>In-Class Assignment </vt:lpstr>
      <vt:lpstr>Homework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Way ANOVA</dc:title>
  <dc:creator>Amelia O'Leary</dc:creator>
  <cp:lastModifiedBy>Amelia O'Leary</cp:lastModifiedBy>
  <cp:revision>3</cp:revision>
  <dcterms:created xsi:type="dcterms:W3CDTF">2021-09-14T04:23:34Z</dcterms:created>
  <dcterms:modified xsi:type="dcterms:W3CDTF">2022-05-31T17:13:52Z</dcterms:modified>
</cp:coreProperties>
</file>