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>
        <p:scale>
          <a:sx n="91" d="100"/>
          <a:sy n="91" d="100"/>
        </p:scale>
        <p:origin x="5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lia O'Leary" userId="c00ea057fbbce16b" providerId="LiveId" clId="{479369DF-C8A8-499D-A114-9FB4A714A4EA}"/>
    <pc:docChg chg="modSld">
      <pc:chgData name="Amelia O'Leary" userId="c00ea057fbbce16b" providerId="LiveId" clId="{479369DF-C8A8-499D-A114-9FB4A714A4EA}" dt="2021-10-07T00:44:30.075" v="39" actId="20577"/>
      <pc:docMkLst>
        <pc:docMk/>
      </pc:docMkLst>
      <pc:sldChg chg="modSp mod">
        <pc:chgData name="Amelia O'Leary" userId="c00ea057fbbce16b" providerId="LiveId" clId="{479369DF-C8A8-499D-A114-9FB4A714A4EA}" dt="2021-10-07T00:44:30.075" v="39" actId="20577"/>
        <pc:sldMkLst>
          <pc:docMk/>
          <pc:sldMk cId="4223777232" sldId="267"/>
        </pc:sldMkLst>
        <pc:spChg chg="mod">
          <ac:chgData name="Amelia O'Leary" userId="c00ea057fbbce16b" providerId="LiveId" clId="{479369DF-C8A8-499D-A114-9FB4A714A4EA}" dt="2021-10-07T00:44:30.075" v="39" actId="20577"/>
          <ac:spMkLst>
            <pc:docMk/>
            <pc:sldMk cId="4223777232" sldId="267"/>
            <ac:spMk id="3" creationId="{98D79240-F1EB-4625-BFF7-0AD31760EAC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572F-D658-40FF-B627-6AC1B54EA59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FE95-92C0-4237-A66E-699E37CE1BC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95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572F-D658-40FF-B627-6AC1B54EA59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FE95-92C0-4237-A66E-699E37C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8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572F-D658-40FF-B627-6AC1B54EA59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FE95-92C0-4237-A66E-699E37C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3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572F-D658-40FF-B627-6AC1B54EA59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FE95-92C0-4237-A66E-699E37C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7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572F-D658-40FF-B627-6AC1B54EA59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FE95-92C0-4237-A66E-699E37CE1BC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8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572F-D658-40FF-B627-6AC1B54EA59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FE95-92C0-4237-A66E-699E37C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6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572F-D658-40FF-B627-6AC1B54EA59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FE95-92C0-4237-A66E-699E37C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2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572F-D658-40FF-B627-6AC1B54EA59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FE95-92C0-4237-A66E-699E37C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3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572F-D658-40FF-B627-6AC1B54EA59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FE95-92C0-4237-A66E-699E37C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25572F-D658-40FF-B627-6AC1B54EA59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D6FE95-92C0-4237-A66E-699E37C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0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572F-D658-40FF-B627-6AC1B54EA59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FE95-92C0-4237-A66E-699E37CE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7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25572F-D658-40FF-B627-6AC1B54EA59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D6FE95-92C0-4237-A66E-699E37CE1BC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82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4231-498D-420D-A969-5579EE33B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Non-Parametric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4A1DB-23F8-4467-8BCD-6B77672E7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MSDS 660</a:t>
            </a:r>
          </a:p>
        </p:txBody>
      </p:sp>
    </p:spTree>
    <p:extLst>
      <p:ext uri="{BB962C8B-B14F-4D97-AF65-F5344CB8AC3E}">
        <p14:creationId xmlns:p14="http://schemas.microsoft.com/office/powerpoint/2010/main" val="168717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4D9E-8B7B-4516-97AF-D767562C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Anderson-Darling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BE669A-12AA-4CE3-9C6A-3E65C1744C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Tests if data comes from a Gaussian distribution </a:t>
                </a:r>
              </a:p>
              <a:p>
                <a:r>
                  <a:rPr lang="en-US" dirty="0"/>
                  <a:t>Must have over 7 points </a:t>
                </a:r>
              </a:p>
              <a:p>
                <a:r>
                  <a:rPr lang="en-US" b="1" dirty="0"/>
                  <a:t>Hypothesis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Data comes from normal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: Data does not come from the normal distribution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BE669A-12AA-4CE3-9C6A-3E65C1744C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97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D07A-14C9-48A3-9769-4B6AAC92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0554B-60A0-4079-8D83-094E19EC8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SzPct val="45000"/>
              <a:buNone/>
            </a:pPr>
            <a:r>
              <a:rPr lang="en-US" sz="1800" dirty="0"/>
              <a:t>Use the datasets on </a:t>
            </a:r>
            <a:r>
              <a:rPr lang="en-US" sz="1800" dirty="0" err="1"/>
              <a:t>worldclass</a:t>
            </a:r>
            <a:r>
              <a:rPr lang="en-US" sz="1800" dirty="0"/>
              <a:t>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new_flu_shot.csv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mpg.tsv</a:t>
            </a:r>
            <a:endParaRPr lang="en-US" dirty="0">
              <a:highlight>
                <a:scrgbClr r="0" g="0" b="0">
                  <a:alpha val="0"/>
                </a:scrgbClr>
              </a:highlight>
              <a:latin typeface="Liberation Sans" pitchFamily="18"/>
            </a:endParaRPr>
          </a:p>
          <a:p>
            <a:pPr lvl="1">
              <a:buSzPct val="45000"/>
              <a:buFont typeface="StarSymbol"/>
              <a:buChar char="●"/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vocab.csv</a:t>
            </a:r>
          </a:p>
          <a:p>
            <a:pPr marL="0" lvl="0" indent="0">
              <a:buSzPct val="45000"/>
              <a:buNone/>
            </a:pPr>
            <a:r>
              <a:rPr lang="en-US" sz="1800" dirty="0"/>
              <a:t>Decide which parametric or non-parametric test to use for each case, and explain why.  You can also use more than 1 test on a dataset, if there is more than one test that would work for it.</a:t>
            </a:r>
          </a:p>
          <a:p>
            <a:pPr marL="0" lvl="0" indent="0">
              <a:buSzPct val="45000"/>
              <a:buNone/>
            </a:pPr>
            <a:r>
              <a:rPr lang="en-US" sz="1800" dirty="0"/>
              <a:t>Post your results and analysis to the discussion forum.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3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1CBA-E681-4063-871A-FF416D65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79240-F1EB-4625-BFF7-0AD31760E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placebo_new_drug.xlsx complete and analyze the data using non-parametric tests</a:t>
            </a:r>
          </a:p>
        </p:txBody>
      </p:sp>
    </p:spTree>
    <p:extLst>
      <p:ext uri="{BB962C8B-B14F-4D97-AF65-F5344CB8AC3E}">
        <p14:creationId xmlns:p14="http://schemas.microsoft.com/office/powerpoint/2010/main" val="422377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122E-C575-4F88-A154-A1714FD3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Parametric?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17158-C28E-48FC-8860-FE522592D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Parametric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EAC14-AC4B-4C0E-982C-C21F081ED5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Assumes data comes from a distribution</a:t>
            </a:r>
          </a:p>
          <a:p>
            <a:pPr lvl="1"/>
            <a:r>
              <a:rPr lang="en-US" dirty="0"/>
              <a:t>Gaussian, t-distribution, F-distribution</a:t>
            </a:r>
          </a:p>
          <a:p>
            <a:r>
              <a:rPr lang="en-US" dirty="0"/>
              <a:t>Large sample size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776CC-3A00-4661-8C14-F4000CA91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Non-parametric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9B68D-3E8D-48C4-BEC1-D7A5E495080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 assumptions about the distribution of data</a:t>
            </a:r>
          </a:p>
          <a:p>
            <a:r>
              <a:rPr lang="en-US" dirty="0"/>
              <a:t>Typically tests central tendency of two populations</a:t>
            </a:r>
          </a:p>
          <a:p>
            <a:pPr lvl="1"/>
            <a:r>
              <a:rPr lang="en-US" dirty="0"/>
              <a:t>Mean or median </a:t>
            </a:r>
          </a:p>
          <a:p>
            <a:r>
              <a:rPr lang="en-US" dirty="0"/>
              <a:t>Small sample size</a:t>
            </a:r>
          </a:p>
          <a:p>
            <a:pPr lvl="1"/>
            <a:r>
              <a:rPr lang="en-US" dirty="0"/>
              <a:t>&gt; 30 </a:t>
            </a:r>
            <a:r>
              <a:rPr lang="en-US" dirty="0" err="1"/>
              <a:t>ish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82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F66-5F91-4E2E-A42C-AF8152F3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Parametric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6DB74-20DE-4DF7-9D80-3EA132441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of distributions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5095B-546B-47C3-9056-CB031AF9A4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Gaussian</a:t>
            </a:r>
          </a:p>
          <a:p>
            <a:r>
              <a:rPr lang="en-US" dirty="0"/>
              <a:t>t-distribution</a:t>
            </a:r>
          </a:p>
          <a:p>
            <a:r>
              <a:rPr lang="en-US" dirty="0"/>
              <a:t>F-distribution</a:t>
            </a:r>
          </a:p>
          <a:p>
            <a:r>
              <a:rPr lang="en-US" dirty="0"/>
              <a:t>Binomial</a:t>
            </a:r>
          </a:p>
          <a:p>
            <a:r>
              <a:rPr lang="en-US" dirty="0"/>
              <a:t>Chi-squared</a:t>
            </a:r>
          </a:p>
          <a:p>
            <a:r>
              <a:rPr lang="en-US" dirty="0"/>
              <a:t>Gamma</a:t>
            </a:r>
          </a:p>
          <a:p>
            <a:r>
              <a:rPr lang="en-US" dirty="0"/>
              <a:t>Poisson</a:t>
            </a:r>
          </a:p>
          <a:p>
            <a:r>
              <a:rPr lang="en-US" dirty="0"/>
              <a:t>Beta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D65AD-3D88-40DE-A3F6-5B3059080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Types of tests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D3402-C6ED-4030-A3A5-9C406786DA2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t-test: </a:t>
            </a:r>
            <a:r>
              <a:rPr lang="en-US" dirty="0" err="1"/>
              <a:t>t.test</a:t>
            </a:r>
            <a:r>
              <a:rPr lang="en-US" dirty="0"/>
              <a:t>()</a:t>
            </a:r>
          </a:p>
          <a:p>
            <a:r>
              <a:rPr lang="en-US" dirty="0"/>
              <a:t>z-test: </a:t>
            </a:r>
            <a:r>
              <a:rPr lang="en-US" dirty="0" err="1"/>
              <a:t>z.test</a:t>
            </a:r>
            <a:r>
              <a:rPr lang="en-US" dirty="0"/>
              <a:t>()</a:t>
            </a:r>
          </a:p>
          <a:p>
            <a:r>
              <a:rPr lang="en-US" dirty="0"/>
              <a:t>ANOVA (F-test): </a:t>
            </a:r>
            <a:r>
              <a:rPr lang="en-US" dirty="0" err="1"/>
              <a:t>aov</a:t>
            </a:r>
            <a:r>
              <a:rPr lang="en-US" dirty="0"/>
              <a:t>() </a:t>
            </a:r>
          </a:p>
          <a:p>
            <a:r>
              <a:rPr lang="en-US" dirty="0"/>
              <a:t>Pearson’s correlation: </a:t>
            </a:r>
            <a:r>
              <a:rPr lang="en-US" dirty="0" err="1"/>
              <a:t>cor</a:t>
            </a:r>
            <a:r>
              <a:rPr lang="en-US" dirty="0"/>
              <a:t>(method = ‘</a:t>
            </a:r>
            <a:r>
              <a:rPr lang="en-US" dirty="0" err="1"/>
              <a:t>pearson</a:t>
            </a:r>
            <a:r>
              <a:rPr lang="en-US" dirty="0"/>
              <a:t>’)</a:t>
            </a:r>
          </a:p>
          <a:p>
            <a:r>
              <a:rPr lang="en-US" dirty="0"/>
              <a:t>Most of the post-hoc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3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0F584A-F88E-4F5B-A828-E44D3731386B}"/>
              </a:ext>
            </a:extLst>
          </p:cNvPr>
          <p:cNvSpPr/>
          <p:nvPr/>
        </p:nvSpPr>
        <p:spPr>
          <a:xfrm>
            <a:off x="1097280" y="4331368"/>
            <a:ext cx="454794" cy="10587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4AB04-E15A-4D5D-BA16-CC51FE5A5BFE}"/>
              </a:ext>
            </a:extLst>
          </p:cNvPr>
          <p:cNvSpPr/>
          <p:nvPr/>
        </p:nvSpPr>
        <p:spPr>
          <a:xfrm>
            <a:off x="1249680" y="3970422"/>
            <a:ext cx="454794" cy="157212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D87B4B-250F-4B12-BCAC-0AFE84F1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Testing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F63785-FFA4-48DA-B4AA-7718D8970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When to use</a:t>
            </a:r>
          </a:p>
          <a:p>
            <a:pPr lvl="1"/>
            <a:r>
              <a:rPr lang="en-US" dirty="0"/>
              <a:t>If the underlying distribution is unknown</a:t>
            </a:r>
          </a:p>
          <a:p>
            <a:pPr lvl="1"/>
            <a:r>
              <a:rPr lang="en-US" dirty="0"/>
              <a:t>If data is ordinal or ranked</a:t>
            </a:r>
          </a:p>
          <a:p>
            <a:pPr lvl="1"/>
            <a:r>
              <a:rPr lang="en-US" dirty="0"/>
              <a:t>Data contains a lot of outliers or is very skewed </a:t>
            </a:r>
          </a:p>
          <a:p>
            <a:pPr lvl="1"/>
            <a:r>
              <a:rPr lang="en-US" dirty="0"/>
              <a:t>Small sample sizes</a:t>
            </a:r>
          </a:p>
          <a:p>
            <a:pPr lvl="1"/>
            <a:endParaRPr lang="en-US" dirty="0"/>
          </a:p>
          <a:p>
            <a:r>
              <a:rPr lang="en-US" b="1" dirty="0"/>
              <a:t>Types of non-parametric testing</a:t>
            </a:r>
          </a:p>
          <a:p>
            <a:pPr lvl="1"/>
            <a:r>
              <a:rPr lang="en-US" dirty="0"/>
              <a:t>Sign test</a:t>
            </a:r>
          </a:p>
          <a:p>
            <a:pPr lvl="1"/>
            <a:r>
              <a:rPr lang="en-US" dirty="0" err="1"/>
              <a:t>Wilcoxen</a:t>
            </a:r>
            <a:r>
              <a:rPr lang="en-US" dirty="0"/>
              <a:t> signed-rank test</a:t>
            </a:r>
          </a:p>
          <a:p>
            <a:pPr lvl="1"/>
            <a:r>
              <a:rPr lang="en-US" dirty="0"/>
              <a:t>Mann-Whitney U-test</a:t>
            </a:r>
          </a:p>
          <a:p>
            <a:pPr lvl="1"/>
            <a:r>
              <a:rPr lang="en-US" dirty="0"/>
              <a:t>Kruskal-Wallis test </a:t>
            </a:r>
          </a:p>
          <a:p>
            <a:pPr lvl="1"/>
            <a:r>
              <a:rPr lang="en-US" dirty="0"/>
              <a:t>Kolmogorov-Smirnov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0BA3E9-DCA8-4AFA-B290-03E10F111143}"/>
              </a:ext>
            </a:extLst>
          </p:cNvPr>
          <p:cNvSpPr txBox="1"/>
          <p:nvPr/>
        </p:nvSpPr>
        <p:spPr>
          <a:xfrm>
            <a:off x="4692315" y="3857414"/>
            <a:ext cx="5077326" cy="20116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endParaRPr lang="en-US" b="0" dirty="0"/>
          </a:p>
          <a:p>
            <a:pPr lvl="1"/>
            <a:r>
              <a:rPr lang="en-US" dirty="0"/>
              <a:t>Anderson-Darling Test</a:t>
            </a:r>
          </a:p>
          <a:p>
            <a:pPr lvl="1"/>
            <a:r>
              <a:rPr lang="en-US" dirty="0"/>
              <a:t>Spearman’s Rank Correlation Coefficient</a:t>
            </a:r>
          </a:p>
          <a:p>
            <a:endParaRPr lang="en-US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32E435-9A68-464D-951D-B709F12631F7}"/>
              </a:ext>
            </a:extLst>
          </p:cNvPr>
          <p:cNvSpPr txBox="1"/>
          <p:nvPr/>
        </p:nvSpPr>
        <p:spPr>
          <a:xfrm rot="16200000">
            <a:off x="-557244" y="4366970"/>
            <a:ext cx="263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 in medians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0D5294-B994-4ED8-BA24-F891DFEEB201}"/>
              </a:ext>
            </a:extLst>
          </p:cNvPr>
          <p:cNvCxnSpPr/>
          <p:nvPr/>
        </p:nvCxnSpPr>
        <p:spPr>
          <a:xfrm>
            <a:off x="3938338" y="5690937"/>
            <a:ext cx="38501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154F632-9456-4BF5-9C7B-569ADEF74F19}"/>
              </a:ext>
            </a:extLst>
          </p:cNvPr>
          <p:cNvCxnSpPr>
            <a:cxnSpLocks/>
          </p:cNvCxnSpPr>
          <p:nvPr/>
        </p:nvCxnSpPr>
        <p:spPr>
          <a:xfrm flipV="1">
            <a:off x="4323348" y="4327358"/>
            <a:ext cx="0" cy="137561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E4BE98-54EF-4BFE-967D-15B349EA9898}"/>
              </a:ext>
            </a:extLst>
          </p:cNvPr>
          <p:cNvCxnSpPr>
            <a:cxnSpLocks/>
          </p:cNvCxnSpPr>
          <p:nvPr/>
        </p:nvCxnSpPr>
        <p:spPr>
          <a:xfrm>
            <a:off x="4323348" y="4327358"/>
            <a:ext cx="40506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C5DD0A2-75FF-435F-9BDA-3DDC4A8908EB}"/>
              </a:ext>
            </a:extLst>
          </p:cNvPr>
          <p:cNvSpPr txBox="1"/>
          <p:nvPr/>
        </p:nvSpPr>
        <p:spPr>
          <a:xfrm>
            <a:off x="4371476" y="5325212"/>
            <a:ext cx="263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364594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0CD1-1FDC-4BB1-8A5F-8EA2B178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725AFB-F0F2-4FF3-B880-8DF7CA4D3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Tests to see if the medians of two paired groups are significantly different </a:t>
                </a:r>
              </a:p>
              <a:p>
                <a:r>
                  <a:rPr lang="en-US" b="1" dirty="0"/>
                  <a:t>Data</a:t>
                </a:r>
                <a:endParaRPr lang="en-US" dirty="0"/>
              </a:p>
              <a:p>
                <a:pPr lvl="1"/>
                <a:r>
                  <a:rPr lang="en-US" dirty="0"/>
                  <a:t>Two-sample paired data </a:t>
                </a:r>
              </a:p>
              <a:p>
                <a:pPr lvl="1"/>
                <a:r>
                  <a:rPr lang="en-US" dirty="0"/>
                  <a:t>Dependent variable is ordinal, interval, or ratio </a:t>
                </a:r>
              </a:p>
              <a:p>
                <a:pPr lvl="1"/>
                <a:r>
                  <a:rPr lang="en-US" dirty="0"/>
                  <a:t>Independent variable is a factor with two levels </a:t>
                </a:r>
              </a:p>
              <a:p>
                <a:pPr lvl="1"/>
                <a:r>
                  <a:rPr lang="en-US" dirty="0"/>
                  <a:t>Requires symmetric distribution of data </a:t>
                </a:r>
              </a:p>
              <a:p>
                <a:r>
                  <a:rPr lang="en-US" b="1" dirty="0"/>
                  <a:t>Hypothesis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median of the differences between pair of group A and group B is zero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: The median of the differences between pairs of group A and group B is not zero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725AFB-F0F2-4FF3-B880-8DF7CA4D3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13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3252-EFD0-41A6-A7F8-86AEFB39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Wilcoxen</a:t>
            </a:r>
            <a:r>
              <a:rPr lang="en-US" dirty="0"/>
              <a:t> signed-rank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7889F0-5C4D-44D5-BC68-870A129CE2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Tests to see if the medians of two paired groups are significantly different</a:t>
                </a:r>
              </a:p>
              <a:p>
                <a:r>
                  <a:rPr lang="en-US" dirty="0"/>
                  <a:t>Same as sign test but takes magnitude and sign of differences into consideration</a:t>
                </a:r>
              </a:p>
              <a:p>
                <a:pPr lvl="1"/>
                <a:r>
                  <a:rPr lang="en-US" dirty="0"/>
                  <a:t>Doesn’t lose information </a:t>
                </a:r>
              </a:p>
              <a:p>
                <a:r>
                  <a:rPr lang="en-US" b="1" dirty="0"/>
                  <a:t>Data</a:t>
                </a:r>
              </a:p>
              <a:p>
                <a:pPr lvl="1"/>
                <a:r>
                  <a:rPr lang="en-US" dirty="0"/>
                  <a:t>Dependent variable is ordinal, interval, or ratio </a:t>
                </a:r>
              </a:p>
              <a:p>
                <a:pPr lvl="1"/>
                <a:r>
                  <a:rPr lang="en-US" dirty="0"/>
                  <a:t>Independent variable is a factor with two levels and is continuous</a:t>
                </a:r>
              </a:p>
              <a:p>
                <a:pPr lvl="1"/>
                <a:r>
                  <a:rPr lang="en-US" dirty="0"/>
                  <a:t>The distribution of differences in paired samples needs to be symmetric</a:t>
                </a:r>
              </a:p>
              <a:p>
                <a:r>
                  <a:rPr lang="en-US" b="1" dirty="0"/>
                  <a:t>Hypothesis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median of the differences between pair of group A and group B is zero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: The median of the differences between pairs of group A and group B is not zero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7889F0-5C4D-44D5-BC68-870A129CE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28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0EE4-D197-4963-B9A9-C8FD30CB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Mann-Whitney U-test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C6CF86-4F42-4052-AD69-5A66A2764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Also called </a:t>
                </a:r>
                <a:r>
                  <a:rPr lang="en-US" dirty="0" err="1"/>
                  <a:t>Wilcoxen</a:t>
                </a:r>
                <a:r>
                  <a:rPr lang="en-US" dirty="0"/>
                  <a:t> rank-sum test</a:t>
                </a:r>
              </a:p>
              <a:p>
                <a:r>
                  <a:rPr lang="en-US" dirty="0"/>
                  <a:t>Same as sign and Wilcoxon test but:</a:t>
                </a:r>
              </a:p>
              <a:p>
                <a:pPr lvl="1"/>
                <a:r>
                  <a:rPr lang="en-US" dirty="0"/>
                  <a:t>Tests if two independent samples come from the same distribution</a:t>
                </a:r>
              </a:p>
              <a:p>
                <a:r>
                  <a:rPr lang="en-US" b="1" dirty="0"/>
                  <a:t>Hypothesis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medians of values for each group are equal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: The medians of values for each group are not equal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C6CF86-4F42-4052-AD69-5A66A2764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900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AEF6-B183-4194-8B3B-178938CF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Kruskal-Wallis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BEE193-D558-4D15-A557-EE64B4B24A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non-parametric equivalent of one-way ANOVA</a:t>
                </a:r>
              </a:p>
              <a:p>
                <a:r>
                  <a:rPr lang="en-US" dirty="0"/>
                  <a:t>Still testing if the medians are the same… </a:t>
                </a:r>
              </a:p>
              <a:p>
                <a:r>
                  <a:rPr lang="en-US" b="1" dirty="0"/>
                  <a:t>Hypothesis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All group medians are the same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: Group medians not all equal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BEE193-D558-4D15-A557-EE64B4B24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83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2F5E-69F9-4340-AA55-22BACBD3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Komogorov</a:t>
            </a:r>
            <a:r>
              <a:rPr lang="en-US" dirty="0"/>
              <a:t>-Smirnov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04B380-F687-42DB-8270-BAA201C5B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Tests if the distribution between samples are significantly different </a:t>
                </a:r>
              </a:p>
              <a:p>
                <a:r>
                  <a:rPr lang="en-US" b="1" dirty="0"/>
                  <a:t>Hypothesis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Distribution between samples are from the same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: Distribution between samples are not from the same distribution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04B380-F687-42DB-8270-BAA201C5B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9105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11245</TotalTime>
  <Words>567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Liberation Sans</vt:lpstr>
      <vt:lpstr>StarSymbol</vt:lpstr>
      <vt:lpstr>Retrospect</vt:lpstr>
      <vt:lpstr>Non-Parametric Statistics</vt:lpstr>
      <vt:lpstr>What is Parametric? </vt:lpstr>
      <vt:lpstr>Review: Parametric </vt:lpstr>
      <vt:lpstr>Non-Parametric Testing</vt:lpstr>
      <vt:lpstr>Sign Test</vt:lpstr>
      <vt:lpstr>Wilcoxen signed-rank test </vt:lpstr>
      <vt:lpstr>Mann-Whitney U-test</vt:lpstr>
      <vt:lpstr>Kruskal-Wallis</vt:lpstr>
      <vt:lpstr>Komogorov-Smirnov</vt:lpstr>
      <vt:lpstr>Anderson-Darling</vt:lpstr>
      <vt:lpstr>In-Class Assignment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Non-Parametric Statistics</dc:title>
  <dc:creator>Amelia O'Leary</dc:creator>
  <cp:lastModifiedBy>Amelia O'Leary</cp:lastModifiedBy>
  <cp:revision>2</cp:revision>
  <dcterms:created xsi:type="dcterms:W3CDTF">2021-10-06T04:25:06Z</dcterms:created>
  <dcterms:modified xsi:type="dcterms:W3CDTF">2021-10-13T23:55:10Z</dcterms:modified>
</cp:coreProperties>
</file>