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81834" autoAdjust="0"/>
  </p:normalViewPr>
  <p:slideViewPr>
    <p:cSldViewPr snapToGrid="0">
      <p:cViewPr>
        <p:scale>
          <a:sx n="70" d="100"/>
          <a:sy n="70" d="100"/>
        </p:scale>
        <p:origin x="60"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elia O'Leary" userId="c00ea057fbbce16b" providerId="LiveId" clId="{1E4EE582-4CC4-4B9F-8F7C-94DDC73398CB}"/>
    <pc:docChg chg="undo custSel modSld">
      <pc:chgData name="Amelia O'Leary" userId="c00ea057fbbce16b" providerId="LiveId" clId="{1E4EE582-4CC4-4B9F-8F7C-94DDC73398CB}" dt="2022-08-16T16:19:17.659" v="101" actId="20577"/>
      <pc:docMkLst>
        <pc:docMk/>
      </pc:docMkLst>
      <pc:sldChg chg="modSp mod">
        <pc:chgData name="Amelia O'Leary" userId="c00ea057fbbce16b" providerId="LiveId" clId="{1E4EE582-4CC4-4B9F-8F7C-94DDC73398CB}" dt="2022-08-16T16:19:17.659" v="101" actId="20577"/>
        <pc:sldMkLst>
          <pc:docMk/>
          <pc:sldMk cId="3935927686" sldId="271"/>
        </pc:sldMkLst>
        <pc:spChg chg="mod">
          <ac:chgData name="Amelia O'Leary" userId="c00ea057fbbce16b" providerId="LiveId" clId="{1E4EE582-4CC4-4B9F-8F7C-94DDC73398CB}" dt="2022-08-16T16:19:17.659" v="101" actId="20577"/>
          <ac:spMkLst>
            <pc:docMk/>
            <pc:sldMk cId="3935927686" sldId="271"/>
            <ac:spMk id="4" creationId="{666B9D87-EC79-DC94-EAAD-4982F265CF7E}"/>
          </ac:spMkLst>
        </pc:spChg>
      </pc:sldChg>
    </pc:docChg>
  </pc:docChgLst>
  <pc:docChgLst>
    <pc:chgData name="Amelia O'Leary" userId="c00ea057fbbce16b" providerId="LiveId" clId="{47924246-0BA6-4CA1-B965-B1A2BFB7AD10}"/>
    <pc:docChg chg="custSel addSld modSld">
      <pc:chgData name="Amelia O'Leary" userId="c00ea057fbbce16b" providerId="LiveId" clId="{47924246-0BA6-4CA1-B965-B1A2BFB7AD10}" dt="2022-05-11T02:05:12.946" v="350" actId="20577"/>
      <pc:docMkLst>
        <pc:docMk/>
      </pc:docMkLst>
      <pc:sldChg chg="addSp delSp modSp new mod modClrScheme chgLayout">
        <pc:chgData name="Amelia O'Leary" userId="c00ea057fbbce16b" providerId="LiveId" clId="{47924246-0BA6-4CA1-B965-B1A2BFB7AD10}" dt="2022-05-11T02:05:12.946" v="350" actId="20577"/>
        <pc:sldMkLst>
          <pc:docMk/>
          <pc:sldMk cId="3935927686" sldId="271"/>
        </pc:sldMkLst>
        <pc:spChg chg="del mod ord">
          <ac:chgData name="Amelia O'Leary" userId="c00ea057fbbce16b" providerId="LiveId" clId="{47924246-0BA6-4CA1-B965-B1A2BFB7AD10}" dt="2022-05-11T02:01:44.405" v="1" actId="700"/>
          <ac:spMkLst>
            <pc:docMk/>
            <pc:sldMk cId="3935927686" sldId="271"/>
            <ac:spMk id="2" creationId="{9509C14E-A6D4-63DD-B749-2AD1F6AC510D}"/>
          </ac:spMkLst>
        </pc:spChg>
        <pc:spChg chg="add mod ord">
          <ac:chgData name="Amelia O'Leary" userId="c00ea057fbbce16b" providerId="LiveId" clId="{47924246-0BA6-4CA1-B965-B1A2BFB7AD10}" dt="2022-05-11T02:01:46.806" v="9" actId="20577"/>
          <ac:spMkLst>
            <pc:docMk/>
            <pc:sldMk cId="3935927686" sldId="271"/>
            <ac:spMk id="3" creationId="{4898081F-A877-3536-EDCE-9BB6FB3440BD}"/>
          </ac:spMkLst>
        </pc:spChg>
        <pc:spChg chg="add mod ord">
          <ac:chgData name="Amelia O'Leary" userId="c00ea057fbbce16b" providerId="LiveId" clId="{47924246-0BA6-4CA1-B965-B1A2BFB7AD10}" dt="2022-05-11T02:05:12.946" v="350" actId="20577"/>
          <ac:spMkLst>
            <pc:docMk/>
            <pc:sldMk cId="3935927686" sldId="271"/>
            <ac:spMk id="4" creationId="{666B9D87-EC79-DC94-EAAD-4982F265CF7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2DE1B9-D94D-4EB2-9C29-16D748082218}" type="datetimeFigureOut">
              <a:rPr lang="en-US" smtClean="0"/>
              <a:t>8/16/2022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A19D79-4416-4D3B-8309-32DF5D28AFB8}" type="slidenum">
              <a:rPr lang="en-US" smtClean="0"/>
              <a:t>‹#›</a:t>
            </a:fld>
            <a:endParaRPr lang="en-US"/>
          </a:p>
        </p:txBody>
      </p:sp>
    </p:spTree>
    <p:extLst>
      <p:ext uri="{BB962C8B-B14F-4D97-AF65-F5344CB8AC3E}">
        <p14:creationId xmlns:p14="http://schemas.microsoft.com/office/powerpoint/2010/main" val="3102281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scribbr.com/methodology/confounding-variables/"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nber.org/oregon/1.home.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Example: Quasi-experimental design:</a:t>
            </a:r>
          </a:p>
          <a:p>
            <a:pPr algn="l"/>
            <a:r>
              <a:rPr lang="en-US" b="0" i="0" dirty="0">
                <a:solidFill>
                  <a:srgbClr val="0D405F"/>
                </a:solidFill>
                <a:effectLst/>
                <a:latin typeface="Inter"/>
              </a:rPr>
              <a:t>You discover that a few of the psychotherapists in the clinic have decided to try out the new therapy, while others who treat similar patients have chosen to stick with the normal protocol.</a:t>
            </a:r>
          </a:p>
          <a:p>
            <a:pPr algn="l"/>
            <a:r>
              <a:rPr lang="en-US" b="0" i="0" dirty="0">
                <a:solidFill>
                  <a:srgbClr val="0D405F"/>
                </a:solidFill>
                <a:effectLst/>
                <a:latin typeface="Inter"/>
              </a:rPr>
              <a:t>You can use these pre-existing groups to study the symptom progression of the patients treated with the new therapy versus those receiving the standard course of treatment.</a:t>
            </a:r>
          </a:p>
          <a:p>
            <a:pPr algn="l"/>
            <a:r>
              <a:rPr lang="en-US" b="0" i="0" dirty="0">
                <a:solidFill>
                  <a:srgbClr val="0D405F"/>
                </a:solidFill>
                <a:effectLst/>
                <a:latin typeface="Inter"/>
              </a:rPr>
              <a:t>Although the groups were not randomly assigned, if you properly account for any systematic differences between them, you can be reasonably confident any differences must arise from the treatment and not other </a:t>
            </a:r>
            <a:r>
              <a:rPr lang="en-US" b="0" i="0" u="none" strike="noStrike" dirty="0">
                <a:solidFill>
                  <a:srgbClr val="1F80E8"/>
                </a:solidFill>
                <a:effectLst/>
                <a:latin typeface="Inter"/>
                <a:hlinkClick r:id="rId3"/>
              </a:rPr>
              <a:t>confounding variables</a:t>
            </a:r>
            <a:r>
              <a:rPr lang="en-US" b="0" i="0" dirty="0">
                <a:solidFill>
                  <a:srgbClr val="0D405F"/>
                </a:solidFill>
                <a:effectLst/>
                <a:latin typeface="Inter"/>
              </a:rPr>
              <a:t>.</a:t>
            </a:r>
          </a:p>
          <a:p>
            <a:pPr algn="l"/>
            <a:endParaRPr lang="en-US" b="0" i="0" dirty="0">
              <a:solidFill>
                <a:srgbClr val="0D405F"/>
              </a:solidFill>
              <a:effectLst/>
              <a:latin typeface="Inter"/>
            </a:endParaRPr>
          </a:p>
          <a:p>
            <a:pPr algn="l"/>
            <a:r>
              <a:rPr lang="en-US" dirty="0"/>
              <a:t>Example: Nonequivalent groups design</a:t>
            </a:r>
          </a:p>
          <a:p>
            <a:pPr algn="l"/>
            <a:r>
              <a:rPr lang="en-US" b="0" i="0" dirty="0">
                <a:solidFill>
                  <a:srgbClr val="0D405F"/>
                </a:solidFill>
                <a:effectLst/>
                <a:latin typeface="Inter"/>
              </a:rPr>
              <a:t>You hypothesize that a new after-school program will lead to higher grades. You choose two similar groups of children who attend different schools, one of which implements the new program while the other does not.</a:t>
            </a:r>
          </a:p>
          <a:p>
            <a:pPr algn="l"/>
            <a:r>
              <a:rPr lang="en-US" b="0" i="0" dirty="0">
                <a:solidFill>
                  <a:srgbClr val="0D405F"/>
                </a:solidFill>
                <a:effectLst/>
                <a:latin typeface="Inter"/>
              </a:rPr>
              <a:t>By comparing the children who attend the program with those who do not, you can find out whether it has an impact on grades.</a:t>
            </a:r>
          </a:p>
          <a:p>
            <a:pPr algn="l"/>
            <a:endParaRPr lang="en-US" b="0" i="0" dirty="0">
              <a:solidFill>
                <a:srgbClr val="0D405F"/>
              </a:solidFill>
              <a:effectLst/>
              <a:latin typeface="Inter"/>
            </a:endParaRPr>
          </a:p>
          <a:p>
            <a:pPr algn="l"/>
            <a:r>
              <a:rPr lang="en-US" dirty="0"/>
              <a:t>Example: Regression discontinuity</a:t>
            </a:r>
          </a:p>
          <a:p>
            <a:pPr algn="l"/>
            <a:r>
              <a:rPr lang="en-US" b="0" i="0" dirty="0">
                <a:solidFill>
                  <a:srgbClr val="0D405F"/>
                </a:solidFill>
                <a:effectLst/>
                <a:latin typeface="Inter"/>
              </a:rPr>
              <a:t>Some high schools in the United States are set aside for high-achieving students, who must exceed a certain score on a test to be allowed to attend. Those who pass this test most likely differ systematically from those who do not.</a:t>
            </a:r>
          </a:p>
          <a:p>
            <a:pPr algn="l"/>
            <a:r>
              <a:rPr lang="en-US" b="0" i="0" dirty="0">
                <a:solidFill>
                  <a:srgbClr val="0D405F"/>
                </a:solidFill>
                <a:effectLst/>
                <a:latin typeface="Inter"/>
              </a:rPr>
              <a:t>However, since the exact cutoff score is arbitrary, the students near the threshold—those who just barely pass the exam and those who fail by a very small margin—tend to be very similar, with the small differences in their scores mostly due to random chance. You can therefore conclude that any outcome differences must come from the school they attended.</a:t>
            </a:r>
          </a:p>
          <a:p>
            <a:pPr algn="l"/>
            <a:r>
              <a:rPr lang="en-US" b="0" i="0" dirty="0">
                <a:solidFill>
                  <a:srgbClr val="0D405F"/>
                </a:solidFill>
                <a:effectLst/>
                <a:latin typeface="Inter"/>
              </a:rPr>
              <a:t>To test the impact of attending a selective school, you can study the long-term outcomes of these two groups of students (those who barely passed and those who barely failed).</a:t>
            </a:r>
          </a:p>
          <a:p>
            <a:pPr algn="l"/>
            <a:endParaRPr lang="en-US" b="0" i="0" dirty="0">
              <a:solidFill>
                <a:srgbClr val="0D405F"/>
              </a:solidFill>
              <a:effectLst/>
              <a:latin typeface="Inter"/>
            </a:endParaRPr>
          </a:p>
          <a:p>
            <a:pPr algn="l"/>
            <a:r>
              <a:rPr lang="en-US" dirty="0"/>
              <a:t>Example: Natural experiment</a:t>
            </a:r>
          </a:p>
          <a:p>
            <a:pPr algn="l"/>
            <a:r>
              <a:rPr lang="en-US" b="0" i="0" dirty="0">
                <a:solidFill>
                  <a:srgbClr val="0D405F"/>
                </a:solidFill>
                <a:effectLst/>
                <a:latin typeface="Inter"/>
              </a:rPr>
              <a:t>The </a:t>
            </a:r>
            <a:r>
              <a:rPr lang="en-US" b="0" i="0" u="none" strike="noStrike" dirty="0">
                <a:solidFill>
                  <a:srgbClr val="1F80E8"/>
                </a:solidFill>
                <a:effectLst/>
                <a:latin typeface="Inter"/>
                <a:hlinkClick r:id="rId4"/>
              </a:rPr>
              <a:t>Oregon Health Study </a:t>
            </a:r>
            <a:r>
              <a:rPr lang="en-US" b="0" i="0" dirty="0">
                <a:solidFill>
                  <a:srgbClr val="0D405F"/>
                </a:solidFill>
                <a:effectLst/>
                <a:latin typeface="Inter"/>
              </a:rPr>
              <a:t>is one of the most famous natural experiments. In 2008, the state of Oregon decided to expand enrollment in Medicaid, America’s low-income public health insurance program, to more low-income adults.</a:t>
            </a:r>
          </a:p>
          <a:p>
            <a:pPr algn="l"/>
            <a:r>
              <a:rPr lang="en-US" b="0" i="0" dirty="0">
                <a:solidFill>
                  <a:srgbClr val="0D405F"/>
                </a:solidFill>
                <a:effectLst/>
                <a:latin typeface="Inter"/>
              </a:rPr>
              <a:t>However, as they could not afford to cover everyone who they deemed eligible for the program, they instead allocated spots in the program based on a random lottery.</a:t>
            </a:r>
          </a:p>
          <a:p>
            <a:pPr algn="l"/>
            <a:r>
              <a:rPr lang="en-US" b="0" i="0" dirty="0">
                <a:solidFill>
                  <a:srgbClr val="0D405F"/>
                </a:solidFill>
                <a:effectLst/>
                <a:latin typeface="Inter"/>
              </a:rPr>
              <a:t>Researchers were able to study the impact of the program by using the enrolled individuals as a randomly assigned treatment group, and the others who were eligible but did not succeed in the lottery as a control group.</a:t>
            </a:r>
          </a:p>
          <a:p>
            <a:pPr algn="l"/>
            <a:endParaRPr lang="en-US" b="0" i="0" dirty="0">
              <a:solidFill>
                <a:srgbClr val="0D405F"/>
              </a:solidFill>
              <a:effectLst/>
              <a:latin typeface="Inter"/>
            </a:endParaRPr>
          </a:p>
          <a:p>
            <a:pPr algn="l"/>
            <a:endParaRPr lang="en-US" b="0" i="0" dirty="0">
              <a:solidFill>
                <a:srgbClr val="0D405F"/>
              </a:solidFill>
              <a:effectLst/>
              <a:latin typeface="Inter"/>
            </a:endParaRPr>
          </a:p>
          <a:p>
            <a:pPr algn="l"/>
            <a:endParaRPr lang="en-US" b="0" i="0" dirty="0">
              <a:solidFill>
                <a:srgbClr val="0D405F"/>
              </a:solidFill>
              <a:effectLst/>
              <a:latin typeface="Inter"/>
            </a:endParaRPr>
          </a:p>
          <a:p>
            <a:endParaRPr lang="en-US" dirty="0"/>
          </a:p>
        </p:txBody>
      </p:sp>
      <p:sp>
        <p:nvSpPr>
          <p:cNvPr id="4" name="Slide Number Placeholder 3"/>
          <p:cNvSpPr>
            <a:spLocks noGrp="1"/>
          </p:cNvSpPr>
          <p:nvPr>
            <p:ph type="sldNum" sz="quarter" idx="5"/>
          </p:nvPr>
        </p:nvSpPr>
        <p:spPr/>
        <p:txBody>
          <a:bodyPr/>
          <a:lstStyle/>
          <a:p>
            <a:fld id="{B8A19D79-4416-4D3B-8309-32DF5D28AFB8}" type="slidenum">
              <a:rPr lang="en-US" smtClean="0"/>
              <a:t>7</a:t>
            </a:fld>
            <a:endParaRPr lang="en-US"/>
          </a:p>
        </p:txBody>
      </p:sp>
    </p:spTree>
    <p:extLst>
      <p:ext uri="{BB962C8B-B14F-4D97-AF65-F5344CB8AC3E}">
        <p14:creationId xmlns:p14="http://schemas.microsoft.com/office/powerpoint/2010/main" val="3473311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Operationalization example</a:t>
            </a:r>
          </a:p>
          <a:p>
            <a:r>
              <a:rPr lang="en-US" dirty="0"/>
              <a:t>The concept of </a:t>
            </a:r>
            <a:r>
              <a:rPr lang="en-US" b="1" dirty="0">
                <a:effectLst/>
              </a:rPr>
              <a:t>social anxiety</a:t>
            </a:r>
            <a:r>
              <a:rPr lang="en-US" dirty="0"/>
              <a:t> can’t be directly measured, but it can be operationalized in many different ways. For example:</a:t>
            </a:r>
            <a:endParaRPr lang="en-US" dirty="0">
              <a:effectLst/>
            </a:endParaRPr>
          </a:p>
          <a:p>
            <a:pPr>
              <a:buFont typeface="Arial" panose="020B0604020202020204" pitchFamily="34" charset="0"/>
              <a:buChar char="•"/>
            </a:pPr>
            <a:r>
              <a:rPr lang="en-US" dirty="0">
                <a:effectLst/>
              </a:rPr>
              <a:t>self-rating scores on a social anxiety scale</a:t>
            </a:r>
          </a:p>
          <a:p>
            <a:pPr>
              <a:buFont typeface="Arial" panose="020B0604020202020204" pitchFamily="34" charset="0"/>
              <a:buChar char="•"/>
            </a:pPr>
            <a:r>
              <a:rPr lang="en-US" dirty="0">
                <a:effectLst/>
              </a:rPr>
              <a:t>number of recent behavioral incidents of avoidance of crowded places</a:t>
            </a:r>
          </a:p>
          <a:p>
            <a:pPr>
              <a:buFont typeface="Arial" panose="020B0604020202020204" pitchFamily="34" charset="0"/>
              <a:buChar char="•"/>
            </a:pPr>
            <a:r>
              <a:rPr lang="en-US" dirty="0">
                <a:effectLst/>
              </a:rPr>
              <a:t>intensity of physical anxiety symptoms in social situations</a:t>
            </a:r>
          </a:p>
          <a:p>
            <a:endParaRPr lang="en-US" dirty="0"/>
          </a:p>
        </p:txBody>
      </p:sp>
      <p:sp>
        <p:nvSpPr>
          <p:cNvPr id="4" name="Slide Number Placeholder 3"/>
          <p:cNvSpPr>
            <a:spLocks noGrp="1"/>
          </p:cNvSpPr>
          <p:nvPr>
            <p:ph type="sldNum" sz="quarter" idx="5"/>
          </p:nvPr>
        </p:nvSpPr>
        <p:spPr/>
        <p:txBody>
          <a:bodyPr/>
          <a:lstStyle/>
          <a:p>
            <a:fld id="{B8A19D79-4416-4D3B-8309-32DF5D28AFB8}" type="slidenum">
              <a:rPr lang="en-US" smtClean="0"/>
              <a:t>9</a:t>
            </a:fld>
            <a:endParaRPr lang="en-US"/>
          </a:p>
        </p:txBody>
      </p:sp>
    </p:spTree>
    <p:extLst>
      <p:ext uri="{BB962C8B-B14F-4D97-AF65-F5344CB8AC3E}">
        <p14:creationId xmlns:p14="http://schemas.microsoft.com/office/powerpoint/2010/main" val="4031340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2E911A-BFE9-4638-B3C6-4CA4F4E4FD95}" type="datetimeFigureOut">
              <a:rPr lang="en-US" smtClean="0"/>
              <a:t>8/16/2022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9C88A-77AB-4F73-81D6-6E48396697B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0646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2E911A-BFE9-4638-B3C6-4CA4F4E4FD95}" type="datetimeFigureOut">
              <a:rPr lang="en-US" smtClean="0"/>
              <a:t>8/16/2022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9C88A-77AB-4F73-81D6-6E48396697BC}" type="slidenum">
              <a:rPr lang="en-US" smtClean="0"/>
              <a:t>‹#›</a:t>
            </a:fld>
            <a:endParaRPr lang="en-US"/>
          </a:p>
        </p:txBody>
      </p:sp>
    </p:spTree>
    <p:extLst>
      <p:ext uri="{BB962C8B-B14F-4D97-AF65-F5344CB8AC3E}">
        <p14:creationId xmlns:p14="http://schemas.microsoft.com/office/powerpoint/2010/main" val="3257190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2E911A-BFE9-4638-B3C6-4CA4F4E4FD95}" type="datetimeFigureOut">
              <a:rPr lang="en-US" smtClean="0"/>
              <a:t>8/16/2022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9C88A-77AB-4F73-81D6-6E48396697BC}" type="slidenum">
              <a:rPr lang="en-US" smtClean="0"/>
              <a:t>‹#›</a:t>
            </a:fld>
            <a:endParaRPr lang="en-US"/>
          </a:p>
        </p:txBody>
      </p:sp>
    </p:spTree>
    <p:extLst>
      <p:ext uri="{BB962C8B-B14F-4D97-AF65-F5344CB8AC3E}">
        <p14:creationId xmlns:p14="http://schemas.microsoft.com/office/powerpoint/2010/main" val="2113366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2E911A-BFE9-4638-B3C6-4CA4F4E4FD95}" type="datetimeFigureOut">
              <a:rPr lang="en-US" smtClean="0"/>
              <a:t>8/16/2022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9C88A-77AB-4F73-81D6-6E48396697BC}" type="slidenum">
              <a:rPr lang="en-US" smtClean="0"/>
              <a:t>‹#›</a:t>
            </a:fld>
            <a:endParaRPr lang="en-US"/>
          </a:p>
        </p:txBody>
      </p:sp>
    </p:spTree>
    <p:extLst>
      <p:ext uri="{BB962C8B-B14F-4D97-AF65-F5344CB8AC3E}">
        <p14:creationId xmlns:p14="http://schemas.microsoft.com/office/powerpoint/2010/main" val="2552334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2E911A-BFE9-4638-B3C6-4CA4F4E4FD95}" type="datetimeFigureOut">
              <a:rPr lang="en-US" smtClean="0"/>
              <a:t>8/16/2022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9C88A-77AB-4F73-81D6-6E48396697B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5724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2E911A-BFE9-4638-B3C6-4CA4F4E4FD95}" type="datetimeFigureOut">
              <a:rPr lang="en-US" smtClean="0"/>
              <a:t>8/16/2022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9C88A-77AB-4F73-81D6-6E48396697BC}" type="slidenum">
              <a:rPr lang="en-US" smtClean="0"/>
              <a:t>‹#›</a:t>
            </a:fld>
            <a:endParaRPr lang="en-US"/>
          </a:p>
        </p:txBody>
      </p:sp>
    </p:spTree>
    <p:extLst>
      <p:ext uri="{BB962C8B-B14F-4D97-AF65-F5344CB8AC3E}">
        <p14:creationId xmlns:p14="http://schemas.microsoft.com/office/powerpoint/2010/main" val="235023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2E911A-BFE9-4638-B3C6-4CA4F4E4FD95}" type="datetimeFigureOut">
              <a:rPr lang="en-US" smtClean="0"/>
              <a:t>8/16/2022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69C88A-77AB-4F73-81D6-6E48396697BC}" type="slidenum">
              <a:rPr lang="en-US" smtClean="0"/>
              <a:t>‹#›</a:t>
            </a:fld>
            <a:endParaRPr lang="en-US"/>
          </a:p>
        </p:txBody>
      </p:sp>
    </p:spTree>
    <p:extLst>
      <p:ext uri="{BB962C8B-B14F-4D97-AF65-F5344CB8AC3E}">
        <p14:creationId xmlns:p14="http://schemas.microsoft.com/office/powerpoint/2010/main" val="1912548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2E911A-BFE9-4638-B3C6-4CA4F4E4FD95}" type="datetimeFigureOut">
              <a:rPr lang="en-US" smtClean="0"/>
              <a:t>8/16/2022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69C88A-77AB-4F73-81D6-6E48396697BC}" type="slidenum">
              <a:rPr lang="en-US" smtClean="0"/>
              <a:t>‹#›</a:t>
            </a:fld>
            <a:endParaRPr lang="en-US"/>
          </a:p>
        </p:txBody>
      </p:sp>
    </p:spTree>
    <p:extLst>
      <p:ext uri="{BB962C8B-B14F-4D97-AF65-F5344CB8AC3E}">
        <p14:creationId xmlns:p14="http://schemas.microsoft.com/office/powerpoint/2010/main" val="2104622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42E911A-BFE9-4638-B3C6-4CA4F4E4FD95}" type="datetimeFigureOut">
              <a:rPr lang="en-US" smtClean="0"/>
              <a:t>8/16/2022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969C88A-77AB-4F73-81D6-6E48396697BC}" type="slidenum">
              <a:rPr lang="en-US" smtClean="0"/>
              <a:t>‹#›</a:t>
            </a:fld>
            <a:endParaRPr lang="en-US"/>
          </a:p>
        </p:txBody>
      </p:sp>
    </p:spTree>
    <p:extLst>
      <p:ext uri="{BB962C8B-B14F-4D97-AF65-F5344CB8AC3E}">
        <p14:creationId xmlns:p14="http://schemas.microsoft.com/office/powerpoint/2010/main" val="54884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42E911A-BFE9-4638-B3C6-4CA4F4E4FD95}" type="datetimeFigureOut">
              <a:rPr lang="en-US" smtClean="0"/>
              <a:t>8/16/2022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969C88A-77AB-4F73-81D6-6E48396697BC}" type="slidenum">
              <a:rPr lang="en-US" smtClean="0"/>
              <a:t>‹#›</a:t>
            </a:fld>
            <a:endParaRPr lang="en-US"/>
          </a:p>
        </p:txBody>
      </p:sp>
    </p:spTree>
    <p:extLst>
      <p:ext uri="{BB962C8B-B14F-4D97-AF65-F5344CB8AC3E}">
        <p14:creationId xmlns:p14="http://schemas.microsoft.com/office/powerpoint/2010/main" val="321190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2E911A-BFE9-4638-B3C6-4CA4F4E4FD95}" type="datetimeFigureOut">
              <a:rPr lang="en-US" smtClean="0"/>
              <a:t>8/16/2022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9C88A-77AB-4F73-81D6-6E48396697BC}" type="slidenum">
              <a:rPr lang="en-US" smtClean="0"/>
              <a:t>‹#›</a:t>
            </a:fld>
            <a:endParaRPr lang="en-US"/>
          </a:p>
        </p:txBody>
      </p:sp>
    </p:spTree>
    <p:extLst>
      <p:ext uri="{BB962C8B-B14F-4D97-AF65-F5344CB8AC3E}">
        <p14:creationId xmlns:p14="http://schemas.microsoft.com/office/powerpoint/2010/main" val="1431653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42E911A-BFE9-4638-B3C6-4CA4F4E4FD95}" type="datetimeFigureOut">
              <a:rPr lang="en-US" smtClean="0"/>
              <a:t>8/16/2022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969C88A-77AB-4F73-81D6-6E48396697B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636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twitter.com/accidental__ar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callingbullshit.org/tools/tools_misleading_axes.html" TargetMode="External"/><Relationship Id="rId7" Type="http://schemas.openxmlformats.org/officeDocument/2006/relationships/hyperlink" Target="https://www.youtube.com/watch?v=FX-JiZyhp_c" TargetMode="External"/><Relationship Id="rId2" Type="http://schemas.openxmlformats.org/officeDocument/2006/relationships/hyperlink" Target="http://www.tylervigen.com/spurious-correlations" TargetMode="External"/><Relationship Id="rId1" Type="http://schemas.openxmlformats.org/officeDocument/2006/relationships/slideLayout" Target="../slideLayouts/slideLayout2.xml"/><Relationship Id="rId6" Type="http://schemas.openxmlformats.org/officeDocument/2006/relationships/hyperlink" Target="https://nymag.com/intelligencer/2018/10/un-says-climate-genocide-coming-but-its-worse-than-that.html" TargetMode="External"/><Relationship Id="rId5" Type="http://schemas.openxmlformats.org/officeDocument/2006/relationships/hyperlink" Target="https://www.callingbullshit.org/tools/tools_proportional_ink.html" TargetMode="External"/><Relationship Id="rId4" Type="http://schemas.openxmlformats.org/officeDocument/2006/relationships/hyperlink" Target="https://www.callingbullshit.or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0498C-9668-40B4-97EB-F9432ED44BE7}"/>
              </a:ext>
            </a:extLst>
          </p:cNvPr>
          <p:cNvSpPr>
            <a:spLocks noGrp="1"/>
          </p:cNvSpPr>
          <p:nvPr>
            <p:ph type="ctrTitle"/>
          </p:nvPr>
        </p:nvSpPr>
        <p:spPr/>
        <p:txBody>
          <a:bodyPr/>
          <a:lstStyle/>
          <a:p>
            <a:r>
              <a:rPr lang="en-US" dirty="0"/>
              <a:t>Experimental Design</a:t>
            </a:r>
          </a:p>
        </p:txBody>
      </p:sp>
      <p:sp>
        <p:nvSpPr>
          <p:cNvPr id="3" name="Subtitle 2">
            <a:extLst>
              <a:ext uri="{FF2B5EF4-FFF2-40B4-BE49-F238E27FC236}">
                <a16:creationId xmlns:a16="http://schemas.microsoft.com/office/drawing/2014/main" id="{DC11EC95-A557-4519-B979-FA20EFB1C51D}"/>
              </a:ext>
            </a:extLst>
          </p:cNvPr>
          <p:cNvSpPr>
            <a:spLocks noGrp="1"/>
          </p:cNvSpPr>
          <p:nvPr>
            <p:ph type="subTitle" idx="1"/>
          </p:nvPr>
        </p:nvSpPr>
        <p:spPr/>
        <p:txBody>
          <a:bodyPr/>
          <a:lstStyle/>
          <a:p>
            <a:r>
              <a:rPr lang="en-US" dirty="0"/>
              <a:t>MSDS 660</a:t>
            </a:r>
          </a:p>
        </p:txBody>
      </p:sp>
    </p:spTree>
    <p:extLst>
      <p:ext uri="{BB962C8B-B14F-4D97-AF65-F5344CB8AC3E}">
        <p14:creationId xmlns:p14="http://schemas.microsoft.com/office/powerpoint/2010/main" val="2389949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DEC05-848C-49EA-95B3-F4743F3E7DE7}"/>
              </a:ext>
            </a:extLst>
          </p:cNvPr>
          <p:cNvSpPr>
            <a:spLocks noGrp="1"/>
          </p:cNvSpPr>
          <p:nvPr>
            <p:ph type="title"/>
          </p:nvPr>
        </p:nvSpPr>
        <p:spPr/>
        <p:txBody>
          <a:bodyPr/>
          <a:lstStyle/>
          <a:p>
            <a:r>
              <a:rPr lang="en-US" dirty="0"/>
              <a:t>Other considerations </a:t>
            </a:r>
          </a:p>
        </p:txBody>
      </p:sp>
      <p:sp>
        <p:nvSpPr>
          <p:cNvPr id="3" name="Content Placeholder 2">
            <a:extLst>
              <a:ext uri="{FF2B5EF4-FFF2-40B4-BE49-F238E27FC236}">
                <a16:creationId xmlns:a16="http://schemas.microsoft.com/office/drawing/2014/main" id="{FFB1BE04-AB2C-4EFD-9344-41952C0F7A54}"/>
              </a:ext>
            </a:extLst>
          </p:cNvPr>
          <p:cNvSpPr>
            <a:spLocks noGrp="1"/>
          </p:cNvSpPr>
          <p:nvPr>
            <p:ph idx="1"/>
          </p:nvPr>
        </p:nvSpPr>
        <p:spPr/>
        <p:txBody>
          <a:bodyPr/>
          <a:lstStyle/>
          <a:p>
            <a:r>
              <a:rPr lang="en-US" b="1" dirty="0"/>
              <a:t>Blind experiment: </a:t>
            </a:r>
            <a:r>
              <a:rPr lang="en-US" dirty="0"/>
              <a:t>some of the people involved are prevented from knowing certain information that might lead to a conscious or subconscious bias on their part</a:t>
            </a:r>
          </a:p>
          <a:p>
            <a:pPr lvl="1"/>
            <a:r>
              <a:rPr lang="en-US" dirty="0"/>
              <a:t>Causes invalid results </a:t>
            </a:r>
          </a:p>
          <a:p>
            <a:pPr lvl="1"/>
            <a:r>
              <a:rPr lang="en-US" dirty="0"/>
              <a:t>Great with placebo effect measurements </a:t>
            </a:r>
          </a:p>
          <a:p>
            <a:r>
              <a:rPr lang="en-US" b="1" dirty="0"/>
              <a:t>Double blind experiment: </a:t>
            </a:r>
            <a:r>
              <a:rPr lang="en-US" dirty="0"/>
              <a:t>Both the subject and the person administering the treatment do not know whether the subject is in the experimental or control group </a:t>
            </a:r>
          </a:p>
          <a:p>
            <a:pPr lvl="1"/>
            <a:r>
              <a:rPr lang="en-US" dirty="0"/>
              <a:t>Minimize the effect of confounding variables </a:t>
            </a:r>
          </a:p>
          <a:p>
            <a:r>
              <a:rPr lang="en-US" b="1" dirty="0"/>
              <a:t>Inter-rater reliability: </a:t>
            </a:r>
            <a:r>
              <a:rPr lang="en-US" dirty="0"/>
              <a:t>The degree of agreement among independent observers who rate, code, or asses the same phenomenon</a:t>
            </a:r>
            <a:endParaRPr lang="en-US" b="1" dirty="0"/>
          </a:p>
        </p:txBody>
      </p:sp>
    </p:spTree>
    <p:extLst>
      <p:ext uri="{BB962C8B-B14F-4D97-AF65-F5344CB8AC3E}">
        <p14:creationId xmlns:p14="http://schemas.microsoft.com/office/powerpoint/2010/main" val="231804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C414D-666C-4437-8051-DE24423E831A}"/>
              </a:ext>
            </a:extLst>
          </p:cNvPr>
          <p:cNvSpPr>
            <a:spLocks noGrp="1"/>
          </p:cNvSpPr>
          <p:nvPr>
            <p:ph type="title"/>
          </p:nvPr>
        </p:nvSpPr>
        <p:spPr/>
        <p:txBody>
          <a:bodyPr/>
          <a:lstStyle/>
          <a:p>
            <a:r>
              <a:rPr lang="en-US" dirty="0"/>
              <a:t>General Thoughts</a:t>
            </a:r>
          </a:p>
        </p:txBody>
      </p:sp>
      <p:sp>
        <p:nvSpPr>
          <p:cNvPr id="3" name="Content Placeholder 2">
            <a:extLst>
              <a:ext uri="{FF2B5EF4-FFF2-40B4-BE49-F238E27FC236}">
                <a16:creationId xmlns:a16="http://schemas.microsoft.com/office/drawing/2014/main" id="{74233A7A-854A-46B8-82FF-57CDFA87267F}"/>
              </a:ext>
            </a:extLst>
          </p:cNvPr>
          <p:cNvSpPr>
            <a:spLocks noGrp="1"/>
          </p:cNvSpPr>
          <p:nvPr>
            <p:ph idx="1"/>
          </p:nvPr>
        </p:nvSpPr>
        <p:spPr/>
        <p:txBody>
          <a:bodyPr/>
          <a:lstStyle/>
          <a:p>
            <a:pPr>
              <a:buFont typeface="Arial" panose="020B0604020202020204" pitchFamily="34" charset="0"/>
              <a:buChar char="•"/>
            </a:pPr>
            <a:r>
              <a:rPr lang="en-US" dirty="0"/>
              <a:t> Inferences need to be justified based on how the data were collected, how the study was designed, what exactly was measured, how possible confounding or biasing effects were address, and how sources of error are accounted for </a:t>
            </a:r>
          </a:p>
          <a:p>
            <a:pPr>
              <a:buFont typeface="Arial" panose="020B0604020202020204" pitchFamily="34" charset="0"/>
              <a:buChar char="•"/>
            </a:pPr>
            <a:r>
              <a:rPr lang="en-US" dirty="0"/>
              <a:t> Plotting is underrated – we learn more form a picture than a statistical output</a:t>
            </a:r>
          </a:p>
          <a:p>
            <a:pPr lvl="1">
              <a:buFont typeface="Arial" panose="020B0604020202020204" pitchFamily="34" charset="0"/>
              <a:buChar char="•"/>
            </a:pPr>
            <a:r>
              <a:rPr lang="en-US" dirty="0">
                <a:hlinkClick r:id="rId2"/>
              </a:rPr>
              <a:t>accidental </a:t>
            </a:r>
            <a:r>
              <a:rPr lang="en-US" dirty="0" err="1">
                <a:hlinkClick r:id="rId2"/>
              </a:rPr>
              <a:t>aRt</a:t>
            </a:r>
            <a:r>
              <a:rPr lang="en-US" dirty="0">
                <a:hlinkClick r:id="rId2"/>
              </a:rPr>
              <a:t> (@accidental__aRt) / Twitter</a:t>
            </a:r>
            <a:endParaRPr lang="en-US" dirty="0"/>
          </a:p>
          <a:p>
            <a:pPr>
              <a:buFont typeface="Arial" panose="020B0604020202020204" pitchFamily="34" charset="0"/>
              <a:buChar char="•"/>
            </a:pPr>
            <a:r>
              <a:rPr lang="en-US" dirty="0"/>
              <a:t> Whenever possible, report interpretable statistics and explain what their value means with respect to the study </a:t>
            </a:r>
          </a:p>
          <a:p>
            <a:pP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724190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quivalence test - Wikipedia">
            <a:extLst>
              <a:ext uri="{FF2B5EF4-FFF2-40B4-BE49-F238E27FC236}">
                <a16:creationId xmlns:a16="http://schemas.microsoft.com/office/drawing/2014/main" id="{F0A413BE-9FB2-4F2F-94EF-A86DEF1C3B3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832784" y="2715491"/>
            <a:ext cx="7080395" cy="354019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38E1E004-54DF-4C21-9194-D354711644A7}"/>
              </a:ext>
            </a:extLst>
          </p:cNvPr>
          <p:cNvSpPr>
            <a:spLocks noGrp="1"/>
          </p:cNvSpPr>
          <p:nvPr>
            <p:ph type="title"/>
          </p:nvPr>
        </p:nvSpPr>
        <p:spPr/>
        <p:txBody>
          <a:bodyPr/>
          <a:lstStyle/>
          <a:p>
            <a:r>
              <a:rPr lang="en-US" dirty="0"/>
              <a:t>General Thoughts </a:t>
            </a:r>
          </a:p>
        </p:txBody>
      </p:sp>
      <p:sp>
        <p:nvSpPr>
          <p:cNvPr id="5" name="Content Placeholder 4">
            <a:extLst>
              <a:ext uri="{FF2B5EF4-FFF2-40B4-BE49-F238E27FC236}">
                <a16:creationId xmlns:a16="http://schemas.microsoft.com/office/drawing/2014/main" id="{5EDAB8CB-0E5C-4275-99CF-59E0DFEC8DB6}"/>
              </a:ext>
            </a:extLst>
          </p:cNvPr>
          <p:cNvSpPr>
            <a:spLocks noGrp="1"/>
          </p:cNvSpPr>
          <p:nvPr>
            <p:ph sz="half" idx="1"/>
          </p:nvPr>
        </p:nvSpPr>
        <p:spPr/>
        <p:txBody>
          <a:bodyPr/>
          <a:lstStyle/>
          <a:p>
            <a:r>
              <a:rPr lang="en-US" dirty="0"/>
              <a:t>“The difference between significant and not significant is not itself significant”</a:t>
            </a:r>
          </a:p>
          <a:p>
            <a:pPr lvl="1"/>
            <a:r>
              <a:rPr lang="en-US" dirty="0"/>
              <a:t>Things that were significant may become not significant anymore </a:t>
            </a:r>
          </a:p>
          <a:p>
            <a:pPr lvl="1"/>
            <a:r>
              <a:rPr lang="en-US" dirty="0"/>
              <a:t>Should we care? </a:t>
            </a:r>
          </a:p>
          <a:p>
            <a:pPr lvl="1"/>
            <a:r>
              <a:rPr lang="en-US" dirty="0"/>
              <a:t>Does it provoke action?</a:t>
            </a:r>
          </a:p>
          <a:p>
            <a:pPr lvl="1"/>
            <a:r>
              <a:rPr lang="en-US" dirty="0"/>
              <a:t>What does it mean in the context?</a:t>
            </a:r>
          </a:p>
        </p:txBody>
      </p:sp>
    </p:spTree>
    <p:extLst>
      <p:ext uri="{BB962C8B-B14F-4D97-AF65-F5344CB8AC3E}">
        <p14:creationId xmlns:p14="http://schemas.microsoft.com/office/powerpoint/2010/main" val="3930359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1AE40B-AE87-4D07-ABEC-F7594879AC70}"/>
              </a:ext>
            </a:extLst>
          </p:cNvPr>
          <p:cNvSpPr>
            <a:spLocks noGrp="1"/>
          </p:cNvSpPr>
          <p:nvPr>
            <p:ph type="title"/>
          </p:nvPr>
        </p:nvSpPr>
        <p:spPr/>
        <p:txBody>
          <a:bodyPr/>
          <a:lstStyle/>
          <a:p>
            <a:r>
              <a:rPr lang="en-US" dirty="0"/>
              <a:t>General thoughts</a:t>
            </a:r>
          </a:p>
        </p:txBody>
      </p:sp>
      <p:sp>
        <p:nvSpPr>
          <p:cNvPr id="6" name="Content Placeholder 5">
            <a:extLst>
              <a:ext uri="{FF2B5EF4-FFF2-40B4-BE49-F238E27FC236}">
                <a16:creationId xmlns:a16="http://schemas.microsoft.com/office/drawing/2014/main" id="{8A5E3520-7925-4CCC-9E7C-672FBDBDC3C3}"/>
              </a:ext>
            </a:extLst>
          </p:cNvPr>
          <p:cNvSpPr>
            <a:spLocks noGrp="1"/>
          </p:cNvSpPr>
          <p:nvPr>
            <p:ph idx="1"/>
          </p:nvPr>
        </p:nvSpPr>
        <p:spPr/>
        <p:txBody>
          <a:bodyPr/>
          <a:lstStyle/>
          <a:p>
            <a:r>
              <a:rPr lang="en-US" dirty="0"/>
              <a:t>Testing nulls: Do you think the null could be true?</a:t>
            </a:r>
          </a:p>
          <a:p>
            <a:pPr lvl="1"/>
            <a:r>
              <a:rPr lang="en-US" dirty="0"/>
              <a:t>If you don’t think it can be true, why do you care that you’ve rejected it?</a:t>
            </a:r>
          </a:p>
          <a:p>
            <a:pPr lvl="1"/>
            <a:r>
              <a:rPr lang="en-US" dirty="0"/>
              <a:t>What purpose is served by controlling the error rate of something that never happens in the first place?</a:t>
            </a:r>
          </a:p>
          <a:p>
            <a:pPr lvl="1"/>
            <a:r>
              <a:rPr lang="en-US" dirty="0"/>
              <a:t>What kind of error do we care about? Rejecting if the null is true, or the null being true if we reject?</a:t>
            </a:r>
          </a:p>
          <a:p>
            <a:pPr lvl="1"/>
            <a:endParaRPr lang="en-US" dirty="0"/>
          </a:p>
          <a:p>
            <a:r>
              <a:rPr lang="en-US" b="1" dirty="0"/>
              <a:t>P-values:</a:t>
            </a:r>
            <a:r>
              <a:rPr lang="en-US" dirty="0"/>
              <a:t> When you think the null could be true </a:t>
            </a:r>
          </a:p>
          <a:p>
            <a:pPr lvl="1"/>
            <a:r>
              <a:rPr lang="en-US" dirty="0"/>
              <a:t>Signal detection and quality control</a:t>
            </a:r>
          </a:p>
          <a:p>
            <a:pPr lvl="1"/>
            <a:r>
              <a:rPr lang="en-US" dirty="0"/>
              <a:t>Election fraud </a:t>
            </a:r>
          </a:p>
          <a:p>
            <a:pPr lvl="1"/>
            <a:r>
              <a:rPr lang="en-US" dirty="0"/>
              <a:t>Trick decks </a:t>
            </a:r>
          </a:p>
          <a:p>
            <a:r>
              <a:rPr lang="en-US" dirty="0"/>
              <a:t>Declaring “significance”: is there a real decision to be made? Is it necessary for the decision to be binary?</a:t>
            </a:r>
          </a:p>
        </p:txBody>
      </p:sp>
    </p:spTree>
    <p:extLst>
      <p:ext uri="{BB962C8B-B14F-4D97-AF65-F5344CB8AC3E}">
        <p14:creationId xmlns:p14="http://schemas.microsoft.com/office/powerpoint/2010/main" val="3379836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1CE84-B584-4AA1-8B76-BB03FBD45DCC}"/>
              </a:ext>
            </a:extLst>
          </p:cNvPr>
          <p:cNvSpPr>
            <a:spLocks noGrp="1"/>
          </p:cNvSpPr>
          <p:nvPr>
            <p:ph type="title"/>
          </p:nvPr>
        </p:nvSpPr>
        <p:spPr/>
        <p:txBody>
          <a:bodyPr/>
          <a:lstStyle/>
          <a:p>
            <a:r>
              <a:rPr lang="en-US" dirty="0"/>
              <a:t>Links</a:t>
            </a:r>
          </a:p>
        </p:txBody>
      </p:sp>
      <p:sp>
        <p:nvSpPr>
          <p:cNvPr id="3" name="Content Placeholder 2">
            <a:extLst>
              <a:ext uri="{FF2B5EF4-FFF2-40B4-BE49-F238E27FC236}">
                <a16:creationId xmlns:a16="http://schemas.microsoft.com/office/drawing/2014/main" id="{13BC8A5D-B527-45AC-A7CD-517F3925157E}"/>
              </a:ext>
            </a:extLst>
          </p:cNvPr>
          <p:cNvSpPr>
            <a:spLocks noGrp="1"/>
          </p:cNvSpPr>
          <p:nvPr>
            <p:ph idx="1"/>
          </p:nvPr>
        </p:nvSpPr>
        <p:spPr/>
        <p:txBody>
          <a:bodyPr/>
          <a:lstStyle/>
          <a:p>
            <a:r>
              <a:rPr lang="en-US" dirty="0">
                <a:hlinkClick r:id="rId2"/>
              </a:rPr>
              <a:t>Spurious Correlations (tylervigen.com)</a:t>
            </a:r>
            <a:endParaRPr lang="en-US" dirty="0">
              <a:hlinkClick r:id="rId3"/>
            </a:endParaRPr>
          </a:p>
          <a:p>
            <a:r>
              <a:rPr lang="en-US" dirty="0">
                <a:hlinkClick r:id="rId4"/>
              </a:rPr>
              <a:t>Calling Bullshit.</a:t>
            </a:r>
            <a:endParaRPr lang="en-US" dirty="0">
              <a:hlinkClick r:id="rId3"/>
            </a:endParaRPr>
          </a:p>
          <a:p>
            <a:r>
              <a:rPr lang="en-US" dirty="0">
                <a:hlinkClick r:id="rId3"/>
              </a:rPr>
              <a:t>Tools - Misleading axes on graphs (callingbullshit.org)</a:t>
            </a:r>
            <a:endParaRPr lang="en-US" dirty="0"/>
          </a:p>
          <a:p>
            <a:r>
              <a:rPr lang="en-US" dirty="0">
                <a:hlinkClick r:id="rId5"/>
              </a:rPr>
              <a:t>Tools - Proportional Ink (callingbullshit.org)</a:t>
            </a:r>
            <a:endParaRPr lang="en-US" dirty="0"/>
          </a:p>
          <a:p>
            <a:r>
              <a:rPr lang="en-US" dirty="0">
                <a:hlinkClick r:id="rId6"/>
              </a:rPr>
              <a:t>UN Says Climate Genocide Coming. But It’s Worse Than That. (nymag.com)</a:t>
            </a:r>
            <a:endParaRPr lang="en-US" dirty="0"/>
          </a:p>
          <a:p>
            <a:r>
              <a:rPr lang="en-US" dirty="0">
                <a:hlinkClick r:id="rId7"/>
              </a:rPr>
              <a:t>2018 FL-DSSG Girls Inc. JAX – YouTube</a:t>
            </a:r>
            <a:r>
              <a:rPr lang="en-US" dirty="0"/>
              <a:t> </a:t>
            </a:r>
          </a:p>
        </p:txBody>
      </p:sp>
    </p:spTree>
    <p:extLst>
      <p:ext uri="{BB962C8B-B14F-4D97-AF65-F5344CB8AC3E}">
        <p14:creationId xmlns:p14="http://schemas.microsoft.com/office/powerpoint/2010/main" val="701044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898081F-A877-3536-EDCE-9BB6FB3440BD}"/>
              </a:ext>
            </a:extLst>
          </p:cNvPr>
          <p:cNvSpPr>
            <a:spLocks noGrp="1"/>
          </p:cNvSpPr>
          <p:nvPr>
            <p:ph type="title"/>
          </p:nvPr>
        </p:nvSpPr>
        <p:spPr/>
        <p:txBody>
          <a:bodyPr/>
          <a:lstStyle/>
          <a:p>
            <a:r>
              <a:rPr lang="en-US" dirty="0"/>
              <a:t>Homework</a:t>
            </a:r>
          </a:p>
        </p:txBody>
      </p:sp>
      <p:sp>
        <p:nvSpPr>
          <p:cNvPr id="4" name="Content Placeholder 3">
            <a:extLst>
              <a:ext uri="{FF2B5EF4-FFF2-40B4-BE49-F238E27FC236}">
                <a16:creationId xmlns:a16="http://schemas.microsoft.com/office/drawing/2014/main" id="{666B9D87-EC79-DC94-EAAD-4982F265CF7E}"/>
              </a:ext>
            </a:extLst>
          </p:cNvPr>
          <p:cNvSpPr>
            <a:spLocks noGrp="1"/>
          </p:cNvSpPr>
          <p:nvPr>
            <p:ph idx="1"/>
          </p:nvPr>
        </p:nvSpPr>
        <p:spPr/>
        <p:txBody>
          <a:bodyPr>
            <a:normAutofit lnSpcReduction="10000"/>
          </a:bodyPr>
          <a:lstStyle/>
          <a:p>
            <a:r>
              <a:rPr lang="en-US" dirty="0"/>
              <a:t>Do a write up (report) regarding the statistical methods deployed in the article - comment and back up your opinion regarding the collection, methods, design, and conclusion. Compare these between the articles. Questions to keep in mind are: </a:t>
            </a:r>
          </a:p>
          <a:p>
            <a:r>
              <a:rPr lang="en-US" dirty="0"/>
              <a:t>Am I left with any questions?</a:t>
            </a:r>
          </a:p>
          <a:p>
            <a:r>
              <a:rPr lang="en-US" dirty="0"/>
              <a:t>Is this credible?</a:t>
            </a:r>
          </a:p>
          <a:p>
            <a:r>
              <a:rPr lang="en-US" dirty="0"/>
              <a:t>So what? What’s actionability? </a:t>
            </a:r>
          </a:p>
          <a:p>
            <a:r>
              <a:rPr lang="en-US" dirty="0"/>
              <a:t>Does it make sense with the context? When? Who? Where? </a:t>
            </a:r>
          </a:p>
          <a:p>
            <a:r>
              <a:rPr lang="en-US" dirty="0"/>
              <a:t>Is it relevant?</a:t>
            </a:r>
          </a:p>
          <a:p>
            <a:r>
              <a:rPr lang="en-US" dirty="0"/>
              <a:t>Is there a bias?</a:t>
            </a:r>
          </a:p>
          <a:p>
            <a:r>
              <a:rPr lang="en-US" dirty="0"/>
              <a:t>Does the statistical experiment make sense?</a:t>
            </a:r>
          </a:p>
        </p:txBody>
      </p:sp>
    </p:spTree>
    <p:extLst>
      <p:ext uri="{BB962C8B-B14F-4D97-AF65-F5344CB8AC3E}">
        <p14:creationId xmlns:p14="http://schemas.microsoft.com/office/powerpoint/2010/main" val="3935927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E3296-52C2-4288-9B04-36A1B9E8CA8A}"/>
              </a:ext>
            </a:extLst>
          </p:cNvPr>
          <p:cNvSpPr>
            <a:spLocks noGrp="1"/>
          </p:cNvSpPr>
          <p:nvPr>
            <p:ph type="title"/>
          </p:nvPr>
        </p:nvSpPr>
        <p:spPr/>
        <p:txBody>
          <a:bodyPr/>
          <a:lstStyle/>
          <a:p>
            <a:r>
              <a:rPr lang="en-US" dirty="0"/>
              <a:t>Experiments*</a:t>
            </a:r>
          </a:p>
        </p:txBody>
      </p:sp>
      <p:sp>
        <p:nvSpPr>
          <p:cNvPr id="3" name="Content Placeholder 2">
            <a:extLst>
              <a:ext uri="{FF2B5EF4-FFF2-40B4-BE49-F238E27FC236}">
                <a16:creationId xmlns:a16="http://schemas.microsoft.com/office/drawing/2014/main" id="{2693FC01-F0B2-4C1A-930D-8AF4A307DDE3}"/>
              </a:ext>
            </a:extLst>
          </p:cNvPr>
          <p:cNvSpPr>
            <a:spLocks noGrp="1"/>
          </p:cNvSpPr>
          <p:nvPr>
            <p:ph idx="1"/>
          </p:nvPr>
        </p:nvSpPr>
        <p:spPr>
          <a:xfrm>
            <a:off x="1097280" y="1845733"/>
            <a:ext cx="10058400" cy="4277975"/>
          </a:xfrm>
        </p:spPr>
        <p:txBody>
          <a:bodyPr>
            <a:normAutofit/>
          </a:bodyPr>
          <a:lstStyle/>
          <a:p>
            <a:r>
              <a:rPr lang="en-US" b="1" dirty="0"/>
              <a:t>Experiments: </a:t>
            </a:r>
            <a:r>
              <a:rPr lang="en-US" dirty="0"/>
              <a:t>Used to study casual relationships </a:t>
            </a:r>
          </a:p>
          <a:p>
            <a:pPr lvl="1"/>
            <a:r>
              <a:rPr lang="en-US" dirty="0"/>
              <a:t>Manipulate one or more independent variables</a:t>
            </a:r>
          </a:p>
          <a:p>
            <a:pPr lvl="1"/>
            <a:r>
              <a:rPr lang="en-US" dirty="0"/>
              <a:t>Measure their effect on one or more dependent variables</a:t>
            </a:r>
            <a:endParaRPr lang="en-US" b="1" dirty="0"/>
          </a:p>
          <a:p>
            <a:r>
              <a:rPr lang="en-US" b="1" dirty="0"/>
              <a:t>Experimental Design: </a:t>
            </a:r>
            <a:r>
              <a:rPr lang="en-US" dirty="0"/>
              <a:t>Creating a set of procedure to systematically test a hypothesis</a:t>
            </a:r>
          </a:p>
          <a:p>
            <a:pPr lvl="1"/>
            <a:r>
              <a:rPr lang="en-US" dirty="0"/>
              <a:t>Requires a strong understanding of the system you are studying </a:t>
            </a:r>
          </a:p>
          <a:p>
            <a:pPr marL="201168" lvl="1" indent="0">
              <a:buNone/>
            </a:pPr>
            <a:endParaRPr lang="en-US" dirty="0"/>
          </a:p>
          <a:p>
            <a:pPr marL="292608" lvl="1">
              <a:buNone/>
            </a:pPr>
            <a:r>
              <a:rPr lang="en-US" sz="2000" b="1" dirty="0"/>
              <a:t>Five Key Steps</a:t>
            </a:r>
          </a:p>
          <a:p>
            <a:pPr marL="544068" lvl="1" indent="-342900">
              <a:buAutoNum type="arabicPeriod"/>
            </a:pPr>
            <a:r>
              <a:rPr lang="en-US" dirty="0"/>
              <a:t>Consider your </a:t>
            </a:r>
            <a:r>
              <a:rPr lang="en-US" u="sng" dirty="0"/>
              <a:t>variables</a:t>
            </a:r>
            <a:r>
              <a:rPr lang="en-US" dirty="0"/>
              <a:t> and how they are related</a:t>
            </a:r>
          </a:p>
          <a:p>
            <a:pPr marL="544068" lvl="1" indent="-342900">
              <a:buAutoNum type="arabicPeriod"/>
            </a:pPr>
            <a:r>
              <a:rPr lang="en-US" dirty="0"/>
              <a:t>Write a specific, testable </a:t>
            </a:r>
            <a:r>
              <a:rPr lang="en-US" u="sng" dirty="0"/>
              <a:t>hypothesis</a:t>
            </a:r>
            <a:endParaRPr lang="en-US" dirty="0"/>
          </a:p>
          <a:p>
            <a:pPr marL="544068" lvl="1" indent="-342900">
              <a:buAutoNum type="arabicPeriod"/>
            </a:pPr>
            <a:r>
              <a:rPr lang="en-US" dirty="0"/>
              <a:t>Design experimental treatments to manipulate your </a:t>
            </a:r>
            <a:r>
              <a:rPr lang="en-US" u="sng" dirty="0"/>
              <a:t>independent variable</a:t>
            </a:r>
            <a:endParaRPr lang="en-US" dirty="0"/>
          </a:p>
          <a:p>
            <a:pPr marL="544068" lvl="1" indent="-342900">
              <a:buAutoNum type="arabicPeriod"/>
            </a:pPr>
            <a:r>
              <a:rPr lang="en-US" dirty="0"/>
              <a:t>Assign subjects to groups, either </a:t>
            </a:r>
            <a:r>
              <a:rPr lang="en-US" u="sng" dirty="0"/>
              <a:t>between-subjects</a:t>
            </a:r>
            <a:r>
              <a:rPr lang="en-US" dirty="0"/>
              <a:t> or </a:t>
            </a:r>
            <a:r>
              <a:rPr lang="en-US" u="sng" dirty="0"/>
              <a:t>within-subjects</a:t>
            </a:r>
            <a:endParaRPr lang="en-US" dirty="0"/>
          </a:p>
          <a:p>
            <a:pPr marL="544068" lvl="1" indent="-342900">
              <a:buAutoNum type="arabicPeriod"/>
            </a:pPr>
            <a:r>
              <a:rPr lang="en-US" dirty="0"/>
              <a:t>Plan how you will measure your </a:t>
            </a:r>
            <a:r>
              <a:rPr lang="en-US" u="sng" dirty="0"/>
              <a:t>dependent variable</a:t>
            </a:r>
            <a:endParaRPr lang="en-US" dirty="0"/>
          </a:p>
        </p:txBody>
      </p:sp>
    </p:spTree>
    <p:extLst>
      <p:ext uri="{BB962C8B-B14F-4D97-AF65-F5344CB8AC3E}">
        <p14:creationId xmlns:p14="http://schemas.microsoft.com/office/powerpoint/2010/main" val="2719007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E3296-52C2-4288-9B04-36A1B9E8CA8A}"/>
              </a:ext>
            </a:extLst>
          </p:cNvPr>
          <p:cNvSpPr>
            <a:spLocks noGrp="1"/>
          </p:cNvSpPr>
          <p:nvPr>
            <p:ph type="title"/>
          </p:nvPr>
        </p:nvSpPr>
        <p:spPr/>
        <p:txBody>
          <a:bodyPr/>
          <a:lstStyle/>
          <a:p>
            <a:r>
              <a:rPr lang="en-US" dirty="0"/>
              <a:t>Experiments</a:t>
            </a:r>
          </a:p>
        </p:txBody>
      </p:sp>
      <p:sp>
        <p:nvSpPr>
          <p:cNvPr id="3" name="Content Placeholder 2">
            <a:extLst>
              <a:ext uri="{FF2B5EF4-FFF2-40B4-BE49-F238E27FC236}">
                <a16:creationId xmlns:a16="http://schemas.microsoft.com/office/drawing/2014/main" id="{2693FC01-F0B2-4C1A-930D-8AF4A307DDE3}"/>
              </a:ext>
            </a:extLst>
          </p:cNvPr>
          <p:cNvSpPr>
            <a:spLocks noGrp="1"/>
          </p:cNvSpPr>
          <p:nvPr>
            <p:ph idx="1"/>
          </p:nvPr>
        </p:nvSpPr>
        <p:spPr>
          <a:xfrm>
            <a:off x="1097280" y="1845733"/>
            <a:ext cx="10058400" cy="4277975"/>
          </a:xfrm>
        </p:spPr>
        <p:txBody>
          <a:bodyPr>
            <a:normAutofit/>
          </a:bodyPr>
          <a:lstStyle/>
          <a:p>
            <a:r>
              <a:rPr lang="en-US" dirty="0"/>
              <a:t>Things also to consider: </a:t>
            </a:r>
          </a:p>
          <a:p>
            <a:pPr lvl="1"/>
            <a:r>
              <a:rPr lang="en-US" dirty="0"/>
              <a:t>Need to select a representative sample</a:t>
            </a:r>
          </a:p>
          <a:p>
            <a:pPr lvl="2"/>
            <a:r>
              <a:rPr lang="en-US" dirty="0"/>
              <a:t>Randomized </a:t>
            </a:r>
          </a:p>
          <a:p>
            <a:pPr lvl="2"/>
            <a:r>
              <a:rPr lang="en-US" dirty="0"/>
              <a:t>Semi-Randomized </a:t>
            </a:r>
          </a:p>
          <a:p>
            <a:pPr lvl="2"/>
            <a:r>
              <a:rPr lang="en-US" dirty="0"/>
              <a:t>Non-Randomized </a:t>
            </a:r>
          </a:p>
          <a:p>
            <a:pPr lvl="1"/>
            <a:r>
              <a:rPr lang="en-US" dirty="0"/>
              <a:t>Control any extraneous variables that might influence your results </a:t>
            </a:r>
          </a:p>
          <a:p>
            <a:pPr lvl="1"/>
            <a:r>
              <a:rPr lang="en-US" dirty="0"/>
              <a:t>Pick the appropriate statistical test </a:t>
            </a:r>
          </a:p>
          <a:p>
            <a:pPr marL="201168" lvl="1" indent="0">
              <a:buNone/>
            </a:pPr>
            <a:endParaRPr lang="en-US" dirty="0"/>
          </a:p>
        </p:txBody>
      </p:sp>
    </p:spTree>
    <p:extLst>
      <p:ext uri="{BB962C8B-B14F-4D97-AF65-F5344CB8AC3E}">
        <p14:creationId xmlns:p14="http://schemas.microsoft.com/office/powerpoint/2010/main" val="3279593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6A882-D938-4E37-99AC-EBB9B0582B92}"/>
              </a:ext>
            </a:extLst>
          </p:cNvPr>
          <p:cNvSpPr>
            <a:spLocks noGrp="1"/>
          </p:cNvSpPr>
          <p:nvPr>
            <p:ph type="title"/>
          </p:nvPr>
        </p:nvSpPr>
        <p:spPr/>
        <p:txBody>
          <a:bodyPr/>
          <a:lstStyle/>
          <a:p>
            <a:r>
              <a:rPr lang="en-US" dirty="0"/>
              <a:t>Define your variables</a:t>
            </a:r>
          </a:p>
        </p:txBody>
      </p:sp>
      <p:sp>
        <p:nvSpPr>
          <p:cNvPr id="3" name="Content Placeholder 2">
            <a:extLst>
              <a:ext uri="{FF2B5EF4-FFF2-40B4-BE49-F238E27FC236}">
                <a16:creationId xmlns:a16="http://schemas.microsoft.com/office/drawing/2014/main" id="{F6085199-4ED5-41E2-B5BD-CC856C18E387}"/>
              </a:ext>
            </a:extLst>
          </p:cNvPr>
          <p:cNvSpPr>
            <a:spLocks noGrp="1"/>
          </p:cNvSpPr>
          <p:nvPr>
            <p:ph idx="1"/>
          </p:nvPr>
        </p:nvSpPr>
        <p:spPr/>
        <p:txBody>
          <a:bodyPr/>
          <a:lstStyle/>
          <a:p>
            <a:r>
              <a:rPr lang="en-US" dirty="0"/>
              <a:t>Begin with a research question – anyone have any ideas?</a:t>
            </a:r>
          </a:p>
          <a:p>
            <a:pPr marL="0" indent="0">
              <a:buNone/>
            </a:pPr>
            <a:endParaRPr lang="en-US" dirty="0"/>
          </a:p>
          <a:p>
            <a:pPr marL="0" indent="0">
              <a:buNone/>
            </a:pPr>
            <a:endParaRPr lang="en-US" dirty="0"/>
          </a:p>
          <a:p>
            <a:pPr lvl="1"/>
            <a:r>
              <a:rPr lang="en-US" dirty="0"/>
              <a:t>Independent variable:</a:t>
            </a:r>
          </a:p>
          <a:p>
            <a:pPr lvl="1"/>
            <a:r>
              <a:rPr lang="en-US" dirty="0"/>
              <a:t>Dependent variable:</a:t>
            </a:r>
          </a:p>
          <a:p>
            <a:pPr lvl="1"/>
            <a:r>
              <a:rPr lang="en-US" dirty="0"/>
              <a:t>Extraneous variable:</a:t>
            </a:r>
          </a:p>
          <a:p>
            <a:pPr lvl="2"/>
            <a:r>
              <a:rPr lang="en-US" dirty="0"/>
              <a:t>How to control: </a:t>
            </a:r>
          </a:p>
          <a:p>
            <a:pPr lvl="2"/>
            <a:endParaRPr lang="en-US" dirty="0"/>
          </a:p>
          <a:p>
            <a:r>
              <a:rPr lang="en-US" dirty="0"/>
              <a:t>Write your hypothesis: </a:t>
            </a:r>
          </a:p>
          <a:p>
            <a:pPr lvl="1"/>
            <a:r>
              <a:rPr lang="en-US" dirty="0"/>
              <a:t>H</a:t>
            </a:r>
            <a:r>
              <a:rPr lang="en-US" baseline="-25000" dirty="0"/>
              <a:t>0</a:t>
            </a:r>
            <a:r>
              <a:rPr lang="en-US" dirty="0"/>
              <a:t>:</a:t>
            </a:r>
            <a:endParaRPr lang="en-US" baseline="-25000" dirty="0"/>
          </a:p>
          <a:p>
            <a:pPr lvl="1"/>
            <a:r>
              <a:rPr lang="en-US" dirty="0"/>
              <a:t>H</a:t>
            </a:r>
            <a:r>
              <a:rPr lang="en-US" baseline="-25000" dirty="0"/>
              <a:t>a</a:t>
            </a:r>
            <a:r>
              <a:rPr lang="en-US" dirty="0"/>
              <a:t>:</a:t>
            </a:r>
          </a:p>
        </p:txBody>
      </p:sp>
    </p:spTree>
    <p:extLst>
      <p:ext uri="{BB962C8B-B14F-4D97-AF65-F5344CB8AC3E}">
        <p14:creationId xmlns:p14="http://schemas.microsoft.com/office/powerpoint/2010/main" val="1999797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73AD4-6FC0-45AF-A707-41B24DBBB347}"/>
              </a:ext>
            </a:extLst>
          </p:cNvPr>
          <p:cNvSpPr>
            <a:spLocks noGrp="1"/>
          </p:cNvSpPr>
          <p:nvPr>
            <p:ph type="title"/>
          </p:nvPr>
        </p:nvSpPr>
        <p:spPr/>
        <p:txBody>
          <a:bodyPr/>
          <a:lstStyle/>
          <a:p>
            <a:r>
              <a:rPr lang="en-US" dirty="0"/>
              <a:t>Design experimental treatment</a:t>
            </a:r>
          </a:p>
        </p:txBody>
      </p:sp>
      <p:sp>
        <p:nvSpPr>
          <p:cNvPr id="3" name="Content Placeholder 2">
            <a:extLst>
              <a:ext uri="{FF2B5EF4-FFF2-40B4-BE49-F238E27FC236}">
                <a16:creationId xmlns:a16="http://schemas.microsoft.com/office/drawing/2014/main" id="{DCF4429F-4441-42B9-8691-DE700FE3C862}"/>
              </a:ext>
            </a:extLst>
          </p:cNvPr>
          <p:cNvSpPr>
            <a:spLocks noGrp="1"/>
          </p:cNvSpPr>
          <p:nvPr>
            <p:ph idx="1"/>
          </p:nvPr>
        </p:nvSpPr>
        <p:spPr/>
        <p:txBody>
          <a:bodyPr/>
          <a:lstStyle/>
          <a:p>
            <a:r>
              <a:rPr lang="en-US" dirty="0"/>
              <a:t>The manipulation of independent variables affect the experiment’s external validity </a:t>
            </a:r>
          </a:p>
          <a:p>
            <a:pPr lvl="1"/>
            <a:r>
              <a:rPr lang="en-US" dirty="0"/>
              <a:t>The extent to which the results can be generalized and applied to the population</a:t>
            </a:r>
          </a:p>
          <a:p>
            <a:pPr marL="201168" lvl="1" indent="0">
              <a:buNone/>
            </a:pPr>
            <a:endParaRPr lang="en-US" sz="2000" dirty="0"/>
          </a:p>
          <a:p>
            <a:pPr marL="292608" lvl="1">
              <a:buNone/>
            </a:pPr>
            <a:r>
              <a:rPr lang="en-US" sz="2000" dirty="0"/>
              <a:t>Treatment options</a:t>
            </a:r>
          </a:p>
          <a:p>
            <a:pPr lvl="1"/>
            <a:r>
              <a:rPr lang="en-US" dirty="0"/>
              <a:t>Different levels (ranges) of manipulation </a:t>
            </a:r>
          </a:p>
          <a:p>
            <a:pPr lvl="1"/>
            <a:r>
              <a:rPr lang="en-US" dirty="0"/>
              <a:t>Categorical variables – binary, factor levels </a:t>
            </a:r>
          </a:p>
          <a:p>
            <a:pPr lvl="1"/>
            <a:r>
              <a:rPr lang="en-US" dirty="0"/>
              <a:t>Continuous variable</a:t>
            </a:r>
          </a:p>
        </p:txBody>
      </p:sp>
    </p:spTree>
    <p:extLst>
      <p:ext uri="{BB962C8B-B14F-4D97-AF65-F5344CB8AC3E}">
        <p14:creationId xmlns:p14="http://schemas.microsoft.com/office/powerpoint/2010/main" val="1910176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F5216-3A56-4D9B-B96F-34112271FFA0}"/>
              </a:ext>
            </a:extLst>
          </p:cNvPr>
          <p:cNvSpPr>
            <a:spLocks noGrp="1"/>
          </p:cNvSpPr>
          <p:nvPr>
            <p:ph type="title"/>
          </p:nvPr>
        </p:nvSpPr>
        <p:spPr/>
        <p:txBody>
          <a:bodyPr/>
          <a:lstStyle/>
          <a:p>
            <a:r>
              <a:rPr lang="en-US" dirty="0"/>
              <a:t>Assign your subjects </a:t>
            </a:r>
          </a:p>
        </p:txBody>
      </p:sp>
      <p:sp>
        <p:nvSpPr>
          <p:cNvPr id="3" name="Content Placeholder 2">
            <a:extLst>
              <a:ext uri="{FF2B5EF4-FFF2-40B4-BE49-F238E27FC236}">
                <a16:creationId xmlns:a16="http://schemas.microsoft.com/office/drawing/2014/main" id="{8A240B24-38FD-45FD-87C2-8C6975CD481C}"/>
              </a:ext>
            </a:extLst>
          </p:cNvPr>
          <p:cNvSpPr>
            <a:spLocks noGrp="1"/>
          </p:cNvSpPr>
          <p:nvPr>
            <p:ph idx="1"/>
          </p:nvPr>
        </p:nvSpPr>
        <p:spPr/>
        <p:txBody>
          <a:bodyPr/>
          <a:lstStyle/>
          <a:p>
            <a:r>
              <a:rPr lang="en-US" dirty="0"/>
              <a:t>Application of experimental treatments to test subject affect the validity and reliability of the results</a:t>
            </a:r>
          </a:p>
          <a:p>
            <a:pPr lvl="1"/>
            <a:r>
              <a:rPr lang="en-US" dirty="0"/>
              <a:t>Validity: how accurately a method measures what it is intended to measure</a:t>
            </a:r>
          </a:p>
          <a:p>
            <a:pPr lvl="1"/>
            <a:r>
              <a:rPr lang="en-US" dirty="0"/>
              <a:t>Reliability: how consistently a method measures something</a:t>
            </a:r>
          </a:p>
          <a:p>
            <a:r>
              <a:rPr lang="en-US" dirty="0"/>
              <a:t>Study size: the more subjects the greater the experiment’s statistical power (how much confidence you can have in your results) </a:t>
            </a:r>
          </a:p>
          <a:p>
            <a:r>
              <a:rPr lang="en-US" dirty="0"/>
              <a:t>Control group: receives no treatment (tells us what would happen without experimental intervention)</a:t>
            </a:r>
          </a:p>
          <a:p>
            <a:endParaRPr lang="en-US" dirty="0"/>
          </a:p>
        </p:txBody>
      </p:sp>
    </p:spTree>
    <p:extLst>
      <p:ext uri="{BB962C8B-B14F-4D97-AF65-F5344CB8AC3E}">
        <p14:creationId xmlns:p14="http://schemas.microsoft.com/office/powerpoint/2010/main" val="3006016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74CBF-3922-40E5-909D-15655F44EC8C}"/>
              </a:ext>
            </a:extLst>
          </p:cNvPr>
          <p:cNvSpPr>
            <a:spLocks noGrp="1"/>
          </p:cNvSpPr>
          <p:nvPr>
            <p:ph type="title"/>
          </p:nvPr>
        </p:nvSpPr>
        <p:spPr/>
        <p:txBody>
          <a:bodyPr/>
          <a:lstStyle/>
          <a:p>
            <a:r>
              <a:rPr lang="en-US" dirty="0"/>
              <a:t>Randomization</a:t>
            </a:r>
          </a:p>
        </p:txBody>
      </p:sp>
      <p:sp>
        <p:nvSpPr>
          <p:cNvPr id="3" name="Content Placeholder 2">
            <a:extLst>
              <a:ext uri="{FF2B5EF4-FFF2-40B4-BE49-F238E27FC236}">
                <a16:creationId xmlns:a16="http://schemas.microsoft.com/office/drawing/2014/main" id="{7DB52316-BE67-41CD-83B5-F64E09CBD462}"/>
              </a:ext>
            </a:extLst>
          </p:cNvPr>
          <p:cNvSpPr>
            <a:spLocks noGrp="1"/>
          </p:cNvSpPr>
          <p:nvPr>
            <p:ph idx="1"/>
          </p:nvPr>
        </p:nvSpPr>
        <p:spPr/>
        <p:txBody>
          <a:bodyPr/>
          <a:lstStyle/>
          <a:p>
            <a:r>
              <a:rPr lang="en-US" b="1" dirty="0"/>
              <a:t>Completely randomized design: </a:t>
            </a:r>
            <a:r>
              <a:rPr lang="en-US" dirty="0"/>
              <a:t>Every subject is assigned to a treatment group at random </a:t>
            </a:r>
          </a:p>
          <a:p>
            <a:r>
              <a:rPr lang="en-US" b="1" dirty="0"/>
              <a:t>Randomized block design (stratified): </a:t>
            </a:r>
            <a:r>
              <a:rPr lang="en-US" dirty="0"/>
              <a:t>Subjects are first groups according to a characteristic they share, then randomly assigned to treatments within those groups</a:t>
            </a:r>
          </a:p>
          <a:p>
            <a:r>
              <a:rPr lang="en-US" b="1" dirty="0"/>
              <a:t>Quasi-experimental design: </a:t>
            </a:r>
            <a:r>
              <a:rPr lang="en-US" dirty="0"/>
              <a:t>The researcher does not have control over the treatment, but instead uses pre-existing groups that received different treatment after the fact </a:t>
            </a:r>
          </a:p>
          <a:p>
            <a:pPr lvl="1"/>
            <a:r>
              <a:rPr lang="en-US" b="1" dirty="0"/>
              <a:t>Nonequivalent groups:</a:t>
            </a:r>
            <a:r>
              <a:rPr lang="en-US" dirty="0"/>
              <a:t> researcher chooses existing groups that appear similar, but where only one of the groups experiences the treatment </a:t>
            </a:r>
          </a:p>
          <a:p>
            <a:pPr lvl="1"/>
            <a:r>
              <a:rPr lang="en-US" b="1" dirty="0"/>
              <a:t>Regression discontinuity: </a:t>
            </a:r>
            <a:r>
              <a:rPr lang="en-US" dirty="0"/>
              <a:t>Treatments that are designed around an arbitrary threshold </a:t>
            </a:r>
          </a:p>
          <a:p>
            <a:pPr lvl="1"/>
            <a:r>
              <a:rPr lang="en-US" b="1" dirty="0"/>
              <a:t>Natural: </a:t>
            </a:r>
            <a:r>
              <a:rPr lang="en-US" dirty="0"/>
              <a:t>An external event or situation result in the random or random-like assignment of subject to assign subject to treatment groups </a:t>
            </a:r>
            <a:endParaRPr lang="en-US" b="1" dirty="0"/>
          </a:p>
        </p:txBody>
      </p:sp>
    </p:spTree>
    <p:extLst>
      <p:ext uri="{BB962C8B-B14F-4D97-AF65-F5344CB8AC3E}">
        <p14:creationId xmlns:p14="http://schemas.microsoft.com/office/powerpoint/2010/main" val="3607370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C925F-9F3F-4EA2-BA51-0D125B5226DF}"/>
              </a:ext>
            </a:extLst>
          </p:cNvPr>
          <p:cNvSpPr>
            <a:spLocks noGrp="1"/>
          </p:cNvSpPr>
          <p:nvPr>
            <p:ph type="title"/>
          </p:nvPr>
        </p:nvSpPr>
        <p:spPr/>
        <p:txBody>
          <a:bodyPr/>
          <a:lstStyle/>
          <a:p>
            <a:r>
              <a:rPr lang="en-US" dirty="0"/>
              <a:t>Between/Within subjects</a:t>
            </a:r>
          </a:p>
        </p:txBody>
      </p:sp>
      <p:sp>
        <p:nvSpPr>
          <p:cNvPr id="3" name="Content Placeholder 2">
            <a:extLst>
              <a:ext uri="{FF2B5EF4-FFF2-40B4-BE49-F238E27FC236}">
                <a16:creationId xmlns:a16="http://schemas.microsoft.com/office/drawing/2014/main" id="{5FB5FE7D-52A3-480A-A396-6024E2F855A2}"/>
              </a:ext>
            </a:extLst>
          </p:cNvPr>
          <p:cNvSpPr>
            <a:spLocks noGrp="1"/>
          </p:cNvSpPr>
          <p:nvPr>
            <p:ph idx="1"/>
          </p:nvPr>
        </p:nvSpPr>
        <p:spPr/>
        <p:txBody>
          <a:bodyPr/>
          <a:lstStyle/>
          <a:p>
            <a:r>
              <a:rPr lang="en-US" b="1" dirty="0"/>
              <a:t>Between subject design:</a:t>
            </a:r>
            <a:r>
              <a:rPr lang="en-US" dirty="0"/>
              <a:t> individuals only receive one of the possible levels of an experimental treatment </a:t>
            </a:r>
          </a:p>
          <a:p>
            <a:pPr lvl="1"/>
            <a:r>
              <a:rPr lang="en-US" b="1" dirty="0"/>
              <a:t>Matched pairs: </a:t>
            </a:r>
            <a:r>
              <a:rPr lang="en-US" dirty="0"/>
              <a:t>ensures that each treatment group contains the same variety of test subjects in the same proportions </a:t>
            </a:r>
          </a:p>
          <a:p>
            <a:pPr marL="109728" lvl="1" indent="0">
              <a:buNone/>
            </a:pPr>
            <a:r>
              <a:rPr lang="en-US" b="1" dirty="0"/>
              <a:t>Within subject design:</a:t>
            </a:r>
            <a:r>
              <a:rPr lang="en-US" dirty="0"/>
              <a:t> every individual receives each of the experimental treatments consecutively</a:t>
            </a:r>
          </a:p>
          <a:p>
            <a:pPr marL="395478" lvl="1" indent="-285750"/>
            <a:r>
              <a:rPr lang="en-US" b="1" dirty="0"/>
              <a:t>Counterbalancing: </a:t>
            </a:r>
            <a:r>
              <a:rPr lang="en-US" dirty="0"/>
              <a:t>randomizing or reversing the order of treatments among subjects is used to ensure that the order of treatment application doesn’t influence the result of the experiment </a:t>
            </a:r>
          </a:p>
          <a:p>
            <a:pPr marL="109728" lvl="1" indent="0">
              <a:buNone/>
            </a:pPr>
            <a:endParaRPr lang="en-US" b="1" dirty="0"/>
          </a:p>
        </p:txBody>
      </p:sp>
    </p:spTree>
    <p:extLst>
      <p:ext uri="{BB962C8B-B14F-4D97-AF65-F5344CB8AC3E}">
        <p14:creationId xmlns:p14="http://schemas.microsoft.com/office/powerpoint/2010/main" val="3241429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4F9C3-E05C-438C-A9DC-6A6DA317CF8C}"/>
              </a:ext>
            </a:extLst>
          </p:cNvPr>
          <p:cNvSpPr>
            <a:spLocks noGrp="1"/>
          </p:cNvSpPr>
          <p:nvPr>
            <p:ph type="title"/>
          </p:nvPr>
        </p:nvSpPr>
        <p:spPr/>
        <p:txBody>
          <a:bodyPr/>
          <a:lstStyle/>
          <a:p>
            <a:r>
              <a:rPr lang="en-US" dirty="0"/>
              <a:t>Measuring your dependent variable</a:t>
            </a:r>
          </a:p>
        </p:txBody>
      </p:sp>
      <p:sp>
        <p:nvSpPr>
          <p:cNvPr id="3" name="Content Placeholder 2">
            <a:extLst>
              <a:ext uri="{FF2B5EF4-FFF2-40B4-BE49-F238E27FC236}">
                <a16:creationId xmlns:a16="http://schemas.microsoft.com/office/drawing/2014/main" id="{8F109A99-6176-49C3-9157-7F811C9D271C}"/>
              </a:ext>
            </a:extLst>
          </p:cNvPr>
          <p:cNvSpPr>
            <a:spLocks noGrp="1"/>
          </p:cNvSpPr>
          <p:nvPr>
            <p:ph idx="1"/>
          </p:nvPr>
        </p:nvSpPr>
        <p:spPr/>
        <p:txBody>
          <a:bodyPr/>
          <a:lstStyle/>
          <a:p>
            <a:r>
              <a:rPr lang="en-US" dirty="0"/>
              <a:t>Decide how you’ll collect data on your dependent variable outcomes</a:t>
            </a:r>
          </a:p>
          <a:p>
            <a:pPr lvl="1"/>
            <a:r>
              <a:rPr lang="en-US" dirty="0"/>
              <a:t>Aim for reliable and valid measurements </a:t>
            </a:r>
          </a:p>
          <a:p>
            <a:pPr lvl="1"/>
            <a:r>
              <a:rPr lang="en-US" dirty="0"/>
              <a:t>Minimize bias or error</a:t>
            </a:r>
          </a:p>
          <a:p>
            <a:pPr lvl="1"/>
            <a:r>
              <a:rPr lang="en-US" dirty="0"/>
              <a:t>Operationalized: turning abstract concepts into measurable observations</a:t>
            </a:r>
          </a:p>
          <a:p>
            <a:r>
              <a:rPr lang="en-US" dirty="0"/>
              <a:t>Collection and measurements of data will affect what type of statistical analysis you can use </a:t>
            </a:r>
          </a:p>
          <a:p>
            <a:r>
              <a:rPr lang="en-US" dirty="0"/>
              <a:t>Experiments are always context-dependent </a:t>
            </a:r>
          </a:p>
          <a:p>
            <a:pPr lvl="1"/>
            <a:r>
              <a:rPr lang="en-US" dirty="0"/>
              <a:t>Take in consideration all of the unique aspects of your system to produce information that is valid and relevant to your research question </a:t>
            </a:r>
          </a:p>
        </p:txBody>
      </p:sp>
    </p:spTree>
    <p:extLst>
      <p:ext uri="{BB962C8B-B14F-4D97-AF65-F5344CB8AC3E}">
        <p14:creationId xmlns:p14="http://schemas.microsoft.com/office/powerpoint/2010/main" val="60958237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2696</TotalTime>
  <Words>1525</Words>
  <Application>Microsoft Office PowerPoint</Application>
  <PresentationFormat>Widescreen</PresentationFormat>
  <Paragraphs>141</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Inter</vt:lpstr>
      <vt:lpstr>Retrospect</vt:lpstr>
      <vt:lpstr>Experimental Design</vt:lpstr>
      <vt:lpstr>Experiments*</vt:lpstr>
      <vt:lpstr>Experiments</vt:lpstr>
      <vt:lpstr>Define your variables</vt:lpstr>
      <vt:lpstr>Design experimental treatment</vt:lpstr>
      <vt:lpstr>Assign your subjects </vt:lpstr>
      <vt:lpstr>Randomization</vt:lpstr>
      <vt:lpstr>Between/Within subjects</vt:lpstr>
      <vt:lpstr>Measuring your dependent variable</vt:lpstr>
      <vt:lpstr>Other considerations </vt:lpstr>
      <vt:lpstr>General Thoughts</vt:lpstr>
      <vt:lpstr>General Thoughts </vt:lpstr>
      <vt:lpstr>General thoughts</vt:lpstr>
      <vt:lpstr>Links</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Experimental Design</dc:title>
  <dc:creator>Amelia O'Leary</dc:creator>
  <cp:lastModifiedBy>Amelia O'Leary</cp:lastModifiedBy>
  <cp:revision>2</cp:revision>
  <dcterms:created xsi:type="dcterms:W3CDTF">2021-10-13T01:24:27Z</dcterms:created>
  <dcterms:modified xsi:type="dcterms:W3CDTF">2022-08-16T16:19:19Z</dcterms:modified>
</cp:coreProperties>
</file>