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9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9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5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9DF2BC-198D-4C00-956E-8435F177CA0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A1046D-33A1-4A79-B5DF-0185D1F19C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884-5AD8-4E23-A3B2-B0E3FF231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Two-Way ANOVA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E1602-9CD9-4319-896C-2290EBC22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MSDS 660</a:t>
            </a:r>
          </a:p>
        </p:txBody>
      </p:sp>
    </p:spTree>
    <p:extLst>
      <p:ext uri="{BB962C8B-B14F-4D97-AF65-F5344CB8AC3E}">
        <p14:creationId xmlns:p14="http://schemas.microsoft.com/office/powerpoint/2010/main" val="304311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C2B8-71E0-48EA-ADA7-436D46D8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8C96-AD89-4F64-B32E-E07C8773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Multi -way ANOVA on another dataset.  You can use the ‘engineer.csv’ dataset on </a:t>
            </a:r>
            <a:r>
              <a:rPr lang="en-US" sz="2800" dirty="0" err="1"/>
              <a:t>Worldclass</a:t>
            </a:r>
            <a:r>
              <a:rPr lang="en-US" sz="2800" dirty="0"/>
              <a:t> week 5 if you don’t want to find a different data set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Use a template from the in class demos or in class group assignment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200" dirty="0"/>
              <a:t>Construct some box plots and plot designs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200" dirty="0"/>
              <a:t>Do a 2-way ANOVA fit, an interaction plot, AND interpret the results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200" dirty="0"/>
              <a:t>Check the assumptions</a:t>
            </a:r>
          </a:p>
          <a:p>
            <a:pPr hangingPunct="0">
              <a:spcBef>
                <a:spcPts val="1417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 Write an APA paper – explain it like someone has never heard of statistics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8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9682-54ED-4CE4-B8C3-D486762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30152-8233-4597-A2AA-852E4BD60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More than one predictor variable, and perhaps an interaction between the predictors: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Predictor one is α and predictor two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they interact (α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There are ‘p’ groups for predictor one and ‘q’ groups for predictor two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30152-8233-4597-A2AA-852E4BD60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472B7C-7038-496D-AF91-A707EC3B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23" y="2521187"/>
            <a:ext cx="9463314" cy="145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7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2EF5-38AE-4523-9229-8BC5324E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04F2-11DF-4C5F-934B-0E5800FE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Study on memory: How many words, on average, do people recall when given certain processing tasks?</a:t>
            </a:r>
          </a:p>
          <a:p>
            <a:r>
              <a:rPr lang="en-US" dirty="0"/>
              <a:t>Counting and rhyming are lower processing tasks, so the hypothesis was that this group would recall fewer words than others</a:t>
            </a:r>
          </a:p>
          <a:p>
            <a:pPr marL="0" indent="0">
              <a:buNone/>
            </a:pPr>
            <a:r>
              <a:rPr lang="en-US" dirty="0"/>
              <a:t> 100 subjects were split into 5 recall groups: </a:t>
            </a:r>
          </a:p>
          <a:p>
            <a:pPr marL="3810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“Counting”: subjects counted how many letters were in each presented word</a:t>
            </a:r>
          </a:p>
          <a:p>
            <a:pPr marL="3810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“Rhyming” subjects thought of words that rhymed with each presented word</a:t>
            </a:r>
          </a:p>
          <a:p>
            <a:pPr marL="3810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“Adjective”: subjects thought of an adjective that could be used to modify each presented word</a:t>
            </a:r>
          </a:p>
          <a:p>
            <a:pPr marL="3810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“Imagery”: subjects were told to form vivid images of each word</a:t>
            </a:r>
          </a:p>
          <a:p>
            <a:pPr marL="3810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“Intentional”: subjects were told to memorize the word for later recall</a:t>
            </a:r>
          </a:p>
          <a:p>
            <a:pPr marL="28956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fontAlgn="base">
              <a:lnSpc>
                <a:spcPct val="100000"/>
              </a:lnSpc>
            </a:pPr>
            <a:r>
              <a:rPr lang="en-US" dirty="0"/>
              <a:t>The subjects were also classified as “young” or “old”</a:t>
            </a:r>
          </a:p>
        </p:txBody>
      </p:sp>
    </p:spTree>
    <p:extLst>
      <p:ext uri="{BB962C8B-B14F-4D97-AF65-F5344CB8AC3E}">
        <p14:creationId xmlns:p14="http://schemas.microsoft.com/office/powerpoint/2010/main" val="379786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4380-08CE-4CFC-B707-FCC3886D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C46A-72F8-4343-AC8B-99E8CC78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the ANOVA model: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F19CF-4A51-4EB8-A042-DB335FBAD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80" y="2559222"/>
            <a:ext cx="8636000" cy="10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5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0D04-E316-4E89-A3B5-8A06F0A2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112A-4886-469C-A7D6-63A40115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fit &lt;- </a:t>
            </a:r>
            <a:r>
              <a:rPr lang="en-US" sz="2400" dirty="0" err="1"/>
              <a:t>aov</a:t>
            </a:r>
            <a:r>
              <a:rPr lang="en-US" sz="2400" dirty="0"/>
              <a:t> (y ~ A * B * C, data = dt)</a:t>
            </a:r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dirty="0"/>
              <a:t>fit &lt;- </a:t>
            </a:r>
            <a:r>
              <a:rPr lang="en-US" sz="2400" dirty="0" err="1"/>
              <a:t>aov</a:t>
            </a:r>
            <a:r>
              <a:rPr lang="en-US" sz="2400" dirty="0"/>
              <a:t> (y ~ A + B + C + A:B + A:C : B:C + A:B:C, data = dt)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5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9B50-3A1B-4C76-9AD8-60925AEB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D863-4AF3-4AA2-AD83-9065C4E6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interaction is present, the impact of one factor depends on the level of the other factor</a:t>
            </a:r>
          </a:p>
          <a:p>
            <a:r>
              <a:rPr lang="en-US" dirty="0"/>
              <a:t>Interaction affects are evident by a low p-value (less than 0.05)</a:t>
            </a:r>
          </a:p>
          <a:p>
            <a:r>
              <a:rPr lang="en-US" dirty="0"/>
              <a:t>They will show that at least one factor level is having an interaction on another factor level and giving an interaction</a:t>
            </a:r>
          </a:p>
          <a:p>
            <a:r>
              <a:rPr lang="en-US" dirty="0"/>
              <a:t>With many levels and factors post hoc analysis can quickly become very confusing…</a:t>
            </a:r>
          </a:p>
          <a:p>
            <a:r>
              <a:rPr lang="en-US" dirty="0"/>
              <a:t>So interaction plots can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4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4893-E395-4452-8870-117B6ED9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plots show strong interaction effects?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FD8BB5-9C35-4B36-94F7-0DF89C7F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08220" y="2119087"/>
            <a:ext cx="8823962" cy="39014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A8301F-0205-42E2-A9D5-A4AE5EA92746}"/>
              </a:ext>
            </a:extLst>
          </p:cNvPr>
          <p:cNvSpPr/>
          <p:nvPr/>
        </p:nvSpPr>
        <p:spPr>
          <a:xfrm>
            <a:off x="1408220" y="2285434"/>
            <a:ext cx="8954980" cy="62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D6BE-909C-4850-B4DC-DD30CB51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8C79-9AF1-4FB0-A8CB-96310034F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CB66-7B98-4A40-8F96-118A5C79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5337-4BA7-4726-A3A6-4BF89106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your In-</a:t>
            </a:r>
            <a:r>
              <a:rPr lang="en-US" dirty="0" err="1"/>
              <a:t>class_Food_Project.R</a:t>
            </a:r>
            <a:r>
              <a:rPr lang="en-US" dirty="0"/>
              <a:t> file to the Week 5 discussions and state which (if any) interactions are significantly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833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446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StarSymbol</vt:lpstr>
      <vt:lpstr>Retrospect</vt:lpstr>
      <vt:lpstr>Two-Way ANOVA</vt:lpstr>
      <vt:lpstr>Statistical Model </vt:lpstr>
      <vt:lpstr>Example</vt:lpstr>
      <vt:lpstr>Example – Model </vt:lpstr>
      <vt:lpstr>Model in R </vt:lpstr>
      <vt:lpstr>Interactions </vt:lpstr>
      <vt:lpstr>Which plots show strong interaction effects?</vt:lpstr>
      <vt:lpstr>Demos</vt:lpstr>
      <vt:lpstr>In Class Assignment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Two-Way ANOVA</dc:title>
  <dc:creator>Amelia O'Leary</dc:creator>
  <cp:lastModifiedBy>Amelia O'Leary</cp:lastModifiedBy>
  <cp:revision>1</cp:revision>
  <dcterms:created xsi:type="dcterms:W3CDTF">2021-09-21T22:23:29Z</dcterms:created>
  <dcterms:modified xsi:type="dcterms:W3CDTF">2021-09-21T23:08:52Z</dcterms:modified>
</cp:coreProperties>
</file>