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8" r:id="rId3"/>
    <p:sldId id="259" r:id="rId4"/>
    <p:sldId id="260" r:id="rId5"/>
    <p:sldId id="262" r:id="rId6"/>
    <p:sldId id="291" r:id="rId7"/>
    <p:sldId id="290" r:id="rId8"/>
    <p:sldId id="292" r:id="rId9"/>
    <p:sldId id="293"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p:scale>
          <a:sx n="93" d="100"/>
          <a:sy n="93" d="100"/>
        </p:scale>
        <p:origin x="9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elia O'Leary" userId="c00ea057fbbce16b" providerId="LiveId" clId="{65129459-24FB-4A04-B36A-220ADDE877CB}"/>
    <pc:docChg chg="custSel addSld modSld">
      <pc:chgData name="Amelia O'Leary" userId="c00ea057fbbce16b" providerId="LiveId" clId="{65129459-24FB-4A04-B36A-220ADDE877CB}" dt="2022-06-28T22:31:55.493" v="2103" actId="20577"/>
      <pc:docMkLst>
        <pc:docMk/>
      </pc:docMkLst>
      <pc:sldChg chg="delSp modSp new mod">
        <pc:chgData name="Amelia O'Leary" userId="c00ea057fbbce16b" providerId="LiveId" clId="{65129459-24FB-4A04-B36A-220ADDE877CB}" dt="2022-06-28T22:21:22.842" v="960" actId="20577"/>
        <pc:sldMkLst>
          <pc:docMk/>
          <pc:sldMk cId="2636282715" sldId="292"/>
        </pc:sldMkLst>
        <pc:spChg chg="mod">
          <ac:chgData name="Amelia O'Leary" userId="c00ea057fbbce16b" providerId="LiveId" clId="{65129459-24FB-4A04-B36A-220ADDE877CB}" dt="2022-06-28T22:15:35.342" v="5" actId="20577"/>
          <ac:spMkLst>
            <pc:docMk/>
            <pc:sldMk cId="2636282715" sldId="292"/>
            <ac:spMk id="2" creationId="{1933072B-32F1-1930-5C16-89526DD3C726}"/>
          </ac:spMkLst>
        </pc:spChg>
        <pc:spChg chg="mod">
          <ac:chgData name="Amelia O'Leary" userId="c00ea057fbbce16b" providerId="LiveId" clId="{65129459-24FB-4A04-B36A-220ADDE877CB}" dt="2022-06-28T22:21:22.842" v="960" actId="20577"/>
          <ac:spMkLst>
            <pc:docMk/>
            <pc:sldMk cId="2636282715" sldId="292"/>
            <ac:spMk id="3" creationId="{33154EDF-5CCE-DD89-67E7-194201C516B3}"/>
          </ac:spMkLst>
        </pc:spChg>
        <pc:spChg chg="del">
          <ac:chgData name="Amelia O'Leary" userId="c00ea057fbbce16b" providerId="LiveId" clId="{65129459-24FB-4A04-B36A-220ADDE877CB}" dt="2022-06-28T22:15:39.536" v="6" actId="478"/>
          <ac:spMkLst>
            <pc:docMk/>
            <pc:sldMk cId="2636282715" sldId="292"/>
            <ac:spMk id="4" creationId="{8DA9DB9C-7B6F-7173-49FB-4244997F251C}"/>
          </ac:spMkLst>
        </pc:spChg>
      </pc:sldChg>
      <pc:sldChg chg="delSp modSp new mod">
        <pc:chgData name="Amelia O'Leary" userId="c00ea057fbbce16b" providerId="LiveId" clId="{65129459-24FB-4A04-B36A-220ADDE877CB}" dt="2022-06-28T22:31:55.493" v="2103" actId="20577"/>
        <pc:sldMkLst>
          <pc:docMk/>
          <pc:sldMk cId="3773565484" sldId="293"/>
        </pc:sldMkLst>
        <pc:spChg chg="mod">
          <ac:chgData name="Amelia O'Leary" userId="c00ea057fbbce16b" providerId="LiveId" clId="{65129459-24FB-4A04-B36A-220ADDE877CB}" dt="2022-06-28T22:21:37.092" v="968" actId="20577"/>
          <ac:spMkLst>
            <pc:docMk/>
            <pc:sldMk cId="3773565484" sldId="293"/>
            <ac:spMk id="2" creationId="{A205EE66-84BF-776F-571E-A6750167CFF4}"/>
          </ac:spMkLst>
        </pc:spChg>
        <pc:spChg chg="mod">
          <ac:chgData name="Amelia O'Leary" userId="c00ea057fbbce16b" providerId="LiveId" clId="{65129459-24FB-4A04-B36A-220ADDE877CB}" dt="2022-06-28T22:31:55.493" v="2103" actId="20577"/>
          <ac:spMkLst>
            <pc:docMk/>
            <pc:sldMk cId="3773565484" sldId="293"/>
            <ac:spMk id="3" creationId="{3FF7DEBF-BBD0-B96B-B528-EFC59B8F6E11}"/>
          </ac:spMkLst>
        </pc:spChg>
        <pc:spChg chg="del">
          <ac:chgData name="Amelia O'Leary" userId="c00ea057fbbce16b" providerId="LiveId" clId="{65129459-24FB-4A04-B36A-220ADDE877CB}" dt="2022-06-28T22:21:40.066" v="969" actId="478"/>
          <ac:spMkLst>
            <pc:docMk/>
            <pc:sldMk cId="3773565484" sldId="293"/>
            <ac:spMk id="4" creationId="{42767312-61C1-0502-671F-C360B02CC5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BD91DD-0B0E-4996-9807-01C54E5F8647}" type="datetimeFigureOut">
              <a:rPr lang="en-US" smtClean="0"/>
              <a:t>6/28/2022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BBFF3-2E9B-4611-BC8C-231BED617218}" type="slidenum">
              <a:rPr lang="en-US" smtClean="0"/>
              <a:t>‹#›</a:t>
            </a:fld>
            <a:endParaRPr lang="en-US"/>
          </a:p>
        </p:txBody>
      </p:sp>
    </p:spTree>
    <p:extLst>
      <p:ext uri="{BB962C8B-B14F-4D97-AF65-F5344CB8AC3E}">
        <p14:creationId xmlns:p14="http://schemas.microsoft.com/office/powerpoint/2010/main" val="82024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74FFBAE-0EF6-4CCA-B27E-8C38A67F2DA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5769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need Title Page, Abstract, or Discussion. Can combine sections if it is reasonable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74FFBAE-0EF6-4CCA-B27E-8C38A67F2DA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6036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need Title Page, Abstract, or Discussion. Can combine sections if it is reasonable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74FFBAE-0EF6-4CCA-B27E-8C38A67F2DA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043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74FFBAE-0EF6-4CCA-B27E-8C38A67F2DA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636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062AA1-ACB0-4C98-BA58-6FB223A92C77}"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D37BB-08C6-44AB-AF5C-3230C8D1C11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998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062AA1-ACB0-4C98-BA58-6FB223A92C77}"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D37BB-08C6-44AB-AF5C-3230C8D1C116}" type="slidenum">
              <a:rPr lang="en-US" smtClean="0"/>
              <a:t>‹#›</a:t>
            </a:fld>
            <a:endParaRPr lang="en-US"/>
          </a:p>
        </p:txBody>
      </p:sp>
    </p:spTree>
    <p:extLst>
      <p:ext uri="{BB962C8B-B14F-4D97-AF65-F5344CB8AC3E}">
        <p14:creationId xmlns:p14="http://schemas.microsoft.com/office/powerpoint/2010/main" val="3922241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062AA1-ACB0-4C98-BA58-6FB223A92C77}"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D37BB-08C6-44AB-AF5C-3230C8D1C116}" type="slidenum">
              <a:rPr lang="en-US" smtClean="0"/>
              <a:t>‹#›</a:t>
            </a:fld>
            <a:endParaRPr lang="en-US"/>
          </a:p>
        </p:txBody>
      </p:sp>
    </p:spTree>
    <p:extLst>
      <p:ext uri="{BB962C8B-B14F-4D97-AF65-F5344CB8AC3E}">
        <p14:creationId xmlns:p14="http://schemas.microsoft.com/office/powerpoint/2010/main" val="3821045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062AA1-ACB0-4C98-BA58-6FB223A92C77}"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D37BB-08C6-44AB-AF5C-3230C8D1C116}" type="slidenum">
              <a:rPr lang="en-US" smtClean="0"/>
              <a:t>‹#›</a:t>
            </a:fld>
            <a:endParaRPr lang="en-US"/>
          </a:p>
        </p:txBody>
      </p:sp>
    </p:spTree>
    <p:extLst>
      <p:ext uri="{BB962C8B-B14F-4D97-AF65-F5344CB8AC3E}">
        <p14:creationId xmlns:p14="http://schemas.microsoft.com/office/powerpoint/2010/main" val="291345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062AA1-ACB0-4C98-BA58-6FB223A92C77}"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7D37BB-08C6-44AB-AF5C-3230C8D1C11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572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062AA1-ACB0-4C98-BA58-6FB223A92C77}"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7D37BB-08C6-44AB-AF5C-3230C8D1C116}" type="slidenum">
              <a:rPr lang="en-US" smtClean="0"/>
              <a:t>‹#›</a:t>
            </a:fld>
            <a:endParaRPr lang="en-US"/>
          </a:p>
        </p:txBody>
      </p:sp>
    </p:spTree>
    <p:extLst>
      <p:ext uri="{BB962C8B-B14F-4D97-AF65-F5344CB8AC3E}">
        <p14:creationId xmlns:p14="http://schemas.microsoft.com/office/powerpoint/2010/main" val="2383382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062AA1-ACB0-4C98-BA58-6FB223A92C77}" type="datetimeFigureOut">
              <a:rPr lang="en-US" smtClean="0"/>
              <a:t>6/28/2022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7D37BB-08C6-44AB-AF5C-3230C8D1C116}" type="slidenum">
              <a:rPr lang="en-US" smtClean="0"/>
              <a:t>‹#›</a:t>
            </a:fld>
            <a:endParaRPr lang="en-US"/>
          </a:p>
        </p:txBody>
      </p:sp>
    </p:spTree>
    <p:extLst>
      <p:ext uri="{BB962C8B-B14F-4D97-AF65-F5344CB8AC3E}">
        <p14:creationId xmlns:p14="http://schemas.microsoft.com/office/powerpoint/2010/main" val="1223744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062AA1-ACB0-4C98-BA58-6FB223A92C77}" type="datetimeFigureOut">
              <a:rPr lang="en-US" smtClean="0"/>
              <a:t>6/28/2022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7D37BB-08C6-44AB-AF5C-3230C8D1C116}" type="slidenum">
              <a:rPr lang="en-US" smtClean="0"/>
              <a:t>‹#›</a:t>
            </a:fld>
            <a:endParaRPr lang="en-US"/>
          </a:p>
        </p:txBody>
      </p:sp>
    </p:spTree>
    <p:extLst>
      <p:ext uri="{BB962C8B-B14F-4D97-AF65-F5344CB8AC3E}">
        <p14:creationId xmlns:p14="http://schemas.microsoft.com/office/powerpoint/2010/main" val="484629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E062AA1-ACB0-4C98-BA58-6FB223A92C77}" type="datetimeFigureOut">
              <a:rPr lang="en-US" smtClean="0"/>
              <a:t>6/28/2022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B7D37BB-08C6-44AB-AF5C-3230C8D1C116}" type="slidenum">
              <a:rPr lang="en-US" smtClean="0"/>
              <a:t>‹#›</a:t>
            </a:fld>
            <a:endParaRPr lang="en-US"/>
          </a:p>
        </p:txBody>
      </p:sp>
    </p:spTree>
    <p:extLst>
      <p:ext uri="{BB962C8B-B14F-4D97-AF65-F5344CB8AC3E}">
        <p14:creationId xmlns:p14="http://schemas.microsoft.com/office/powerpoint/2010/main" val="2584777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062AA1-ACB0-4C98-BA58-6FB223A92C77}" type="datetimeFigureOut">
              <a:rPr lang="en-US" smtClean="0"/>
              <a:t>6/28/2022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7D37BB-08C6-44AB-AF5C-3230C8D1C116}" type="slidenum">
              <a:rPr lang="en-US" smtClean="0"/>
              <a:t>‹#›</a:t>
            </a:fld>
            <a:endParaRPr lang="en-US"/>
          </a:p>
        </p:txBody>
      </p:sp>
    </p:spTree>
    <p:extLst>
      <p:ext uri="{BB962C8B-B14F-4D97-AF65-F5344CB8AC3E}">
        <p14:creationId xmlns:p14="http://schemas.microsoft.com/office/powerpoint/2010/main" val="1713082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062AA1-ACB0-4C98-BA58-6FB223A92C77}"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7D37BB-08C6-44AB-AF5C-3230C8D1C116}" type="slidenum">
              <a:rPr lang="en-US" smtClean="0"/>
              <a:t>‹#›</a:t>
            </a:fld>
            <a:endParaRPr lang="en-US"/>
          </a:p>
        </p:txBody>
      </p:sp>
    </p:spTree>
    <p:extLst>
      <p:ext uri="{BB962C8B-B14F-4D97-AF65-F5344CB8AC3E}">
        <p14:creationId xmlns:p14="http://schemas.microsoft.com/office/powerpoint/2010/main" val="3939832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E062AA1-ACB0-4C98-BA58-6FB223A92C77}" type="datetimeFigureOut">
              <a:rPr lang="en-US" smtClean="0"/>
              <a:t>6/28/2022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B7D37BB-08C6-44AB-AF5C-3230C8D1C11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09626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aoleary001@regis.edu"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owl.purdue.edu/owl/research_and_citation/apa_style/apa_formatting_and_style_guide/general_format.html"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6F4C-7637-4E5E-A6CE-235504D7054E}"/>
              </a:ext>
            </a:extLst>
          </p:cNvPr>
          <p:cNvSpPr>
            <a:spLocks noGrp="1"/>
          </p:cNvSpPr>
          <p:nvPr>
            <p:ph type="ctrTitle"/>
          </p:nvPr>
        </p:nvSpPr>
        <p:spPr/>
        <p:txBody>
          <a:bodyPr/>
          <a:lstStyle/>
          <a:p>
            <a:r>
              <a:rPr lang="en-US" dirty="0"/>
              <a:t>Course Overview </a:t>
            </a:r>
          </a:p>
        </p:txBody>
      </p:sp>
      <p:sp>
        <p:nvSpPr>
          <p:cNvPr id="3" name="Subtitle 2">
            <a:extLst>
              <a:ext uri="{FF2B5EF4-FFF2-40B4-BE49-F238E27FC236}">
                <a16:creationId xmlns:a16="http://schemas.microsoft.com/office/drawing/2014/main" id="{506AC44A-CFDF-41BD-94F8-C242E4577429}"/>
              </a:ext>
            </a:extLst>
          </p:cNvPr>
          <p:cNvSpPr>
            <a:spLocks noGrp="1"/>
          </p:cNvSpPr>
          <p:nvPr>
            <p:ph type="subTitle" idx="1"/>
          </p:nvPr>
        </p:nvSpPr>
        <p:spPr/>
        <p:txBody>
          <a:bodyPr/>
          <a:lstStyle/>
          <a:p>
            <a:r>
              <a:rPr lang="en-US" dirty="0"/>
              <a:t>MSDS 660</a:t>
            </a:r>
          </a:p>
        </p:txBody>
      </p:sp>
    </p:spTree>
    <p:extLst>
      <p:ext uri="{BB962C8B-B14F-4D97-AF65-F5344CB8AC3E}">
        <p14:creationId xmlns:p14="http://schemas.microsoft.com/office/powerpoint/2010/main" val="1513997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D49F4-8488-4331-A502-96DCA49B88D5}"/>
              </a:ext>
            </a:extLst>
          </p:cNvPr>
          <p:cNvSpPr>
            <a:spLocks noGrp="1"/>
          </p:cNvSpPr>
          <p:nvPr>
            <p:ph type="title"/>
          </p:nvPr>
        </p:nvSpPr>
        <p:spPr/>
        <p:txBody>
          <a:bodyPr/>
          <a:lstStyle/>
          <a:p>
            <a:r>
              <a:rPr lang="en-US" dirty="0"/>
              <a:t>Readings </a:t>
            </a:r>
          </a:p>
        </p:txBody>
      </p:sp>
      <p:sp>
        <p:nvSpPr>
          <p:cNvPr id="3" name="Content Placeholder 2">
            <a:extLst>
              <a:ext uri="{FF2B5EF4-FFF2-40B4-BE49-F238E27FC236}">
                <a16:creationId xmlns:a16="http://schemas.microsoft.com/office/drawing/2014/main" id="{C0BCC343-A084-4A90-9E58-E45D50271A55}"/>
              </a:ext>
            </a:extLst>
          </p:cNvPr>
          <p:cNvSpPr>
            <a:spLocks noGrp="1"/>
          </p:cNvSpPr>
          <p:nvPr>
            <p:ph sz="half" idx="1"/>
          </p:nvPr>
        </p:nvSpPr>
        <p:spPr/>
        <p:txBody>
          <a:bodyPr/>
          <a:lstStyle/>
          <a:p>
            <a:r>
              <a:rPr lang="en-US" dirty="0"/>
              <a:t>From the Expert </a:t>
            </a:r>
          </a:p>
          <a:p>
            <a:pPr lvl="1"/>
            <a:r>
              <a:rPr lang="en-US" dirty="0"/>
              <a:t>Found under “Content” in World Class</a:t>
            </a:r>
          </a:p>
          <a:p>
            <a:r>
              <a:rPr lang="en-US" dirty="0"/>
              <a:t>Regression and Other Stories </a:t>
            </a:r>
          </a:p>
          <a:p>
            <a:pPr lvl="1"/>
            <a:r>
              <a:rPr lang="en-US" dirty="0"/>
              <a:t>If wanted to purchase, $45 on Amazon </a:t>
            </a:r>
          </a:p>
          <a:p>
            <a:pPr lvl="1"/>
            <a:r>
              <a:rPr lang="en-US" dirty="0"/>
              <a:t>Not required </a:t>
            </a:r>
          </a:p>
          <a:p>
            <a:pPr lvl="1"/>
            <a:r>
              <a:rPr lang="en-US" dirty="0"/>
              <a:t>Great supplemental resources if interested</a:t>
            </a:r>
          </a:p>
        </p:txBody>
      </p:sp>
      <p:pic>
        <p:nvPicPr>
          <p:cNvPr id="2052" name="Picture 4" descr="See the source image">
            <a:extLst>
              <a:ext uri="{FF2B5EF4-FFF2-40B4-BE49-F238E27FC236}">
                <a16:creationId xmlns:a16="http://schemas.microsoft.com/office/drawing/2014/main" id="{8D7464F1-DFA2-435C-A8D7-5C6CA61B275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42074" y="1846263"/>
            <a:ext cx="3089452"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137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C6D45-6E2F-4B16-A809-F5D5D8C61008}"/>
              </a:ext>
            </a:extLst>
          </p:cNvPr>
          <p:cNvSpPr>
            <a:spLocks noGrp="1"/>
          </p:cNvSpPr>
          <p:nvPr>
            <p:ph type="title"/>
          </p:nvPr>
        </p:nvSpPr>
        <p:spPr/>
        <p:txBody>
          <a:bodyPr/>
          <a:lstStyle/>
          <a:p>
            <a:r>
              <a:rPr lang="en-US" dirty="0"/>
              <a:t>Me</a:t>
            </a:r>
          </a:p>
        </p:txBody>
      </p:sp>
      <p:sp>
        <p:nvSpPr>
          <p:cNvPr id="3" name="Content Placeholder 2">
            <a:extLst>
              <a:ext uri="{FF2B5EF4-FFF2-40B4-BE49-F238E27FC236}">
                <a16:creationId xmlns:a16="http://schemas.microsoft.com/office/drawing/2014/main" id="{245C4F85-5C3B-4BC6-B19E-D2E9B7DCB406}"/>
              </a:ext>
            </a:extLst>
          </p:cNvPr>
          <p:cNvSpPr>
            <a:spLocks noGrp="1"/>
          </p:cNvSpPr>
          <p:nvPr>
            <p:ph idx="1"/>
          </p:nvPr>
        </p:nvSpPr>
        <p:spPr/>
        <p:txBody>
          <a:bodyPr/>
          <a:lstStyle/>
          <a:p>
            <a:pPr marL="0" indent="0">
              <a:buNone/>
            </a:pPr>
            <a:r>
              <a:rPr lang="en-US" dirty="0"/>
              <a:t>Amelia O’Leary </a:t>
            </a:r>
          </a:p>
          <a:p>
            <a:pPr>
              <a:buFont typeface="Arial" panose="020B0604020202020204" pitchFamily="34" charset="0"/>
              <a:buChar char="•"/>
            </a:pPr>
            <a:r>
              <a:rPr lang="en-US" dirty="0"/>
              <a:t> </a:t>
            </a:r>
            <a:r>
              <a:rPr lang="en-US" dirty="0">
                <a:hlinkClick r:id="rId2"/>
              </a:rPr>
              <a:t>aoleary001@regis.edu</a:t>
            </a:r>
            <a:endParaRPr lang="en-US" dirty="0"/>
          </a:p>
          <a:p>
            <a:pPr lvl="1">
              <a:buFont typeface="Arial" panose="020B0604020202020204" pitchFamily="34" charset="0"/>
              <a:buChar char="•"/>
            </a:pPr>
            <a:endParaRPr lang="en-US" dirty="0"/>
          </a:p>
          <a:p>
            <a:pPr>
              <a:buFont typeface="Arial" panose="020B0604020202020204" pitchFamily="34" charset="0"/>
              <a:buChar char="•"/>
            </a:pPr>
            <a:r>
              <a:rPr lang="en-US" dirty="0"/>
              <a:t> Bachelors in Psychology – CSU </a:t>
            </a:r>
          </a:p>
          <a:p>
            <a:pPr lvl="2">
              <a:buFont typeface="Arial" panose="020B0604020202020204" pitchFamily="34" charset="0"/>
              <a:buChar char="•"/>
            </a:pPr>
            <a:r>
              <a:rPr lang="en-US" dirty="0"/>
              <a:t>Minors in Applied Statistics and Mathematics </a:t>
            </a:r>
          </a:p>
          <a:p>
            <a:pPr>
              <a:buFont typeface="Arial" panose="020B0604020202020204" pitchFamily="34" charset="0"/>
              <a:buChar char="•"/>
            </a:pPr>
            <a:r>
              <a:rPr lang="en-US" dirty="0"/>
              <a:t> Masters of Data Science – Regis</a:t>
            </a:r>
          </a:p>
          <a:p>
            <a:pPr>
              <a:buFont typeface="Arial" panose="020B0604020202020204" pitchFamily="34" charset="0"/>
              <a:buChar char="•"/>
            </a:pPr>
            <a:r>
              <a:rPr lang="en-US" dirty="0"/>
              <a:t> Data Engineer </a:t>
            </a:r>
          </a:p>
          <a:p>
            <a:pPr lvl="1">
              <a:buFont typeface="Arial" panose="020B0604020202020204" pitchFamily="34" charset="0"/>
              <a:buChar char="•"/>
            </a:pPr>
            <a:r>
              <a:rPr lang="en-US" dirty="0"/>
              <a:t>Lockheed Martin </a:t>
            </a:r>
          </a:p>
          <a:p>
            <a:pPr>
              <a:buFont typeface="Arial" panose="020B0604020202020204" pitchFamily="34" charset="0"/>
              <a:buChar char="•"/>
            </a:pPr>
            <a:r>
              <a:rPr lang="en-US" dirty="0"/>
              <a:t> Painting, climbing, dancing </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0043C9A3-24C7-4BB5-817E-E870F3704F64}"/>
              </a:ext>
            </a:extLst>
          </p:cNvPr>
          <p:cNvPicPr>
            <a:picLocks noChangeAspect="1"/>
          </p:cNvPicPr>
          <p:nvPr/>
        </p:nvPicPr>
        <p:blipFill>
          <a:blip r:embed="rId3"/>
          <a:stretch>
            <a:fillRect/>
          </a:stretch>
        </p:blipFill>
        <p:spPr>
          <a:xfrm>
            <a:off x="5594112" y="2098053"/>
            <a:ext cx="2829690" cy="3771041"/>
          </a:xfrm>
          <a:prstGeom prst="rect">
            <a:avLst/>
          </a:prstGeom>
        </p:spPr>
      </p:pic>
      <p:pic>
        <p:nvPicPr>
          <p:cNvPr id="1026" name="Picture 2">
            <a:extLst>
              <a:ext uri="{FF2B5EF4-FFF2-40B4-BE49-F238E27FC236}">
                <a16:creationId xmlns:a16="http://schemas.microsoft.com/office/drawing/2014/main" id="{ECB0387D-F75E-4025-A719-229882D124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7245"/>
          <a:stretch/>
        </p:blipFill>
        <p:spPr bwMode="auto">
          <a:xfrm rot="16200000">
            <a:off x="8664079" y="2855657"/>
            <a:ext cx="2436652" cy="3583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7423024-59E2-44B0-BBFF-B64913079442}"/>
              </a:ext>
            </a:extLst>
          </p:cNvPr>
          <p:cNvSpPr txBox="1"/>
          <p:nvPr/>
        </p:nvSpPr>
        <p:spPr>
          <a:xfrm>
            <a:off x="9182501" y="2175702"/>
            <a:ext cx="1973179"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Holden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Darlene</a:t>
            </a:r>
          </a:p>
        </p:txBody>
      </p:sp>
      <p:cxnSp>
        <p:nvCxnSpPr>
          <p:cNvPr id="7" name="Straight Arrow Connector 6">
            <a:extLst>
              <a:ext uri="{FF2B5EF4-FFF2-40B4-BE49-F238E27FC236}">
                <a16:creationId xmlns:a16="http://schemas.microsoft.com/office/drawing/2014/main" id="{9EC83258-C775-419F-B5D6-80EB3F73AAE5}"/>
              </a:ext>
            </a:extLst>
          </p:cNvPr>
          <p:cNvCxnSpPr/>
          <p:nvPr/>
        </p:nvCxnSpPr>
        <p:spPr>
          <a:xfrm flipH="1">
            <a:off x="8580235" y="2365064"/>
            <a:ext cx="6022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76994C3-4458-4AD7-9934-FA2630C09AF6}"/>
              </a:ext>
            </a:extLst>
          </p:cNvPr>
          <p:cNvCxnSpPr>
            <a:cxnSpLocks/>
          </p:cNvCxnSpPr>
          <p:nvPr/>
        </p:nvCxnSpPr>
        <p:spPr>
          <a:xfrm>
            <a:off x="10553414" y="2928830"/>
            <a:ext cx="0" cy="366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490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FDBFF-CEC2-43E2-9C0A-F3C58E4E2B77}"/>
              </a:ext>
            </a:extLst>
          </p:cNvPr>
          <p:cNvSpPr>
            <a:spLocks noGrp="1"/>
          </p:cNvSpPr>
          <p:nvPr>
            <p:ph type="title"/>
          </p:nvPr>
        </p:nvSpPr>
        <p:spPr/>
        <p:txBody>
          <a:bodyPr/>
          <a:lstStyle/>
          <a:p>
            <a:pPr algn="ctr"/>
            <a:r>
              <a:rPr lang="en-US" dirty="0"/>
              <a:t>Course Outline</a:t>
            </a:r>
          </a:p>
        </p:txBody>
      </p:sp>
      <p:sp>
        <p:nvSpPr>
          <p:cNvPr id="3" name="Text Placeholder 2">
            <a:extLst>
              <a:ext uri="{FF2B5EF4-FFF2-40B4-BE49-F238E27FC236}">
                <a16:creationId xmlns:a16="http://schemas.microsoft.com/office/drawing/2014/main" id="{8CC31952-9B20-42C7-8795-B3E8A1BE44A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27722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8C8F2-DC70-41F5-A65A-AE0631365988}"/>
              </a:ext>
            </a:extLst>
          </p:cNvPr>
          <p:cNvSpPr>
            <a:spLocks noGrp="1"/>
          </p:cNvSpPr>
          <p:nvPr>
            <p:ph type="title"/>
          </p:nvPr>
        </p:nvSpPr>
        <p:spPr>
          <a:xfrm>
            <a:off x="457200" y="594359"/>
            <a:ext cx="3200400" cy="4988294"/>
          </a:xfrm>
        </p:spPr>
        <p:txBody>
          <a:bodyPr>
            <a:normAutofit/>
          </a:bodyPr>
          <a:lstStyle/>
          <a:p>
            <a:pPr rtl="0">
              <a:lnSpc>
                <a:spcPct val="150000"/>
              </a:lnSpc>
              <a:spcBef>
                <a:spcPts val="0"/>
              </a:spcBef>
              <a:spcAft>
                <a:spcPts val="0"/>
              </a:spcAft>
            </a:pPr>
            <a:r>
              <a:rPr lang="en-US" sz="1800" b="0" i="1" u="none" strike="noStrike" dirty="0">
                <a:solidFill>
                  <a:schemeClr val="bg1"/>
                </a:solidFill>
                <a:effectLst/>
                <a:latin typeface="Arial" panose="020B0604020202020204" pitchFamily="34" charset="0"/>
              </a:rPr>
              <a:t>“The science that deals with the collection, classification, analysis, and interpretation of numerical facts or data, and that, by use of mathematical theories of probability, imposes order and regularity on aggregates of more or less disparate elements.”</a:t>
            </a:r>
            <a:br>
              <a:rPr lang="en-US" b="0" dirty="0">
                <a:solidFill>
                  <a:schemeClr val="bg1"/>
                </a:solidFill>
                <a:effectLst/>
              </a:rPr>
            </a:br>
            <a:r>
              <a:rPr lang="en-US" sz="1800" b="0" i="0" u="none" strike="noStrike" dirty="0">
                <a:solidFill>
                  <a:schemeClr val="bg1"/>
                </a:solidFill>
                <a:effectLst/>
                <a:latin typeface="Arial" panose="020B0604020202020204" pitchFamily="34" charset="0"/>
              </a:rPr>
              <a:t>- Random House Dictionary</a:t>
            </a:r>
            <a:r>
              <a:rPr lang="en-US" dirty="0">
                <a:solidFill>
                  <a:schemeClr val="bg1"/>
                </a:solidFill>
              </a:rPr>
              <a:t>	</a:t>
            </a:r>
          </a:p>
        </p:txBody>
      </p:sp>
      <p:sp>
        <p:nvSpPr>
          <p:cNvPr id="3" name="Content Placeholder 2">
            <a:extLst>
              <a:ext uri="{FF2B5EF4-FFF2-40B4-BE49-F238E27FC236}">
                <a16:creationId xmlns:a16="http://schemas.microsoft.com/office/drawing/2014/main" id="{E8793E4C-B7EE-41AE-B1CD-D290FC171DCB}"/>
              </a:ext>
            </a:extLst>
          </p:cNvPr>
          <p:cNvSpPr>
            <a:spLocks noGrp="1"/>
          </p:cNvSpPr>
          <p:nvPr>
            <p:ph idx="1"/>
          </p:nvPr>
        </p:nvSpPr>
        <p:spPr/>
        <p:txBody>
          <a:bodyPr>
            <a:normAutofit/>
          </a:bodyPr>
          <a:lstStyle/>
          <a:p>
            <a:pPr marL="0" indent="0">
              <a:buNone/>
            </a:pPr>
            <a:endParaRPr lang="en-US" dirty="0"/>
          </a:p>
          <a:p>
            <a:r>
              <a:rPr lang="en-US" dirty="0"/>
              <a:t>1. Basic Concepts (this week)</a:t>
            </a:r>
          </a:p>
          <a:p>
            <a:r>
              <a:rPr lang="en-US" dirty="0"/>
              <a:t>2. Simple Linear Regression </a:t>
            </a:r>
          </a:p>
          <a:p>
            <a:r>
              <a:rPr lang="en-US" dirty="0"/>
              <a:t>3. Multilinear Regression </a:t>
            </a:r>
          </a:p>
          <a:p>
            <a:r>
              <a:rPr lang="en-US" dirty="0"/>
              <a:t>4. One way ANOVA </a:t>
            </a:r>
          </a:p>
          <a:p>
            <a:r>
              <a:rPr lang="en-US" dirty="0"/>
              <a:t>5. Two way ANOVA </a:t>
            </a:r>
          </a:p>
          <a:p>
            <a:pPr marL="0" indent="0">
              <a:buNone/>
            </a:pPr>
            <a:r>
              <a:rPr lang="en-US" dirty="0"/>
              <a:t> 6. Logistic, multinomial, and polynomial regression</a:t>
            </a:r>
          </a:p>
          <a:p>
            <a:pPr marL="0" indent="0">
              <a:buNone/>
            </a:pPr>
            <a:r>
              <a:rPr lang="en-US" dirty="0"/>
              <a:t> 7. Non-Parametric Tests  </a:t>
            </a:r>
          </a:p>
          <a:p>
            <a:pPr marL="0" indent="0">
              <a:buNone/>
            </a:pPr>
            <a:r>
              <a:rPr lang="en-US" dirty="0"/>
              <a:t> 8. Statistical Practice </a:t>
            </a:r>
          </a:p>
          <a:p>
            <a:pPr marL="0" indent="0">
              <a:buNone/>
            </a:pPr>
            <a:endParaRPr lang="en-US" dirty="0"/>
          </a:p>
          <a:p>
            <a:r>
              <a:rPr lang="en-US" dirty="0"/>
              <a:t>Does function as a level 2 statistics course, background knowledge is needed </a:t>
            </a:r>
          </a:p>
        </p:txBody>
      </p:sp>
    </p:spTree>
    <p:extLst>
      <p:ext uri="{BB962C8B-B14F-4D97-AF65-F5344CB8AC3E}">
        <p14:creationId xmlns:p14="http://schemas.microsoft.com/office/powerpoint/2010/main" val="236159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B2375-5159-43B6-BAA5-2CA08E2810F1}"/>
              </a:ext>
            </a:extLst>
          </p:cNvPr>
          <p:cNvSpPr>
            <a:spLocks noGrp="1"/>
          </p:cNvSpPr>
          <p:nvPr>
            <p:ph type="title"/>
          </p:nvPr>
        </p:nvSpPr>
        <p:spPr/>
        <p:txBody>
          <a:bodyPr/>
          <a:lstStyle/>
          <a:p>
            <a:r>
              <a:rPr lang="en-US" dirty="0"/>
              <a:t>Homework Assignments </a:t>
            </a:r>
          </a:p>
        </p:txBody>
      </p:sp>
      <p:sp>
        <p:nvSpPr>
          <p:cNvPr id="3" name="Content Placeholder 2">
            <a:extLst>
              <a:ext uri="{FF2B5EF4-FFF2-40B4-BE49-F238E27FC236}">
                <a16:creationId xmlns:a16="http://schemas.microsoft.com/office/drawing/2014/main" id="{45367351-0448-483A-9E5A-8FEF47F02DAE}"/>
              </a:ext>
            </a:extLst>
          </p:cNvPr>
          <p:cNvSpPr>
            <a:spLocks noGrp="1"/>
          </p:cNvSpPr>
          <p:nvPr>
            <p:ph sz="half" idx="1"/>
          </p:nvPr>
        </p:nvSpPr>
        <p:spPr/>
        <p:txBody>
          <a:bodyPr>
            <a:normAutofit/>
          </a:bodyPr>
          <a:lstStyle/>
          <a:p>
            <a:pPr marL="201168" lvl="1" indent="0">
              <a:buNone/>
            </a:pPr>
            <a:r>
              <a:rPr lang="en-US" sz="2000" dirty="0"/>
              <a:t>Two submissions:</a:t>
            </a:r>
            <a:endParaRPr lang="en-US" dirty="0"/>
          </a:p>
          <a:p>
            <a:pPr lvl="1"/>
            <a:r>
              <a:rPr lang="en-US" dirty="0"/>
              <a:t>R Markdown file (.</a:t>
            </a:r>
            <a:r>
              <a:rPr lang="en-US" dirty="0" err="1"/>
              <a:t>Rmd</a:t>
            </a:r>
            <a:r>
              <a:rPr lang="en-US" dirty="0"/>
              <a:t>)</a:t>
            </a:r>
          </a:p>
          <a:p>
            <a:pPr lvl="1"/>
            <a:r>
              <a:rPr lang="en-US" dirty="0"/>
              <a:t>Exported pdf file (.pdf)</a:t>
            </a:r>
          </a:p>
          <a:p>
            <a:endParaRPr lang="en-US" dirty="0"/>
          </a:p>
          <a:p>
            <a:pPr marL="201168" lvl="1" indent="0">
              <a:buNone/>
            </a:pPr>
            <a:r>
              <a:rPr lang="en-US" sz="2000" dirty="0"/>
              <a:t>Follow APA formatting guide:</a:t>
            </a:r>
          </a:p>
          <a:p>
            <a:pPr lvl="1"/>
            <a:r>
              <a:rPr lang="en-US" dirty="0"/>
              <a:t>Introduction</a:t>
            </a:r>
          </a:p>
          <a:p>
            <a:pPr lvl="1"/>
            <a:r>
              <a:rPr lang="en-US" dirty="0"/>
              <a:t>Methods </a:t>
            </a:r>
          </a:p>
          <a:p>
            <a:pPr lvl="1"/>
            <a:r>
              <a:rPr lang="en-US" dirty="0"/>
              <a:t>Results </a:t>
            </a:r>
          </a:p>
          <a:p>
            <a:pPr lvl="1"/>
            <a:r>
              <a:rPr lang="en-US" dirty="0"/>
              <a:t>Conclusion </a:t>
            </a:r>
          </a:p>
          <a:p>
            <a:pPr lvl="1"/>
            <a:r>
              <a:rPr lang="en-US" dirty="0"/>
              <a:t>Make it </a:t>
            </a:r>
            <a:r>
              <a:rPr lang="en-US" b="1" dirty="0"/>
              <a:t>sensible</a:t>
            </a:r>
            <a:r>
              <a:rPr lang="en-US" dirty="0"/>
              <a:t> and </a:t>
            </a:r>
            <a:r>
              <a:rPr lang="en-US" b="1" dirty="0"/>
              <a:t>easy</a:t>
            </a:r>
            <a:r>
              <a:rPr lang="en-US" dirty="0"/>
              <a:t> to follow</a:t>
            </a:r>
          </a:p>
          <a:p>
            <a:pPr lvl="1"/>
            <a:r>
              <a:rPr lang="en-US" dirty="0">
                <a:hlinkClick r:id="rId3"/>
              </a:rPr>
              <a:t>Purdue Guide</a:t>
            </a:r>
            <a:r>
              <a:rPr lang="en-US" dirty="0"/>
              <a:t> </a:t>
            </a:r>
          </a:p>
          <a:p>
            <a:pPr marL="201168" lvl="1" indent="0">
              <a:buNone/>
            </a:pPr>
            <a:endParaRPr lang="en-US" dirty="0"/>
          </a:p>
          <a:p>
            <a:pPr marL="201168" lvl="1" indent="0">
              <a:buNone/>
            </a:pPr>
            <a:endParaRPr lang="en-US" dirty="0"/>
          </a:p>
        </p:txBody>
      </p:sp>
      <p:sp>
        <p:nvSpPr>
          <p:cNvPr id="4" name="Content Placeholder 3">
            <a:extLst>
              <a:ext uri="{FF2B5EF4-FFF2-40B4-BE49-F238E27FC236}">
                <a16:creationId xmlns:a16="http://schemas.microsoft.com/office/drawing/2014/main" id="{6F722ADB-5F0D-4B38-BAA9-02291911DC27}"/>
              </a:ext>
            </a:extLst>
          </p:cNvPr>
          <p:cNvSpPr>
            <a:spLocks noGrp="1"/>
          </p:cNvSpPr>
          <p:nvPr>
            <p:ph sz="half" idx="2"/>
          </p:nvPr>
        </p:nvSpPr>
        <p:spPr/>
        <p:txBody>
          <a:bodyPr/>
          <a:lstStyle/>
          <a:p>
            <a:pPr marL="201168" lvl="1" indent="0">
              <a:buNone/>
            </a:pPr>
            <a:r>
              <a:rPr lang="en-US" sz="2000" dirty="0"/>
              <a:t>Each assignment will be due the following week after class </a:t>
            </a:r>
          </a:p>
          <a:p>
            <a:pPr lvl="1"/>
            <a:r>
              <a:rPr lang="en-US" sz="2000" dirty="0"/>
              <a:t>Wednesdays by Midnight</a:t>
            </a:r>
          </a:p>
          <a:p>
            <a:pPr lvl="1"/>
            <a:r>
              <a:rPr lang="en-US" sz="2000" dirty="0"/>
              <a:t>Allow us to discuss problems/questions within the class </a:t>
            </a:r>
          </a:p>
          <a:p>
            <a:pPr marL="201168" lvl="1" indent="0">
              <a:buNone/>
            </a:pPr>
            <a:endParaRPr lang="en-US" sz="2000" dirty="0"/>
          </a:p>
          <a:p>
            <a:pPr marL="201168" lvl="1" indent="0">
              <a:buNone/>
            </a:pPr>
            <a:r>
              <a:rPr lang="en-US" sz="2000" dirty="0"/>
              <a:t>If you cannot meet the deadline, please just contact me</a:t>
            </a:r>
          </a:p>
          <a:p>
            <a:pPr lvl="1"/>
            <a:r>
              <a:rPr lang="en-US" dirty="0"/>
              <a:t>-5% per late day </a:t>
            </a:r>
          </a:p>
          <a:p>
            <a:endParaRPr lang="en-US" dirty="0"/>
          </a:p>
        </p:txBody>
      </p:sp>
    </p:spTree>
    <p:extLst>
      <p:ext uri="{BB962C8B-B14F-4D97-AF65-F5344CB8AC3E}">
        <p14:creationId xmlns:p14="http://schemas.microsoft.com/office/powerpoint/2010/main" val="148319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B2375-5159-43B6-BAA5-2CA08E2810F1}"/>
              </a:ext>
            </a:extLst>
          </p:cNvPr>
          <p:cNvSpPr>
            <a:spLocks noGrp="1"/>
          </p:cNvSpPr>
          <p:nvPr>
            <p:ph type="title"/>
          </p:nvPr>
        </p:nvSpPr>
        <p:spPr/>
        <p:txBody>
          <a:bodyPr/>
          <a:lstStyle/>
          <a:p>
            <a:r>
              <a:rPr lang="en-US" dirty="0"/>
              <a:t>Homework Assignments </a:t>
            </a:r>
          </a:p>
        </p:txBody>
      </p:sp>
      <p:sp>
        <p:nvSpPr>
          <p:cNvPr id="3" name="Content Placeholder 2">
            <a:extLst>
              <a:ext uri="{FF2B5EF4-FFF2-40B4-BE49-F238E27FC236}">
                <a16:creationId xmlns:a16="http://schemas.microsoft.com/office/drawing/2014/main" id="{45367351-0448-483A-9E5A-8FEF47F02DAE}"/>
              </a:ext>
            </a:extLst>
          </p:cNvPr>
          <p:cNvSpPr>
            <a:spLocks noGrp="1"/>
          </p:cNvSpPr>
          <p:nvPr>
            <p:ph sz="half" idx="1"/>
          </p:nvPr>
        </p:nvSpPr>
        <p:spPr>
          <a:xfrm>
            <a:off x="1097279" y="2825702"/>
            <a:ext cx="10058400" cy="742522"/>
          </a:xfrm>
          <a:solidFill>
            <a:schemeClr val="accent1">
              <a:lumMod val="20000"/>
              <a:lumOff val="80000"/>
            </a:schemeClr>
          </a:solidFill>
          <a:ln w="38100">
            <a:solidFill>
              <a:schemeClr val="accent1"/>
            </a:solidFill>
          </a:ln>
        </p:spPr>
        <p:txBody>
          <a:bodyPr anchor="ctr" anchorCtr="0">
            <a:normAutofit/>
          </a:bodyPr>
          <a:lstStyle/>
          <a:p>
            <a:pPr marL="201168" lvl="1" indent="0" algn="ctr">
              <a:buNone/>
            </a:pPr>
            <a:r>
              <a:rPr lang="en-US" b="1" dirty="0"/>
              <a:t>Introduction to R and R Markdown resource files will be posted in the Student Resources Tab. Please reference these materials.</a:t>
            </a:r>
          </a:p>
        </p:txBody>
      </p:sp>
    </p:spTree>
    <p:extLst>
      <p:ext uri="{BB962C8B-B14F-4D97-AF65-F5344CB8AC3E}">
        <p14:creationId xmlns:p14="http://schemas.microsoft.com/office/powerpoint/2010/main" val="594513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B2375-5159-43B6-BAA5-2CA08E2810F1}"/>
              </a:ext>
            </a:extLst>
          </p:cNvPr>
          <p:cNvSpPr>
            <a:spLocks noGrp="1"/>
          </p:cNvSpPr>
          <p:nvPr>
            <p:ph type="title"/>
          </p:nvPr>
        </p:nvSpPr>
        <p:spPr/>
        <p:txBody>
          <a:bodyPr/>
          <a:lstStyle/>
          <a:p>
            <a:r>
              <a:rPr lang="en-US" dirty="0"/>
              <a:t>In-Class Assignments </a:t>
            </a:r>
          </a:p>
        </p:txBody>
      </p:sp>
      <p:sp>
        <p:nvSpPr>
          <p:cNvPr id="3" name="Content Placeholder 2">
            <a:extLst>
              <a:ext uri="{FF2B5EF4-FFF2-40B4-BE49-F238E27FC236}">
                <a16:creationId xmlns:a16="http://schemas.microsoft.com/office/drawing/2014/main" id="{45367351-0448-483A-9E5A-8FEF47F02DAE}"/>
              </a:ext>
            </a:extLst>
          </p:cNvPr>
          <p:cNvSpPr>
            <a:spLocks noGrp="1"/>
          </p:cNvSpPr>
          <p:nvPr>
            <p:ph sz="half" idx="1"/>
          </p:nvPr>
        </p:nvSpPr>
        <p:spPr/>
        <p:txBody>
          <a:bodyPr>
            <a:normAutofit/>
          </a:bodyPr>
          <a:lstStyle/>
          <a:p>
            <a:pPr marL="201168" lvl="1" indent="0">
              <a:buNone/>
            </a:pPr>
            <a:r>
              <a:rPr lang="en-US" sz="2000" dirty="0"/>
              <a:t>One submission:</a:t>
            </a:r>
          </a:p>
          <a:p>
            <a:pPr lvl="1"/>
            <a:r>
              <a:rPr lang="en-US" sz="2000" dirty="0"/>
              <a:t>Within the discussion forum </a:t>
            </a:r>
            <a:endParaRPr lang="en-US" dirty="0"/>
          </a:p>
          <a:p>
            <a:pPr lvl="1"/>
            <a:r>
              <a:rPr lang="en-US" dirty="0"/>
              <a:t>R Markdown file (.</a:t>
            </a:r>
            <a:r>
              <a:rPr lang="en-US" dirty="0" err="1"/>
              <a:t>Rmd</a:t>
            </a:r>
            <a:r>
              <a:rPr lang="en-US" dirty="0"/>
              <a:t>)</a:t>
            </a:r>
          </a:p>
          <a:p>
            <a:pPr lvl="1"/>
            <a:r>
              <a:rPr lang="en-US" dirty="0"/>
              <a:t>Comments/thoughts/questions </a:t>
            </a:r>
          </a:p>
          <a:p>
            <a:pPr marL="201168" lvl="1" indent="0">
              <a:buNone/>
            </a:pPr>
            <a:endParaRPr lang="en-US" dirty="0"/>
          </a:p>
          <a:p>
            <a:pPr marL="201168" lvl="1" indent="0">
              <a:buNone/>
            </a:pPr>
            <a:r>
              <a:rPr lang="en-US" dirty="0"/>
              <a:t>Loose format</a:t>
            </a:r>
          </a:p>
          <a:p>
            <a:pPr lvl="1"/>
            <a:r>
              <a:rPr lang="en-US" dirty="0"/>
              <a:t>More conceptual process </a:t>
            </a:r>
          </a:p>
          <a:p>
            <a:pPr lvl="1"/>
            <a:r>
              <a:rPr lang="en-US" dirty="0"/>
              <a:t>Ensure understanding rather than “right” answer</a:t>
            </a:r>
          </a:p>
          <a:p>
            <a:pPr marL="201168" lvl="1" indent="0">
              <a:buNone/>
            </a:pPr>
            <a:endParaRPr lang="en-US" dirty="0"/>
          </a:p>
          <a:p>
            <a:pPr marL="201168" lvl="1" indent="0">
              <a:buNone/>
            </a:pPr>
            <a:endParaRPr lang="en-US" dirty="0"/>
          </a:p>
          <a:p>
            <a:pPr marL="201168" lvl="1" indent="0">
              <a:buNone/>
            </a:pPr>
            <a:endParaRPr lang="en-US" dirty="0"/>
          </a:p>
        </p:txBody>
      </p:sp>
      <p:sp>
        <p:nvSpPr>
          <p:cNvPr id="4" name="Content Placeholder 3">
            <a:extLst>
              <a:ext uri="{FF2B5EF4-FFF2-40B4-BE49-F238E27FC236}">
                <a16:creationId xmlns:a16="http://schemas.microsoft.com/office/drawing/2014/main" id="{6F722ADB-5F0D-4B38-BAA9-02291911DC27}"/>
              </a:ext>
            </a:extLst>
          </p:cNvPr>
          <p:cNvSpPr>
            <a:spLocks noGrp="1"/>
          </p:cNvSpPr>
          <p:nvPr>
            <p:ph sz="half" idx="2"/>
          </p:nvPr>
        </p:nvSpPr>
        <p:spPr/>
        <p:txBody>
          <a:bodyPr/>
          <a:lstStyle/>
          <a:p>
            <a:pPr marL="201168" lvl="1" indent="0">
              <a:buNone/>
            </a:pPr>
            <a:r>
              <a:rPr lang="en-US" sz="2000" dirty="0"/>
              <a:t>Each assignment will be due the following week after class </a:t>
            </a:r>
          </a:p>
          <a:p>
            <a:pPr lvl="1"/>
            <a:r>
              <a:rPr lang="en-US" sz="2000" dirty="0"/>
              <a:t>Wednesdays by Midnight</a:t>
            </a:r>
          </a:p>
          <a:p>
            <a:pPr lvl="1"/>
            <a:r>
              <a:rPr lang="en-US" sz="2000" dirty="0"/>
              <a:t>Allow us to discuss problems/questions within the class </a:t>
            </a:r>
          </a:p>
          <a:p>
            <a:r>
              <a:rPr lang="en-US" dirty="0"/>
              <a:t>Participation Grade </a:t>
            </a:r>
          </a:p>
        </p:txBody>
      </p:sp>
    </p:spTree>
    <p:extLst>
      <p:ext uri="{BB962C8B-B14F-4D97-AF65-F5344CB8AC3E}">
        <p14:creationId xmlns:p14="http://schemas.microsoft.com/office/powerpoint/2010/main" val="170617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3072B-32F1-1930-5C16-89526DD3C726}"/>
              </a:ext>
            </a:extLst>
          </p:cNvPr>
          <p:cNvSpPr>
            <a:spLocks noGrp="1"/>
          </p:cNvSpPr>
          <p:nvPr>
            <p:ph type="title"/>
          </p:nvPr>
        </p:nvSpPr>
        <p:spPr/>
        <p:txBody>
          <a:bodyPr/>
          <a:lstStyle/>
          <a:p>
            <a:r>
              <a:rPr lang="en-US" dirty="0"/>
              <a:t>Demos</a:t>
            </a:r>
          </a:p>
        </p:txBody>
      </p:sp>
      <p:sp>
        <p:nvSpPr>
          <p:cNvPr id="3" name="Content Placeholder 2">
            <a:extLst>
              <a:ext uri="{FF2B5EF4-FFF2-40B4-BE49-F238E27FC236}">
                <a16:creationId xmlns:a16="http://schemas.microsoft.com/office/drawing/2014/main" id="{33154EDF-5CCE-DD89-67E7-194201C516B3}"/>
              </a:ext>
            </a:extLst>
          </p:cNvPr>
          <p:cNvSpPr>
            <a:spLocks noGrp="1"/>
          </p:cNvSpPr>
          <p:nvPr>
            <p:ph sz="half" idx="1"/>
          </p:nvPr>
        </p:nvSpPr>
        <p:spPr>
          <a:xfrm>
            <a:off x="1097278" y="1845734"/>
            <a:ext cx="10058399" cy="4023360"/>
          </a:xfrm>
        </p:spPr>
        <p:txBody>
          <a:bodyPr>
            <a:normAutofit lnSpcReduction="10000"/>
          </a:bodyPr>
          <a:lstStyle/>
          <a:p>
            <a:r>
              <a:rPr lang="en-US" dirty="0"/>
              <a:t>Weekly demonstrations will be provided to illustrate the respective week’s concepts and walk through the R code necessary to execute said concepts </a:t>
            </a:r>
          </a:p>
          <a:p>
            <a:r>
              <a:rPr lang="en-US" dirty="0"/>
              <a:t>Although demos will provide referenceable code, it is important to modify both the comments and code to fit the assignment (please do not copy and paste from the demo verbatim)</a:t>
            </a:r>
          </a:p>
          <a:p>
            <a:r>
              <a:rPr lang="en-US" dirty="0"/>
              <a:t>The demos can be used as a reference on how to walk through building your script but your submitted homework assignments should not look like a demo </a:t>
            </a:r>
          </a:p>
          <a:p>
            <a:pPr lvl="1"/>
            <a:r>
              <a:rPr lang="en-US" dirty="0"/>
              <a:t>In class assignment may look like the demo </a:t>
            </a:r>
          </a:p>
          <a:p>
            <a:endParaRPr lang="en-US" dirty="0"/>
          </a:p>
          <a:p>
            <a:endParaRPr lang="en-US" dirty="0"/>
          </a:p>
          <a:p>
            <a:r>
              <a:rPr lang="en-US" dirty="0"/>
              <a:t>*Demos are working documents and code may be deprecated and subject to change. If you find that something does not work, please notify me and I will update the code.</a:t>
            </a:r>
          </a:p>
        </p:txBody>
      </p:sp>
    </p:spTree>
    <p:extLst>
      <p:ext uri="{BB962C8B-B14F-4D97-AF65-F5344CB8AC3E}">
        <p14:creationId xmlns:p14="http://schemas.microsoft.com/office/powerpoint/2010/main" val="2636282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5EE66-84BF-776F-571E-A6750167CFF4}"/>
              </a:ext>
            </a:extLst>
          </p:cNvPr>
          <p:cNvSpPr>
            <a:spLocks noGrp="1"/>
          </p:cNvSpPr>
          <p:nvPr>
            <p:ph type="title"/>
          </p:nvPr>
        </p:nvSpPr>
        <p:spPr/>
        <p:txBody>
          <a:bodyPr/>
          <a:lstStyle/>
          <a:p>
            <a:r>
              <a:rPr lang="en-US" dirty="0"/>
              <a:t>Grading</a:t>
            </a:r>
          </a:p>
        </p:txBody>
      </p:sp>
      <p:sp>
        <p:nvSpPr>
          <p:cNvPr id="3" name="Content Placeholder 2">
            <a:extLst>
              <a:ext uri="{FF2B5EF4-FFF2-40B4-BE49-F238E27FC236}">
                <a16:creationId xmlns:a16="http://schemas.microsoft.com/office/drawing/2014/main" id="{3FF7DEBF-BBD0-B96B-B528-EFC59B8F6E11}"/>
              </a:ext>
            </a:extLst>
          </p:cNvPr>
          <p:cNvSpPr>
            <a:spLocks noGrp="1"/>
          </p:cNvSpPr>
          <p:nvPr>
            <p:ph sz="half" idx="1"/>
          </p:nvPr>
        </p:nvSpPr>
        <p:spPr>
          <a:xfrm>
            <a:off x="1097279" y="1845734"/>
            <a:ext cx="10058400" cy="4023360"/>
          </a:xfrm>
        </p:spPr>
        <p:txBody>
          <a:bodyPr/>
          <a:lstStyle/>
          <a:p>
            <a:r>
              <a:rPr lang="en-US" dirty="0"/>
              <a:t>In class assignments are graded on a participation level. If you submit your piece and reply to two others in the allocated time, you will get 100%. Each discussion is work 1.5% of your grade.</a:t>
            </a:r>
          </a:p>
          <a:p>
            <a:r>
              <a:rPr lang="en-US" dirty="0"/>
              <a:t>There are two types of homework assignments: Exercises and Projects. Exercises are weighted a little less than projects, but are essentially the same idea. The idea is to put weight on the most important concepts in the class. You can see the weight of the homework in the “grade” tab.</a:t>
            </a:r>
          </a:p>
          <a:p>
            <a:r>
              <a:rPr lang="en-US" dirty="0"/>
              <a:t>Homework is graded on the following criteria: </a:t>
            </a:r>
          </a:p>
          <a:p>
            <a:pPr lvl="1"/>
            <a:r>
              <a:rPr lang="en-US" dirty="0"/>
              <a:t>The ability to communicate advanced statistical results and interpretation to a lay person</a:t>
            </a:r>
          </a:p>
          <a:p>
            <a:pPr lvl="2"/>
            <a:r>
              <a:rPr lang="en-US" dirty="0"/>
              <a:t>This includes the APA report style format </a:t>
            </a:r>
          </a:p>
          <a:p>
            <a:pPr lvl="1"/>
            <a:r>
              <a:rPr lang="en-US" dirty="0"/>
              <a:t>Statistical interpretation and impact </a:t>
            </a:r>
          </a:p>
          <a:p>
            <a:pPr lvl="2"/>
            <a:r>
              <a:rPr lang="en-US" dirty="0"/>
              <a:t>i.e. the demonstration of the understanding of said statistical results </a:t>
            </a:r>
          </a:p>
          <a:p>
            <a:pPr lvl="1"/>
            <a:r>
              <a:rPr lang="en-US" dirty="0"/>
              <a:t>R Code </a:t>
            </a:r>
          </a:p>
          <a:p>
            <a:pPr lvl="2"/>
            <a:r>
              <a:rPr lang="en-US" dirty="0"/>
              <a:t>Includes cleanliness, readability, and intent of the code being executed </a:t>
            </a:r>
          </a:p>
          <a:p>
            <a:pPr lvl="1"/>
            <a:endParaRPr lang="en-US" dirty="0"/>
          </a:p>
        </p:txBody>
      </p:sp>
    </p:spTree>
    <p:extLst>
      <p:ext uri="{BB962C8B-B14F-4D97-AF65-F5344CB8AC3E}">
        <p14:creationId xmlns:p14="http://schemas.microsoft.com/office/powerpoint/2010/main" val="377356548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672</Words>
  <Application>Microsoft Office PowerPoint</Application>
  <PresentationFormat>Widescreen</PresentationFormat>
  <Paragraphs>94</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Retrospect</vt:lpstr>
      <vt:lpstr>Course Overview </vt:lpstr>
      <vt:lpstr>Me</vt:lpstr>
      <vt:lpstr>Course Outline</vt:lpstr>
      <vt:lpstr>“The science that deals with the collection, classification, analysis, and interpretation of numerical facts or data, and that, by use of mathematical theories of probability, imposes order and regularity on aggregates of more or less disparate elements.” - Random House Dictionary </vt:lpstr>
      <vt:lpstr>Homework Assignments </vt:lpstr>
      <vt:lpstr>Homework Assignments </vt:lpstr>
      <vt:lpstr>In-Class Assignments </vt:lpstr>
      <vt:lpstr>Demos</vt:lpstr>
      <vt:lpstr>Grading</vt:lpstr>
      <vt:lpstr>Readings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Overview </dc:title>
  <dc:creator>Amelia O'Leary</dc:creator>
  <cp:lastModifiedBy>Amelia O'Leary</cp:lastModifiedBy>
  <cp:revision>2</cp:revision>
  <dcterms:created xsi:type="dcterms:W3CDTF">2022-06-28T22:11:52Z</dcterms:created>
  <dcterms:modified xsi:type="dcterms:W3CDTF">2022-06-28T22:32:38Z</dcterms:modified>
</cp:coreProperties>
</file>