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3" r:id="rId9"/>
    <p:sldId id="267" r:id="rId10"/>
    <p:sldId id="266" r:id="rId11"/>
    <p:sldId id="268" r:id="rId12"/>
    <p:sldId id="269" r:id="rId13"/>
    <p:sldId id="271" r:id="rId14"/>
    <p:sldId id="273" r:id="rId15"/>
    <p:sldId id="288" r:id="rId16"/>
    <p:sldId id="272" r:id="rId17"/>
    <p:sldId id="260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3462" autoAdjust="0"/>
  </p:normalViewPr>
  <p:slideViewPr>
    <p:cSldViewPr snapToGrid="0">
      <p:cViewPr varScale="1">
        <p:scale>
          <a:sx n="87" d="100"/>
          <a:sy n="87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B09E8-0465-46A1-AD66-E996914EEEF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CFFCE-A754-4DE3-B5BA-A5C3CBB5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It’s an unobserved random error term</a:t>
            </a:r>
          </a:p>
          <a:p>
            <a:pPr lvl="1"/>
            <a:r>
              <a:rPr lang="en-US" sz="1600" dirty="0"/>
              <a:t>Linear, missing variables, measurement error,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know if </a:t>
            </a:r>
            <a:r>
              <a:rPr lang="el-GR" dirty="0"/>
              <a:t>β</a:t>
            </a:r>
            <a:r>
              <a:rPr lang="en-US" baseline="-25000" dirty="0"/>
              <a:t>1 </a:t>
            </a:r>
            <a:r>
              <a:rPr lang="en-US" dirty="0"/>
              <a:t>is measuring a relationship between x and y by chance?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We calculate the t-value.</a:t>
            </a:r>
          </a:p>
          <a:p>
            <a:pPr algn="l"/>
            <a:r>
              <a:rPr lang="en-US" sz="1200" dirty="0"/>
              <a:t>A high t-value corresponds to a small p-value and we reject the null hypothesis  </a:t>
            </a:r>
          </a:p>
          <a:p>
            <a:pPr algn="l"/>
            <a:r>
              <a:rPr lang="en-US" sz="1200" dirty="0"/>
              <a:t>Typically we reject the null hypothesis if the p-value is &lt; 0.05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B2F411-389B-42D4-ACBD-ADFAFB78019F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linear Q-Q plots indicate skewed distributions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linear Q-Q plots indicate skewed distributions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linear Q-Q plots indicate skewed distributions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2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7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65BA8-1F75-4B58-B26F-FDC8A564842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A6CF-8F70-42BF-A756-A87FACEC8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B990-0D12-4772-95D2-4741E693E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MSDS 660 </a:t>
            </a:r>
          </a:p>
        </p:txBody>
      </p:sp>
    </p:spTree>
    <p:extLst>
      <p:ext uri="{BB962C8B-B14F-4D97-AF65-F5344CB8AC3E}">
        <p14:creationId xmlns:p14="http://schemas.microsoft.com/office/powerpoint/2010/main" val="80147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00DB-C5BB-4A38-A0BB-E3DDFAFC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2565A-ADFE-44EE-BFC6-453D799ED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Quantifies how much better the model is rather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alone at accounting for variation in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2565A-ADFE-44EE-BFC6-453D799ED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375150-3CE3-4ABA-B93D-4675D797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74" y="2583544"/>
            <a:ext cx="3132025" cy="1214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4601A-6EE1-4124-ACE5-6B5BF101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18" y="2351980"/>
            <a:ext cx="4798862" cy="351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A849A-DA09-4BF8-86FF-CADA17672F37}"/>
              </a:ext>
            </a:extLst>
          </p:cNvPr>
          <p:cNvSpPr txBox="1"/>
          <p:nvPr/>
        </p:nvSpPr>
        <p:spPr>
          <a:xfrm>
            <a:off x="1097280" y="3958418"/>
            <a:ext cx="525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sum of the squared vertical deviations between the regression line and the horizonal line, at each value of the predictor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F9F1-4EC6-4EEA-8DFC-F1A6182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47477-E7EC-44C5-A85C-AB038BC7B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proportion of variance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that is explained by the model</a:t>
                </a:r>
              </a:p>
              <a:p>
                <a:r>
                  <a:rPr lang="en-US" dirty="0"/>
                  <a:t>The proportion of variance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that is not attributed to random error</a:t>
                </a:r>
              </a:p>
              <a:p>
                <a:r>
                  <a:rPr lang="en-US" dirty="0"/>
                  <a:t>The proportion by which prediction error decreases if we predict a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the line as opposed to just the mean of the response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47477-E7EC-44C5-A85C-AB038BC7B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83383C-0555-4EC9-8C1A-2A9B53E1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857414"/>
            <a:ext cx="9935936" cy="13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C820-8E8A-4293-9C40-2EEB388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4BBC4-B51E-431A-AD95-3D213B18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2014538"/>
            <a:ext cx="6448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6567-9063-4ACD-AC77-D02DCE8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 with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7B32-C767-4680-9A96-D19C37912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27F5-3111-4A4F-BFE2-BDAC7210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9CA8-512F-4B8B-BEFB-A5CD8369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Null hypothesis: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baseline="-25000" dirty="0"/>
              <a:t> </a:t>
            </a:r>
            <a:r>
              <a:rPr lang="en-US" dirty="0"/>
              <a:t> : </a:t>
            </a:r>
            <a:r>
              <a:rPr lang="el-GR" dirty="0"/>
              <a:t>β</a:t>
            </a:r>
            <a:r>
              <a:rPr lang="en-US" baseline="-25000" dirty="0"/>
              <a:t>1 </a:t>
            </a:r>
            <a:r>
              <a:rPr lang="en-US" dirty="0"/>
              <a:t>= 0 : There is no relationship between x and y</a:t>
            </a:r>
          </a:p>
          <a:p>
            <a:pPr algn="ctr"/>
            <a:r>
              <a:rPr lang="en-US" dirty="0"/>
              <a:t>Alternative hypothesis: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baseline="-25000" dirty="0"/>
              <a:t> 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1 </a:t>
            </a:r>
            <a:r>
              <a:rPr lang="en-US" dirty="0"/>
              <a:t>≠ 0 : There is some relationship between x and y</a:t>
            </a:r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b="1" dirty="0"/>
              <a:t>T-statistic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9F000-CED2-403F-9701-472F5B687A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4917" y="3593401"/>
            <a:ext cx="1585904" cy="104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704B2-EF58-47AD-91BE-3A021E74E1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53493" y="4798270"/>
            <a:ext cx="1708751" cy="38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596FE-21F3-49A3-8138-B38711B6E8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25498" y="5248267"/>
            <a:ext cx="2964739" cy="96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631520B-4ED2-4AC4-82E2-3B4015BB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2917371"/>
            <a:ext cx="4764316" cy="31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82" y="3896276"/>
            <a:ext cx="5620299" cy="158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88434"/>
            <a:ext cx="4309407" cy="3593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53" y="2265039"/>
            <a:ext cx="5080428" cy="15161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D560FE-48CB-4ED7-B21A-6E819A1E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850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22BC-6ACC-4516-9CD6-83AB5F7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7D4A-3E27-4ECB-8CE8-EB631F1EF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42D8-31D1-4B4E-8F5E-ED8986AA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03D28-099D-4FE0-BAA6-076DAE25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response variable y is an additive, linear function of the predictors </a:t>
                </a:r>
              </a:p>
              <a:p>
                <a:r>
                  <a:rPr lang="en-US" dirty="0"/>
                  <a:t>For any value of the X’s, the values will be normally distributed </a:t>
                </a:r>
              </a:p>
              <a:p>
                <a:pPr lvl="1"/>
                <a:r>
                  <a:rPr lang="en-US" dirty="0"/>
                  <a:t>Residuals are normally distributed </a:t>
                </a:r>
              </a:p>
              <a:p>
                <a:r>
                  <a:rPr lang="en-US" dirty="0"/>
                  <a:t>The residuals have the same variance for any values of the X’s </a:t>
                </a:r>
              </a:p>
              <a:p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03D28-099D-4FE0-BAA6-076DAE25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5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043-5FE2-4DF7-B882-8BC74AB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 –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F29E-26CA-4526-AA0D-67BD70B8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Residual vs. Fitted </a:t>
            </a:r>
          </a:p>
          <a:p>
            <a:pPr lvl="1"/>
            <a:r>
              <a:rPr lang="en-US" dirty="0"/>
              <a:t>Residuals have a linear pattern </a:t>
            </a:r>
          </a:p>
          <a:p>
            <a:pPr lvl="2"/>
            <a:r>
              <a:rPr lang="en-US" dirty="0"/>
              <a:t>Distributed horizontally </a:t>
            </a:r>
          </a:p>
          <a:p>
            <a:pPr lvl="1"/>
            <a:r>
              <a:rPr lang="en-US" dirty="0"/>
              <a:t>Parabolic shape indicates non-linear relationship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46C02-E189-47B5-9F2C-328AE462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85" y="3232142"/>
            <a:ext cx="5673674" cy="27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3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043-5FE2-4DF7-B882-8BC74AB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 –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F29E-26CA-4526-AA0D-67BD70B8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Q-Q Plots</a:t>
            </a:r>
          </a:p>
          <a:p>
            <a:pPr lvl="1"/>
            <a:r>
              <a:rPr lang="en-US" dirty="0"/>
              <a:t>Shows if residuals are normally distributed </a:t>
            </a:r>
          </a:p>
          <a:p>
            <a:pPr lvl="1"/>
            <a:r>
              <a:rPr lang="en-US" dirty="0"/>
              <a:t>Want residuals fitting on a strait, diagonal line </a:t>
            </a:r>
          </a:p>
        </p:txBody>
      </p:sp>
      <p:pic>
        <p:nvPicPr>
          <p:cNvPr id="5" name="Picture 2" descr="diagnostics2.jpeg (800Ã400)">
            <a:extLst>
              <a:ext uri="{FF2B5EF4-FFF2-40B4-BE49-F238E27FC236}">
                <a16:creationId xmlns:a16="http://schemas.microsoft.com/office/drawing/2014/main" id="{EC40B28D-09F7-45AE-9CDB-F7626E35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66" y="2969906"/>
            <a:ext cx="6477267" cy="32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6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5E165-7000-4E65-83C6-6C4277FB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7FE7F-B37F-424E-B0F2-4AB99D3A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The Statistical Method</a:t>
            </a:r>
          </a:p>
          <a:p>
            <a:r>
              <a:rPr lang="en-US" dirty="0"/>
              <a:t>2. The Replication Crisis </a:t>
            </a:r>
          </a:p>
          <a:p>
            <a:r>
              <a:rPr lang="en-US" dirty="0"/>
              <a:t>3. History of Null Significant Hypothesis Testing </a:t>
            </a:r>
          </a:p>
          <a:p>
            <a:endParaRPr lang="en-US" dirty="0"/>
          </a:p>
          <a:p>
            <a:r>
              <a:rPr lang="en-US" dirty="0"/>
              <a:t>Discuss the ways of dealing with Missing/Wrong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Throw it away (on the ground)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Imputation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382FA-44BF-4BE2-822F-D75251C3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60" y="2125189"/>
            <a:ext cx="2997654" cy="37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043-5FE2-4DF7-B882-8BC74AB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 –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F29E-26CA-4526-AA0D-67BD70B8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Scale – Location </a:t>
            </a:r>
          </a:p>
          <a:p>
            <a:pPr lvl="1"/>
            <a:r>
              <a:rPr lang="en-US" dirty="0"/>
              <a:t>Checks for equal variance (homoscedasticity)</a:t>
            </a:r>
          </a:p>
          <a:p>
            <a:pPr lvl="1"/>
            <a:r>
              <a:rPr lang="en-US" dirty="0"/>
              <a:t>Want no discernable outliers or patterns </a:t>
            </a:r>
          </a:p>
        </p:txBody>
      </p:sp>
      <p:pic>
        <p:nvPicPr>
          <p:cNvPr id="6" name="Picture 2" descr="https://data.library.virginia.edu/files/diagnostics3.jpeg">
            <a:extLst>
              <a:ext uri="{FF2B5EF4-FFF2-40B4-BE49-F238E27FC236}">
                <a16:creationId xmlns:a16="http://schemas.microsoft.com/office/drawing/2014/main" id="{5EC0DD1B-7753-435E-BE03-00CAFB6E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7" y="2898787"/>
            <a:ext cx="6505706" cy="32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61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043-5FE2-4DF7-B882-8BC74AB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 –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F29E-26CA-4526-AA0D-67BD70B8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Residuals vs Leverage  </a:t>
            </a:r>
          </a:p>
          <a:p>
            <a:pPr lvl="1"/>
            <a:r>
              <a:rPr lang="en-US" dirty="0"/>
              <a:t>Which points have the greatest leverage or influence in the model</a:t>
            </a:r>
          </a:p>
          <a:p>
            <a:pPr lvl="1"/>
            <a:r>
              <a:rPr lang="en-US" dirty="0"/>
              <a:t>Look for points outside the “Cook’s Distance” </a:t>
            </a:r>
          </a:p>
        </p:txBody>
      </p:sp>
      <p:pic>
        <p:nvPicPr>
          <p:cNvPr id="5" name="Picture 2" descr="https://data.library.virginia.edu/files/diagnostics5.jpeg">
            <a:extLst>
              <a:ext uri="{FF2B5EF4-FFF2-40B4-BE49-F238E27FC236}">
                <a16:creationId xmlns:a16="http://schemas.microsoft.com/office/drawing/2014/main" id="{6CAB28E9-D105-437E-9C95-66B5FD8D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89" y="3004457"/>
            <a:ext cx="6149221" cy="307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5305-9A36-4039-AF54-521C8A20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34B3-3D94-4A7C-B7A1-5A565AE9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its simplest form, regression is a method for finding the “best fitting” line through a set of bivariate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6358-90E3-4974-BDBA-0FA2813B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10" y="2610226"/>
            <a:ext cx="5169580" cy="33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9474-F151-4A10-A125-309B2D5E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16CA-FA30-431E-BF27-C8C4EAF4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46" y="2815732"/>
            <a:ext cx="8912374" cy="415835"/>
          </a:xfrm>
        </p:spPr>
        <p:txBody>
          <a:bodyPr/>
          <a:lstStyle/>
          <a:p>
            <a:r>
              <a:rPr lang="en-US" dirty="0"/>
              <a:t>Dependent Variable = Coefficient *Independent variable + y-intercept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D2FEA-75EE-402F-AFBE-AFBA31397970}"/>
                  </a:ext>
                </a:extLst>
              </p:cNvPr>
              <p:cNvSpPr txBox="1"/>
              <p:nvPr/>
            </p:nvSpPr>
            <p:spPr>
              <a:xfrm>
                <a:off x="3047419" y="2130742"/>
                <a:ext cx="60971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D2FEA-75EE-402F-AFBE-AFBA3139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19" y="2130742"/>
                <a:ext cx="60971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16FD66-4C21-42F2-9D57-9EFC160E68D8}"/>
                  </a:ext>
                </a:extLst>
              </p:cNvPr>
              <p:cNvSpPr txBox="1"/>
              <p:nvPr/>
            </p:nvSpPr>
            <p:spPr>
              <a:xfrm>
                <a:off x="3047419" y="3501501"/>
                <a:ext cx="60971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16FD66-4C21-42F2-9D57-9EFC160E6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19" y="3501501"/>
                <a:ext cx="60971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B35235-5C98-4075-A12E-B70BB82B7388}"/>
              </a:ext>
            </a:extLst>
          </p:cNvPr>
          <p:cNvCxnSpPr/>
          <p:nvPr/>
        </p:nvCxnSpPr>
        <p:spPr>
          <a:xfrm flipH="1">
            <a:off x="5577142" y="3175969"/>
            <a:ext cx="3078247" cy="45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020CA-CEE6-4679-92CF-525BFB3FECB3}"/>
              </a:ext>
            </a:extLst>
          </p:cNvPr>
          <p:cNvCxnSpPr/>
          <p:nvPr/>
        </p:nvCxnSpPr>
        <p:spPr>
          <a:xfrm>
            <a:off x="5276995" y="3127108"/>
            <a:ext cx="849485" cy="5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A6C6D3-FBD1-44CC-A028-3C7843BAF5B7}"/>
              </a:ext>
            </a:extLst>
          </p:cNvPr>
          <p:cNvCxnSpPr/>
          <p:nvPr/>
        </p:nvCxnSpPr>
        <p:spPr>
          <a:xfrm>
            <a:off x="3217850" y="3231567"/>
            <a:ext cx="1123805" cy="56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8BE4E2-7BFC-48E7-AE53-0D583A0812B6}"/>
              </a:ext>
            </a:extLst>
          </p:cNvPr>
          <p:cNvCxnSpPr/>
          <p:nvPr/>
        </p:nvCxnSpPr>
        <p:spPr>
          <a:xfrm>
            <a:off x="6728867" y="3145513"/>
            <a:ext cx="0" cy="5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AFAB7F-400C-4E44-8493-C4381A03AB86}"/>
              </a:ext>
            </a:extLst>
          </p:cNvPr>
          <p:cNvSpPr txBox="1">
            <a:spLocks/>
          </p:cNvSpPr>
          <p:nvPr/>
        </p:nvSpPr>
        <p:spPr>
          <a:xfrm>
            <a:off x="7433979" y="4086276"/>
            <a:ext cx="823535" cy="415835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Random Error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5F0257-EF48-41C2-86C9-E94FD55BD43C}"/>
              </a:ext>
            </a:extLst>
          </p:cNvPr>
          <p:cNvCxnSpPr>
            <a:cxnSpLocks/>
          </p:cNvCxnSpPr>
          <p:nvPr/>
        </p:nvCxnSpPr>
        <p:spPr>
          <a:xfrm>
            <a:off x="6096000" y="4191485"/>
            <a:ext cx="0" cy="65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DFD845-210B-4336-9954-A98A8F8467D4}"/>
                  </a:ext>
                </a:extLst>
              </p:cNvPr>
              <p:cNvSpPr txBox="1"/>
              <p:nvPr/>
            </p:nvSpPr>
            <p:spPr>
              <a:xfrm>
                <a:off x="4840207" y="4949942"/>
                <a:ext cx="2559162" cy="519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DFD845-210B-4336-9954-A98A8F84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07" y="4949942"/>
                <a:ext cx="2559162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738D79-FB5D-44F0-BF6E-07AF5B908407}"/>
              </a:ext>
            </a:extLst>
          </p:cNvPr>
          <p:cNvSpPr txBox="1">
            <a:spLocks/>
          </p:cNvSpPr>
          <p:nvPr/>
        </p:nvSpPr>
        <p:spPr>
          <a:xfrm>
            <a:off x="3601235" y="5547594"/>
            <a:ext cx="1326753" cy="49244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Hat represents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2373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8C1E-28E4-4F08-9C0E-163BFAFA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Halloween 2016</a:t>
            </a:r>
          </a:p>
        </p:txBody>
      </p:sp>
      <p:pic>
        <p:nvPicPr>
          <p:cNvPr id="1026" name="Picture 2" descr="May be an image of 2 scallywags">
            <a:extLst>
              <a:ext uri="{FF2B5EF4-FFF2-40B4-BE49-F238E27FC236}">
                <a16:creationId xmlns:a16="http://schemas.microsoft.com/office/drawing/2014/main" id="{7EF8A17B-D6F5-4AAB-A7CB-8CE8EB38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046520"/>
            <a:ext cx="3788228" cy="378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1872-A61C-408F-9F51-52C25032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Quantify Linear Regression?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4C98-CBEC-4E92-8410-0F4AFDF39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4EBC-DFA7-4637-A807-9128D412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9FE1-2A4A-4C68-A7E5-596BCF44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Quantifies total variability in 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A01FE-B8D3-4F7B-A8D6-62DC33D2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23" y="3126427"/>
            <a:ext cx="4537756" cy="1679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E5C76-7C21-4ACF-B25A-AE337B7B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67" y="2175329"/>
            <a:ext cx="4695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A4CE-D004-4626-9703-EC228B95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Sum of Squares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28AD8-3CC9-47D8-B6D6-DBD0E6D27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000206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Quantifies total variability in y around the regression line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Also known as “sum of the squared residuals”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Is minimized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SSE will be larger when the data are more spread out around the line and smaller when the data are less spread out around the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28AD8-3CC9-47D8-B6D6-DBD0E6D27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000206" cy="4023360"/>
              </a:xfrm>
              <a:blipFill>
                <a:blip r:embed="rId2"/>
                <a:stretch>
                  <a:fillRect l="-2439" t="-1667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A83561B-0E29-4B44-BB43-E0E40113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46" y="2224721"/>
            <a:ext cx="4972107" cy="989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DE0624-8561-43DD-A5B4-D65BBAEC3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72"/>
          <a:stretch/>
        </p:blipFill>
        <p:spPr>
          <a:xfrm>
            <a:off x="6836227" y="3106492"/>
            <a:ext cx="4754882" cy="31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FD14-B5E8-4681-B457-EAC7E046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96EE-5D62-4324-9750-7AD550AC1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 to the variance of the residuals around the line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for predictors </a:t>
                </a:r>
              </a:p>
              <a:p>
                <a:pPr lvl="1"/>
                <a:r>
                  <a:rPr lang="en-US" dirty="0"/>
                  <a:t>Simple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for the standard deviation around the line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96EE-5D62-4324-9750-7AD550AC1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0D085A-BE2F-477A-BA26-FC6B77F2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82" y="2158094"/>
            <a:ext cx="4386035" cy="9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6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10934</TotalTime>
  <Words>610</Words>
  <Application>Microsoft Office PowerPoint</Application>
  <PresentationFormat>Widescreen</PresentationFormat>
  <Paragraphs>106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Linear Regression</vt:lpstr>
      <vt:lpstr>Review </vt:lpstr>
      <vt:lpstr>The Regression Model </vt:lpstr>
      <vt:lpstr>The Regression Model </vt:lpstr>
      <vt:lpstr>Halloween 2016</vt:lpstr>
      <vt:lpstr>How Do We Quantify Linear Regression?</vt:lpstr>
      <vt:lpstr>Sum of Squares </vt:lpstr>
      <vt:lpstr>Error Sum of Squares </vt:lpstr>
      <vt:lpstr>Mean Square Error</vt:lpstr>
      <vt:lpstr>Model Sum of Squares</vt:lpstr>
      <vt:lpstr>R2</vt:lpstr>
      <vt:lpstr>Example of R2 </vt:lpstr>
      <vt:lpstr>Hypothesis Testing with Regression</vt:lpstr>
      <vt:lpstr>T-test</vt:lpstr>
      <vt:lpstr>Example</vt:lpstr>
      <vt:lpstr>Exploring our Data</vt:lpstr>
      <vt:lpstr>Assumptions</vt:lpstr>
      <vt:lpstr>Checking Assumptions – Plots </vt:lpstr>
      <vt:lpstr>Checking Assumptions – Plots </vt:lpstr>
      <vt:lpstr>Checking Assumptions – Plots </vt:lpstr>
      <vt:lpstr>Checking Assumptions – Plots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Amelia O'Leary</dc:creator>
  <cp:lastModifiedBy>Amelia O'Leary</cp:lastModifiedBy>
  <cp:revision>26</cp:revision>
  <dcterms:created xsi:type="dcterms:W3CDTF">2021-09-01T03:29:27Z</dcterms:created>
  <dcterms:modified xsi:type="dcterms:W3CDTF">2022-05-17T18:23:03Z</dcterms:modified>
</cp:coreProperties>
</file>