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"/>
  </p:notesMasterIdLst>
  <p:handoutMasterIdLst>
    <p:handoutMasterId r:id="rId16"/>
  </p:handoutMasterIdLst>
  <p:sldIdLst>
    <p:sldId id="455" r:id="rId2"/>
    <p:sldId id="485" r:id="rId3"/>
    <p:sldId id="475" r:id="rId4"/>
    <p:sldId id="487" r:id="rId5"/>
    <p:sldId id="483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53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810"/>
    <a:srgbClr val="FDBE24"/>
    <a:srgbClr val="FA661C"/>
    <a:srgbClr val="90BDDB"/>
    <a:srgbClr val="335FFA"/>
    <a:srgbClr val="349A97"/>
    <a:srgbClr val="2C92B6"/>
    <a:srgbClr val="489542"/>
    <a:srgbClr val="545454"/>
    <a:srgbClr val="759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30" d="100"/>
          <a:sy n="130" d="100"/>
        </p:scale>
        <p:origin x="-1928" y="-928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42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dirty="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tiff"/><Relationship Id="rId3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50" y="320675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298189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3"/>
          </a:xfrm>
          <a:prstGeom prst="rect">
            <a:avLst/>
          </a:prstGeom>
        </p:spPr>
      </p:pic>
      <p:pic>
        <p:nvPicPr>
          <p:cNvPr id="17" name="Picture 16" descr="pref_1-line_logo+tagline-rt-white-CMYK.ai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0" contrast="-100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45" y="1643634"/>
            <a:ext cx="8760510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45859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19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0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MPLS TE Design for ATT </a:t>
            </a:r>
            <a:r>
              <a:rPr lang="en-US" dirty="0" smtClean="0"/>
              <a:t>NNIs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chemeClr val="accent3">
                    <a:lumMod val="75000"/>
                  </a:schemeClr>
                </a:solidFill>
              </a:rPr>
              <a:t>ASR9K Mobile Backhaul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Pat Abrams</a:t>
            </a:r>
            <a:endParaRPr lang="en-US" dirty="0">
              <a:latin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patabram@cisco.com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April 2015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0392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R9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970624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explicit-path name </a:t>
            </a:r>
            <a:r>
              <a:rPr lang="en-US" sz="1000" dirty="0" smtClean="0"/>
              <a:t>R9-R8-R7-R4-R3-R2</a:t>
            </a:r>
            <a:endParaRPr lang="en-US" sz="1000" dirty="0"/>
          </a:p>
          <a:p>
            <a:r>
              <a:rPr lang="en-US" sz="1000" dirty="0"/>
              <a:t> index 1 next-address strict ipv4 unicast 10.160.8.1</a:t>
            </a:r>
          </a:p>
          <a:p>
            <a:r>
              <a:rPr lang="en-US" sz="1000" dirty="0"/>
              <a:t> index 2 next-address strict ipv4 unicast 10.160.7.1</a:t>
            </a:r>
          </a:p>
          <a:p>
            <a:r>
              <a:rPr lang="en-US" sz="1000" dirty="0"/>
              <a:t> index 3 next-address strict ipv4 unicast 10.160.23.1</a:t>
            </a:r>
          </a:p>
          <a:p>
            <a:r>
              <a:rPr lang="en-US" sz="1000" dirty="0"/>
              <a:t> index 4 next-address strict ipv4 unicast 10.160.3.1</a:t>
            </a:r>
          </a:p>
          <a:p>
            <a:r>
              <a:rPr lang="en-US" sz="1000" dirty="0"/>
              <a:t> index 5 next-address strict ipv4 unicast 10.160.2.1</a:t>
            </a:r>
          </a:p>
          <a:p>
            <a:endParaRPr lang="en-US" sz="1000" dirty="0"/>
          </a:p>
          <a:p>
            <a:r>
              <a:rPr lang="en-US" sz="1000" dirty="0" smtClean="0"/>
              <a:t>interface </a:t>
            </a:r>
            <a:r>
              <a:rPr lang="en-US" sz="1000" dirty="0"/>
              <a:t>tunnel-te1102</a:t>
            </a:r>
          </a:p>
          <a:p>
            <a:r>
              <a:rPr lang="en-US" sz="1000" dirty="0"/>
              <a:t> ipv4 unnumbered Loopback16</a:t>
            </a:r>
          </a:p>
          <a:p>
            <a:r>
              <a:rPr lang="en-US" sz="1000" dirty="0"/>
              <a:t> destination 10.160.0.2</a:t>
            </a:r>
          </a:p>
          <a:p>
            <a:r>
              <a:rPr lang="en-US" sz="1000" dirty="0"/>
              <a:t> path-option 1 explicit name </a:t>
            </a:r>
            <a:r>
              <a:rPr lang="en-US" sz="1000" dirty="0" smtClean="0"/>
              <a:t>R9-R8-R7-R4-R3-R2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l2vpn</a:t>
            </a:r>
            <a:endParaRPr lang="en-US" sz="1000" dirty="0"/>
          </a:p>
          <a:p>
            <a:r>
              <a:rPr lang="en-US" sz="1000" dirty="0"/>
              <a:t> pw-class SVC11-ATT-MOBILE-SEC-TO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encapsulation </a:t>
            </a:r>
            <a:r>
              <a:rPr lang="en-US" sz="1000" dirty="0" err="1"/>
              <a:t>mpls</a:t>
            </a:r>
            <a:endParaRPr lang="en-US" sz="1000" dirty="0"/>
          </a:p>
          <a:p>
            <a:r>
              <a:rPr lang="en-US" sz="1000" dirty="0"/>
              <a:t>   preferred-path interface tunnel-</a:t>
            </a:r>
            <a:r>
              <a:rPr lang="en-US" sz="1000" dirty="0" err="1"/>
              <a:t>te</a:t>
            </a:r>
            <a:r>
              <a:rPr lang="en-US" sz="1000" dirty="0"/>
              <a:t> </a:t>
            </a:r>
            <a:r>
              <a:rPr lang="en-US" sz="1000" dirty="0" smtClean="0"/>
              <a:t>1102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err="1"/>
              <a:t>xconnect</a:t>
            </a:r>
            <a:r>
              <a:rPr lang="en-US" sz="1000" dirty="0"/>
              <a:t> group SVC11-ATT-MOBILE</a:t>
            </a:r>
          </a:p>
          <a:p>
            <a:r>
              <a:rPr lang="en-US" sz="1000" dirty="0"/>
              <a:t>  p2p TOWER01-SEC-TO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 interface TenGigE0/0/0/0.999</a:t>
            </a:r>
          </a:p>
          <a:p>
            <a:r>
              <a:rPr lang="en-US" sz="1000" dirty="0"/>
              <a:t>   neighbor ipv4 10.160.0.2 pw-id 11010209</a:t>
            </a:r>
          </a:p>
          <a:p>
            <a:r>
              <a:rPr lang="en-US" sz="1000" dirty="0"/>
              <a:t>    pw-class SVC11-ATT-MOBILE-SEC-TO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 description TOWER-ADDRESS-HERE</a:t>
            </a:r>
          </a:p>
          <a:p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50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interface </a:t>
            </a:r>
            <a:r>
              <a:rPr lang="en-US" sz="1000" dirty="0"/>
              <a:t>Loopback16</a:t>
            </a:r>
          </a:p>
          <a:p>
            <a:r>
              <a:rPr lang="en-US" sz="1000" dirty="0"/>
              <a:t> description MPLS: VRF-LOOPBACK</a:t>
            </a:r>
          </a:p>
          <a:p>
            <a:r>
              <a:rPr lang="en-US" sz="1000" dirty="0"/>
              <a:t> ipv4 address 10.160.0.9 255.255.255.255</a:t>
            </a:r>
          </a:p>
          <a:p>
            <a:r>
              <a:rPr lang="en-US" sz="1000" dirty="0"/>
              <a:t> ipv6 address 2604:eb00:160::9/128</a:t>
            </a:r>
          </a:p>
          <a:p>
            <a:endParaRPr lang="en-US" sz="1000" dirty="0"/>
          </a:p>
          <a:p>
            <a:r>
              <a:rPr lang="en-US" sz="1000" dirty="0" smtClean="0"/>
              <a:t>router </a:t>
            </a:r>
            <a:r>
              <a:rPr lang="en-US" sz="1000" dirty="0" err="1"/>
              <a:t>ospf</a:t>
            </a:r>
            <a:r>
              <a:rPr lang="en-US" sz="1000" dirty="0"/>
              <a:t> 1</a:t>
            </a:r>
          </a:p>
          <a:p>
            <a:r>
              <a:rPr lang="en-US" sz="1000" dirty="0"/>
              <a:t> area 0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endParaRPr lang="en-US" sz="1000" dirty="0"/>
          </a:p>
          <a:p>
            <a:r>
              <a:rPr lang="en-US" sz="1000" dirty="0"/>
              <a:t>  interface Loopback16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r>
              <a:rPr lang="en-US" sz="1000" dirty="0"/>
              <a:t> router-id Loopback16</a:t>
            </a:r>
          </a:p>
          <a:p>
            <a:endParaRPr lang="en-US" sz="1000" dirty="0"/>
          </a:p>
          <a:p>
            <a:r>
              <a:rPr lang="en-US" sz="1000" dirty="0"/>
              <a:t>rsvp</a:t>
            </a:r>
          </a:p>
          <a:p>
            <a:r>
              <a:rPr lang="en-US" sz="1000" dirty="0"/>
              <a:t> interface TenGigE0/0/0/0.1609</a:t>
            </a:r>
          </a:p>
          <a:p>
            <a:r>
              <a:rPr lang="en-US" sz="1000" dirty="0"/>
              <a:t> interface TenGigE0/1/0/0.1608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mpls</a:t>
            </a:r>
            <a:r>
              <a:rPr lang="en-US" sz="1000" dirty="0" smtClean="0"/>
              <a:t> </a:t>
            </a:r>
            <a:r>
              <a:rPr lang="en-US" sz="1000" dirty="0"/>
              <a:t>traffic-</a:t>
            </a:r>
            <a:r>
              <a:rPr lang="en-US" sz="1000" dirty="0" err="1"/>
              <a:t>eng</a:t>
            </a:r>
            <a:endParaRPr lang="en-US" sz="1000" dirty="0"/>
          </a:p>
          <a:p>
            <a:r>
              <a:rPr lang="en-US" sz="1000" dirty="0"/>
              <a:t> interface TenGigE0/0/0/0.1609</a:t>
            </a:r>
          </a:p>
          <a:p>
            <a:r>
              <a:rPr lang="en-US" sz="1000" dirty="0"/>
              <a:t> interface TenGigE0/1/0/0.1608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mpls</a:t>
            </a:r>
            <a:r>
              <a:rPr lang="en-US" sz="1000" dirty="0" smtClean="0"/>
              <a:t> </a:t>
            </a:r>
            <a:r>
              <a:rPr lang="en-US" sz="1000" dirty="0" err="1"/>
              <a:t>ldp</a:t>
            </a:r>
            <a:endParaRPr lang="en-US" sz="1000" dirty="0"/>
          </a:p>
          <a:p>
            <a:r>
              <a:rPr lang="en-US" sz="1000" dirty="0" smtClean="0"/>
              <a:t> </a:t>
            </a:r>
            <a:r>
              <a:rPr lang="en-US" sz="1000" dirty="0"/>
              <a:t>interface TenGigE0/0/0/0.1609</a:t>
            </a:r>
          </a:p>
          <a:p>
            <a:r>
              <a:rPr lang="en-US" sz="1000" dirty="0"/>
              <a:t> interface TenGigE0/1/0/0.1608</a:t>
            </a:r>
          </a:p>
        </p:txBody>
      </p:sp>
    </p:spTree>
    <p:extLst>
      <p:ext uri="{BB962C8B-B14F-4D97-AF65-F5344CB8AC3E}">
        <p14:creationId xmlns:p14="http://schemas.microsoft.com/office/powerpoint/2010/main" val="1399913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0"/>
            <a:ext cx="4572000" cy="5016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explicit-path name </a:t>
            </a:r>
            <a:r>
              <a:rPr lang="en-US" sz="800" dirty="0" smtClean="0"/>
              <a:t>R2-R1</a:t>
            </a:r>
            <a:endParaRPr lang="en-US" sz="800" dirty="0"/>
          </a:p>
          <a:p>
            <a:r>
              <a:rPr lang="en-US" sz="800" dirty="0"/>
              <a:t> index 1 next-address strict ipv4 unicast 10.160.1.1</a:t>
            </a:r>
          </a:p>
          <a:p>
            <a:endParaRPr lang="en-US" sz="800" dirty="0"/>
          </a:p>
          <a:p>
            <a:r>
              <a:rPr lang="en-US" sz="800" dirty="0"/>
              <a:t>explicit-path name </a:t>
            </a:r>
            <a:r>
              <a:rPr lang="en-US" sz="800" dirty="0" smtClean="0"/>
              <a:t>R2-R3-R4-R7-R8-R9</a:t>
            </a:r>
            <a:endParaRPr lang="en-US" sz="800" dirty="0"/>
          </a:p>
          <a:p>
            <a:r>
              <a:rPr lang="en-US" sz="800" dirty="0"/>
              <a:t> index 1 next-address strict ipv4 unicast 10.160.2.2</a:t>
            </a:r>
          </a:p>
          <a:p>
            <a:r>
              <a:rPr lang="en-US" sz="800" dirty="0"/>
              <a:t> index 2 next-address strict ipv4 unicast 10.160.3.2</a:t>
            </a:r>
          </a:p>
          <a:p>
            <a:r>
              <a:rPr lang="en-US" sz="800" dirty="0"/>
              <a:t> index 3 next-address strict ipv4 unicast 10.160.23.2</a:t>
            </a:r>
          </a:p>
          <a:p>
            <a:r>
              <a:rPr lang="en-US" sz="800" dirty="0"/>
              <a:t> index 4 next-address strict ipv4 unicast 10.160.7.2</a:t>
            </a:r>
          </a:p>
          <a:p>
            <a:r>
              <a:rPr lang="en-US" sz="800" dirty="0"/>
              <a:t> index 5 next-address strict ipv4 unicast 10.160.8.2</a:t>
            </a:r>
          </a:p>
          <a:p>
            <a:endParaRPr lang="en-US" sz="800" dirty="0"/>
          </a:p>
          <a:p>
            <a:r>
              <a:rPr lang="en-US" sz="800" dirty="0"/>
              <a:t>interface tunnel-te1101</a:t>
            </a:r>
          </a:p>
          <a:p>
            <a:r>
              <a:rPr lang="en-US" sz="800" dirty="0"/>
              <a:t> ipv4 unnumbered Loopback16</a:t>
            </a:r>
          </a:p>
          <a:p>
            <a:r>
              <a:rPr lang="en-US" sz="800" dirty="0"/>
              <a:t> destination 10.160.0.1</a:t>
            </a:r>
          </a:p>
          <a:p>
            <a:r>
              <a:rPr lang="en-US" sz="800" dirty="0"/>
              <a:t> path-option 1 explicit name </a:t>
            </a:r>
            <a:r>
              <a:rPr lang="en-US" sz="800" dirty="0" smtClean="0"/>
              <a:t>R2-R1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interface tunnel-te1109</a:t>
            </a:r>
          </a:p>
          <a:p>
            <a:r>
              <a:rPr lang="en-US" sz="800" dirty="0"/>
              <a:t> ipv4 unnumbered Loopback16</a:t>
            </a:r>
          </a:p>
          <a:p>
            <a:r>
              <a:rPr lang="en-US" sz="800" dirty="0"/>
              <a:t> destination 10.160.0.9</a:t>
            </a:r>
          </a:p>
          <a:p>
            <a:r>
              <a:rPr lang="en-US" sz="800" dirty="0"/>
              <a:t> path-option 1 explicit name </a:t>
            </a:r>
            <a:r>
              <a:rPr lang="en-US" sz="800" dirty="0" smtClean="0"/>
              <a:t>R2-R3-R4-R7-R8-R9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smtClean="0"/>
              <a:t>l2vpn</a:t>
            </a:r>
          </a:p>
          <a:p>
            <a:r>
              <a:rPr lang="en-US" sz="800" dirty="0" smtClean="0"/>
              <a:t> pw-class SVC11-ATT-MOBILE-PRI-TO</a:t>
            </a:r>
            <a:r>
              <a:rPr lang="en-US" sz="800" dirty="0" smtClean="0"/>
              <a:t>-R1</a:t>
            </a:r>
            <a:endParaRPr lang="en-US" sz="800" dirty="0" smtClean="0"/>
          </a:p>
          <a:p>
            <a:r>
              <a:rPr lang="en-US" sz="800" dirty="0" smtClean="0"/>
              <a:t>  encapsulation </a:t>
            </a:r>
            <a:r>
              <a:rPr lang="en-US" sz="800" dirty="0" err="1" smtClean="0"/>
              <a:t>mpls</a:t>
            </a:r>
            <a:endParaRPr lang="en-US" sz="800" dirty="0" smtClean="0"/>
          </a:p>
          <a:p>
            <a:r>
              <a:rPr lang="en-US" sz="800" dirty="0" smtClean="0"/>
              <a:t>   preferred-path interface tunnel-</a:t>
            </a:r>
            <a:r>
              <a:rPr lang="en-US" sz="800" dirty="0" err="1" smtClean="0"/>
              <a:t>te</a:t>
            </a:r>
            <a:r>
              <a:rPr lang="en-US" sz="800" dirty="0" smtClean="0"/>
              <a:t> 1101</a:t>
            </a:r>
          </a:p>
          <a:p>
            <a:endParaRPr lang="en-US" sz="800" dirty="0" smtClean="0"/>
          </a:p>
          <a:p>
            <a:r>
              <a:rPr lang="en-US" sz="800" dirty="0" smtClean="0"/>
              <a:t> pw-class SVC11-ATT-MOBILE-SEC-TO</a:t>
            </a:r>
            <a:r>
              <a:rPr lang="en-US" sz="800" dirty="0" smtClean="0"/>
              <a:t>-R9</a:t>
            </a:r>
            <a:endParaRPr lang="en-US" sz="800" dirty="0" smtClean="0"/>
          </a:p>
          <a:p>
            <a:r>
              <a:rPr lang="en-US" sz="800" dirty="0" smtClean="0"/>
              <a:t>  encapsulation </a:t>
            </a:r>
            <a:r>
              <a:rPr lang="en-US" sz="800" dirty="0" err="1" smtClean="0"/>
              <a:t>mpls</a:t>
            </a:r>
            <a:endParaRPr lang="en-US" sz="800" dirty="0" smtClean="0"/>
          </a:p>
          <a:p>
            <a:r>
              <a:rPr lang="en-US" sz="800" dirty="0" smtClean="0"/>
              <a:t>   preferred-path interface tunnel-</a:t>
            </a:r>
            <a:r>
              <a:rPr lang="en-US" sz="800" dirty="0" err="1" smtClean="0"/>
              <a:t>te</a:t>
            </a:r>
            <a:r>
              <a:rPr lang="en-US" sz="800" dirty="0" smtClean="0"/>
              <a:t> 1109</a:t>
            </a:r>
          </a:p>
          <a:p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xconnect</a:t>
            </a:r>
            <a:r>
              <a:rPr lang="en-US" sz="800" dirty="0" smtClean="0"/>
              <a:t> group SVC11-ATT-MOBILE</a:t>
            </a:r>
          </a:p>
          <a:p>
            <a:r>
              <a:rPr lang="en-US" sz="800" dirty="0" smtClean="0"/>
              <a:t>  p2p TOWER01-PRI-TO</a:t>
            </a:r>
            <a:r>
              <a:rPr lang="en-US" sz="800" dirty="0" smtClean="0"/>
              <a:t>-R1</a:t>
            </a:r>
            <a:endParaRPr lang="en-US" sz="800" dirty="0" smtClean="0"/>
          </a:p>
          <a:p>
            <a:r>
              <a:rPr lang="en-US" sz="800" dirty="0" smtClean="0"/>
              <a:t>   interface TenGigE0/0/0/1.999</a:t>
            </a:r>
          </a:p>
          <a:p>
            <a:r>
              <a:rPr lang="en-US" sz="800" dirty="0" smtClean="0"/>
              <a:t>   neighbor ipv4 10.160.0.1 pw-id 11010102</a:t>
            </a:r>
          </a:p>
          <a:p>
            <a:r>
              <a:rPr lang="en-US" sz="800" dirty="0" smtClean="0"/>
              <a:t>   description TOWER-ADDRESS-HERE</a:t>
            </a:r>
          </a:p>
          <a:p>
            <a:r>
              <a:rPr lang="en-US" sz="800" dirty="0" smtClean="0"/>
              <a:t>  p2p TOWER01-SEC-TO</a:t>
            </a:r>
            <a:r>
              <a:rPr lang="en-US" sz="800" dirty="0" smtClean="0"/>
              <a:t>-R9</a:t>
            </a:r>
            <a:endParaRPr lang="en-US" sz="800" dirty="0" smtClean="0"/>
          </a:p>
          <a:p>
            <a:r>
              <a:rPr lang="en-US" sz="800" dirty="0" smtClean="0"/>
              <a:t>   interface TenGigE0/0/0/1.888</a:t>
            </a:r>
          </a:p>
          <a:p>
            <a:r>
              <a:rPr lang="en-US" sz="800" dirty="0" smtClean="0"/>
              <a:t>   neighbor ipv4 10.160.0.9 pw-id 11010209</a:t>
            </a:r>
          </a:p>
          <a:p>
            <a:r>
              <a:rPr lang="en-US" sz="800" dirty="0" smtClean="0"/>
              <a:t>    pw-class SVC11-ATT-MOBILE-SEC-TO</a:t>
            </a:r>
            <a:r>
              <a:rPr lang="en-US" sz="800" dirty="0" smtClean="0"/>
              <a:t>-R9</a:t>
            </a:r>
            <a:endParaRPr lang="en-US" sz="800" dirty="0" smtClean="0"/>
          </a:p>
          <a:p>
            <a:r>
              <a:rPr lang="en-US" sz="800" dirty="0" smtClean="0"/>
              <a:t>   description TOWER-ADDRESS-HERE</a:t>
            </a:r>
          </a:p>
          <a:p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-9769" y="124312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interface </a:t>
            </a:r>
            <a:r>
              <a:rPr lang="en-US" sz="1000" dirty="0"/>
              <a:t>Loopback16</a:t>
            </a:r>
          </a:p>
          <a:p>
            <a:r>
              <a:rPr lang="en-US" sz="1000" dirty="0"/>
              <a:t> description MPLS: VRF-LOOPBACK</a:t>
            </a:r>
          </a:p>
          <a:p>
            <a:r>
              <a:rPr lang="en-US" sz="1000" dirty="0"/>
              <a:t> ipv4 address 10.160.0.2 255.255.255.255</a:t>
            </a:r>
          </a:p>
          <a:p>
            <a:r>
              <a:rPr lang="en-US" sz="1000" dirty="0"/>
              <a:t> ipv6 address 2604:eb00:160::2/128</a:t>
            </a:r>
          </a:p>
          <a:p>
            <a:endParaRPr lang="en-US" sz="1000" dirty="0"/>
          </a:p>
          <a:p>
            <a:r>
              <a:rPr lang="en-US" sz="1000" dirty="0"/>
              <a:t>router </a:t>
            </a:r>
            <a:r>
              <a:rPr lang="en-US" sz="1000" dirty="0" err="1"/>
              <a:t>ospf</a:t>
            </a:r>
            <a:r>
              <a:rPr lang="en-US" sz="1000" dirty="0"/>
              <a:t> 1</a:t>
            </a:r>
          </a:p>
          <a:p>
            <a:r>
              <a:rPr lang="en-US" sz="1000" dirty="0"/>
              <a:t> area 0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r>
              <a:rPr lang="en-US" sz="1000" dirty="0"/>
              <a:t> router-id Loopback16</a:t>
            </a:r>
          </a:p>
          <a:p>
            <a:endParaRPr lang="en-US" sz="1000" dirty="0"/>
          </a:p>
          <a:p>
            <a:r>
              <a:rPr lang="en-US" sz="1000" dirty="0" smtClean="0"/>
              <a:t>rsvp</a:t>
            </a:r>
            <a:endParaRPr lang="en-US" sz="1000" dirty="0"/>
          </a:p>
          <a:p>
            <a:r>
              <a:rPr lang="en-US" sz="1000" dirty="0"/>
              <a:t> interface TenGigE0/0/0/1.1602</a:t>
            </a:r>
          </a:p>
          <a:p>
            <a:r>
              <a:rPr lang="en-US" sz="1000" dirty="0"/>
              <a:t> interface TenGigE0/1/0/1.1601</a:t>
            </a:r>
          </a:p>
          <a:p>
            <a:endParaRPr lang="en-US" sz="1000" dirty="0"/>
          </a:p>
          <a:p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endParaRPr lang="en-US" sz="1000" dirty="0"/>
          </a:p>
          <a:p>
            <a:r>
              <a:rPr lang="en-US" sz="1000" dirty="0"/>
              <a:t> interface TenGigE0/0/0/1.1602</a:t>
            </a:r>
          </a:p>
          <a:p>
            <a:r>
              <a:rPr lang="en-US" sz="1000" dirty="0"/>
              <a:t> interface TenGigE0/1/0/1.1601</a:t>
            </a:r>
          </a:p>
          <a:p>
            <a:endParaRPr lang="en-US" sz="1000" dirty="0"/>
          </a:p>
          <a:p>
            <a:r>
              <a:rPr lang="en-US" sz="1000" dirty="0" err="1"/>
              <a:t>mpls</a:t>
            </a:r>
            <a:r>
              <a:rPr lang="en-US" sz="1000" dirty="0"/>
              <a:t> </a:t>
            </a:r>
            <a:r>
              <a:rPr lang="en-US" sz="1000" dirty="0" err="1"/>
              <a:t>ldp</a:t>
            </a:r>
            <a:endParaRPr lang="en-US" sz="1000" dirty="0"/>
          </a:p>
          <a:p>
            <a:r>
              <a:rPr lang="en-US" sz="1000" dirty="0"/>
              <a:t> interface TenGigE0/0/0/1.1602</a:t>
            </a:r>
          </a:p>
          <a:p>
            <a:r>
              <a:rPr lang="en-US" sz="1000" dirty="0"/>
              <a:t> interface TenGigE0/1/0/1.1601</a:t>
            </a:r>
          </a:p>
        </p:txBody>
      </p:sp>
    </p:spTree>
    <p:extLst>
      <p:ext uri="{BB962C8B-B14F-4D97-AF65-F5344CB8AC3E}">
        <p14:creationId xmlns:p14="http://schemas.microsoft.com/office/powerpoint/2010/main" val="1929607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mpls</a:t>
            </a:r>
            <a:r>
              <a:rPr lang="en-US" dirty="0" smtClean="0"/>
              <a:t> </a:t>
            </a:r>
            <a:r>
              <a:rPr lang="en-US" dirty="0" err="1" smtClean="0"/>
              <a:t>traff</a:t>
            </a:r>
            <a:r>
              <a:rPr lang="en-US" dirty="0" smtClean="0"/>
              <a:t> </a:t>
            </a:r>
            <a:r>
              <a:rPr lang="en-US" dirty="0" err="1" smtClean="0"/>
              <a:t>tunn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-12019"/>
            <a:ext cx="4572000" cy="5262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Name: tunnel-te1109  Destination: 10.160.0.9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Signalled</a:t>
            </a:r>
            <a:r>
              <a:rPr lang="en-US" sz="800" dirty="0"/>
              <a:t>-Name: </a:t>
            </a:r>
            <a:r>
              <a:rPr lang="en-US" sz="800" dirty="0" smtClean="0"/>
              <a:t>R2_t1109</a:t>
            </a:r>
            <a:endParaRPr lang="en-US" sz="800" dirty="0"/>
          </a:p>
          <a:p>
            <a:r>
              <a:rPr lang="en-US" sz="800" dirty="0"/>
              <a:t>  Status:</a:t>
            </a:r>
          </a:p>
          <a:p>
            <a:r>
              <a:rPr lang="en-US" sz="800" dirty="0"/>
              <a:t>    Admin:    up </a:t>
            </a:r>
            <a:r>
              <a:rPr lang="en-US" sz="800" dirty="0" err="1"/>
              <a:t>Oper</a:t>
            </a:r>
            <a:r>
              <a:rPr lang="en-US" sz="800" dirty="0"/>
              <a:t>:   up   Path:  valid   </a:t>
            </a:r>
            <a:r>
              <a:rPr lang="en-US" sz="800" dirty="0" err="1"/>
              <a:t>Signalling</a:t>
            </a:r>
            <a:r>
              <a:rPr lang="en-US" sz="800" dirty="0"/>
              <a:t>: connected</a:t>
            </a:r>
          </a:p>
          <a:p>
            <a:endParaRPr lang="en-US" sz="800" dirty="0"/>
          </a:p>
          <a:p>
            <a:r>
              <a:rPr lang="en-US" sz="800" dirty="0"/>
              <a:t>    path option 1,  type explicit </a:t>
            </a:r>
            <a:r>
              <a:rPr lang="en-US" sz="800" dirty="0" smtClean="0"/>
              <a:t>R2-R3-R4-R7-R8-R9 </a:t>
            </a:r>
            <a:r>
              <a:rPr lang="en-US" sz="800" dirty="0"/>
              <a:t>(Basis for Setup, path weight 500)</a:t>
            </a:r>
          </a:p>
          <a:p>
            <a:r>
              <a:rPr lang="en-US" sz="800" dirty="0"/>
              <a:t>    G-PID: 0x0800 (derived from egress interface properties)</a:t>
            </a:r>
          </a:p>
          <a:p>
            <a:r>
              <a:rPr lang="en-US" sz="800" dirty="0"/>
              <a:t>    Bandwidth Requested: 0 kbps  CT0</a:t>
            </a:r>
          </a:p>
          <a:p>
            <a:r>
              <a:rPr lang="en-US" sz="800" dirty="0"/>
              <a:t>    Creation Time: Thu Apr 30 12:16:43 2015 (4d01h ago)</a:t>
            </a:r>
          </a:p>
          <a:p>
            <a:r>
              <a:rPr lang="en-US" sz="800" dirty="0"/>
              <a:t>  </a:t>
            </a:r>
            <a:r>
              <a:rPr lang="en-US" sz="800" dirty="0" err="1"/>
              <a:t>Config</a:t>
            </a:r>
            <a:r>
              <a:rPr lang="en-US" sz="800" dirty="0"/>
              <a:t> Parameters</a:t>
            </a:r>
            <a:r>
              <a:rPr lang="en-US" sz="800" dirty="0" smtClean="0"/>
              <a:t>:</a:t>
            </a:r>
          </a:p>
          <a:p>
            <a:r>
              <a:rPr lang="en-US" sz="800" dirty="0" smtClean="0"/>
              <a:t>    Bandwidth:        0 kbps (CT0) Priority:  7  7 Affinity: 0x0/0xffff</a:t>
            </a:r>
          </a:p>
          <a:p>
            <a:r>
              <a:rPr lang="en-US" sz="800" dirty="0" smtClean="0"/>
              <a:t>    </a:t>
            </a:r>
            <a:r>
              <a:rPr lang="en-US" sz="800" dirty="0"/>
              <a:t>Metric Type: TE (default)</a:t>
            </a:r>
          </a:p>
          <a:p>
            <a:r>
              <a:rPr lang="en-US" sz="800" dirty="0"/>
              <a:t>    Hop-limit: disabled</a:t>
            </a:r>
          </a:p>
          <a:p>
            <a:r>
              <a:rPr lang="en-US" sz="800" dirty="0"/>
              <a:t>    Cost-limit: disabled</a:t>
            </a:r>
          </a:p>
          <a:p>
            <a:r>
              <a:rPr lang="en-US" sz="800" dirty="0"/>
              <a:t>    AutoRoute: disabled  </a:t>
            </a:r>
            <a:r>
              <a:rPr lang="en-US" sz="800" dirty="0" err="1"/>
              <a:t>LockDown</a:t>
            </a:r>
            <a:r>
              <a:rPr lang="en-US" sz="800" dirty="0"/>
              <a:t>: disabled   Policy class: not set</a:t>
            </a:r>
          </a:p>
          <a:p>
            <a:r>
              <a:rPr lang="en-US" sz="800" dirty="0"/>
              <a:t>    Forward class: 0 (default)</a:t>
            </a:r>
          </a:p>
          <a:p>
            <a:r>
              <a:rPr lang="en-US" sz="800" dirty="0"/>
              <a:t>    Forwarding-Adjacency: disabled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Loadshare</a:t>
            </a:r>
            <a:r>
              <a:rPr lang="en-US" sz="800" dirty="0"/>
              <a:t>:          0 equal </a:t>
            </a:r>
            <a:r>
              <a:rPr lang="en-US" sz="800" dirty="0" err="1"/>
              <a:t>loadshares</a:t>
            </a:r>
            <a:endParaRPr lang="en-US" sz="800" dirty="0"/>
          </a:p>
          <a:p>
            <a:r>
              <a:rPr lang="en-US" sz="800" dirty="0"/>
              <a:t>    Auto-</a:t>
            </a:r>
            <a:r>
              <a:rPr lang="en-US" sz="800" dirty="0" err="1"/>
              <a:t>bw</a:t>
            </a:r>
            <a:r>
              <a:rPr lang="en-US" sz="800" dirty="0"/>
              <a:t>: disabled</a:t>
            </a:r>
          </a:p>
          <a:p>
            <a:r>
              <a:rPr lang="en-US" sz="800" dirty="0"/>
              <a:t>    Fast Reroute: Disabled, Protection Desired: None</a:t>
            </a:r>
          </a:p>
          <a:p>
            <a:r>
              <a:rPr lang="en-US" sz="800" dirty="0"/>
              <a:t>    Path Protection: Not Enabled</a:t>
            </a:r>
          </a:p>
          <a:p>
            <a:r>
              <a:rPr lang="en-US" sz="800" dirty="0"/>
              <a:t>    BFD Fast Detection: Disabled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Reoptimization</a:t>
            </a:r>
            <a:r>
              <a:rPr lang="en-US" sz="800" dirty="0"/>
              <a:t> after affinity failure: Enabled</a:t>
            </a:r>
          </a:p>
          <a:p>
            <a:r>
              <a:rPr lang="en-US" sz="800" dirty="0"/>
              <a:t>    Soft Preemption: Disabled</a:t>
            </a:r>
          </a:p>
          <a:p>
            <a:r>
              <a:rPr lang="en-US" sz="800" dirty="0"/>
              <a:t>  History:</a:t>
            </a:r>
          </a:p>
          <a:p>
            <a:r>
              <a:rPr lang="en-US" sz="800" dirty="0"/>
              <a:t>    Tunnel has been up for: 3d22h (since Thu Apr 30 14:55:38 EDT 2015)</a:t>
            </a:r>
          </a:p>
          <a:p>
            <a:r>
              <a:rPr lang="en-US" sz="800" dirty="0"/>
              <a:t>    Current LSP:</a:t>
            </a:r>
          </a:p>
          <a:p>
            <a:r>
              <a:rPr lang="en-US" sz="800" dirty="0"/>
              <a:t>      Uptime: 3d22h (since Thu Apr 30 14:55:38 EDT 2015)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Reopt</a:t>
            </a:r>
            <a:r>
              <a:rPr lang="en-US" sz="800" dirty="0"/>
              <a:t>. LSP:</a:t>
            </a:r>
          </a:p>
          <a:p>
            <a:r>
              <a:rPr lang="en-US" sz="800" dirty="0"/>
              <a:t>      Last Failure:</a:t>
            </a:r>
          </a:p>
          <a:p>
            <a:r>
              <a:rPr lang="en-US" sz="800" dirty="0"/>
              <a:t>        LSP not </a:t>
            </a:r>
            <a:r>
              <a:rPr lang="en-US" sz="800" dirty="0" err="1"/>
              <a:t>signalled</a:t>
            </a:r>
            <a:r>
              <a:rPr lang="en-US" sz="800" dirty="0"/>
              <a:t>, identical to the [CURRENT] LSP</a:t>
            </a:r>
          </a:p>
          <a:p>
            <a:r>
              <a:rPr lang="en-US" sz="800" dirty="0"/>
              <a:t>        Date/Time: Thu Apr 30 15:38:12 EDT 2015 [3d21h ago]</a:t>
            </a:r>
          </a:p>
          <a:p>
            <a:endParaRPr lang="en-US" sz="800" dirty="0"/>
          </a:p>
          <a:p>
            <a:r>
              <a:rPr lang="en-US" sz="800" dirty="0"/>
              <a:t>  Path info (OSPF 1 area 0):</a:t>
            </a:r>
          </a:p>
          <a:p>
            <a:r>
              <a:rPr lang="en-US" sz="800" dirty="0"/>
              <a:t>  Node hop count: 5</a:t>
            </a:r>
          </a:p>
          <a:p>
            <a:r>
              <a:rPr lang="en-US" sz="800" dirty="0"/>
              <a:t>  Hop0: 10.160.2.2</a:t>
            </a:r>
          </a:p>
          <a:p>
            <a:r>
              <a:rPr lang="en-US" sz="800" dirty="0"/>
              <a:t>  Hop1: 10.160.3.2</a:t>
            </a:r>
          </a:p>
          <a:p>
            <a:r>
              <a:rPr lang="en-US" sz="800" dirty="0"/>
              <a:t>  Hop2: 10.160.23.2</a:t>
            </a:r>
          </a:p>
          <a:p>
            <a:r>
              <a:rPr lang="en-US" sz="800" dirty="0"/>
              <a:t>  Hop3: 10.160.7.2</a:t>
            </a:r>
          </a:p>
          <a:p>
            <a:r>
              <a:rPr lang="en-US" sz="800" dirty="0"/>
              <a:t>  Hop4: 10.160.8.2</a:t>
            </a:r>
          </a:p>
          <a:p>
            <a:r>
              <a:rPr lang="en-US" sz="800" dirty="0"/>
              <a:t>  Hop5: 10.160.0.9</a:t>
            </a:r>
          </a:p>
        </p:txBody>
      </p:sp>
    </p:spTree>
    <p:extLst>
      <p:ext uri="{BB962C8B-B14F-4D97-AF65-F5344CB8AC3E}">
        <p14:creationId xmlns:p14="http://schemas.microsoft.com/office/powerpoint/2010/main" val="10535614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4932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0155" y="466577"/>
            <a:ext cx="9001089" cy="4420791"/>
            <a:chOff x="186817" y="622099"/>
            <a:chExt cx="11998325" cy="5894388"/>
          </a:xfrm>
        </p:grpSpPr>
        <p:pic>
          <p:nvPicPr>
            <p:cNvPr id="16" name="Picture 2" descr="\\.PSF\.Mac\Volumes\FLASH DRIVE\Opener_Template_Comp2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6270171" y="1219200"/>
              <a:ext cx="5733480" cy="5162785"/>
            </a:xfrm>
            <a:prstGeom prst="rect">
              <a:avLst/>
            </a:prstGeom>
            <a:noFill/>
            <a:effectLst>
              <a:innerShdw blurRad="114300" dist="101600" dir="13500000">
                <a:prstClr val="black">
                  <a:alpha val="50000"/>
                </a:prstClr>
              </a:innerShdw>
            </a:effectLst>
          </p:spPr>
        </p:pic>
        <p:grpSp>
          <p:nvGrpSpPr>
            <p:cNvPr id="3" name="Group 49"/>
            <p:cNvGrpSpPr/>
            <p:nvPr/>
          </p:nvGrpSpPr>
          <p:grpSpPr>
            <a:xfrm>
              <a:off x="186817" y="622099"/>
              <a:ext cx="11998325" cy="5894388"/>
              <a:chOff x="186817" y="622099"/>
              <a:chExt cx="11998325" cy="5894388"/>
            </a:xfrm>
          </p:grpSpPr>
          <p:grpSp>
            <p:nvGrpSpPr>
              <p:cNvPr id="4" name="Group 48"/>
              <p:cNvGrpSpPr/>
              <p:nvPr/>
            </p:nvGrpSpPr>
            <p:grpSpPr>
              <a:xfrm>
                <a:off x="186817" y="622099"/>
                <a:ext cx="11998325" cy="5894388"/>
                <a:chOff x="186817" y="622099"/>
                <a:chExt cx="11998325" cy="5894388"/>
              </a:xfrm>
            </p:grpSpPr>
            <p:grpSp>
              <p:nvGrpSpPr>
                <p:cNvPr id="6" name="Group 55"/>
                <p:cNvGrpSpPr/>
                <p:nvPr/>
              </p:nvGrpSpPr>
              <p:grpSpPr>
                <a:xfrm>
                  <a:off x="186817" y="622099"/>
                  <a:ext cx="11998325" cy="5894388"/>
                  <a:chOff x="174625" y="451411"/>
                  <a:chExt cx="11998325" cy="5894388"/>
                </a:xfrm>
              </p:grpSpPr>
              <p:sp>
                <p:nvSpPr>
                  <p:cNvPr id="45" name="Freeform 7"/>
                  <p:cNvSpPr>
                    <a:spLocks/>
                  </p:cNvSpPr>
                  <p:nvPr/>
                </p:nvSpPr>
                <p:spPr bwMode="auto">
                  <a:xfrm>
                    <a:off x="174625" y="451411"/>
                    <a:ext cx="11998325" cy="5894388"/>
                  </a:xfrm>
                  <a:custGeom>
                    <a:avLst/>
                    <a:gdLst/>
                    <a:ahLst/>
                    <a:cxnLst>
                      <a:cxn ang="0">
                        <a:pos x="2344" y="3458"/>
                      </a:cxn>
                      <a:cxn ang="0">
                        <a:pos x="2350" y="3496"/>
                      </a:cxn>
                      <a:cxn ang="0">
                        <a:pos x="2365" y="3530"/>
                      </a:cxn>
                      <a:cxn ang="0">
                        <a:pos x="2411" y="3570"/>
                      </a:cxn>
                      <a:cxn ang="0">
                        <a:pos x="2445" y="3584"/>
                      </a:cxn>
                      <a:cxn ang="0">
                        <a:pos x="7430" y="3586"/>
                      </a:cxn>
                      <a:cxn ang="0">
                        <a:pos x="7456" y="3588"/>
                      </a:cxn>
                      <a:cxn ang="0">
                        <a:pos x="7490" y="3602"/>
                      </a:cxn>
                      <a:cxn ang="0">
                        <a:pos x="7536" y="3641"/>
                      </a:cxn>
                      <a:cxn ang="0">
                        <a:pos x="7552" y="3675"/>
                      </a:cxn>
                      <a:cxn ang="0">
                        <a:pos x="7558" y="3713"/>
                      </a:cxn>
                      <a:cxn ang="0">
                        <a:pos x="7558" y="12"/>
                      </a:cxn>
                      <a:cxn ang="0">
                        <a:pos x="7548" y="50"/>
                      </a:cxn>
                      <a:cxn ang="0">
                        <a:pos x="7520" y="90"/>
                      </a:cxn>
                      <a:cxn ang="0">
                        <a:pos x="7480" y="118"/>
                      </a:cxn>
                      <a:cxn ang="0">
                        <a:pos x="7442" y="128"/>
                      </a:cxn>
                      <a:cxn ang="0">
                        <a:pos x="2471" y="128"/>
                      </a:cxn>
                      <a:cxn ang="0">
                        <a:pos x="2433" y="134"/>
                      </a:cxn>
                      <a:cxn ang="0">
                        <a:pos x="2399" y="150"/>
                      </a:cxn>
                      <a:cxn ang="0">
                        <a:pos x="2360" y="196"/>
                      </a:cxn>
                      <a:cxn ang="0">
                        <a:pos x="2346" y="230"/>
                      </a:cxn>
                      <a:cxn ang="0">
                        <a:pos x="2344" y="505"/>
                      </a:cxn>
                      <a:cxn ang="0">
                        <a:pos x="2336" y="555"/>
                      </a:cxn>
                      <a:cxn ang="0">
                        <a:pos x="2314" y="599"/>
                      </a:cxn>
                      <a:cxn ang="0">
                        <a:pos x="2284" y="621"/>
                      </a:cxn>
                      <a:cxn ang="0">
                        <a:pos x="2244" y="635"/>
                      </a:cxn>
                      <a:cxn ang="0">
                        <a:pos x="850" y="639"/>
                      </a:cxn>
                      <a:cxn ang="0">
                        <a:pos x="762" y="643"/>
                      </a:cxn>
                      <a:cxn ang="0">
                        <a:pos x="639" y="665"/>
                      </a:cxn>
                      <a:cxn ang="0">
                        <a:pos x="519" y="705"/>
                      </a:cxn>
                      <a:cxn ang="0">
                        <a:pos x="409" y="763"/>
                      </a:cxn>
                      <a:cxn ang="0">
                        <a:pos x="309" y="833"/>
                      </a:cxn>
                      <a:cxn ang="0">
                        <a:pos x="221" y="917"/>
                      </a:cxn>
                      <a:cxn ang="0">
                        <a:pos x="146" y="1014"/>
                      </a:cxn>
                      <a:cxn ang="0">
                        <a:pos x="84" y="1120"/>
                      </a:cxn>
                      <a:cxn ang="0">
                        <a:pos x="38" y="1236"/>
                      </a:cxn>
                      <a:cxn ang="0">
                        <a:pos x="10" y="1360"/>
                      </a:cxn>
                      <a:cxn ang="0">
                        <a:pos x="0" y="1489"/>
                      </a:cxn>
                      <a:cxn ang="0">
                        <a:pos x="4" y="1575"/>
                      </a:cxn>
                      <a:cxn ang="0">
                        <a:pos x="26" y="1701"/>
                      </a:cxn>
                      <a:cxn ang="0">
                        <a:pos x="66" y="1821"/>
                      </a:cxn>
                      <a:cxn ang="0">
                        <a:pos x="124" y="1931"/>
                      </a:cxn>
                      <a:cxn ang="0">
                        <a:pos x="193" y="2030"/>
                      </a:cxn>
                      <a:cxn ang="0">
                        <a:pos x="279" y="2118"/>
                      </a:cxn>
                      <a:cxn ang="0">
                        <a:pos x="375" y="2194"/>
                      </a:cxn>
                      <a:cxn ang="0">
                        <a:pos x="481" y="2256"/>
                      </a:cxn>
                      <a:cxn ang="0">
                        <a:pos x="597" y="2302"/>
                      </a:cxn>
                      <a:cxn ang="0">
                        <a:pos x="720" y="2330"/>
                      </a:cxn>
                      <a:cxn ang="0">
                        <a:pos x="850" y="2340"/>
                      </a:cxn>
                      <a:cxn ang="0">
                        <a:pos x="2228" y="2340"/>
                      </a:cxn>
                      <a:cxn ang="0">
                        <a:pos x="2270" y="2354"/>
                      </a:cxn>
                      <a:cxn ang="0">
                        <a:pos x="2302" y="2378"/>
                      </a:cxn>
                      <a:cxn ang="0">
                        <a:pos x="2326" y="2412"/>
                      </a:cxn>
                      <a:cxn ang="0">
                        <a:pos x="2342" y="2468"/>
                      </a:cxn>
                    </a:cxnLst>
                    <a:rect l="0" t="0" r="r" b="b"/>
                    <a:pathLst>
                      <a:path w="7558" h="3713">
                        <a:moveTo>
                          <a:pt x="2344" y="2498"/>
                        </a:moveTo>
                        <a:lnTo>
                          <a:pt x="2344" y="3458"/>
                        </a:lnTo>
                        <a:lnTo>
                          <a:pt x="2344" y="3458"/>
                        </a:lnTo>
                        <a:lnTo>
                          <a:pt x="2344" y="3470"/>
                        </a:lnTo>
                        <a:lnTo>
                          <a:pt x="2346" y="3484"/>
                        </a:lnTo>
                        <a:lnTo>
                          <a:pt x="2350" y="3496"/>
                        </a:lnTo>
                        <a:lnTo>
                          <a:pt x="2354" y="3508"/>
                        </a:lnTo>
                        <a:lnTo>
                          <a:pt x="2360" y="3518"/>
                        </a:lnTo>
                        <a:lnTo>
                          <a:pt x="2365" y="3530"/>
                        </a:lnTo>
                        <a:lnTo>
                          <a:pt x="2381" y="3548"/>
                        </a:lnTo>
                        <a:lnTo>
                          <a:pt x="2399" y="3564"/>
                        </a:lnTo>
                        <a:lnTo>
                          <a:pt x="2411" y="3570"/>
                        </a:lnTo>
                        <a:lnTo>
                          <a:pt x="2421" y="3576"/>
                        </a:lnTo>
                        <a:lnTo>
                          <a:pt x="2433" y="3580"/>
                        </a:lnTo>
                        <a:lnTo>
                          <a:pt x="2445" y="3584"/>
                        </a:lnTo>
                        <a:lnTo>
                          <a:pt x="2459" y="3586"/>
                        </a:lnTo>
                        <a:lnTo>
                          <a:pt x="2471" y="3586"/>
                        </a:lnTo>
                        <a:lnTo>
                          <a:pt x="7430" y="3586"/>
                        </a:lnTo>
                        <a:lnTo>
                          <a:pt x="7430" y="3586"/>
                        </a:lnTo>
                        <a:lnTo>
                          <a:pt x="7442" y="3586"/>
                        </a:lnTo>
                        <a:lnTo>
                          <a:pt x="7456" y="3588"/>
                        </a:lnTo>
                        <a:lnTo>
                          <a:pt x="7468" y="3592"/>
                        </a:lnTo>
                        <a:lnTo>
                          <a:pt x="7480" y="3596"/>
                        </a:lnTo>
                        <a:lnTo>
                          <a:pt x="7490" y="3602"/>
                        </a:lnTo>
                        <a:lnTo>
                          <a:pt x="7502" y="3608"/>
                        </a:lnTo>
                        <a:lnTo>
                          <a:pt x="7520" y="3623"/>
                        </a:lnTo>
                        <a:lnTo>
                          <a:pt x="7536" y="3641"/>
                        </a:lnTo>
                        <a:lnTo>
                          <a:pt x="7542" y="3653"/>
                        </a:lnTo>
                        <a:lnTo>
                          <a:pt x="7548" y="3663"/>
                        </a:lnTo>
                        <a:lnTo>
                          <a:pt x="7552" y="3675"/>
                        </a:lnTo>
                        <a:lnTo>
                          <a:pt x="7556" y="3687"/>
                        </a:lnTo>
                        <a:lnTo>
                          <a:pt x="7558" y="3701"/>
                        </a:lnTo>
                        <a:lnTo>
                          <a:pt x="7558" y="3713"/>
                        </a:lnTo>
                        <a:lnTo>
                          <a:pt x="7558" y="0"/>
                        </a:lnTo>
                        <a:lnTo>
                          <a:pt x="7558" y="0"/>
                        </a:lnTo>
                        <a:lnTo>
                          <a:pt x="7558" y="12"/>
                        </a:lnTo>
                        <a:lnTo>
                          <a:pt x="7556" y="26"/>
                        </a:lnTo>
                        <a:lnTo>
                          <a:pt x="7552" y="38"/>
                        </a:lnTo>
                        <a:lnTo>
                          <a:pt x="7548" y="50"/>
                        </a:lnTo>
                        <a:lnTo>
                          <a:pt x="7542" y="60"/>
                        </a:lnTo>
                        <a:lnTo>
                          <a:pt x="7536" y="72"/>
                        </a:lnTo>
                        <a:lnTo>
                          <a:pt x="7520" y="90"/>
                        </a:lnTo>
                        <a:lnTo>
                          <a:pt x="7502" y="106"/>
                        </a:lnTo>
                        <a:lnTo>
                          <a:pt x="7490" y="112"/>
                        </a:lnTo>
                        <a:lnTo>
                          <a:pt x="7480" y="118"/>
                        </a:lnTo>
                        <a:lnTo>
                          <a:pt x="7468" y="122"/>
                        </a:lnTo>
                        <a:lnTo>
                          <a:pt x="7456" y="126"/>
                        </a:lnTo>
                        <a:lnTo>
                          <a:pt x="7442" y="128"/>
                        </a:lnTo>
                        <a:lnTo>
                          <a:pt x="7430" y="128"/>
                        </a:lnTo>
                        <a:lnTo>
                          <a:pt x="2471" y="128"/>
                        </a:lnTo>
                        <a:lnTo>
                          <a:pt x="2471" y="128"/>
                        </a:lnTo>
                        <a:lnTo>
                          <a:pt x="2459" y="128"/>
                        </a:lnTo>
                        <a:lnTo>
                          <a:pt x="2445" y="130"/>
                        </a:lnTo>
                        <a:lnTo>
                          <a:pt x="2433" y="134"/>
                        </a:lnTo>
                        <a:lnTo>
                          <a:pt x="2421" y="138"/>
                        </a:lnTo>
                        <a:lnTo>
                          <a:pt x="2411" y="144"/>
                        </a:lnTo>
                        <a:lnTo>
                          <a:pt x="2399" y="150"/>
                        </a:lnTo>
                        <a:lnTo>
                          <a:pt x="2381" y="166"/>
                        </a:lnTo>
                        <a:lnTo>
                          <a:pt x="2365" y="184"/>
                        </a:lnTo>
                        <a:lnTo>
                          <a:pt x="2360" y="196"/>
                        </a:lnTo>
                        <a:lnTo>
                          <a:pt x="2354" y="206"/>
                        </a:lnTo>
                        <a:lnTo>
                          <a:pt x="2350" y="218"/>
                        </a:lnTo>
                        <a:lnTo>
                          <a:pt x="2346" y="230"/>
                        </a:lnTo>
                        <a:lnTo>
                          <a:pt x="2344" y="244"/>
                        </a:lnTo>
                        <a:lnTo>
                          <a:pt x="2344" y="256"/>
                        </a:lnTo>
                        <a:lnTo>
                          <a:pt x="2344" y="505"/>
                        </a:lnTo>
                        <a:lnTo>
                          <a:pt x="2344" y="505"/>
                        </a:lnTo>
                        <a:lnTo>
                          <a:pt x="2342" y="531"/>
                        </a:lnTo>
                        <a:lnTo>
                          <a:pt x="2336" y="555"/>
                        </a:lnTo>
                        <a:lnTo>
                          <a:pt x="2328" y="579"/>
                        </a:lnTo>
                        <a:lnTo>
                          <a:pt x="2320" y="589"/>
                        </a:lnTo>
                        <a:lnTo>
                          <a:pt x="2314" y="599"/>
                        </a:lnTo>
                        <a:lnTo>
                          <a:pt x="2304" y="607"/>
                        </a:lnTo>
                        <a:lnTo>
                          <a:pt x="2296" y="615"/>
                        </a:lnTo>
                        <a:lnTo>
                          <a:pt x="2284" y="621"/>
                        </a:lnTo>
                        <a:lnTo>
                          <a:pt x="2272" y="627"/>
                        </a:lnTo>
                        <a:lnTo>
                          <a:pt x="2258" y="633"/>
                        </a:lnTo>
                        <a:lnTo>
                          <a:pt x="2244" y="635"/>
                        </a:lnTo>
                        <a:lnTo>
                          <a:pt x="2228" y="637"/>
                        </a:lnTo>
                        <a:lnTo>
                          <a:pt x="2210" y="639"/>
                        </a:lnTo>
                        <a:lnTo>
                          <a:pt x="850" y="639"/>
                        </a:lnTo>
                        <a:lnTo>
                          <a:pt x="850" y="639"/>
                        </a:lnTo>
                        <a:lnTo>
                          <a:pt x="806" y="639"/>
                        </a:lnTo>
                        <a:lnTo>
                          <a:pt x="762" y="643"/>
                        </a:lnTo>
                        <a:lnTo>
                          <a:pt x="720" y="649"/>
                        </a:lnTo>
                        <a:lnTo>
                          <a:pt x="679" y="655"/>
                        </a:lnTo>
                        <a:lnTo>
                          <a:pt x="639" y="665"/>
                        </a:lnTo>
                        <a:lnTo>
                          <a:pt x="597" y="677"/>
                        </a:lnTo>
                        <a:lnTo>
                          <a:pt x="557" y="691"/>
                        </a:lnTo>
                        <a:lnTo>
                          <a:pt x="519" y="705"/>
                        </a:lnTo>
                        <a:lnTo>
                          <a:pt x="481" y="723"/>
                        </a:lnTo>
                        <a:lnTo>
                          <a:pt x="445" y="741"/>
                        </a:lnTo>
                        <a:lnTo>
                          <a:pt x="409" y="763"/>
                        </a:lnTo>
                        <a:lnTo>
                          <a:pt x="375" y="785"/>
                        </a:lnTo>
                        <a:lnTo>
                          <a:pt x="341" y="807"/>
                        </a:lnTo>
                        <a:lnTo>
                          <a:pt x="309" y="833"/>
                        </a:lnTo>
                        <a:lnTo>
                          <a:pt x="279" y="861"/>
                        </a:lnTo>
                        <a:lnTo>
                          <a:pt x="249" y="889"/>
                        </a:lnTo>
                        <a:lnTo>
                          <a:pt x="221" y="917"/>
                        </a:lnTo>
                        <a:lnTo>
                          <a:pt x="193" y="948"/>
                        </a:lnTo>
                        <a:lnTo>
                          <a:pt x="170" y="980"/>
                        </a:lnTo>
                        <a:lnTo>
                          <a:pt x="146" y="1014"/>
                        </a:lnTo>
                        <a:lnTo>
                          <a:pt x="124" y="1048"/>
                        </a:lnTo>
                        <a:lnTo>
                          <a:pt x="102" y="1084"/>
                        </a:lnTo>
                        <a:lnTo>
                          <a:pt x="84" y="1120"/>
                        </a:lnTo>
                        <a:lnTo>
                          <a:pt x="66" y="1158"/>
                        </a:lnTo>
                        <a:lnTo>
                          <a:pt x="52" y="1196"/>
                        </a:lnTo>
                        <a:lnTo>
                          <a:pt x="38" y="1236"/>
                        </a:lnTo>
                        <a:lnTo>
                          <a:pt x="26" y="1276"/>
                        </a:lnTo>
                        <a:lnTo>
                          <a:pt x="18" y="1318"/>
                        </a:lnTo>
                        <a:lnTo>
                          <a:pt x="10" y="1360"/>
                        </a:lnTo>
                        <a:lnTo>
                          <a:pt x="4" y="1402"/>
                        </a:lnTo>
                        <a:lnTo>
                          <a:pt x="0" y="1446"/>
                        </a:lnTo>
                        <a:lnTo>
                          <a:pt x="0" y="1489"/>
                        </a:lnTo>
                        <a:lnTo>
                          <a:pt x="0" y="1489"/>
                        </a:lnTo>
                        <a:lnTo>
                          <a:pt x="0" y="1533"/>
                        </a:lnTo>
                        <a:lnTo>
                          <a:pt x="4" y="1575"/>
                        </a:lnTo>
                        <a:lnTo>
                          <a:pt x="10" y="1619"/>
                        </a:lnTo>
                        <a:lnTo>
                          <a:pt x="18" y="1661"/>
                        </a:lnTo>
                        <a:lnTo>
                          <a:pt x="26" y="1701"/>
                        </a:lnTo>
                        <a:lnTo>
                          <a:pt x="38" y="1743"/>
                        </a:lnTo>
                        <a:lnTo>
                          <a:pt x="52" y="1781"/>
                        </a:lnTo>
                        <a:lnTo>
                          <a:pt x="66" y="1821"/>
                        </a:lnTo>
                        <a:lnTo>
                          <a:pt x="84" y="1859"/>
                        </a:lnTo>
                        <a:lnTo>
                          <a:pt x="102" y="1895"/>
                        </a:lnTo>
                        <a:lnTo>
                          <a:pt x="124" y="1931"/>
                        </a:lnTo>
                        <a:lnTo>
                          <a:pt x="146" y="1965"/>
                        </a:lnTo>
                        <a:lnTo>
                          <a:pt x="170" y="1999"/>
                        </a:lnTo>
                        <a:lnTo>
                          <a:pt x="193" y="2030"/>
                        </a:lnTo>
                        <a:lnTo>
                          <a:pt x="221" y="2060"/>
                        </a:lnTo>
                        <a:lnTo>
                          <a:pt x="249" y="2090"/>
                        </a:lnTo>
                        <a:lnTo>
                          <a:pt x="279" y="2118"/>
                        </a:lnTo>
                        <a:lnTo>
                          <a:pt x="309" y="2146"/>
                        </a:lnTo>
                        <a:lnTo>
                          <a:pt x="341" y="2170"/>
                        </a:lnTo>
                        <a:lnTo>
                          <a:pt x="375" y="2194"/>
                        </a:lnTo>
                        <a:lnTo>
                          <a:pt x="409" y="2216"/>
                        </a:lnTo>
                        <a:lnTo>
                          <a:pt x="445" y="2238"/>
                        </a:lnTo>
                        <a:lnTo>
                          <a:pt x="481" y="2256"/>
                        </a:lnTo>
                        <a:lnTo>
                          <a:pt x="519" y="2274"/>
                        </a:lnTo>
                        <a:lnTo>
                          <a:pt x="557" y="2288"/>
                        </a:lnTo>
                        <a:lnTo>
                          <a:pt x="597" y="2302"/>
                        </a:lnTo>
                        <a:lnTo>
                          <a:pt x="639" y="2314"/>
                        </a:lnTo>
                        <a:lnTo>
                          <a:pt x="679" y="2322"/>
                        </a:lnTo>
                        <a:lnTo>
                          <a:pt x="720" y="2330"/>
                        </a:lnTo>
                        <a:lnTo>
                          <a:pt x="762" y="2336"/>
                        </a:lnTo>
                        <a:lnTo>
                          <a:pt x="806" y="2338"/>
                        </a:lnTo>
                        <a:lnTo>
                          <a:pt x="850" y="2340"/>
                        </a:lnTo>
                        <a:lnTo>
                          <a:pt x="2210" y="2340"/>
                        </a:lnTo>
                        <a:lnTo>
                          <a:pt x="2210" y="2340"/>
                        </a:lnTo>
                        <a:lnTo>
                          <a:pt x="2228" y="2340"/>
                        </a:lnTo>
                        <a:lnTo>
                          <a:pt x="2242" y="2344"/>
                        </a:lnTo>
                        <a:lnTo>
                          <a:pt x="2256" y="2348"/>
                        </a:lnTo>
                        <a:lnTo>
                          <a:pt x="2270" y="2354"/>
                        </a:lnTo>
                        <a:lnTo>
                          <a:pt x="2282" y="2360"/>
                        </a:lnTo>
                        <a:lnTo>
                          <a:pt x="2292" y="2368"/>
                        </a:lnTo>
                        <a:lnTo>
                          <a:pt x="2302" y="2378"/>
                        </a:lnTo>
                        <a:lnTo>
                          <a:pt x="2312" y="2388"/>
                        </a:lnTo>
                        <a:lnTo>
                          <a:pt x="2320" y="2400"/>
                        </a:lnTo>
                        <a:lnTo>
                          <a:pt x="2326" y="2412"/>
                        </a:lnTo>
                        <a:lnTo>
                          <a:pt x="2332" y="2426"/>
                        </a:lnTo>
                        <a:lnTo>
                          <a:pt x="2336" y="2440"/>
                        </a:lnTo>
                        <a:lnTo>
                          <a:pt x="2342" y="2468"/>
                        </a:lnTo>
                        <a:lnTo>
                          <a:pt x="2344" y="2498"/>
                        </a:lnTo>
                        <a:lnTo>
                          <a:pt x="2344" y="249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246888">
                          <a:shade val="30000"/>
                          <a:satMod val="115000"/>
                          <a:alpha val="86000"/>
                        </a:srgbClr>
                      </a:gs>
                      <a:gs pos="50000">
                        <a:srgbClr val="246888">
                          <a:shade val="67500"/>
                          <a:satMod val="115000"/>
                        </a:srgbClr>
                      </a:gs>
                      <a:gs pos="100000">
                        <a:srgbClr val="246888">
                          <a:shade val="100000"/>
                          <a:satMod val="115000"/>
                        </a:srgbClr>
                      </a:gs>
                    </a:gsLst>
                    <a:lin ang="10800000" scaled="1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 8"/>
                  <p:cNvSpPr>
                    <a:spLocks/>
                  </p:cNvSpPr>
                  <p:nvPr/>
                </p:nvSpPr>
                <p:spPr bwMode="auto">
                  <a:xfrm>
                    <a:off x="348445" y="1577622"/>
                    <a:ext cx="2478087" cy="2478088"/>
                  </a:xfrm>
                  <a:custGeom>
                    <a:avLst/>
                    <a:gdLst/>
                    <a:ahLst/>
                    <a:cxnLst>
                      <a:cxn ang="0">
                        <a:pos x="1561" y="820"/>
                      </a:cxn>
                      <a:cxn ang="0">
                        <a:pos x="1545" y="938"/>
                      </a:cxn>
                      <a:cxn ang="0">
                        <a:pos x="1513" y="1048"/>
                      </a:cxn>
                      <a:cxn ang="0">
                        <a:pos x="1467" y="1152"/>
                      </a:cxn>
                      <a:cxn ang="0">
                        <a:pos x="1405" y="1248"/>
                      </a:cxn>
                      <a:cxn ang="0">
                        <a:pos x="1333" y="1331"/>
                      </a:cxn>
                      <a:cxn ang="0">
                        <a:pos x="1247" y="1405"/>
                      </a:cxn>
                      <a:cxn ang="0">
                        <a:pos x="1152" y="1467"/>
                      </a:cxn>
                      <a:cxn ang="0">
                        <a:pos x="1048" y="1513"/>
                      </a:cxn>
                      <a:cxn ang="0">
                        <a:pos x="938" y="1545"/>
                      </a:cxn>
                      <a:cxn ang="0">
                        <a:pos x="820" y="1559"/>
                      </a:cxn>
                      <a:cxn ang="0">
                        <a:pos x="740" y="1559"/>
                      </a:cxn>
                      <a:cxn ang="0">
                        <a:pos x="623" y="1545"/>
                      </a:cxn>
                      <a:cxn ang="0">
                        <a:pos x="513" y="1513"/>
                      </a:cxn>
                      <a:cxn ang="0">
                        <a:pos x="409" y="1467"/>
                      </a:cxn>
                      <a:cxn ang="0">
                        <a:pos x="313" y="1405"/>
                      </a:cxn>
                      <a:cxn ang="0">
                        <a:pos x="227" y="1331"/>
                      </a:cxn>
                      <a:cxn ang="0">
                        <a:pos x="155" y="1248"/>
                      </a:cxn>
                      <a:cxn ang="0">
                        <a:pos x="94" y="1152"/>
                      </a:cxn>
                      <a:cxn ang="0">
                        <a:pos x="48" y="1048"/>
                      </a:cxn>
                      <a:cxn ang="0">
                        <a:pos x="16" y="938"/>
                      </a:cxn>
                      <a:cxn ang="0">
                        <a:pos x="0" y="820"/>
                      </a:cxn>
                      <a:cxn ang="0">
                        <a:pos x="0" y="741"/>
                      </a:cxn>
                      <a:cxn ang="0">
                        <a:pos x="16" y="623"/>
                      </a:cxn>
                      <a:cxn ang="0">
                        <a:pos x="48" y="511"/>
                      </a:cxn>
                      <a:cxn ang="0">
                        <a:pos x="94" y="409"/>
                      </a:cxn>
                      <a:cxn ang="0">
                        <a:pos x="155" y="313"/>
                      </a:cxn>
                      <a:cxn ang="0">
                        <a:pos x="227" y="227"/>
                      </a:cxn>
                      <a:cxn ang="0">
                        <a:pos x="313" y="156"/>
                      </a:cxn>
                      <a:cxn ang="0">
                        <a:pos x="409" y="94"/>
                      </a:cxn>
                      <a:cxn ang="0">
                        <a:pos x="513" y="48"/>
                      </a:cxn>
                      <a:cxn ang="0">
                        <a:pos x="623" y="16"/>
                      </a:cxn>
                      <a:cxn ang="0">
                        <a:pos x="740" y="0"/>
                      </a:cxn>
                      <a:cxn ang="0">
                        <a:pos x="820" y="0"/>
                      </a:cxn>
                      <a:cxn ang="0">
                        <a:pos x="938" y="16"/>
                      </a:cxn>
                      <a:cxn ang="0">
                        <a:pos x="1048" y="48"/>
                      </a:cxn>
                      <a:cxn ang="0">
                        <a:pos x="1152" y="94"/>
                      </a:cxn>
                      <a:cxn ang="0">
                        <a:pos x="1247" y="156"/>
                      </a:cxn>
                      <a:cxn ang="0">
                        <a:pos x="1333" y="227"/>
                      </a:cxn>
                      <a:cxn ang="0">
                        <a:pos x="1405" y="313"/>
                      </a:cxn>
                      <a:cxn ang="0">
                        <a:pos x="1467" y="409"/>
                      </a:cxn>
                      <a:cxn ang="0">
                        <a:pos x="1513" y="511"/>
                      </a:cxn>
                      <a:cxn ang="0">
                        <a:pos x="1545" y="623"/>
                      </a:cxn>
                      <a:cxn ang="0">
                        <a:pos x="1561" y="741"/>
                      </a:cxn>
                    </a:cxnLst>
                    <a:rect l="0" t="0" r="r" b="b"/>
                    <a:pathLst>
                      <a:path w="1561" h="1561">
                        <a:moveTo>
                          <a:pt x="1561" y="780"/>
                        </a:moveTo>
                        <a:lnTo>
                          <a:pt x="1561" y="780"/>
                        </a:lnTo>
                        <a:lnTo>
                          <a:pt x="1561" y="820"/>
                        </a:lnTo>
                        <a:lnTo>
                          <a:pt x="1557" y="860"/>
                        </a:lnTo>
                        <a:lnTo>
                          <a:pt x="1553" y="898"/>
                        </a:lnTo>
                        <a:lnTo>
                          <a:pt x="1545" y="938"/>
                        </a:lnTo>
                        <a:lnTo>
                          <a:pt x="1537" y="976"/>
                        </a:lnTo>
                        <a:lnTo>
                          <a:pt x="1525" y="1012"/>
                        </a:lnTo>
                        <a:lnTo>
                          <a:pt x="1513" y="1048"/>
                        </a:lnTo>
                        <a:lnTo>
                          <a:pt x="1499" y="1084"/>
                        </a:lnTo>
                        <a:lnTo>
                          <a:pt x="1483" y="1118"/>
                        </a:lnTo>
                        <a:lnTo>
                          <a:pt x="1467" y="1152"/>
                        </a:lnTo>
                        <a:lnTo>
                          <a:pt x="1447" y="1186"/>
                        </a:lnTo>
                        <a:lnTo>
                          <a:pt x="1427" y="1218"/>
                        </a:lnTo>
                        <a:lnTo>
                          <a:pt x="1405" y="1248"/>
                        </a:lnTo>
                        <a:lnTo>
                          <a:pt x="1383" y="1278"/>
                        </a:lnTo>
                        <a:lnTo>
                          <a:pt x="1357" y="1305"/>
                        </a:lnTo>
                        <a:lnTo>
                          <a:pt x="1333" y="1331"/>
                        </a:lnTo>
                        <a:lnTo>
                          <a:pt x="1305" y="1357"/>
                        </a:lnTo>
                        <a:lnTo>
                          <a:pt x="1277" y="1383"/>
                        </a:lnTo>
                        <a:lnTo>
                          <a:pt x="1247" y="1405"/>
                        </a:lnTo>
                        <a:lnTo>
                          <a:pt x="1217" y="1427"/>
                        </a:lnTo>
                        <a:lnTo>
                          <a:pt x="1186" y="1447"/>
                        </a:lnTo>
                        <a:lnTo>
                          <a:pt x="1152" y="1467"/>
                        </a:lnTo>
                        <a:lnTo>
                          <a:pt x="1120" y="1483"/>
                        </a:lnTo>
                        <a:lnTo>
                          <a:pt x="1084" y="1499"/>
                        </a:lnTo>
                        <a:lnTo>
                          <a:pt x="1048" y="1513"/>
                        </a:lnTo>
                        <a:lnTo>
                          <a:pt x="1012" y="1525"/>
                        </a:lnTo>
                        <a:lnTo>
                          <a:pt x="976" y="1537"/>
                        </a:lnTo>
                        <a:lnTo>
                          <a:pt x="938" y="1545"/>
                        </a:lnTo>
                        <a:lnTo>
                          <a:pt x="900" y="1551"/>
                        </a:lnTo>
                        <a:lnTo>
                          <a:pt x="860" y="1557"/>
                        </a:lnTo>
                        <a:lnTo>
                          <a:pt x="820" y="1559"/>
                        </a:lnTo>
                        <a:lnTo>
                          <a:pt x="780" y="1561"/>
                        </a:lnTo>
                        <a:lnTo>
                          <a:pt x="780" y="1561"/>
                        </a:lnTo>
                        <a:lnTo>
                          <a:pt x="740" y="1559"/>
                        </a:lnTo>
                        <a:lnTo>
                          <a:pt x="700" y="1557"/>
                        </a:lnTo>
                        <a:lnTo>
                          <a:pt x="660" y="1551"/>
                        </a:lnTo>
                        <a:lnTo>
                          <a:pt x="623" y="1545"/>
                        </a:lnTo>
                        <a:lnTo>
                          <a:pt x="585" y="1537"/>
                        </a:lnTo>
                        <a:lnTo>
                          <a:pt x="549" y="1525"/>
                        </a:lnTo>
                        <a:lnTo>
                          <a:pt x="513" y="1513"/>
                        </a:lnTo>
                        <a:lnTo>
                          <a:pt x="477" y="1499"/>
                        </a:lnTo>
                        <a:lnTo>
                          <a:pt x="441" y="1483"/>
                        </a:lnTo>
                        <a:lnTo>
                          <a:pt x="409" y="1467"/>
                        </a:lnTo>
                        <a:lnTo>
                          <a:pt x="375" y="1447"/>
                        </a:lnTo>
                        <a:lnTo>
                          <a:pt x="343" y="1427"/>
                        </a:lnTo>
                        <a:lnTo>
                          <a:pt x="313" y="1405"/>
                        </a:lnTo>
                        <a:lnTo>
                          <a:pt x="283" y="1383"/>
                        </a:lnTo>
                        <a:lnTo>
                          <a:pt x="255" y="1357"/>
                        </a:lnTo>
                        <a:lnTo>
                          <a:pt x="227" y="1331"/>
                        </a:lnTo>
                        <a:lnTo>
                          <a:pt x="203" y="1305"/>
                        </a:lnTo>
                        <a:lnTo>
                          <a:pt x="177" y="1278"/>
                        </a:lnTo>
                        <a:lnTo>
                          <a:pt x="155" y="1248"/>
                        </a:lnTo>
                        <a:lnTo>
                          <a:pt x="133" y="1218"/>
                        </a:lnTo>
                        <a:lnTo>
                          <a:pt x="113" y="1186"/>
                        </a:lnTo>
                        <a:lnTo>
                          <a:pt x="94" y="1152"/>
                        </a:lnTo>
                        <a:lnTo>
                          <a:pt x="78" y="1118"/>
                        </a:lnTo>
                        <a:lnTo>
                          <a:pt x="62" y="1084"/>
                        </a:lnTo>
                        <a:lnTo>
                          <a:pt x="48" y="1048"/>
                        </a:lnTo>
                        <a:lnTo>
                          <a:pt x="36" y="1012"/>
                        </a:lnTo>
                        <a:lnTo>
                          <a:pt x="24" y="976"/>
                        </a:lnTo>
                        <a:lnTo>
                          <a:pt x="16" y="938"/>
                        </a:lnTo>
                        <a:lnTo>
                          <a:pt x="8" y="898"/>
                        </a:lnTo>
                        <a:lnTo>
                          <a:pt x="4" y="860"/>
                        </a:lnTo>
                        <a:lnTo>
                          <a:pt x="0" y="820"/>
                        </a:lnTo>
                        <a:lnTo>
                          <a:pt x="0" y="780"/>
                        </a:lnTo>
                        <a:lnTo>
                          <a:pt x="0" y="780"/>
                        </a:lnTo>
                        <a:lnTo>
                          <a:pt x="0" y="741"/>
                        </a:lnTo>
                        <a:lnTo>
                          <a:pt x="4" y="701"/>
                        </a:lnTo>
                        <a:lnTo>
                          <a:pt x="8" y="661"/>
                        </a:lnTo>
                        <a:lnTo>
                          <a:pt x="16" y="623"/>
                        </a:lnTo>
                        <a:lnTo>
                          <a:pt x="24" y="585"/>
                        </a:lnTo>
                        <a:lnTo>
                          <a:pt x="36" y="549"/>
                        </a:lnTo>
                        <a:lnTo>
                          <a:pt x="48" y="511"/>
                        </a:lnTo>
                        <a:lnTo>
                          <a:pt x="62" y="477"/>
                        </a:lnTo>
                        <a:lnTo>
                          <a:pt x="78" y="441"/>
                        </a:lnTo>
                        <a:lnTo>
                          <a:pt x="94" y="409"/>
                        </a:lnTo>
                        <a:lnTo>
                          <a:pt x="113" y="375"/>
                        </a:lnTo>
                        <a:lnTo>
                          <a:pt x="133" y="343"/>
                        </a:lnTo>
                        <a:lnTo>
                          <a:pt x="155" y="313"/>
                        </a:lnTo>
                        <a:lnTo>
                          <a:pt x="177" y="283"/>
                        </a:lnTo>
                        <a:lnTo>
                          <a:pt x="203" y="255"/>
                        </a:lnTo>
                        <a:lnTo>
                          <a:pt x="227" y="227"/>
                        </a:lnTo>
                        <a:lnTo>
                          <a:pt x="255" y="202"/>
                        </a:lnTo>
                        <a:lnTo>
                          <a:pt x="283" y="178"/>
                        </a:lnTo>
                        <a:lnTo>
                          <a:pt x="313" y="156"/>
                        </a:lnTo>
                        <a:lnTo>
                          <a:pt x="343" y="134"/>
                        </a:lnTo>
                        <a:lnTo>
                          <a:pt x="375" y="112"/>
                        </a:lnTo>
                        <a:lnTo>
                          <a:pt x="409" y="94"/>
                        </a:lnTo>
                        <a:lnTo>
                          <a:pt x="441" y="76"/>
                        </a:lnTo>
                        <a:lnTo>
                          <a:pt x="477" y="62"/>
                        </a:lnTo>
                        <a:lnTo>
                          <a:pt x="513" y="48"/>
                        </a:lnTo>
                        <a:lnTo>
                          <a:pt x="549" y="34"/>
                        </a:lnTo>
                        <a:lnTo>
                          <a:pt x="585" y="24"/>
                        </a:lnTo>
                        <a:lnTo>
                          <a:pt x="623" y="16"/>
                        </a:lnTo>
                        <a:lnTo>
                          <a:pt x="660" y="8"/>
                        </a:lnTo>
                        <a:lnTo>
                          <a:pt x="700" y="4"/>
                        </a:lnTo>
                        <a:lnTo>
                          <a:pt x="740" y="0"/>
                        </a:lnTo>
                        <a:lnTo>
                          <a:pt x="780" y="0"/>
                        </a:lnTo>
                        <a:lnTo>
                          <a:pt x="780" y="0"/>
                        </a:lnTo>
                        <a:lnTo>
                          <a:pt x="820" y="0"/>
                        </a:lnTo>
                        <a:lnTo>
                          <a:pt x="860" y="4"/>
                        </a:lnTo>
                        <a:lnTo>
                          <a:pt x="900" y="8"/>
                        </a:lnTo>
                        <a:lnTo>
                          <a:pt x="938" y="16"/>
                        </a:lnTo>
                        <a:lnTo>
                          <a:pt x="976" y="24"/>
                        </a:lnTo>
                        <a:lnTo>
                          <a:pt x="1012" y="34"/>
                        </a:lnTo>
                        <a:lnTo>
                          <a:pt x="1048" y="48"/>
                        </a:lnTo>
                        <a:lnTo>
                          <a:pt x="1084" y="62"/>
                        </a:lnTo>
                        <a:lnTo>
                          <a:pt x="1120" y="76"/>
                        </a:lnTo>
                        <a:lnTo>
                          <a:pt x="1152" y="94"/>
                        </a:lnTo>
                        <a:lnTo>
                          <a:pt x="1186" y="112"/>
                        </a:lnTo>
                        <a:lnTo>
                          <a:pt x="1217" y="134"/>
                        </a:lnTo>
                        <a:lnTo>
                          <a:pt x="1247" y="156"/>
                        </a:lnTo>
                        <a:lnTo>
                          <a:pt x="1277" y="178"/>
                        </a:lnTo>
                        <a:lnTo>
                          <a:pt x="1305" y="202"/>
                        </a:lnTo>
                        <a:lnTo>
                          <a:pt x="1333" y="227"/>
                        </a:lnTo>
                        <a:lnTo>
                          <a:pt x="1357" y="255"/>
                        </a:lnTo>
                        <a:lnTo>
                          <a:pt x="1383" y="283"/>
                        </a:lnTo>
                        <a:lnTo>
                          <a:pt x="1405" y="313"/>
                        </a:lnTo>
                        <a:lnTo>
                          <a:pt x="1427" y="343"/>
                        </a:lnTo>
                        <a:lnTo>
                          <a:pt x="1447" y="375"/>
                        </a:lnTo>
                        <a:lnTo>
                          <a:pt x="1467" y="409"/>
                        </a:lnTo>
                        <a:lnTo>
                          <a:pt x="1483" y="441"/>
                        </a:lnTo>
                        <a:lnTo>
                          <a:pt x="1499" y="477"/>
                        </a:lnTo>
                        <a:lnTo>
                          <a:pt x="1513" y="511"/>
                        </a:lnTo>
                        <a:lnTo>
                          <a:pt x="1525" y="549"/>
                        </a:lnTo>
                        <a:lnTo>
                          <a:pt x="1537" y="585"/>
                        </a:lnTo>
                        <a:lnTo>
                          <a:pt x="1545" y="623"/>
                        </a:lnTo>
                        <a:lnTo>
                          <a:pt x="1553" y="661"/>
                        </a:lnTo>
                        <a:lnTo>
                          <a:pt x="1557" y="701"/>
                        </a:lnTo>
                        <a:lnTo>
                          <a:pt x="1561" y="741"/>
                        </a:lnTo>
                        <a:lnTo>
                          <a:pt x="1561" y="780"/>
                        </a:lnTo>
                        <a:lnTo>
                          <a:pt x="1561" y="780"/>
                        </a:lnTo>
                        <a:close/>
                      </a:path>
                    </a:pathLst>
                  </a:custGeom>
                  <a:solidFill>
                    <a:srgbClr val="102633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4189411" y="998020"/>
                  <a:ext cx="6830613" cy="4935019"/>
                </a:xfrm>
                <a:prstGeom prst="rect">
                  <a:avLst/>
                </a:prstGeom>
                <a:noFill/>
              </p:spPr>
              <p:txBody>
                <a:bodyPr wrap="square" lIns="91432" tIns="45717" rIns="91432" bIns="45717" rtlCol="0" anchor="ctr">
                  <a:spAutoFit/>
                </a:bodyPr>
                <a:lstStyle/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Why &amp; When MPLS TE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Service Definition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Explicit Path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Tunnels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PW Classes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PW IDs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err="1" smtClean="0">
                      <a:solidFill>
                        <a:schemeClr val="bg1"/>
                      </a:solidFill>
                    </a:rPr>
                    <a:t>Xconnect</a:t>
                  </a:r>
                  <a:r>
                    <a:rPr lang="en-US" sz="2300" dirty="0" smtClean="0">
                      <a:solidFill>
                        <a:schemeClr val="bg1"/>
                      </a:solidFill>
                    </a:rPr>
                    <a:t> P2P Configuration</a:t>
                  </a:r>
                </a:p>
                <a:p>
                  <a:pPr marL="197840" indent="-197840">
                    <a:spcBef>
                      <a:spcPts val="866"/>
                    </a:spcBef>
                    <a:buClr>
                      <a:srgbClr val="FFE14F"/>
                    </a:buClr>
                    <a:buFont typeface="Arial" pitchFamily="34" charset="0"/>
                    <a:buChar char="•"/>
                  </a:pPr>
                  <a:r>
                    <a:rPr lang="en-US" sz="2300" dirty="0" smtClean="0">
                      <a:solidFill>
                        <a:schemeClr val="bg1"/>
                      </a:solidFill>
                    </a:rPr>
                    <a:t>Summary</a:t>
                  </a:r>
                </a:p>
              </p:txBody>
            </p:sp>
          </p:grpSp>
          <p:pic>
            <p:nvPicPr>
              <p:cNvPr id="47" name="Picture 38" descr="\\.PSF\.Mac\Volumes\UNTITLED\Hand_Shak_Icon_Green1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744704" y="2115957"/>
                <a:ext cx="1678233" cy="16782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607269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 NNIs at </a:t>
            </a:r>
            <a:r>
              <a:rPr lang="en-US" dirty="0" smtClean="0"/>
              <a:t>R1 </a:t>
            </a:r>
            <a:r>
              <a:rPr lang="en-US" dirty="0" smtClean="0"/>
              <a:t>&amp; </a:t>
            </a:r>
            <a:r>
              <a:rPr lang="en-US" dirty="0" smtClean="0"/>
              <a:t>R9.</a:t>
            </a:r>
            <a:endParaRPr lang="en-US" dirty="0" smtClean="0"/>
          </a:p>
          <a:p>
            <a:r>
              <a:rPr lang="en-US" dirty="0" smtClean="0"/>
              <a:t>Each node must establish diverse l2vpn paths.</a:t>
            </a:r>
          </a:p>
          <a:p>
            <a:r>
              <a:rPr lang="en-US" dirty="0" smtClean="0"/>
              <a:t>Routing protocol (OSPF) alone will not meet the requirements.  For example:</a:t>
            </a:r>
          </a:p>
          <a:p>
            <a:pPr lvl="1"/>
            <a:r>
              <a:rPr lang="en-US" dirty="0" smtClean="0"/>
              <a:t>R2 </a:t>
            </a:r>
            <a:r>
              <a:rPr lang="en-US" dirty="0" smtClean="0"/>
              <a:t>to </a:t>
            </a:r>
            <a:r>
              <a:rPr lang="en-US" dirty="0" smtClean="0"/>
              <a:t>R1</a:t>
            </a:r>
            <a:endParaRPr lang="en-US" dirty="0" smtClean="0"/>
          </a:p>
          <a:p>
            <a:pPr lvl="1"/>
            <a:r>
              <a:rPr lang="en-US" dirty="0" smtClean="0"/>
              <a:t>R2 </a:t>
            </a:r>
            <a:r>
              <a:rPr lang="en-US" dirty="0" smtClean="0"/>
              <a:t>to </a:t>
            </a:r>
            <a:r>
              <a:rPr lang="en-US" dirty="0" smtClean="0"/>
              <a:t>R9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&amp; When MPLS 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90" y="1221153"/>
            <a:ext cx="4534510" cy="31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69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L2VPN services defined by 2 digit number, to be used multiple places in the overall configuration.</a:t>
            </a:r>
          </a:p>
          <a:p>
            <a:pPr lvl="1"/>
            <a:r>
              <a:rPr lang="en-US" dirty="0" smtClean="0"/>
              <a:t>1x – Mobile Backhaul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11 – ATT</a:t>
            </a:r>
          </a:p>
          <a:p>
            <a:pPr lvl="2"/>
            <a:r>
              <a:rPr lang="en-US" dirty="0" smtClean="0"/>
              <a:t>12 – Verizon</a:t>
            </a:r>
          </a:p>
          <a:p>
            <a:pPr lvl="1"/>
            <a:r>
              <a:rPr lang="en-US" dirty="0" smtClean="0"/>
              <a:t>2x – Schools</a:t>
            </a:r>
          </a:p>
          <a:p>
            <a:pPr lvl="1"/>
            <a:r>
              <a:rPr lang="en-US" dirty="0" smtClean="0"/>
              <a:t>3x – </a:t>
            </a:r>
            <a:r>
              <a:rPr lang="en-US" dirty="0" err="1" smtClean="0"/>
              <a:t>Govt</a:t>
            </a:r>
            <a:endParaRPr lang="en-US" dirty="0" smtClean="0"/>
          </a:p>
          <a:p>
            <a:pPr lvl="1"/>
            <a:r>
              <a:rPr lang="en-US" dirty="0" smtClean="0"/>
              <a:t>4x - ???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83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Paths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Needed to steer traffic.</a:t>
            </a:r>
          </a:p>
          <a:p>
            <a:r>
              <a:rPr lang="en-US" sz="2400" dirty="0" smtClean="0"/>
              <a:t>Suggested to define both.</a:t>
            </a:r>
          </a:p>
          <a:p>
            <a:r>
              <a:rPr lang="en-US" sz="2400" dirty="0" smtClean="0"/>
              <a:t>Use strict routes, not loose.</a:t>
            </a:r>
          </a:p>
          <a:p>
            <a:r>
              <a:rPr lang="en-US" sz="2400" dirty="0" smtClean="0"/>
              <a:t>Name them by the path.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40" indent="0">
              <a:spcBef>
                <a:spcPts val="0"/>
              </a:spcBef>
              <a:buNone/>
            </a:pPr>
            <a:r>
              <a:rPr lang="en-US" sz="1000" dirty="0"/>
              <a:t>explicit-path name </a:t>
            </a:r>
            <a:r>
              <a:rPr lang="en-US" sz="1000" dirty="0" smtClean="0"/>
              <a:t>R9-R8-R7-R4-R3-R2</a:t>
            </a:r>
            <a:endParaRPr lang="en-US" sz="1000" dirty="0"/>
          </a:p>
          <a:p>
            <a:pPr marL="57140" indent="0">
              <a:spcBef>
                <a:spcPts val="0"/>
              </a:spcBef>
              <a:buNone/>
            </a:pPr>
            <a:r>
              <a:rPr lang="en-US" sz="1000" dirty="0"/>
              <a:t> index 1 next-address strict ipv4 unicast 10.160.8.1</a:t>
            </a:r>
          </a:p>
          <a:p>
            <a:pPr marL="57140" indent="0">
              <a:spcBef>
                <a:spcPts val="0"/>
              </a:spcBef>
              <a:buNone/>
            </a:pPr>
            <a:r>
              <a:rPr lang="en-US" sz="1000" dirty="0"/>
              <a:t> index 2 next-address strict ipv4 unicast 10.160.7.1</a:t>
            </a:r>
          </a:p>
          <a:p>
            <a:pPr marL="57140" indent="0">
              <a:spcBef>
                <a:spcPts val="0"/>
              </a:spcBef>
              <a:buNone/>
            </a:pPr>
            <a:r>
              <a:rPr lang="en-US" sz="1000" dirty="0"/>
              <a:t> index 3 next-address strict ipv4 unicast 10.160.23.1</a:t>
            </a:r>
          </a:p>
          <a:p>
            <a:pPr marL="57140" indent="0">
              <a:spcBef>
                <a:spcPts val="0"/>
              </a:spcBef>
              <a:buNone/>
            </a:pPr>
            <a:r>
              <a:rPr lang="en-US" sz="1000" dirty="0"/>
              <a:t> index 4 next-address strict ipv4 unicast 10.160.3.1</a:t>
            </a:r>
          </a:p>
          <a:p>
            <a:pPr marL="57140" indent="0">
              <a:spcBef>
                <a:spcPts val="0"/>
              </a:spcBef>
              <a:buNone/>
            </a:pPr>
            <a:r>
              <a:rPr lang="en-US" sz="1000" dirty="0"/>
              <a:t> index 5 next-address strict ipv4 unicast 10.160.2.1</a:t>
            </a:r>
          </a:p>
        </p:txBody>
      </p:sp>
    </p:spTree>
    <p:extLst>
      <p:ext uri="{BB962C8B-B14F-4D97-AF65-F5344CB8AC3E}">
        <p14:creationId xmlns:p14="http://schemas.microsoft.com/office/powerpoint/2010/main" val="1977865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Named by service number and tunnel destination</a:t>
            </a:r>
          </a:p>
          <a:p>
            <a:r>
              <a:rPr lang="en-US" sz="2400" dirty="0" smtClean="0"/>
              <a:t>Always unnumbered using loopback.</a:t>
            </a:r>
          </a:p>
          <a:p>
            <a:r>
              <a:rPr lang="en-US" sz="2400" dirty="0" smtClean="0"/>
              <a:t>Leverage the explicit path.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659923" y="1263700"/>
            <a:ext cx="43961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interface tunnel-</a:t>
            </a:r>
            <a:r>
              <a:rPr lang="en-US" sz="1000" dirty="0" smtClean="0"/>
              <a:t>te1102</a:t>
            </a:r>
            <a:endParaRPr lang="en-US" sz="1000" dirty="0"/>
          </a:p>
          <a:p>
            <a:r>
              <a:rPr lang="en-US" sz="1000" dirty="0" smtClean="0"/>
              <a:t>ipv4 </a:t>
            </a:r>
            <a:r>
              <a:rPr lang="en-US" sz="1000" dirty="0"/>
              <a:t>unnumbered Loopback16</a:t>
            </a:r>
          </a:p>
          <a:p>
            <a:r>
              <a:rPr lang="en-US" sz="1000" dirty="0" smtClean="0"/>
              <a:t>destination 10.160.0.2</a:t>
            </a:r>
            <a:endParaRPr lang="en-US" sz="1000" dirty="0"/>
          </a:p>
          <a:p>
            <a:r>
              <a:rPr lang="en-US" sz="1000" dirty="0" smtClean="0"/>
              <a:t>path</a:t>
            </a:r>
            <a:r>
              <a:rPr lang="en-US" sz="1000" dirty="0"/>
              <a:t>-option 1 explicit name </a:t>
            </a:r>
            <a:r>
              <a:rPr lang="en-US" sz="1000" dirty="0" smtClean="0"/>
              <a:t>R9-R8-R7-R4-R3-R2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16469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Naming by service and destination.</a:t>
            </a:r>
          </a:p>
          <a:p>
            <a:r>
              <a:rPr lang="en-US" sz="2400" dirty="0" smtClean="0"/>
              <a:t>Tunnel tied to this class.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72000" y="112895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l2vpn</a:t>
            </a:r>
            <a:endParaRPr lang="en-US" sz="1000" dirty="0"/>
          </a:p>
          <a:p>
            <a:r>
              <a:rPr lang="en-US" sz="1000" dirty="0" smtClean="0"/>
              <a:t>pw</a:t>
            </a:r>
            <a:r>
              <a:rPr lang="en-US" sz="1000" dirty="0"/>
              <a:t>-class SVC11-ATT-MOBILE-SEC-TO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 smtClean="0"/>
              <a:t> </a:t>
            </a:r>
            <a:r>
              <a:rPr lang="en-US" sz="1000" dirty="0"/>
              <a:t>encapsulation </a:t>
            </a:r>
            <a:r>
              <a:rPr lang="en-US" sz="1000" dirty="0" err="1"/>
              <a:t>mpls</a:t>
            </a:r>
            <a:endParaRPr lang="en-US" sz="1000" dirty="0"/>
          </a:p>
          <a:p>
            <a:r>
              <a:rPr lang="en-US" sz="1000" dirty="0" smtClean="0"/>
              <a:t>  </a:t>
            </a:r>
            <a:r>
              <a:rPr lang="en-US" sz="1000" dirty="0"/>
              <a:t>preferred-path interface tunnel-</a:t>
            </a:r>
            <a:r>
              <a:rPr lang="en-US" sz="1000" dirty="0" err="1"/>
              <a:t>te</a:t>
            </a:r>
            <a:r>
              <a:rPr lang="en-US" sz="1000" dirty="0"/>
              <a:t> 1102</a:t>
            </a:r>
          </a:p>
        </p:txBody>
      </p:sp>
    </p:spTree>
    <p:extLst>
      <p:ext uri="{BB962C8B-B14F-4D97-AF65-F5344CB8AC3E}">
        <p14:creationId xmlns:p14="http://schemas.microsoft.com/office/powerpoint/2010/main" val="3494836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Xconnect</a:t>
            </a:r>
            <a:r>
              <a:rPr lang="en-US" dirty="0" smtClean="0"/>
              <a:t> &amp; PW IDs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8 Digits</a:t>
            </a:r>
          </a:p>
          <a:p>
            <a:pPr lvl="1"/>
            <a:r>
              <a:rPr lang="en-US" sz="2200" dirty="0" smtClean="0"/>
              <a:t>11 – Service #</a:t>
            </a:r>
          </a:p>
          <a:p>
            <a:pPr lvl="1"/>
            <a:r>
              <a:rPr lang="en-US" sz="2200" dirty="0" smtClean="0"/>
              <a:t>01 – Instance (Tower)</a:t>
            </a:r>
          </a:p>
          <a:p>
            <a:pPr lvl="1"/>
            <a:r>
              <a:rPr lang="en-US" sz="2200" dirty="0" smtClean="0"/>
              <a:t>02 – Source</a:t>
            </a:r>
          </a:p>
          <a:p>
            <a:pPr lvl="1"/>
            <a:r>
              <a:rPr lang="en-US" sz="2200" dirty="0" smtClean="0"/>
              <a:t>09 – Destination</a:t>
            </a:r>
          </a:p>
          <a:p>
            <a:pPr lvl="1"/>
            <a:endParaRPr lang="en-US" sz="2200" dirty="0"/>
          </a:p>
          <a:p>
            <a:r>
              <a:rPr lang="en-US" sz="2400" dirty="0" err="1" smtClean="0"/>
              <a:t>Src</a:t>
            </a:r>
            <a:r>
              <a:rPr lang="en-US" sz="2400" dirty="0" smtClean="0"/>
              <a:t>/</a:t>
            </a:r>
            <a:r>
              <a:rPr lang="en-US" sz="2400" dirty="0" err="1" smtClean="0"/>
              <a:t>Dst</a:t>
            </a:r>
            <a:r>
              <a:rPr lang="en-US" sz="2400" dirty="0" smtClean="0"/>
              <a:t> Always Low/High Node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72000" y="12637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err="1"/>
              <a:t>xconnect</a:t>
            </a:r>
            <a:r>
              <a:rPr lang="en-US" sz="1000" dirty="0"/>
              <a:t> group SVC11-ATT-MOBILE</a:t>
            </a:r>
          </a:p>
          <a:p>
            <a:r>
              <a:rPr lang="en-US" sz="1000" dirty="0"/>
              <a:t>  p2p TOWER01-SEC-TO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 interface TenGigE0/0/0/0.999</a:t>
            </a:r>
          </a:p>
          <a:p>
            <a:r>
              <a:rPr lang="en-US" sz="1000" dirty="0"/>
              <a:t>   neighbor ipv4 10.160.0.2 pw-id 11010209</a:t>
            </a:r>
          </a:p>
          <a:p>
            <a:r>
              <a:rPr lang="en-US" sz="1000" dirty="0"/>
              <a:t>    pw-class SVC11-ATT-MOBILE-SEC-TO</a:t>
            </a:r>
            <a:r>
              <a:rPr lang="en-US" sz="1000" dirty="0" smtClean="0"/>
              <a:t>-R2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9867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420008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explicit-path name </a:t>
            </a:r>
            <a:r>
              <a:rPr lang="en-US" sz="1000" dirty="0" smtClean="0"/>
              <a:t>R1-R2</a:t>
            </a:r>
            <a:endParaRPr lang="en-US" sz="1000" dirty="0"/>
          </a:p>
          <a:p>
            <a:r>
              <a:rPr lang="en-US" sz="1000" dirty="0"/>
              <a:t> index 1 next-address strict ipv4 unicast 10.160.1.2</a:t>
            </a:r>
          </a:p>
          <a:p>
            <a:endParaRPr lang="en-US" sz="1000" dirty="0"/>
          </a:p>
          <a:p>
            <a:r>
              <a:rPr lang="en-US" sz="1000" dirty="0" smtClean="0"/>
              <a:t>interface </a:t>
            </a:r>
            <a:r>
              <a:rPr lang="en-US" sz="1000" dirty="0"/>
              <a:t>tunnel-te1102</a:t>
            </a:r>
          </a:p>
          <a:p>
            <a:r>
              <a:rPr lang="en-US" sz="1000" dirty="0"/>
              <a:t> ipv4 unnumbered Loopback16</a:t>
            </a:r>
          </a:p>
          <a:p>
            <a:r>
              <a:rPr lang="en-US" sz="1000" dirty="0"/>
              <a:t> destination 10.160.0.2</a:t>
            </a:r>
          </a:p>
          <a:p>
            <a:r>
              <a:rPr lang="en-US" sz="1000" dirty="0"/>
              <a:t> path-option 1 explicit name </a:t>
            </a:r>
            <a:r>
              <a:rPr lang="en-US" sz="1000" dirty="0" smtClean="0"/>
              <a:t>R1-R2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l2vpn</a:t>
            </a:r>
            <a:endParaRPr lang="en-US" sz="1000" dirty="0"/>
          </a:p>
          <a:p>
            <a:r>
              <a:rPr lang="en-US" sz="1000" dirty="0"/>
              <a:t> pw-class SVC11-ATT-MOBILE-PRI-TO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encapsulation </a:t>
            </a:r>
            <a:r>
              <a:rPr lang="en-US" sz="1000" dirty="0" err="1"/>
              <a:t>mpls</a:t>
            </a:r>
            <a:endParaRPr lang="en-US" sz="1000" dirty="0"/>
          </a:p>
          <a:p>
            <a:r>
              <a:rPr lang="en-US" sz="1000" dirty="0"/>
              <a:t>   preferred-path interface tunnel-</a:t>
            </a:r>
            <a:r>
              <a:rPr lang="en-US" sz="1000" dirty="0" err="1"/>
              <a:t>te</a:t>
            </a:r>
            <a:r>
              <a:rPr lang="en-US" sz="1000" dirty="0"/>
              <a:t> 1102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err="1"/>
              <a:t>xconnect</a:t>
            </a:r>
            <a:r>
              <a:rPr lang="en-US" sz="1000" dirty="0"/>
              <a:t> group SVC11-ATT-MOBILE</a:t>
            </a:r>
          </a:p>
          <a:p>
            <a:r>
              <a:rPr lang="en-US" sz="1000" dirty="0"/>
              <a:t>  p2p TOWER01-PRI-TO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 interface TenGigE0/1/0/1.999</a:t>
            </a:r>
          </a:p>
          <a:p>
            <a:r>
              <a:rPr lang="en-US" sz="1000" dirty="0"/>
              <a:t>   neighbor ipv4 10.160.0.2 pw-id 11010102</a:t>
            </a:r>
          </a:p>
          <a:p>
            <a:r>
              <a:rPr lang="en-US" sz="1000" dirty="0"/>
              <a:t>    pw-class SVC11-ATT-MOBILE-PRI-TO</a:t>
            </a:r>
            <a:r>
              <a:rPr lang="en-US" sz="1000" dirty="0" smtClean="0"/>
              <a:t>-R2</a:t>
            </a:r>
            <a:endParaRPr lang="en-US" sz="1000" dirty="0"/>
          </a:p>
          <a:p>
            <a:r>
              <a:rPr lang="en-US" sz="1000" dirty="0"/>
              <a:t>   description TOWER-ADDRESS-HERE</a:t>
            </a:r>
          </a:p>
          <a:p>
            <a:r>
              <a:rPr lang="en-US" sz="10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7550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interface </a:t>
            </a:r>
            <a:r>
              <a:rPr lang="en-US" sz="1000" dirty="0"/>
              <a:t>Loopback16</a:t>
            </a:r>
          </a:p>
          <a:p>
            <a:r>
              <a:rPr lang="en-US" sz="1000" dirty="0"/>
              <a:t> description MPLS: VRF-LOOPBACK</a:t>
            </a:r>
          </a:p>
          <a:p>
            <a:r>
              <a:rPr lang="en-US" sz="1000" dirty="0"/>
              <a:t> ipv4 address 10.160.0.1 255.255.255.255</a:t>
            </a:r>
          </a:p>
          <a:p>
            <a:r>
              <a:rPr lang="en-US" sz="1000" dirty="0"/>
              <a:t> ipv6 address 2604:eb00:160::1/128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router </a:t>
            </a:r>
            <a:r>
              <a:rPr lang="en-US" sz="1000" dirty="0" err="1"/>
              <a:t>ospf</a:t>
            </a:r>
            <a:r>
              <a:rPr lang="en-US" sz="1000" dirty="0"/>
              <a:t> 1</a:t>
            </a:r>
          </a:p>
          <a:p>
            <a:r>
              <a:rPr lang="en-US" sz="1000" dirty="0"/>
              <a:t> area 0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endParaRPr lang="en-US" sz="1000" dirty="0"/>
          </a:p>
          <a:p>
            <a:r>
              <a:rPr lang="en-US" sz="1000" dirty="0"/>
              <a:t>  interface Loopback16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mpls</a:t>
            </a:r>
            <a:r>
              <a:rPr lang="en-US" sz="1000" dirty="0"/>
              <a:t> traffic-</a:t>
            </a:r>
            <a:r>
              <a:rPr lang="en-US" sz="1000" dirty="0" err="1"/>
              <a:t>eng</a:t>
            </a:r>
            <a:r>
              <a:rPr lang="en-US" sz="1000" dirty="0"/>
              <a:t> router-id Loopback16</a:t>
            </a:r>
          </a:p>
          <a:p>
            <a:r>
              <a:rPr lang="en-US" sz="1000" dirty="0" smtClean="0"/>
              <a:t> </a:t>
            </a:r>
          </a:p>
          <a:p>
            <a:r>
              <a:rPr lang="en-US" sz="1000" dirty="0" smtClean="0"/>
              <a:t> </a:t>
            </a:r>
          </a:p>
          <a:p>
            <a:r>
              <a:rPr lang="en-US" sz="1000" dirty="0" smtClean="0"/>
              <a:t>rsvp</a:t>
            </a:r>
          </a:p>
          <a:p>
            <a:r>
              <a:rPr lang="en-US" sz="1000" dirty="0" smtClean="0"/>
              <a:t> interface TenGigE0/0/0/0.1622</a:t>
            </a:r>
          </a:p>
          <a:p>
            <a:r>
              <a:rPr lang="en-US" sz="1000" dirty="0" smtClean="0"/>
              <a:t> interface TenGigE0/0/0/1.1601</a:t>
            </a:r>
          </a:p>
          <a:p>
            <a:r>
              <a:rPr lang="en-US" sz="1000" dirty="0" smtClean="0"/>
              <a:t> interface TenGigE0/1/0/0.1621</a:t>
            </a:r>
          </a:p>
          <a:p>
            <a:r>
              <a:rPr lang="en-US" sz="1000" dirty="0" smtClean="0"/>
              <a:t> interface TenGigE0/1/0/1.1613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mpls</a:t>
            </a:r>
            <a:r>
              <a:rPr lang="en-US" sz="1000" dirty="0" smtClean="0"/>
              <a:t> traffic-</a:t>
            </a:r>
            <a:r>
              <a:rPr lang="en-US" sz="1000" dirty="0" err="1" smtClean="0"/>
              <a:t>eng</a:t>
            </a:r>
            <a:endParaRPr lang="en-US" sz="1000" dirty="0" smtClean="0"/>
          </a:p>
          <a:p>
            <a:r>
              <a:rPr lang="en-US" sz="1000" dirty="0" smtClean="0"/>
              <a:t> interface TenGigE0/0/0/0.1622</a:t>
            </a:r>
          </a:p>
          <a:p>
            <a:r>
              <a:rPr lang="en-US" sz="1000" dirty="0" smtClean="0"/>
              <a:t> interface TenGigE0/0/0/1.1601</a:t>
            </a:r>
          </a:p>
          <a:p>
            <a:r>
              <a:rPr lang="en-US" sz="1000" dirty="0" smtClean="0"/>
              <a:t> interface TenGigE0/1/0/0.1621</a:t>
            </a:r>
          </a:p>
          <a:p>
            <a:r>
              <a:rPr lang="en-US" sz="1000" dirty="0" smtClean="0"/>
              <a:t> interface TenGigE0/1/0/1.1613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mpls</a:t>
            </a:r>
            <a:r>
              <a:rPr lang="en-US" sz="1000" dirty="0" smtClean="0"/>
              <a:t> </a:t>
            </a:r>
            <a:r>
              <a:rPr lang="en-US" sz="1000" dirty="0" err="1" smtClean="0"/>
              <a:t>ldp</a:t>
            </a:r>
            <a:endParaRPr lang="en-US" sz="1000" dirty="0" smtClean="0"/>
          </a:p>
          <a:p>
            <a:r>
              <a:rPr lang="en-US" sz="1000" dirty="0" smtClean="0"/>
              <a:t> interface TenGigE0/0/0/0.1622</a:t>
            </a:r>
          </a:p>
          <a:p>
            <a:r>
              <a:rPr lang="en-US" sz="1000" dirty="0" smtClean="0"/>
              <a:t> interface TenGigE0/0/0/1.1601</a:t>
            </a:r>
          </a:p>
          <a:p>
            <a:r>
              <a:rPr lang="en-US" sz="1000" dirty="0" smtClean="0"/>
              <a:t> interface TenGigE0/1/0/0.1621</a:t>
            </a:r>
          </a:p>
          <a:p>
            <a:r>
              <a:rPr lang="en-US" sz="1000" dirty="0" smtClean="0"/>
              <a:t> interface TenGigE0/1/0/1.1613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6550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2014 16x9.potx</Template>
  <TotalTime>21227</TotalTime>
  <Words>1678</Words>
  <Application>Microsoft Macintosh PowerPoint</Application>
  <PresentationFormat>On-screen Show (16:9)</PresentationFormat>
  <Paragraphs>271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 theme 2014 16x9</vt:lpstr>
      <vt:lpstr>ASR9K Mobile Backhaul</vt:lpstr>
      <vt:lpstr>Agenda</vt:lpstr>
      <vt:lpstr>Why &amp; When MPLS TE</vt:lpstr>
      <vt:lpstr>Service Definition</vt:lpstr>
      <vt:lpstr>Explicit Paths</vt:lpstr>
      <vt:lpstr>Tunnels</vt:lpstr>
      <vt:lpstr>PW Class</vt:lpstr>
      <vt:lpstr>Xconnect &amp; PW IDs</vt:lpstr>
      <vt:lpstr>R1</vt:lpstr>
      <vt:lpstr>R9</vt:lpstr>
      <vt:lpstr>R2</vt:lpstr>
      <vt:lpstr>Show Output</vt:lpstr>
      <vt:lpstr>PowerPoint Presentation</vt:lpstr>
    </vt:vector>
  </TitlesOfParts>
  <Company>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Pat Abrams</cp:lastModifiedBy>
  <cp:revision>450</cp:revision>
  <dcterms:created xsi:type="dcterms:W3CDTF">2014-07-09T19:55:36Z</dcterms:created>
  <dcterms:modified xsi:type="dcterms:W3CDTF">2015-08-04T13:16:25Z</dcterms:modified>
</cp:coreProperties>
</file>