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2" r:id="rId10"/>
    <p:sldId id="266" r:id="rId11"/>
    <p:sldId id="267" r:id="rId12"/>
    <p:sldId id="27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744C9-5201-8046-BBA5-CE05C333E11F}" type="datetimeFigureOut">
              <a:rPr lang="en-US" smtClean="0"/>
              <a:t>9/7/15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63858-1378-D547-9C5C-E6B6E3D17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Network_topology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63858-1378-D547-9C5C-E6B6E3D178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5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RouteGen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7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RouteGen Project Database???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000" dirty="0" smtClean="0"/>
              <a:t>ProjectName				</a:t>
            </a:r>
          </a:p>
          <a:p>
            <a:pPr lvl="1">
              <a:spcBef>
                <a:spcPts val="0"/>
              </a:spcBef>
            </a:pPr>
            <a:r>
              <a:rPr lang="en-US" sz="1000" dirty="0" smtClean="0"/>
              <a:t>InternalNodes</a:t>
            </a:r>
          </a:p>
          <a:p>
            <a:pPr lvl="2">
              <a:spcBef>
                <a:spcPts val="0"/>
              </a:spcBef>
            </a:pPr>
            <a:r>
              <a:rPr lang="en-US" sz="1000" dirty="0" smtClean="0"/>
              <a:t>Name</a:t>
            </a:r>
          </a:p>
          <a:p>
            <a:pPr lvl="2">
              <a:spcBef>
                <a:spcPts val="0"/>
              </a:spcBef>
            </a:pPr>
            <a:r>
              <a:rPr lang="en-US" sz="1000" dirty="0" smtClean="0"/>
              <a:t>Description</a:t>
            </a:r>
          </a:p>
          <a:p>
            <a:pPr lvl="2">
              <a:spcBef>
                <a:spcPts val="0"/>
              </a:spcBef>
            </a:pPr>
            <a:r>
              <a:rPr lang="en-US" sz="1000" dirty="0" smtClean="0"/>
              <a:t>LoopbackIPAddress</a:t>
            </a:r>
          </a:p>
          <a:p>
            <a:pPr lvl="2">
              <a:spcBef>
                <a:spcPts val="0"/>
              </a:spcBef>
            </a:pPr>
            <a:r>
              <a:rPr lang="en-US" sz="1000" dirty="0" smtClean="0"/>
              <a:t>Interfaces</a:t>
            </a:r>
          </a:p>
          <a:p>
            <a:pPr lvl="3">
              <a:spcBef>
                <a:spcPts val="0"/>
              </a:spcBef>
            </a:pPr>
            <a:r>
              <a:rPr lang="en-US" sz="1000" dirty="0" smtClean="0"/>
              <a:t>Ethernet1</a:t>
            </a:r>
          </a:p>
          <a:p>
            <a:pPr lvl="4">
              <a:spcBef>
                <a:spcPts val="0"/>
              </a:spcBef>
            </a:pPr>
            <a:r>
              <a:rPr lang="en-US" sz="1000" dirty="0" smtClean="0"/>
              <a:t>Name</a:t>
            </a:r>
          </a:p>
          <a:p>
            <a:pPr lvl="4">
              <a:spcBef>
                <a:spcPts val="0"/>
              </a:spcBef>
            </a:pPr>
            <a:r>
              <a:rPr lang="en-US" sz="1000" dirty="0" smtClean="0"/>
              <a:t>Description</a:t>
            </a:r>
          </a:p>
          <a:p>
            <a:pPr lvl="4">
              <a:spcBef>
                <a:spcPts val="0"/>
              </a:spcBef>
            </a:pPr>
            <a:r>
              <a:rPr lang="en-US" sz="1000" dirty="0" smtClean="0"/>
              <a:t>IPAddress</a:t>
            </a:r>
          </a:p>
          <a:p>
            <a:pPr lvl="4">
              <a:spcBef>
                <a:spcPts val="0"/>
              </a:spcBef>
            </a:pPr>
            <a:r>
              <a:rPr lang="en-US" sz="1000" dirty="0" err="1" smtClean="0"/>
              <a:t>VRFName</a:t>
            </a:r>
            <a:endParaRPr lang="en-US" sz="1000" dirty="0" smtClean="0"/>
          </a:p>
          <a:p>
            <a:pPr lvl="4">
              <a:spcBef>
                <a:spcPts val="0"/>
              </a:spcBef>
            </a:pPr>
            <a:r>
              <a:rPr lang="en-US" sz="1000" dirty="0" smtClean="0"/>
              <a:t>RemoteNode</a:t>
            </a:r>
          </a:p>
          <a:p>
            <a:pPr lvl="3">
              <a:spcBef>
                <a:spcPts val="0"/>
              </a:spcBef>
            </a:pPr>
            <a:r>
              <a:rPr lang="en-US" sz="1000" dirty="0" smtClean="0"/>
              <a:t>Ethernet2</a:t>
            </a:r>
          </a:p>
          <a:p>
            <a:pPr lvl="3">
              <a:spcBef>
                <a:spcPts val="0"/>
              </a:spcBef>
            </a:pPr>
            <a:endParaRPr lang="en-US" sz="1000" dirty="0" smtClean="0"/>
          </a:p>
          <a:p>
            <a:pPr lvl="1">
              <a:spcBef>
                <a:spcPts val="0"/>
              </a:spcBef>
            </a:pPr>
            <a:r>
              <a:rPr lang="en-US" sz="1000" dirty="0" smtClean="0"/>
              <a:t>ExternalNodes</a:t>
            </a:r>
          </a:p>
          <a:p>
            <a:pPr lvl="2">
              <a:spcBef>
                <a:spcPts val="0"/>
              </a:spcBef>
            </a:pPr>
            <a:r>
              <a:rPr lang="en-US" sz="1000" dirty="0" smtClean="0"/>
              <a:t>BGP</a:t>
            </a:r>
            <a:endParaRPr lang="en-US" sz="1000" dirty="0"/>
          </a:p>
          <a:p>
            <a:pPr lvl="2">
              <a:spcBef>
                <a:spcPts val="0"/>
              </a:spcBef>
            </a:pPr>
            <a:r>
              <a:rPr lang="en-US" sz="1000" dirty="0" smtClean="0"/>
              <a:t>MBH</a:t>
            </a:r>
          </a:p>
          <a:p>
            <a:pPr lvl="2">
              <a:spcBef>
                <a:spcPts val="0"/>
              </a:spcBef>
            </a:pPr>
            <a:r>
              <a:rPr lang="en-US" sz="1000" dirty="0" smtClean="0"/>
              <a:t>TWR</a:t>
            </a:r>
          </a:p>
          <a:p>
            <a:pPr lvl="2"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400" dirty="0" smtClean="0"/>
              <a:t>ProjectName</a:t>
            </a:r>
          </a:p>
          <a:p>
            <a:pPr marL="282575" lvl="1" indent="0">
              <a:spcBef>
                <a:spcPts val="0"/>
              </a:spcBef>
              <a:buNone/>
            </a:pPr>
            <a:endParaRPr lang="en-US" sz="12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6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RouteGen Project Breakup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Gathering the Data</a:t>
            </a:r>
          </a:p>
          <a:p>
            <a:pPr lvl="1"/>
            <a:r>
              <a:rPr lang="en-US" dirty="0" smtClean="0"/>
              <a:t>Developing the code that allows for entering the information on the diagram.  Time consuming and will need to work closely with database definition</a:t>
            </a:r>
          </a:p>
          <a:p>
            <a:r>
              <a:rPr lang="en-US" dirty="0" smtClean="0"/>
              <a:t>Database Definition</a:t>
            </a:r>
          </a:p>
          <a:p>
            <a:pPr lvl="1"/>
            <a:r>
              <a:rPr lang="en-US" dirty="0" smtClean="0"/>
              <a:t>The DB will be fairly small, but needs a structure that allows for expansion.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Need to clearly document how the program works, what assumptions are made and any caveats.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RouteGen Project Breakup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Traffic Engineering</a:t>
            </a:r>
          </a:p>
          <a:p>
            <a:pPr lvl="1"/>
            <a:r>
              <a:rPr lang="en-US" dirty="0" smtClean="0"/>
              <a:t>Need to develop an algorithm for generating the clockwise and counterclockwise paths.  Then need to look at what happens when a “shortcut” path is added between two non adjacent nodes.</a:t>
            </a:r>
          </a:p>
          <a:p>
            <a:r>
              <a:rPr lang="en-US" dirty="0" smtClean="0"/>
              <a:t>Example diagram, from 1 to 2:</a:t>
            </a:r>
          </a:p>
          <a:p>
            <a:pPr lvl="1"/>
            <a:r>
              <a:rPr lang="en-US" dirty="0" err="1" smtClean="0"/>
              <a:t>ClockWiseRing</a:t>
            </a:r>
            <a:r>
              <a:rPr lang="en-US" dirty="0" smtClean="0"/>
              <a:t> – 1 -&gt; 2</a:t>
            </a:r>
          </a:p>
          <a:p>
            <a:pPr lvl="1"/>
            <a:r>
              <a:rPr lang="en-US" dirty="0" err="1" smtClean="0"/>
              <a:t>CounterClockwiseRing</a:t>
            </a:r>
            <a:r>
              <a:rPr lang="en-US" dirty="0" smtClean="0"/>
              <a:t> – 1 -&gt; 6 -&gt; 5 -&gt; 4-&gt; 3-&gt; 2</a:t>
            </a:r>
          </a:p>
          <a:p>
            <a:pPr lvl="1"/>
            <a:r>
              <a:rPr lang="en-US" dirty="0" err="1" smtClean="0"/>
              <a:t>CCWAlternate</a:t>
            </a:r>
            <a:r>
              <a:rPr lang="en-US" dirty="0" smtClean="0"/>
              <a:t> – 1 -&gt; 6-&gt; Loose to 3 -&gt; 2</a:t>
            </a:r>
          </a:p>
          <a:p>
            <a:pPr lvl="1"/>
            <a:endParaRPr lang="en-US" dirty="0"/>
          </a:p>
          <a:p>
            <a:r>
              <a:rPr lang="en-US" dirty="0" smtClean="0"/>
              <a:t>Loose to 3 means use any path to get to 3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732" y="197255"/>
            <a:ext cx="2131520" cy="201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4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RouteGen Project Breakup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Regenerate the diagram.  Once all data is entered, no matter how many nodes, you should be able to generate a simplistic diagram.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79" y="3310218"/>
            <a:ext cx="6359126" cy="29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6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the RouteGen Project is to generate partial configuration files for Cisco routers running the  IOS XR operating system.</a:t>
            </a:r>
          </a:p>
          <a:p>
            <a:r>
              <a:rPr lang="en-US" dirty="0" smtClean="0"/>
              <a:t>The partial configuration generated will be for the creation of traffic engineered paths.</a:t>
            </a:r>
          </a:p>
          <a:p>
            <a:r>
              <a:rPr lang="en-US" dirty="0" smtClean="0"/>
              <a:t>The format of the configuration file is a simple text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4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3" y="2031767"/>
            <a:ext cx="7620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1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Connects locations over “distance”.</a:t>
            </a:r>
          </a:p>
          <a:p>
            <a:r>
              <a:rPr lang="en-US" dirty="0" smtClean="0"/>
              <a:t>Distance is arbitrary and could be:</a:t>
            </a:r>
          </a:p>
          <a:p>
            <a:pPr lvl="1"/>
            <a:r>
              <a:rPr lang="en-US" dirty="0" smtClean="0"/>
              <a:t>Wiring Closets in a Building</a:t>
            </a:r>
          </a:p>
          <a:p>
            <a:pPr lvl="1"/>
            <a:r>
              <a:rPr lang="en-US" dirty="0" smtClean="0"/>
              <a:t>Buildings on a Campus</a:t>
            </a:r>
          </a:p>
          <a:p>
            <a:pPr lvl="1"/>
            <a:r>
              <a:rPr lang="en-US" dirty="0" smtClean="0"/>
              <a:t>Cities </a:t>
            </a:r>
          </a:p>
          <a:p>
            <a:pPr lvl="1"/>
            <a:r>
              <a:rPr lang="en-US" dirty="0" smtClean="0"/>
              <a:t>States</a:t>
            </a:r>
          </a:p>
          <a:p>
            <a:r>
              <a:rPr lang="en-US" dirty="0" smtClean="0"/>
              <a:t>Routers also provide network segmentation for administrative, security, and scalability.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9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RouteGen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RouteGen project will primarily be based upon a ring topology, but there needs to be consideration for adding a mesh between some sites in the ring.</a:t>
            </a:r>
          </a:p>
          <a:p>
            <a:r>
              <a:rPr lang="en-US" dirty="0" smtClean="0"/>
              <a:t>As far as distance is concerned, we will be creating configurations for routers located in different cities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04" y="4115145"/>
            <a:ext cx="2093923" cy="2027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866" y="4115145"/>
            <a:ext cx="2753208" cy="209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3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“Normal” Traffic Flow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79463" y="1828800"/>
            <a:ext cx="4512459" cy="420893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Routers use routing protocols to tell each other about the networks or links that they own.  A routing protocol is an Interior Gateway or Exterior Gateway Protocol.</a:t>
            </a:r>
          </a:p>
          <a:p>
            <a:r>
              <a:rPr lang="en-US" dirty="0" smtClean="0"/>
              <a:t>IGP = RIP, OSPF, IS-IS, EIGRP</a:t>
            </a:r>
          </a:p>
          <a:p>
            <a:r>
              <a:rPr lang="en-US" dirty="0" smtClean="0"/>
              <a:t>EGP = BGP</a:t>
            </a:r>
          </a:p>
          <a:p>
            <a:r>
              <a:rPr lang="en-US" dirty="0" smtClean="0"/>
              <a:t>How does traffic from 10.10.20.x get to 10.10.40.x ? </a:t>
            </a:r>
          </a:p>
          <a:p>
            <a:r>
              <a:rPr lang="en-US" dirty="0" smtClean="0"/>
              <a:t> Shortest Path, which is 2 -&gt; 3 -&gt; 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922" y="2442908"/>
            <a:ext cx="3587587" cy="31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5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922" y="2442908"/>
            <a:ext cx="3587587" cy="3136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“Engineered” Traffic Flow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79463" y="1828800"/>
            <a:ext cx="4512459" cy="4208930"/>
          </a:xfrm>
        </p:spPr>
        <p:txBody>
          <a:bodyPr>
            <a:normAutofit/>
          </a:bodyPr>
          <a:lstStyle/>
          <a:p>
            <a:r>
              <a:rPr lang="en-US" dirty="0"/>
              <a:t>What if we want traffic from </a:t>
            </a:r>
            <a:r>
              <a:rPr lang="en-US" dirty="0" smtClean="0"/>
              <a:t>10.10.20</a:t>
            </a:r>
            <a:r>
              <a:rPr lang="en-US" dirty="0"/>
              <a:t>.x to </a:t>
            </a:r>
            <a:r>
              <a:rPr lang="en-US" dirty="0" smtClean="0"/>
              <a:t>10.10.40</a:t>
            </a:r>
            <a:r>
              <a:rPr lang="en-US" dirty="0"/>
              <a:t>.x to take the path:</a:t>
            </a:r>
          </a:p>
          <a:p>
            <a:r>
              <a:rPr lang="en-US" dirty="0" smtClean="0"/>
              <a:t>1 </a:t>
            </a:r>
            <a:r>
              <a:rPr lang="en-US" dirty="0"/>
              <a:t>-&gt; </a:t>
            </a:r>
            <a:r>
              <a:rPr lang="en-US" dirty="0" smtClean="0"/>
              <a:t>6 </a:t>
            </a:r>
            <a:r>
              <a:rPr lang="en-US" dirty="0"/>
              <a:t>-&gt; </a:t>
            </a:r>
            <a:r>
              <a:rPr lang="en-US" dirty="0" smtClean="0"/>
              <a:t>5 </a:t>
            </a:r>
            <a:r>
              <a:rPr lang="en-US" dirty="0"/>
              <a:t>-&gt; </a:t>
            </a:r>
            <a:r>
              <a:rPr lang="en-US" dirty="0" smtClean="0"/>
              <a:t>4 </a:t>
            </a:r>
            <a:endParaRPr lang="en-US" dirty="0"/>
          </a:p>
          <a:p>
            <a:r>
              <a:rPr lang="en-US" dirty="0"/>
              <a:t>Taking a path other than the one that the routing protocol selects for you is traffic engineering.  You force the traffic where you want it to go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 would you do that?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0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RouteGen</a:t>
            </a:r>
            <a:r>
              <a:rPr lang="en-US" dirty="0"/>
              <a:t> </a:t>
            </a:r>
            <a:r>
              <a:rPr lang="en-US" dirty="0" smtClean="0"/>
              <a:t>Project Topology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3" y="1487122"/>
            <a:ext cx="6828085" cy="516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1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RouteGen Project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How can you capture this diagram, and then have the ability to recreate the diagram? </a:t>
            </a:r>
          </a:p>
          <a:p>
            <a:pPr lvl="1"/>
            <a:r>
              <a:rPr lang="en-US" dirty="0" smtClean="0"/>
              <a:t>The diagram is made up of 13 “Internal Nodes” and 4 “External Nodes”.  Do you capture the nodes, the links, or both?</a:t>
            </a:r>
          </a:p>
          <a:p>
            <a:pPr lvl="1"/>
            <a:r>
              <a:rPr lang="en-US" dirty="0" smtClean="0"/>
              <a:t>Internal Nodes are the devices we generate configuration for.  External nodes are not owned by us, but we need to include them.</a:t>
            </a:r>
          </a:p>
          <a:p>
            <a:pPr lvl="2"/>
            <a:r>
              <a:rPr lang="en-US" dirty="0" smtClean="0"/>
              <a:t>BGP – An internet peering router</a:t>
            </a:r>
          </a:p>
          <a:p>
            <a:pPr lvl="2"/>
            <a:r>
              <a:rPr lang="en-US" dirty="0" smtClean="0"/>
              <a:t>MBH – A mobile backhaul router</a:t>
            </a:r>
          </a:p>
          <a:p>
            <a:pPr lvl="2"/>
            <a:r>
              <a:rPr lang="en-US" dirty="0" smtClean="0"/>
              <a:t>TWR – Not on diagram, but every internal node has cell towers.</a:t>
            </a:r>
          </a:p>
        </p:txBody>
      </p:sp>
    </p:spTree>
    <p:extLst>
      <p:ext uri="{BB962C8B-B14F-4D97-AF65-F5344CB8AC3E}">
        <p14:creationId xmlns:p14="http://schemas.microsoft.com/office/powerpoint/2010/main" val="2512491424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148</TotalTime>
  <Words>601</Words>
  <Application>Microsoft Macintosh PowerPoint</Application>
  <PresentationFormat>On-screen Show (4:3)</PresentationFormat>
  <Paragraphs>78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Revolution</vt:lpstr>
      <vt:lpstr>RouteGen</vt:lpstr>
      <vt:lpstr>Simplified Scope</vt:lpstr>
      <vt:lpstr>Network Topologies</vt:lpstr>
      <vt:lpstr>What is a Router?</vt:lpstr>
      <vt:lpstr>RouteGen Topology</vt:lpstr>
      <vt:lpstr>“Normal” Traffic Flow</vt:lpstr>
      <vt:lpstr>“Engineered” Traffic Flow</vt:lpstr>
      <vt:lpstr>RouteGen Project Topology</vt:lpstr>
      <vt:lpstr>RouteGen Project Notes</vt:lpstr>
      <vt:lpstr>RouteGen Project Database???</vt:lpstr>
      <vt:lpstr>RouteGen Project Breakup</vt:lpstr>
      <vt:lpstr>RouteGen Project Breakup</vt:lpstr>
      <vt:lpstr>RouteGen Project Breakup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RouteGen</dc:title>
  <dc:creator>Pat Abrams</dc:creator>
  <cp:lastModifiedBy>Pat Abrams</cp:lastModifiedBy>
  <cp:revision>39</cp:revision>
  <dcterms:created xsi:type="dcterms:W3CDTF">2015-09-07T12:43:58Z</dcterms:created>
  <dcterms:modified xsi:type="dcterms:W3CDTF">2015-09-07T15:12:36Z</dcterms:modified>
</cp:coreProperties>
</file>