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son, Kai (CTR) - FNS" userId="d118e5ac-7e7b-4fcb-ac47-e9e77bb9bade" providerId="ADAL" clId="{0B6D1A40-DF65-4DD3-980C-9EC10D9EF1A3}"/>
    <pc:docChg chg="modSld">
      <pc:chgData name="Matheson, Kai (CTR) - FNS" userId="d118e5ac-7e7b-4fcb-ac47-e9e77bb9bade" providerId="ADAL" clId="{0B6D1A40-DF65-4DD3-980C-9EC10D9EF1A3}" dt="2024-02-02T20:59:51.474" v="166" actId="20577"/>
      <pc:docMkLst>
        <pc:docMk/>
      </pc:docMkLst>
      <pc:sldChg chg="modSp mod">
        <pc:chgData name="Matheson, Kai (CTR) - FNS" userId="d118e5ac-7e7b-4fcb-ac47-e9e77bb9bade" providerId="ADAL" clId="{0B6D1A40-DF65-4DD3-980C-9EC10D9EF1A3}" dt="2024-02-02T20:59:51.474" v="166" actId="20577"/>
        <pc:sldMkLst>
          <pc:docMk/>
          <pc:sldMk cId="0" sldId="256"/>
        </pc:sldMkLst>
        <pc:spChg chg="mod">
          <ac:chgData name="Matheson, Kai (CTR) - FNS" userId="d118e5ac-7e7b-4fcb-ac47-e9e77bb9bade" providerId="ADAL" clId="{0B6D1A40-DF65-4DD3-980C-9EC10D9EF1A3}" dt="2024-02-02T20:59:14.419" v="16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theson, Kai (CTR) - FNS" userId="d118e5ac-7e7b-4fcb-ac47-e9e77bb9bade" providerId="ADAL" clId="{0B6D1A40-DF65-4DD3-980C-9EC10D9EF1A3}" dt="2024-02-02T20:59:51.474" v="166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theson, Kai (CTR) - FNS" userId="d118e5ac-7e7b-4fcb-ac47-e9e77bb9bade" providerId="ADAL" clId="{0B6D1A40-DF65-4DD3-980C-9EC10D9EF1A3}" dt="2024-02-02T20:58:29.103" v="138" actId="20577"/>
          <ac:spMkLst>
            <pc:docMk/>
            <pc:sldMk cId="0" sldId="256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EBE97-6E81-4F0E-9E94-CCE061A05A8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3B3C8-530A-4437-A16F-4DFEDB502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3B3C8-530A-4437-A16F-4DFEDB502D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6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04900"/>
            <a:ext cx="12192000" cy="5753100"/>
          </a:xfrm>
          <a:custGeom>
            <a:avLst/>
            <a:gdLst/>
            <a:ahLst/>
            <a:cxnLst/>
            <a:rect l="l" t="t" r="r" b="b"/>
            <a:pathLst>
              <a:path w="12192000" h="5753100">
                <a:moveTo>
                  <a:pt x="0" y="5753100"/>
                </a:moveTo>
                <a:lnTo>
                  <a:pt x="12192000" y="5753100"/>
                </a:lnTo>
                <a:lnTo>
                  <a:pt x="12192000" y="0"/>
                </a:lnTo>
                <a:lnTo>
                  <a:pt x="0" y="0"/>
                </a:lnTo>
                <a:lnTo>
                  <a:pt x="0" y="5753100"/>
                </a:lnTo>
                <a:close/>
              </a:path>
            </a:pathLst>
          </a:custGeom>
          <a:solidFill>
            <a:srgbClr val="EAEB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12192000" h="1270">
                <a:moveTo>
                  <a:pt x="0" y="761"/>
                </a:moveTo>
                <a:lnTo>
                  <a:pt x="12192000" y="761"/>
                </a:lnTo>
                <a:lnTo>
                  <a:pt x="12192000" y="0"/>
                </a:lnTo>
                <a:lnTo>
                  <a:pt x="0" y="0"/>
                </a:lnTo>
                <a:lnTo>
                  <a:pt x="0" y="761"/>
                </a:lnTo>
                <a:close/>
              </a:path>
            </a:pathLst>
          </a:custGeom>
          <a:solidFill>
            <a:srgbClr val="EAEB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05839"/>
            <a:ext cx="12192000" cy="99060"/>
          </a:xfrm>
          <a:custGeom>
            <a:avLst/>
            <a:gdLst/>
            <a:ahLst/>
            <a:cxnLst/>
            <a:rect l="l" t="t" r="r" b="b"/>
            <a:pathLst>
              <a:path w="12192000" h="99059">
                <a:moveTo>
                  <a:pt x="0" y="99060"/>
                </a:moveTo>
                <a:lnTo>
                  <a:pt x="12192000" y="99060"/>
                </a:lnTo>
                <a:lnTo>
                  <a:pt x="12192000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0F2E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61"/>
            <a:ext cx="12192000" cy="862965"/>
          </a:xfrm>
          <a:custGeom>
            <a:avLst/>
            <a:gdLst/>
            <a:ahLst/>
            <a:cxnLst/>
            <a:rect l="l" t="t" r="r" b="b"/>
            <a:pathLst>
              <a:path w="12192000" h="862965">
                <a:moveTo>
                  <a:pt x="0" y="862584"/>
                </a:moveTo>
                <a:lnTo>
                  <a:pt x="12192000" y="862584"/>
                </a:lnTo>
                <a:lnTo>
                  <a:pt x="12192000" y="0"/>
                </a:lnTo>
                <a:lnTo>
                  <a:pt x="0" y="0"/>
                </a:lnTo>
                <a:lnTo>
                  <a:pt x="0" y="862584"/>
                </a:lnTo>
                <a:close/>
              </a:path>
            </a:pathLst>
          </a:custGeom>
          <a:solidFill>
            <a:srgbClr val="0F2E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63345"/>
            <a:ext cx="12192000" cy="142875"/>
          </a:xfrm>
          <a:custGeom>
            <a:avLst/>
            <a:gdLst/>
            <a:ahLst/>
            <a:cxnLst/>
            <a:rect l="l" t="t" r="r" b="b"/>
            <a:pathLst>
              <a:path w="12192000" h="142875">
                <a:moveTo>
                  <a:pt x="12192000" y="0"/>
                </a:moveTo>
                <a:lnTo>
                  <a:pt x="0" y="0"/>
                </a:lnTo>
                <a:lnTo>
                  <a:pt x="0" y="142494"/>
                </a:lnTo>
                <a:lnTo>
                  <a:pt x="12192000" y="14249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8E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68050" y="45720"/>
            <a:ext cx="1083043" cy="737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619" y="242215"/>
            <a:ext cx="7466965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174" y="2623350"/>
            <a:ext cx="6219190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data-products/food-environment-atlas/data-access-and-documentation-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rs.usda.gov/webdocs/DataFiles/80526/FoodEnvironmentAtlas.x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8443" y="3024531"/>
            <a:ext cx="4231383" cy="223330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l">
              <a:lnSpc>
                <a:spcPts val="1730"/>
              </a:lnSpc>
              <a:spcBef>
                <a:spcPts val="315"/>
              </a:spcBef>
            </a:pP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Complete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(up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including)</a:t>
            </a:r>
            <a:r>
              <a:rPr sz="16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lang="en-US" sz="1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following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1F5F"/>
                </a:solidFill>
                <a:latin typeface="Arial"/>
                <a:cs typeface="Arial"/>
              </a:rPr>
              <a:t>courses</a:t>
            </a:r>
            <a:r>
              <a:rPr sz="1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US" sz="1600" b="1" spc="-30" dirty="0">
                <a:solidFill>
                  <a:srgbClr val="001F5F"/>
                </a:solidFill>
                <a:latin typeface="Arial"/>
                <a:cs typeface="Arial"/>
              </a:rPr>
              <a:t>for </a:t>
            </a:r>
            <a:r>
              <a:rPr sz="1600" b="1" spc="-20" dirty="0">
                <a:solidFill>
                  <a:srgbClr val="001F5F"/>
                </a:solidFill>
                <a:latin typeface="Arial"/>
                <a:cs typeface="Arial"/>
              </a:rPr>
              <a:t>this </a:t>
            </a:r>
            <a:r>
              <a:rPr sz="1600" b="1" spc="-10" dirty="0">
                <a:solidFill>
                  <a:srgbClr val="001F5F"/>
                </a:solidFill>
                <a:latin typeface="Arial"/>
                <a:cs typeface="Arial"/>
              </a:rPr>
              <a:t>exercise: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595"/>
              </a:lnSpc>
              <a:spcBef>
                <a:spcPts val="1325"/>
              </a:spcBef>
            </a:pPr>
            <a:r>
              <a:rPr sz="1400" spc="-25" dirty="0">
                <a:solidFill>
                  <a:srgbClr val="001F5F"/>
                </a:solidFill>
                <a:latin typeface="Arial"/>
                <a:cs typeface="Arial"/>
              </a:rPr>
              <a:t>R:</a:t>
            </a:r>
            <a:endParaRPr sz="1400" dirty="0">
              <a:latin typeface="Arial"/>
              <a:cs typeface="Arial"/>
            </a:endParaRPr>
          </a:p>
          <a:p>
            <a:pPr marL="297815" indent="-285115">
              <a:lnSpc>
                <a:spcPts val="151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Reporting</a:t>
            </a:r>
            <a:r>
              <a:rPr sz="14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sz="1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"/>
                <a:cs typeface="Arial"/>
              </a:rPr>
              <a:t>Markdown</a:t>
            </a:r>
            <a:endParaRPr sz="1400" dirty="0">
              <a:latin typeface="Arial"/>
              <a:cs typeface="Arial"/>
            </a:endParaRPr>
          </a:p>
          <a:p>
            <a:pPr marL="297815" indent="-285115">
              <a:lnSpc>
                <a:spcPts val="151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solidFill>
                  <a:srgbClr val="001F5F"/>
                </a:solidFill>
                <a:latin typeface="Arial"/>
                <a:cs typeface="Arial"/>
              </a:rPr>
              <a:t>Exploratory</a:t>
            </a:r>
            <a:r>
              <a:rPr sz="1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1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Analysis</a:t>
            </a:r>
            <a:r>
              <a:rPr sz="1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4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endParaRPr sz="1400" dirty="0">
              <a:latin typeface="Arial"/>
              <a:cs typeface="Arial"/>
            </a:endParaRPr>
          </a:p>
          <a:p>
            <a:pPr marL="12700" marR="827405" indent="-635">
              <a:lnSpc>
                <a:spcPts val="1510"/>
              </a:lnSpc>
              <a:spcBef>
                <a:spcPts val="105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400" spc="-10" dirty="0">
                <a:solidFill>
                  <a:srgbClr val="001F5F"/>
                </a:solidFill>
                <a:latin typeface="Arial"/>
                <a:cs typeface="Arial"/>
              </a:rPr>
              <a:t>     </a:t>
            </a:r>
            <a:r>
              <a:rPr sz="1400" spc="-10" dirty="0">
                <a:solidFill>
                  <a:srgbClr val="001F5F"/>
                </a:solidFill>
                <a:latin typeface="Arial"/>
                <a:cs typeface="Arial"/>
              </a:rPr>
              <a:t>Introduction</a:t>
            </a:r>
            <a:r>
              <a:rPr sz="1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Statistics</a:t>
            </a:r>
            <a:r>
              <a:rPr sz="1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001F5F"/>
                </a:solidFill>
                <a:latin typeface="Arial"/>
                <a:cs typeface="Arial"/>
              </a:rPr>
              <a:t>R </a:t>
            </a:r>
            <a:endParaRPr lang="en-US" sz="1400" spc="-50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065" marR="827405">
              <a:lnSpc>
                <a:spcPts val="1510"/>
              </a:lnSpc>
              <a:spcBef>
                <a:spcPts val="105"/>
              </a:spcBef>
              <a:tabLst>
                <a:tab pos="297815" algn="l"/>
                <a:tab pos="298450" algn="l"/>
              </a:tabLst>
            </a:pPr>
            <a:endParaRPr lang="en-US" sz="1400" spc="-50" dirty="0">
              <a:solidFill>
                <a:srgbClr val="001F5F"/>
              </a:solidFill>
              <a:latin typeface="Arial"/>
              <a:cs typeface="Arial"/>
            </a:endParaRPr>
          </a:p>
          <a:p>
            <a:pPr marL="12065" marR="827405">
              <a:lnSpc>
                <a:spcPts val="1510"/>
              </a:lnSpc>
              <a:spcBef>
                <a:spcPts val="105"/>
              </a:spcBef>
              <a:tabLst>
                <a:tab pos="297815" algn="l"/>
                <a:tab pos="298450" algn="l"/>
              </a:tabLst>
            </a:pPr>
            <a:r>
              <a:rPr sz="1400" spc="-10" dirty="0">
                <a:solidFill>
                  <a:srgbClr val="001F5F"/>
                </a:solidFill>
                <a:latin typeface="Arial"/>
                <a:cs typeface="Arial"/>
              </a:rPr>
              <a:t>Python:</a:t>
            </a:r>
            <a:endParaRPr sz="1400" dirty="0">
              <a:latin typeface="Arial"/>
              <a:cs typeface="Arial"/>
            </a:endParaRPr>
          </a:p>
          <a:p>
            <a:pPr marL="297815" indent="-285115">
              <a:lnSpc>
                <a:spcPts val="141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solidFill>
                  <a:srgbClr val="001F5F"/>
                </a:solidFill>
                <a:latin typeface="Arial"/>
                <a:cs typeface="Arial"/>
              </a:rPr>
              <a:t>Exploratory</a:t>
            </a:r>
            <a:r>
              <a:rPr sz="14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14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Analysis</a:t>
            </a:r>
            <a:r>
              <a:rPr sz="1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4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"/>
                <a:cs typeface="Arial"/>
              </a:rPr>
              <a:t>Python</a:t>
            </a:r>
            <a:endParaRPr sz="1400" dirty="0">
              <a:latin typeface="Arial"/>
              <a:cs typeface="Arial"/>
            </a:endParaRPr>
          </a:p>
          <a:p>
            <a:pPr marL="297815" indent="-285115">
              <a:lnSpc>
                <a:spcPts val="1595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solidFill>
                  <a:srgbClr val="001F5F"/>
                </a:solidFill>
                <a:latin typeface="Arial"/>
                <a:cs typeface="Arial"/>
              </a:rPr>
              <a:t>Introduction</a:t>
            </a:r>
            <a:r>
              <a:rPr sz="1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Statistics</a:t>
            </a:r>
            <a:r>
              <a:rPr sz="14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Arial"/>
                <a:cs typeface="Arial"/>
              </a:rPr>
              <a:t>Python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563" y="1375791"/>
            <a:ext cx="6482080" cy="5308600"/>
          </a:xfrm>
          <a:custGeom>
            <a:avLst/>
            <a:gdLst/>
            <a:ahLst/>
            <a:cxnLst/>
            <a:rect l="l" t="t" r="r" b="b"/>
            <a:pathLst>
              <a:path w="6482080" h="5308600">
                <a:moveTo>
                  <a:pt x="0" y="0"/>
                </a:moveTo>
                <a:lnTo>
                  <a:pt x="6481572" y="0"/>
                </a:lnTo>
                <a:lnTo>
                  <a:pt x="6481572" y="5308092"/>
                </a:lnTo>
                <a:lnTo>
                  <a:pt x="0" y="530809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F2E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2174" y="1400317"/>
            <a:ext cx="5868670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F2E52"/>
                </a:solidFill>
                <a:latin typeface="Arial"/>
                <a:cs typeface="Arial"/>
              </a:rPr>
              <a:t>Assignment: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Using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 err="1">
                <a:solidFill>
                  <a:srgbClr val="0F2E52"/>
                </a:solidFill>
                <a:latin typeface="Arial"/>
                <a:cs typeface="Arial"/>
              </a:rPr>
              <a:t>R</a:t>
            </a:r>
            <a:r>
              <a:rPr lang="en-US" sz="1400" spc="-10" dirty="0" err="1">
                <a:solidFill>
                  <a:srgbClr val="0F2E52"/>
                </a:solidFill>
                <a:latin typeface="Arial"/>
                <a:cs typeface="Arial"/>
              </a:rPr>
              <a:t>M</a:t>
            </a:r>
            <a:r>
              <a:rPr sz="1400" spc="-10" dirty="0" err="1">
                <a:solidFill>
                  <a:srgbClr val="0F2E52"/>
                </a:solidFill>
                <a:latin typeface="Arial"/>
                <a:cs typeface="Arial"/>
              </a:rPr>
              <a:t>arkdown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(R)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or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 err="1">
                <a:solidFill>
                  <a:srgbClr val="0F2E52"/>
                </a:solidFill>
                <a:latin typeface="Arial"/>
                <a:cs typeface="Arial"/>
              </a:rPr>
              <a:t>Jupyter</a:t>
            </a:r>
            <a:r>
              <a:rPr sz="1400" spc="-6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lang="en-US" sz="1400" spc="-60" dirty="0">
                <a:solidFill>
                  <a:srgbClr val="0F2E52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otebook</a:t>
            </a:r>
            <a:r>
              <a:rPr sz="1400" spc="-5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(Python),</a:t>
            </a:r>
            <a:r>
              <a:rPr sz="1400" spc="-6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create</a:t>
            </a:r>
            <a:r>
              <a:rPr sz="1400" spc="-5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reproducible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report.</a:t>
            </a:r>
            <a:r>
              <a:rPr sz="1400" spc="-5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Explain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your</a:t>
            </a:r>
            <a:r>
              <a:rPr sz="1400" spc="-5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analysis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throughout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notebook</a:t>
            </a:r>
            <a:r>
              <a:rPr sz="1400" spc="-5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as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if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it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would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be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presented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to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 stakeholder.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174" y="5611095"/>
            <a:ext cx="876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F2E52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174" y="2623350"/>
            <a:ext cx="621919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306705" indent="-274320" algn="just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87020" algn="l"/>
              </a:tabLst>
            </a:pP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Using</a:t>
            </a:r>
            <a:r>
              <a:rPr sz="1400" spc="-8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Food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Environment</a:t>
            </a:r>
            <a:r>
              <a:rPr sz="1400" spc="-9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Atlas,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create</a:t>
            </a:r>
            <a:r>
              <a:rPr sz="1400" spc="-6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histogram</a:t>
            </a:r>
            <a:r>
              <a:rPr sz="1400" spc="-5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of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diabetes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rates </a:t>
            </a:r>
            <a:r>
              <a:rPr sz="1400" spc="-20" dirty="0">
                <a:solidFill>
                  <a:srgbClr val="0F2E52"/>
                </a:solidFill>
                <a:latin typeface="Arial"/>
                <a:cs typeface="Arial"/>
              </a:rPr>
              <a:t>(PCT_DIABETES_ADULTS13)</a:t>
            </a:r>
            <a:r>
              <a:rPr sz="1400" spc="1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add</a:t>
            </a:r>
            <a:r>
              <a:rPr sz="1400" spc="-1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reference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line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for</a:t>
            </a:r>
            <a:r>
              <a:rPr sz="1400" spc="-1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national mean.</a:t>
            </a:r>
            <a:endParaRPr sz="1400">
              <a:latin typeface="Arial"/>
              <a:cs typeface="Arial"/>
            </a:endParaRPr>
          </a:p>
          <a:p>
            <a:pPr marL="286385" marR="77470" indent="-2743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7020" algn="l"/>
              </a:tabLst>
            </a:pP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Separate</a:t>
            </a:r>
            <a:r>
              <a:rPr sz="1400" spc="-6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data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into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groups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by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metro</a:t>
            </a:r>
            <a:r>
              <a:rPr sz="1400" spc="-5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status</a:t>
            </a:r>
            <a:r>
              <a:rPr sz="1400" spc="-5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(METRO13)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and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persistent-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poverty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status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(PERPOV10).</a:t>
            </a:r>
            <a:r>
              <a:rPr sz="1400" spc="-2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Using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histograms,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how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do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distributions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differ</a:t>
            </a:r>
            <a:r>
              <a:rPr sz="1400" spc="-5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depending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on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whether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diabetes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rates</a:t>
            </a:r>
            <a:r>
              <a:rPr sz="1400" spc="-5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are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for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metro</a:t>
            </a:r>
            <a:r>
              <a:rPr sz="1400" spc="-5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vs.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non-metro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areas,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or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for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areas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with/without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persistent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poverty?</a:t>
            </a:r>
            <a:endParaRPr sz="1400">
              <a:latin typeface="Arial"/>
              <a:cs typeface="Arial"/>
            </a:endParaRPr>
          </a:p>
          <a:p>
            <a:pPr marL="286385" marR="33655" indent="-274320">
              <a:lnSpc>
                <a:spcPct val="100000"/>
              </a:lnSpc>
              <a:buAutoNum type="arabicPeriod"/>
              <a:tabLst>
                <a:tab pos="287020" algn="l"/>
              </a:tabLst>
            </a:pP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Take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correlation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between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diabetes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rates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and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median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household</a:t>
            </a:r>
            <a:r>
              <a:rPr sz="1400" spc="-5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income (MEDHHINC15).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Then,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make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scatterplot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visualize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relationship.</a:t>
            </a:r>
            <a:endParaRPr sz="1400">
              <a:latin typeface="Arial"/>
              <a:cs typeface="Arial"/>
            </a:endParaRPr>
          </a:p>
          <a:p>
            <a:pPr marL="743585" marR="5080" lvl="1" indent="-274320">
              <a:lnSpc>
                <a:spcPct val="100000"/>
              </a:lnSpc>
              <a:buAutoNum type="alphaLcPeriod"/>
              <a:tabLst>
                <a:tab pos="744220" algn="l"/>
              </a:tabLst>
            </a:pP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relationship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does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not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look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linear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from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scatterplot.</a:t>
            </a:r>
            <a:r>
              <a:rPr sz="1400" spc="-6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Take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log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median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household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income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recalculate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correlation.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F2E52"/>
                </a:solidFill>
                <a:latin typeface="Arial"/>
                <a:cs typeface="Arial"/>
              </a:rPr>
              <a:t>What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happens?</a:t>
            </a:r>
            <a:endParaRPr sz="1400">
              <a:latin typeface="Arial"/>
              <a:cs typeface="Arial"/>
            </a:endParaRPr>
          </a:p>
          <a:p>
            <a:pPr marL="286385" marR="189865" indent="-274320">
              <a:lnSpc>
                <a:spcPct val="100000"/>
              </a:lnSpc>
              <a:buAutoNum type="arabicPeriod"/>
              <a:tabLst>
                <a:tab pos="287020" algn="l"/>
              </a:tabLst>
            </a:pP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Is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relationship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between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diabetes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rates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median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household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income affected</a:t>
            </a:r>
            <a:r>
              <a:rPr sz="1400" spc="-5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by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metro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status?</a:t>
            </a:r>
            <a:endParaRPr sz="1400">
              <a:latin typeface="Arial"/>
              <a:cs typeface="Arial"/>
            </a:endParaRPr>
          </a:p>
          <a:p>
            <a:pPr marL="698500" marR="203835">
              <a:lnSpc>
                <a:spcPct val="100000"/>
              </a:lnSpc>
            </a:pP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Make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comparative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scatterplots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calculate</a:t>
            </a:r>
            <a:r>
              <a:rPr sz="1400" spc="-3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correlation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coefficients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across</a:t>
            </a:r>
            <a:r>
              <a:rPr sz="1400" spc="-6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two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groups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of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metro</a:t>
            </a:r>
            <a:r>
              <a:rPr sz="1400" spc="-6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vs.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non-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metro</a:t>
            </a:r>
            <a:r>
              <a:rPr sz="1400" spc="-5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counties.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174" y="6205518"/>
            <a:ext cx="11315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F2E52"/>
                </a:solidFill>
                <a:latin typeface="Arial"/>
                <a:cs typeface="Arial"/>
              </a:rPr>
              <a:t>Deliverables: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2196" y="6421237"/>
            <a:ext cx="44951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PDF</a:t>
            </a:r>
            <a:r>
              <a:rPr sz="1400" spc="-2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or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HTML</a:t>
            </a:r>
            <a:r>
              <a:rPr sz="1400" spc="-8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file</a:t>
            </a:r>
            <a:r>
              <a:rPr sz="1400" spc="-3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of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your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notebook</a:t>
            </a:r>
            <a:r>
              <a:rPr sz="1400" spc="-40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F2E52"/>
                </a:solidFill>
                <a:latin typeface="Arial"/>
                <a:cs typeface="Arial"/>
              </a:rPr>
              <a:t>and</a:t>
            </a:r>
            <a:r>
              <a:rPr sz="1400" spc="-4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F2E52"/>
                </a:solidFill>
                <a:latin typeface="Arial"/>
                <a:cs typeface="Arial"/>
              </a:rPr>
              <a:t>visualizations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5062" y="64302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6969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Exploratory</a:t>
            </a:r>
            <a:r>
              <a:rPr spc="-1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Analysis</a:t>
            </a:r>
            <a:r>
              <a:rPr spc="25" dirty="0"/>
              <a:t> </a:t>
            </a:r>
            <a:r>
              <a:rPr dirty="0"/>
              <a:t>–</a:t>
            </a:r>
            <a:r>
              <a:rPr spc="15" dirty="0"/>
              <a:t> </a:t>
            </a:r>
            <a:r>
              <a:rPr spc="-10" dirty="0"/>
              <a:t>Beginners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57209" y="1261496"/>
            <a:ext cx="1835785" cy="57912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Datasets: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200" b="1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  <a:hlinkClick r:id="rId3"/>
              </a:rPr>
              <a:t>Food</a:t>
            </a:r>
            <a:r>
              <a:rPr sz="1200" b="1" u="sng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b="1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  <a:hlinkClick r:id="rId3"/>
              </a:rPr>
              <a:t>Environment</a:t>
            </a:r>
            <a:r>
              <a:rPr sz="1200" b="1" u="sng" spc="-5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b="1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  <a:hlinkClick r:id="rId3"/>
              </a:rPr>
              <a:t>Atlas: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57209" y="1811768"/>
            <a:ext cx="46145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200" u="sng" spc="-10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USDA</a:t>
            </a:r>
            <a:r>
              <a:rPr sz="1200" u="sng" spc="-75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u="sng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ERS</a:t>
            </a:r>
            <a:r>
              <a:rPr sz="1200" u="sng" spc="-5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u="sng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- </a:t>
            </a:r>
            <a:r>
              <a:rPr sz="1200" u="sng" spc="-10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Data</a:t>
            </a:r>
            <a:r>
              <a:rPr sz="1200" u="sng" spc="-75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u="sng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Access</a:t>
            </a:r>
            <a:r>
              <a:rPr sz="1200" u="sng" spc="-5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u="sng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and</a:t>
            </a:r>
            <a:r>
              <a:rPr sz="1200" u="sng" spc="-10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u="sng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Documentation</a:t>
            </a:r>
            <a:r>
              <a:rPr sz="1200" u="sng" spc="-25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u="sng" spc="-10" dirty="0">
                <a:solidFill>
                  <a:srgbClr val="0F2E52"/>
                </a:solidFill>
                <a:uFill>
                  <a:solidFill>
                    <a:srgbClr val="0F2E52"/>
                  </a:solidFill>
                </a:uFill>
                <a:latin typeface="Arial"/>
                <a:cs typeface="Arial"/>
                <a:hlinkClick r:id="rId3"/>
              </a:rPr>
              <a:t>Downloads</a:t>
            </a:r>
            <a:endParaRPr sz="1200" dirty="0">
              <a:latin typeface="Arial"/>
              <a:cs typeface="Arial"/>
            </a:endParaRPr>
          </a:p>
          <a:p>
            <a:pPr marL="297815" marR="5080" indent="-285115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200" dirty="0">
                <a:solidFill>
                  <a:srgbClr val="0F2E52"/>
                </a:solidFill>
                <a:latin typeface="Arial"/>
                <a:cs typeface="Arial"/>
              </a:rPr>
              <a:t>Or</a:t>
            </a:r>
            <a:r>
              <a:rPr sz="1200" spc="5" dirty="0">
                <a:solidFill>
                  <a:srgbClr val="0F2E5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F2E52"/>
                </a:solidFill>
                <a:latin typeface="Arial"/>
                <a:cs typeface="Arial"/>
              </a:rPr>
              <a:t>here: </a:t>
            </a:r>
            <a:r>
              <a:rPr sz="1200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  <a:hlinkClick r:id="rId4"/>
              </a:rPr>
              <a:t>https://www.ers.usda.gov/webdocs/DataFiles/80526/FoodEnviro</a:t>
            </a:r>
            <a:r>
              <a:rPr sz="1200" spc="-10" dirty="0">
                <a:solidFill>
                  <a:srgbClr val="001F5F"/>
                </a:solidFill>
                <a:latin typeface="Arial"/>
                <a:cs typeface="Arial"/>
                <a:hlinkClick r:id="rId4"/>
              </a:rPr>
              <a:t> </a:t>
            </a:r>
            <a:r>
              <a:rPr sz="1200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  <a:hlinkClick r:id="rId4"/>
              </a:rPr>
              <a:t>nmentAtlas.xls</a:t>
            </a:r>
            <a:endParaRPr sz="1200" dirty="0">
              <a:latin typeface="Arial"/>
              <a:cs typeface="Arial"/>
            </a:endParaRPr>
          </a:p>
          <a:p>
            <a:pPr marL="297815" marR="153670" indent="-285115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200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lang="en-US" sz="1200" dirty="0">
                <a:solidFill>
                  <a:srgbClr val="001F5F"/>
                </a:solidFill>
                <a:latin typeface="Arial"/>
                <a:cs typeface="Arial"/>
              </a:rPr>
              <a:t> utilize the dataset created in a past assignment or find a copy of the dataset saved in </a:t>
            </a:r>
            <a:r>
              <a:rPr lang="en-US" sz="1200" b="1" dirty="0">
                <a:solidFill>
                  <a:srgbClr val="001F5F"/>
                </a:solidFill>
                <a:latin typeface="Arial"/>
                <a:cs typeface="Arial"/>
              </a:rPr>
              <a:t>General &gt; Files &gt; Datasets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20153" y="1801672"/>
            <a:ext cx="282575" cy="380365"/>
          </a:xfrm>
          <a:custGeom>
            <a:avLst/>
            <a:gdLst/>
            <a:ahLst/>
            <a:cxnLst/>
            <a:rect l="l" t="t" r="r" b="b"/>
            <a:pathLst>
              <a:path w="282575" h="380364">
                <a:moveTo>
                  <a:pt x="248348" y="316433"/>
                </a:moveTo>
                <a:lnTo>
                  <a:pt x="243979" y="312077"/>
                </a:lnTo>
                <a:lnTo>
                  <a:pt x="233222" y="312077"/>
                </a:lnTo>
                <a:lnTo>
                  <a:pt x="228866" y="316433"/>
                </a:lnTo>
                <a:lnTo>
                  <a:pt x="228866" y="327215"/>
                </a:lnTo>
                <a:lnTo>
                  <a:pt x="233222" y="331584"/>
                </a:lnTo>
                <a:lnTo>
                  <a:pt x="243979" y="331584"/>
                </a:lnTo>
                <a:lnTo>
                  <a:pt x="248348" y="327215"/>
                </a:lnTo>
                <a:lnTo>
                  <a:pt x="248348" y="321830"/>
                </a:lnTo>
                <a:lnTo>
                  <a:pt x="248348" y="316433"/>
                </a:lnTo>
                <a:close/>
              </a:path>
              <a:path w="282575" h="380364">
                <a:moveTo>
                  <a:pt x="248348" y="218909"/>
                </a:moveTo>
                <a:lnTo>
                  <a:pt x="243979" y="214553"/>
                </a:lnTo>
                <a:lnTo>
                  <a:pt x="233222" y="214553"/>
                </a:lnTo>
                <a:lnTo>
                  <a:pt x="228866" y="218909"/>
                </a:lnTo>
                <a:lnTo>
                  <a:pt x="228866" y="229692"/>
                </a:lnTo>
                <a:lnTo>
                  <a:pt x="233222" y="234061"/>
                </a:lnTo>
                <a:lnTo>
                  <a:pt x="243979" y="234061"/>
                </a:lnTo>
                <a:lnTo>
                  <a:pt x="248348" y="229692"/>
                </a:lnTo>
                <a:lnTo>
                  <a:pt x="248348" y="224307"/>
                </a:lnTo>
                <a:lnTo>
                  <a:pt x="248348" y="218909"/>
                </a:lnTo>
                <a:close/>
              </a:path>
              <a:path w="282575" h="380364">
                <a:moveTo>
                  <a:pt x="248348" y="121386"/>
                </a:moveTo>
                <a:lnTo>
                  <a:pt x="243979" y="117030"/>
                </a:lnTo>
                <a:lnTo>
                  <a:pt x="233222" y="117030"/>
                </a:lnTo>
                <a:lnTo>
                  <a:pt x="228866" y="121386"/>
                </a:lnTo>
                <a:lnTo>
                  <a:pt x="228866" y="132168"/>
                </a:lnTo>
                <a:lnTo>
                  <a:pt x="233222" y="136537"/>
                </a:lnTo>
                <a:lnTo>
                  <a:pt x="243979" y="136537"/>
                </a:lnTo>
                <a:lnTo>
                  <a:pt x="248348" y="132168"/>
                </a:lnTo>
                <a:lnTo>
                  <a:pt x="248348" y="126784"/>
                </a:lnTo>
                <a:lnTo>
                  <a:pt x="248348" y="121386"/>
                </a:lnTo>
                <a:close/>
              </a:path>
              <a:path w="282575" h="380364">
                <a:moveTo>
                  <a:pt x="282435" y="43878"/>
                </a:moveTo>
                <a:lnTo>
                  <a:pt x="272694" y="29108"/>
                </a:lnTo>
                <a:lnTo>
                  <a:pt x="272694" y="43878"/>
                </a:lnTo>
                <a:lnTo>
                  <a:pt x="272694" y="60756"/>
                </a:lnTo>
                <a:lnTo>
                  <a:pt x="272694" y="336461"/>
                </a:lnTo>
                <a:lnTo>
                  <a:pt x="262724" y="348576"/>
                </a:lnTo>
                <a:lnTo>
                  <a:pt x="235165" y="359562"/>
                </a:lnTo>
                <a:lnTo>
                  <a:pt x="193497" y="367525"/>
                </a:lnTo>
                <a:lnTo>
                  <a:pt x="141211" y="370586"/>
                </a:lnTo>
                <a:lnTo>
                  <a:pt x="88925" y="367525"/>
                </a:lnTo>
                <a:lnTo>
                  <a:pt x="47256" y="359562"/>
                </a:lnTo>
                <a:lnTo>
                  <a:pt x="19697" y="348576"/>
                </a:lnTo>
                <a:lnTo>
                  <a:pt x="9740" y="336461"/>
                </a:lnTo>
                <a:lnTo>
                  <a:pt x="9740" y="255803"/>
                </a:lnTo>
                <a:lnTo>
                  <a:pt x="32080" y="267474"/>
                </a:lnTo>
                <a:lnTo>
                  <a:pt x="63715" y="275932"/>
                </a:lnTo>
                <a:lnTo>
                  <a:pt x="101244" y="281076"/>
                </a:lnTo>
                <a:lnTo>
                  <a:pt x="141211" y="282816"/>
                </a:lnTo>
                <a:lnTo>
                  <a:pt x="181190" y="281076"/>
                </a:lnTo>
                <a:lnTo>
                  <a:pt x="218706" y="275932"/>
                </a:lnTo>
                <a:lnTo>
                  <a:pt x="229425" y="273062"/>
                </a:lnTo>
                <a:lnTo>
                  <a:pt x="250355" y="267474"/>
                </a:lnTo>
                <a:lnTo>
                  <a:pt x="272694" y="255803"/>
                </a:lnTo>
                <a:lnTo>
                  <a:pt x="272694" y="238937"/>
                </a:lnTo>
                <a:lnTo>
                  <a:pt x="262724" y="251053"/>
                </a:lnTo>
                <a:lnTo>
                  <a:pt x="235165" y="262039"/>
                </a:lnTo>
                <a:lnTo>
                  <a:pt x="193497" y="270002"/>
                </a:lnTo>
                <a:lnTo>
                  <a:pt x="141211" y="273062"/>
                </a:lnTo>
                <a:lnTo>
                  <a:pt x="88925" y="270002"/>
                </a:lnTo>
                <a:lnTo>
                  <a:pt x="47256" y="262039"/>
                </a:lnTo>
                <a:lnTo>
                  <a:pt x="31623" y="255803"/>
                </a:lnTo>
                <a:lnTo>
                  <a:pt x="19697" y="251053"/>
                </a:lnTo>
                <a:lnTo>
                  <a:pt x="9740" y="238937"/>
                </a:lnTo>
                <a:lnTo>
                  <a:pt x="9740" y="158280"/>
                </a:lnTo>
                <a:lnTo>
                  <a:pt x="32080" y="169951"/>
                </a:lnTo>
                <a:lnTo>
                  <a:pt x="63715" y="178409"/>
                </a:lnTo>
                <a:lnTo>
                  <a:pt x="101244" y="183553"/>
                </a:lnTo>
                <a:lnTo>
                  <a:pt x="141211" y="185293"/>
                </a:lnTo>
                <a:lnTo>
                  <a:pt x="181190" y="183553"/>
                </a:lnTo>
                <a:lnTo>
                  <a:pt x="218706" y="178409"/>
                </a:lnTo>
                <a:lnTo>
                  <a:pt x="229425" y="175539"/>
                </a:lnTo>
                <a:lnTo>
                  <a:pt x="250355" y="169951"/>
                </a:lnTo>
                <a:lnTo>
                  <a:pt x="272694" y="158280"/>
                </a:lnTo>
                <a:lnTo>
                  <a:pt x="272694" y="141414"/>
                </a:lnTo>
                <a:lnTo>
                  <a:pt x="262724" y="153530"/>
                </a:lnTo>
                <a:lnTo>
                  <a:pt x="235165" y="164515"/>
                </a:lnTo>
                <a:lnTo>
                  <a:pt x="193497" y="172466"/>
                </a:lnTo>
                <a:lnTo>
                  <a:pt x="141211" y="175539"/>
                </a:lnTo>
                <a:lnTo>
                  <a:pt x="88925" y="172466"/>
                </a:lnTo>
                <a:lnTo>
                  <a:pt x="47256" y="164515"/>
                </a:lnTo>
                <a:lnTo>
                  <a:pt x="31623" y="158280"/>
                </a:lnTo>
                <a:lnTo>
                  <a:pt x="19697" y="153530"/>
                </a:lnTo>
                <a:lnTo>
                  <a:pt x="9740" y="141414"/>
                </a:lnTo>
                <a:lnTo>
                  <a:pt x="9740" y="60756"/>
                </a:lnTo>
                <a:lnTo>
                  <a:pt x="32080" y="72428"/>
                </a:lnTo>
                <a:lnTo>
                  <a:pt x="63715" y="80886"/>
                </a:lnTo>
                <a:lnTo>
                  <a:pt x="101244" y="86029"/>
                </a:lnTo>
                <a:lnTo>
                  <a:pt x="141211" y="87769"/>
                </a:lnTo>
                <a:lnTo>
                  <a:pt x="181190" y="86029"/>
                </a:lnTo>
                <a:lnTo>
                  <a:pt x="218706" y="80886"/>
                </a:lnTo>
                <a:lnTo>
                  <a:pt x="229425" y="78016"/>
                </a:lnTo>
                <a:lnTo>
                  <a:pt x="250355" y="72428"/>
                </a:lnTo>
                <a:lnTo>
                  <a:pt x="272694" y="60756"/>
                </a:lnTo>
                <a:lnTo>
                  <a:pt x="272694" y="43878"/>
                </a:lnTo>
                <a:lnTo>
                  <a:pt x="262724" y="56007"/>
                </a:lnTo>
                <a:lnTo>
                  <a:pt x="235165" y="66979"/>
                </a:lnTo>
                <a:lnTo>
                  <a:pt x="193497" y="74942"/>
                </a:lnTo>
                <a:lnTo>
                  <a:pt x="141211" y="78016"/>
                </a:lnTo>
                <a:lnTo>
                  <a:pt x="88925" y="74942"/>
                </a:lnTo>
                <a:lnTo>
                  <a:pt x="47256" y="66979"/>
                </a:lnTo>
                <a:lnTo>
                  <a:pt x="31623" y="60756"/>
                </a:lnTo>
                <a:lnTo>
                  <a:pt x="19697" y="56007"/>
                </a:lnTo>
                <a:lnTo>
                  <a:pt x="9740" y="43878"/>
                </a:lnTo>
                <a:lnTo>
                  <a:pt x="19697" y="31762"/>
                </a:lnTo>
                <a:lnTo>
                  <a:pt x="47256" y="20789"/>
                </a:lnTo>
                <a:lnTo>
                  <a:pt x="88925" y="12827"/>
                </a:lnTo>
                <a:lnTo>
                  <a:pt x="141211" y="9753"/>
                </a:lnTo>
                <a:lnTo>
                  <a:pt x="193497" y="12827"/>
                </a:lnTo>
                <a:lnTo>
                  <a:pt x="235165" y="20789"/>
                </a:lnTo>
                <a:lnTo>
                  <a:pt x="262724" y="31762"/>
                </a:lnTo>
                <a:lnTo>
                  <a:pt x="272694" y="43878"/>
                </a:lnTo>
                <a:lnTo>
                  <a:pt x="272694" y="29108"/>
                </a:lnTo>
                <a:lnTo>
                  <a:pt x="269989" y="25006"/>
                </a:lnTo>
                <a:lnTo>
                  <a:pt x="237490" y="11252"/>
                </a:lnTo>
                <a:lnTo>
                  <a:pt x="229400" y="9753"/>
                </a:lnTo>
                <a:lnTo>
                  <a:pt x="192163" y="2844"/>
                </a:lnTo>
                <a:lnTo>
                  <a:pt x="141211" y="0"/>
                </a:lnTo>
                <a:lnTo>
                  <a:pt x="90271" y="2844"/>
                </a:lnTo>
                <a:lnTo>
                  <a:pt x="44932" y="11252"/>
                </a:lnTo>
                <a:lnTo>
                  <a:pt x="12433" y="25006"/>
                </a:lnTo>
                <a:lnTo>
                  <a:pt x="0" y="43878"/>
                </a:lnTo>
                <a:lnTo>
                  <a:pt x="0" y="336461"/>
                </a:lnTo>
                <a:lnTo>
                  <a:pt x="12433" y="355346"/>
                </a:lnTo>
                <a:lnTo>
                  <a:pt x="44932" y="369087"/>
                </a:lnTo>
                <a:lnTo>
                  <a:pt x="90271" y="377494"/>
                </a:lnTo>
                <a:lnTo>
                  <a:pt x="141211" y="380339"/>
                </a:lnTo>
                <a:lnTo>
                  <a:pt x="192163" y="377494"/>
                </a:lnTo>
                <a:lnTo>
                  <a:pt x="229400" y="370586"/>
                </a:lnTo>
                <a:lnTo>
                  <a:pt x="237490" y="369087"/>
                </a:lnTo>
                <a:lnTo>
                  <a:pt x="269989" y="355346"/>
                </a:lnTo>
                <a:lnTo>
                  <a:pt x="282435" y="336461"/>
                </a:lnTo>
                <a:lnTo>
                  <a:pt x="282435" y="255803"/>
                </a:lnTo>
                <a:lnTo>
                  <a:pt x="282435" y="158280"/>
                </a:lnTo>
                <a:lnTo>
                  <a:pt x="282435" y="60756"/>
                </a:lnTo>
                <a:lnTo>
                  <a:pt x="282435" y="43878"/>
                </a:lnTo>
                <a:close/>
              </a:path>
            </a:pathLst>
          </a:custGeom>
          <a:solidFill>
            <a:srgbClr val="0F2E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45666" y="3051490"/>
            <a:ext cx="418465" cy="243840"/>
          </a:xfrm>
          <a:custGeom>
            <a:avLst/>
            <a:gdLst/>
            <a:ahLst/>
            <a:cxnLst/>
            <a:rect l="l" t="t" r="r" b="b"/>
            <a:pathLst>
              <a:path w="418465" h="243839">
                <a:moveTo>
                  <a:pt x="82648" y="48888"/>
                </a:moveTo>
                <a:lnTo>
                  <a:pt x="72924" y="48888"/>
                </a:lnTo>
                <a:lnTo>
                  <a:pt x="72924" y="24381"/>
                </a:lnTo>
                <a:lnTo>
                  <a:pt x="74842" y="14895"/>
                </a:lnTo>
                <a:lnTo>
                  <a:pt x="80052" y="7149"/>
                </a:lnTo>
                <a:lnTo>
                  <a:pt x="87776" y="1923"/>
                </a:lnTo>
                <a:lnTo>
                  <a:pt x="97233" y="0"/>
                </a:lnTo>
                <a:lnTo>
                  <a:pt x="106956" y="0"/>
                </a:lnTo>
                <a:lnTo>
                  <a:pt x="116413" y="1923"/>
                </a:lnTo>
                <a:lnTo>
                  <a:pt x="124137" y="7149"/>
                </a:lnTo>
                <a:lnTo>
                  <a:pt x="125888" y="9752"/>
                </a:lnTo>
                <a:lnTo>
                  <a:pt x="89177" y="9752"/>
                </a:lnTo>
                <a:lnTo>
                  <a:pt x="82648" y="16301"/>
                </a:lnTo>
                <a:lnTo>
                  <a:pt x="82648" y="48888"/>
                </a:lnTo>
                <a:close/>
              </a:path>
              <a:path w="418465" h="243839">
                <a:moveTo>
                  <a:pt x="296561" y="92647"/>
                </a:moveTo>
                <a:lnTo>
                  <a:pt x="286838" y="92647"/>
                </a:lnTo>
                <a:lnTo>
                  <a:pt x="286838" y="24381"/>
                </a:lnTo>
                <a:lnTo>
                  <a:pt x="288755" y="14895"/>
                </a:lnTo>
                <a:lnTo>
                  <a:pt x="293965" y="7149"/>
                </a:lnTo>
                <a:lnTo>
                  <a:pt x="301689" y="1923"/>
                </a:lnTo>
                <a:lnTo>
                  <a:pt x="311146" y="0"/>
                </a:lnTo>
                <a:lnTo>
                  <a:pt x="320869" y="0"/>
                </a:lnTo>
                <a:lnTo>
                  <a:pt x="330326" y="1923"/>
                </a:lnTo>
                <a:lnTo>
                  <a:pt x="338050" y="7149"/>
                </a:lnTo>
                <a:lnTo>
                  <a:pt x="339801" y="9752"/>
                </a:lnTo>
                <a:lnTo>
                  <a:pt x="303090" y="9752"/>
                </a:lnTo>
                <a:lnTo>
                  <a:pt x="296561" y="16301"/>
                </a:lnTo>
                <a:lnTo>
                  <a:pt x="296561" y="92647"/>
                </a:lnTo>
                <a:close/>
              </a:path>
              <a:path w="418465" h="243839">
                <a:moveTo>
                  <a:pt x="125888" y="234058"/>
                </a:moveTo>
                <a:lnTo>
                  <a:pt x="115012" y="234058"/>
                </a:lnTo>
                <a:lnTo>
                  <a:pt x="121541" y="227509"/>
                </a:lnTo>
                <a:lnTo>
                  <a:pt x="121541" y="16301"/>
                </a:lnTo>
                <a:lnTo>
                  <a:pt x="115012" y="9752"/>
                </a:lnTo>
                <a:lnTo>
                  <a:pt x="125888" y="9752"/>
                </a:lnTo>
                <a:lnTo>
                  <a:pt x="129347" y="14895"/>
                </a:lnTo>
                <a:lnTo>
                  <a:pt x="131264" y="24381"/>
                </a:lnTo>
                <a:lnTo>
                  <a:pt x="131264" y="92647"/>
                </a:lnTo>
                <a:lnTo>
                  <a:pt x="296561" y="92647"/>
                </a:lnTo>
                <a:lnTo>
                  <a:pt x="296561" y="102400"/>
                </a:lnTo>
                <a:lnTo>
                  <a:pt x="131264" y="102400"/>
                </a:lnTo>
                <a:lnTo>
                  <a:pt x="131264" y="141410"/>
                </a:lnTo>
                <a:lnTo>
                  <a:pt x="296561" y="141410"/>
                </a:lnTo>
                <a:lnTo>
                  <a:pt x="296561" y="151162"/>
                </a:lnTo>
                <a:lnTo>
                  <a:pt x="131264" y="151162"/>
                </a:lnTo>
                <a:lnTo>
                  <a:pt x="131264" y="219429"/>
                </a:lnTo>
                <a:lnTo>
                  <a:pt x="129347" y="228914"/>
                </a:lnTo>
                <a:lnTo>
                  <a:pt x="125888" y="234058"/>
                </a:lnTo>
                <a:close/>
              </a:path>
              <a:path w="418465" h="243839">
                <a:moveTo>
                  <a:pt x="339801" y="234058"/>
                </a:moveTo>
                <a:lnTo>
                  <a:pt x="328925" y="234058"/>
                </a:lnTo>
                <a:lnTo>
                  <a:pt x="335454" y="227509"/>
                </a:lnTo>
                <a:lnTo>
                  <a:pt x="335454" y="16301"/>
                </a:lnTo>
                <a:lnTo>
                  <a:pt x="328925" y="9752"/>
                </a:lnTo>
                <a:lnTo>
                  <a:pt x="339801" y="9752"/>
                </a:lnTo>
                <a:lnTo>
                  <a:pt x="343260" y="14895"/>
                </a:lnTo>
                <a:lnTo>
                  <a:pt x="345178" y="24381"/>
                </a:lnTo>
                <a:lnTo>
                  <a:pt x="345178" y="48888"/>
                </a:lnTo>
                <a:lnTo>
                  <a:pt x="378633" y="48888"/>
                </a:lnTo>
                <a:lnTo>
                  <a:pt x="381805" y="51035"/>
                </a:lnTo>
                <a:lnTo>
                  <a:pt x="383556" y="53638"/>
                </a:lnTo>
                <a:lnTo>
                  <a:pt x="351707" y="53638"/>
                </a:lnTo>
                <a:lnTo>
                  <a:pt x="345178" y="60187"/>
                </a:lnTo>
                <a:lnTo>
                  <a:pt x="345178" y="183623"/>
                </a:lnTo>
                <a:lnTo>
                  <a:pt x="351707" y="190172"/>
                </a:lnTo>
                <a:lnTo>
                  <a:pt x="383556" y="190172"/>
                </a:lnTo>
                <a:lnTo>
                  <a:pt x="381805" y="192775"/>
                </a:lnTo>
                <a:lnTo>
                  <a:pt x="378633" y="194921"/>
                </a:lnTo>
                <a:lnTo>
                  <a:pt x="345178" y="194921"/>
                </a:lnTo>
                <a:lnTo>
                  <a:pt x="345178" y="219429"/>
                </a:lnTo>
                <a:lnTo>
                  <a:pt x="343260" y="228914"/>
                </a:lnTo>
                <a:lnTo>
                  <a:pt x="339801" y="234058"/>
                </a:lnTo>
                <a:close/>
              </a:path>
              <a:path w="418465" h="243839">
                <a:moveTo>
                  <a:pt x="53478" y="199924"/>
                </a:moveTo>
                <a:lnTo>
                  <a:pt x="44021" y="198001"/>
                </a:lnTo>
                <a:lnTo>
                  <a:pt x="36297" y="192775"/>
                </a:lnTo>
                <a:lnTo>
                  <a:pt x="31087" y="185028"/>
                </a:lnTo>
                <a:lnTo>
                  <a:pt x="29169" y="175543"/>
                </a:lnTo>
                <a:lnTo>
                  <a:pt x="29169" y="146286"/>
                </a:lnTo>
                <a:lnTo>
                  <a:pt x="23822" y="146286"/>
                </a:lnTo>
                <a:lnTo>
                  <a:pt x="14553" y="144401"/>
                </a:lnTo>
                <a:lnTo>
                  <a:pt x="6984" y="139280"/>
                </a:lnTo>
                <a:lnTo>
                  <a:pt x="1879" y="131688"/>
                </a:lnTo>
                <a:lnTo>
                  <a:pt x="0" y="122392"/>
                </a:lnTo>
                <a:lnTo>
                  <a:pt x="0" y="121417"/>
                </a:lnTo>
                <a:lnTo>
                  <a:pt x="1879" y="112121"/>
                </a:lnTo>
                <a:lnTo>
                  <a:pt x="6984" y="104530"/>
                </a:lnTo>
                <a:lnTo>
                  <a:pt x="14553" y="99408"/>
                </a:lnTo>
                <a:lnTo>
                  <a:pt x="23822" y="97524"/>
                </a:lnTo>
                <a:lnTo>
                  <a:pt x="29169" y="97524"/>
                </a:lnTo>
                <a:lnTo>
                  <a:pt x="29169" y="68266"/>
                </a:lnTo>
                <a:lnTo>
                  <a:pt x="31087" y="58781"/>
                </a:lnTo>
                <a:lnTo>
                  <a:pt x="36297" y="51035"/>
                </a:lnTo>
                <a:lnTo>
                  <a:pt x="44021" y="45809"/>
                </a:lnTo>
                <a:lnTo>
                  <a:pt x="53478" y="43885"/>
                </a:lnTo>
                <a:lnTo>
                  <a:pt x="63614" y="43905"/>
                </a:lnTo>
                <a:lnTo>
                  <a:pt x="68743" y="45660"/>
                </a:lnTo>
                <a:lnTo>
                  <a:pt x="72924" y="48888"/>
                </a:lnTo>
                <a:lnTo>
                  <a:pt x="82648" y="48888"/>
                </a:lnTo>
                <a:lnTo>
                  <a:pt x="82648" y="53638"/>
                </a:lnTo>
                <a:lnTo>
                  <a:pt x="45422" y="53638"/>
                </a:lnTo>
                <a:lnTo>
                  <a:pt x="38893" y="60187"/>
                </a:lnTo>
                <a:lnTo>
                  <a:pt x="38893" y="107276"/>
                </a:lnTo>
                <a:lnTo>
                  <a:pt x="16033" y="107276"/>
                </a:lnTo>
                <a:lnTo>
                  <a:pt x="9723" y="113605"/>
                </a:lnTo>
                <a:lnTo>
                  <a:pt x="9723" y="130204"/>
                </a:lnTo>
                <a:lnTo>
                  <a:pt x="16033" y="136533"/>
                </a:lnTo>
                <a:lnTo>
                  <a:pt x="38893" y="136533"/>
                </a:lnTo>
                <a:lnTo>
                  <a:pt x="38893" y="183623"/>
                </a:lnTo>
                <a:lnTo>
                  <a:pt x="45422" y="190172"/>
                </a:lnTo>
                <a:lnTo>
                  <a:pt x="82648" y="190172"/>
                </a:lnTo>
                <a:lnTo>
                  <a:pt x="82648" y="194921"/>
                </a:lnTo>
                <a:lnTo>
                  <a:pt x="72924" y="194921"/>
                </a:lnTo>
                <a:lnTo>
                  <a:pt x="68743" y="198149"/>
                </a:lnTo>
                <a:lnTo>
                  <a:pt x="63614" y="199905"/>
                </a:lnTo>
                <a:lnTo>
                  <a:pt x="53478" y="199924"/>
                </a:lnTo>
                <a:close/>
              </a:path>
              <a:path w="418465" h="243839">
                <a:moveTo>
                  <a:pt x="378633" y="48888"/>
                </a:moveTo>
                <a:lnTo>
                  <a:pt x="345178" y="48888"/>
                </a:lnTo>
                <a:lnTo>
                  <a:pt x="349359" y="45660"/>
                </a:lnTo>
                <a:lnTo>
                  <a:pt x="354488" y="43905"/>
                </a:lnTo>
                <a:lnTo>
                  <a:pt x="364624" y="43885"/>
                </a:lnTo>
                <a:lnTo>
                  <a:pt x="374081" y="45809"/>
                </a:lnTo>
                <a:lnTo>
                  <a:pt x="378633" y="48888"/>
                </a:lnTo>
                <a:close/>
              </a:path>
              <a:path w="418465" h="243839">
                <a:moveTo>
                  <a:pt x="82648" y="190172"/>
                </a:moveTo>
                <a:lnTo>
                  <a:pt x="66395" y="190172"/>
                </a:lnTo>
                <a:lnTo>
                  <a:pt x="72924" y="183623"/>
                </a:lnTo>
                <a:lnTo>
                  <a:pt x="72924" y="60187"/>
                </a:lnTo>
                <a:lnTo>
                  <a:pt x="66395" y="53638"/>
                </a:lnTo>
                <a:lnTo>
                  <a:pt x="82648" y="53638"/>
                </a:lnTo>
                <a:lnTo>
                  <a:pt x="82648" y="190172"/>
                </a:lnTo>
                <a:close/>
              </a:path>
              <a:path w="418465" h="243839">
                <a:moveTo>
                  <a:pt x="383556" y="190172"/>
                </a:moveTo>
                <a:lnTo>
                  <a:pt x="372680" y="190172"/>
                </a:lnTo>
                <a:lnTo>
                  <a:pt x="379209" y="183623"/>
                </a:lnTo>
                <a:lnTo>
                  <a:pt x="379209" y="60187"/>
                </a:lnTo>
                <a:lnTo>
                  <a:pt x="372680" y="53638"/>
                </a:lnTo>
                <a:lnTo>
                  <a:pt x="383556" y="53638"/>
                </a:lnTo>
                <a:lnTo>
                  <a:pt x="387015" y="58781"/>
                </a:lnTo>
                <a:lnTo>
                  <a:pt x="388933" y="68266"/>
                </a:lnTo>
                <a:lnTo>
                  <a:pt x="388933" y="97524"/>
                </a:lnTo>
                <a:lnTo>
                  <a:pt x="394280" y="97524"/>
                </a:lnTo>
                <a:lnTo>
                  <a:pt x="403549" y="99408"/>
                </a:lnTo>
                <a:lnTo>
                  <a:pt x="411118" y="104530"/>
                </a:lnTo>
                <a:lnTo>
                  <a:pt x="412965" y="107276"/>
                </a:lnTo>
                <a:lnTo>
                  <a:pt x="388933" y="107276"/>
                </a:lnTo>
                <a:lnTo>
                  <a:pt x="388933" y="136533"/>
                </a:lnTo>
                <a:lnTo>
                  <a:pt x="412965" y="136533"/>
                </a:lnTo>
                <a:lnTo>
                  <a:pt x="411118" y="139280"/>
                </a:lnTo>
                <a:lnTo>
                  <a:pt x="403549" y="144401"/>
                </a:lnTo>
                <a:lnTo>
                  <a:pt x="394280" y="146286"/>
                </a:lnTo>
                <a:lnTo>
                  <a:pt x="388933" y="146286"/>
                </a:lnTo>
                <a:lnTo>
                  <a:pt x="388933" y="175543"/>
                </a:lnTo>
                <a:lnTo>
                  <a:pt x="387015" y="185028"/>
                </a:lnTo>
                <a:lnTo>
                  <a:pt x="383556" y="190172"/>
                </a:lnTo>
                <a:close/>
              </a:path>
              <a:path w="418465" h="243839">
                <a:moveTo>
                  <a:pt x="296561" y="141410"/>
                </a:moveTo>
                <a:lnTo>
                  <a:pt x="286838" y="141410"/>
                </a:lnTo>
                <a:lnTo>
                  <a:pt x="286838" y="102400"/>
                </a:lnTo>
                <a:lnTo>
                  <a:pt x="296561" y="102400"/>
                </a:lnTo>
                <a:lnTo>
                  <a:pt x="296561" y="141410"/>
                </a:lnTo>
                <a:close/>
              </a:path>
              <a:path w="418465" h="243839">
                <a:moveTo>
                  <a:pt x="38893" y="136533"/>
                </a:moveTo>
                <a:lnTo>
                  <a:pt x="29169" y="136533"/>
                </a:lnTo>
                <a:lnTo>
                  <a:pt x="29169" y="107276"/>
                </a:lnTo>
                <a:lnTo>
                  <a:pt x="38893" y="107276"/>
                </a:lnTo>
                <a:lnTo>
                  <a:pt x="38893" y="136533"/>
                </a:lnTo>
                <a:close/>
              </a:path>
              <a:path w="418465" h="243839">
                <a:moveTo>
                  <a:pt x="412965" y="136533"/>
                </a:moveTo>
                <a:lnTo>
                  <a:pt x="402069" y="136533"/>
                </a:lnTo>
                <a:lnTo>
                  <a:pt x="408379" y="130204"/>
                </a:lnTo>
                <a:lnTo>
                  <a:pt x="408379" y="113605"/>
                </a:lnTo>
                <a:lnTo>
                  <a:pt x="402069" y="107276"/>
                </a:lnTo>
                <a:lnTo>
                  <a:pt x="412965" y="107276"/>
                </a:lnTo>
                <a:lnTo>
                  <a:pt x="416224" y="112121"/>
                </a:lnTo>
                <a:lnTo>
                  <a:pt x="418103" y="121417"/>
                </a:lnTo>
                <a:lnTo>
                  <a:pt x="418103" y="122392"/>
                </a:lnTo>
                <a:lnTo>
                  <a:pt x="416224" y="131688"/>
                </a:lnTo>
                <a:lnTo>
                  <a:pt x="412965" y="136533"/>
                </a:lnTo>
                <a:close/>
              </a:path>
              <a:path w="418465" h="243839">
                <a:moveTo>
                  <a:pt x="320869" y="243810"/>
                </a:moveTo>
                <a:lnTo>
                  <a:pt x="311146" y="243810"/>
                </a:lnTo>
                <a:lnTo>
                  <a:pt x="301689" y="241887"/>
                </a:lnTo>
                <a:lnTo>
                  <a:pt x="293965" y="236661"/>
                </a:lnTo>
                <a:lnTo>
                  <a:pt x="288755" y="228914"/>
                </a:lnTo>
                <a:lnTo>
                  <a:pt x="286838" y="219429"/>
                </a:lnTo>
                <a:lnTo>
                  <a:pt x="286838" y="151162"/>
                </a:lnTo>
                <a:lnTo>
                  <a:pt x="296561" y="151162"/>
                </a:lnTo>
                <a:lnTo>
                  <a:pt x="296561" y="227509"/>
                </a:lnTo>
                <a:lnTo>
                  <a:pt x="303090" y="234058"/>
                </a:lnTo>
                <a:lnTo>
                  <a:pt x="339801" y="234058"/>
                </a:lnTo>
                <a:lnTo>
                  <a:pt x="338050" y="236661"/>
                </a:lnTo>
                <a:lnTo>
                  <a:pt x="330326" y="241887"/>
                </a:lnTo>
                <a:lnTo>
                  <a:pt x="320869" y="243810"/>
                </a:lnTo>
                <a:close/>
              </a:path>
              <a:path w="418465" h="243839">
                <a:moveTo>
                  <a:pt x="106956" y="243810"/>
                </a:moveTo>
                <a:lnTo>
                  <a:pt x="97233" y="243810"/>
                </a:lnTo>
                <a:lnTo>
                  <a:pt x="87776" y="241887"/>
                </a:lnTo>
                <a:lnTo>
                  <a:pt x="80052" y="236661"/>
                </a:lnTo>
                <a:lnTo>
                  <a:pt x="74842" y="228914"/>
                </a:lnTo>
                <a:lnTo>
                  <a:pt x="72924" y="219429"/>
                </a:lnTo>
                <a:lnTo>
                  <a:pt x="72924" y="194921"/>
                </a:lnTo>
                <a:lnTo>
                  <a:pt x="82648" y="194921"/>
                </a:lnTo>
                <a:lnTo>
                  <a:pt x="82648" y="227509"/>
                </a:lnTo>
                <a:lnTo>
                  <a:pt x="89177" y="234058"/>
                </a:lnTo>
                <a:lnTo>
                  <a:pt x="125888" y="234058"/>
                </a:lnTo>
                <a:lnTo>
                  <a:pt x="124137" y="236661"/>
                </a:lnTo>
                <a:lnTo>
                  <a:pt x="116413" y="241887"/>
                </a:lnTo>
                <a:lnTo>
                  <a:pt x="106956" y="243810"/>
                </a:lnTo>
                <a:close/>
              </a:path>
              <a:path w="418465" h="243839">
                <a:moveTo>
                  <a:pt x="364624" y="199924"/>
                </a:moveTo>
                <a:lnTo>
                  <a:pt x="354488" y="199905"/>
                </a:lnTo>
                <a:lnTo>
                  <a:pt x="349359" y="198149"/>
                </a:lnTo>
                <a:lnTo>
                  <a:pt x="345178" y="194921"/>
                </a:lnTo>
                <a:lnTo>
                  <a:pt x="378633" y="194921"/>
                </a:lnTo>
                <a:lnTo>
                  <a:pt x="374081" y="198001"/>
                </a:lnTo>
                <a:lnTo>
                  <a:pt x="364624" y="199924"/>
                </a:lnTo>
                <a:close/>
              </a:path>
            </a:pathLst>
          </a:custGeom>
          <a:solidFill>
            <a:srgbClr val="0F2E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13938" y="5603760"/>
            <a:ext cx="743585" cy="746760"/>
          </a:xfrm>
          <a:custGeom>
            <a:avLst/>
            <a:gdLst/>
            <a:ahLst/>
            <a:cxnLst/>
            <a:rect l="l" t="t" r="r" b="b"/>
            <a:pathLst>
              <a:path w="743584" h="746760">
                <a:moveTo>
                  <a:pt x="486638" y="270421"/>
                </a:moveTo>
                <a:lnTo>
                  <a:pt x="485698" y="270421"/>
                </a:lnTo>
                <a:lnTo>
                  <a:pt x="432142" y="270421"/>
                </a:lnTo>
                <a:lnTo>
                  <a:pt x="427456" y="271360"/>
                </a:lnTo>
                <a:lnTo>
                  <a:pt x="422757" y="274193"/>
                </a:lnTo>
                <a:lnTo>
                  <a:pt x="419938" y="277964"/>
                </a:lnTo>
                <a:lnTo>
                  <a:pt x="384238" y="316598"/>
                </a:lnTo>
                <a:lnTo>
                  <a:pt x="354177" y="212001"/>
                </a:lnTo>
                <a:lnTo>
                  <a:pt x="350939" y="206260"/>
                </a:lnTo>
                <a:lnTo>
                  <a:pt x="345948" y="202107"/>
                </a:lnTo>
                <a:lnTo>
                  <a:pt x="339902" y="200075"/>
                </a:lnTo>
                <a:lnTo>
                  <a:pt x="333502" y="200698"/>
                </a:lnTo>
                <a:lnTo>
                  <a:pt x="328803" y="202577"/>
                </a:lnTo>
                <a:lnTo>
                  <a:pt x="324116" y="205409"/>
                </a:lnTo>
                <a:lnTo>
                  <a:pt x="322237" y="211061"/>
                </a:lnTo>
                <a:lnTo>
                  <a:pt x="265861" y="360883"/>
                </a:lnTo>
                <a:lnTo>
                  <a:pt x="227342" y="153581"/>
                </a:lnTo>
                <a:lnTo>
                  <a:pt x="225463" y="144157"/>
                </a:lnTo>
                <a:lnTo>
                  <a:pt x="217017" y="138506"/>
                </a:lnTo>
                <a:lnTo>
                  <a:pt x="208559" y="140385"/>
                </a:lnTo>
                <a:lnTo>
                  <a:pt x="202920" y="141338"/>
                </a:lnTo>
                <a:lnTo>
                  <a:pt x="198221" y="146050"/>
                </a:lnTo>
                <a:lnTo>
                  <a:pt x="195402" y="151701"/>
                </a:lnTo>
                <a:lnTo>
                  <a:pt x="155016" y="270421"/>
                </a:lnTo>
                <a:lnTo>
                  <a:pt x="81737" y="270421"/>
                </a:lnTo>
                <a:lnTo>
                  <a:pt x="81737" y="308114"/>
                </a:lnTo>
                <a:lnTo>
                  <a:pt x="167220" y="308114"/>
                </a:lnTo>
                <a:lnTo>
                  <a:pt x="174739" y="307174"/>
                </a:lnTo>
                <a:lnTo>
                  <a:pt x="181317" y="301523"/>
                </a:lnTo>
                <a:lnTo>
                  <a:pt x="183197" y="293979"/>
                </a:lnTo>
                <a:lnTo>
                  <a:pt x="206679" y="222364"/>
                </a:lnTo>
                <a:lnTo>
                  <a:pt x="244259" y="424954"/>
                </a:lnTo>
                <a:lnTo>
                  <a:pt x="245198" y="432498"/>
                </a:lnTo>
                <a:lnTo>
                  <a:pt x="251777" y="438150"/>
                </a:lnTo>
                <a:lnTo>
                  <a:pt x="267741" y="438150"/>
                </a:lnTo>
                <a:lnTo>
                  <a:pt x="274320" y="434378"/>
                </a:lnTo>
                <a:lnTo>
                  <a:pt x="277139" y="427786"/>
                </a:lnTo>
                <a:lnTo>
                  <a:pt x="337261" y="269481"/>
                </a:lnTo>
                <a:lnTo>
                  <a:pt x="361696" y="354279"/>
                </a:lnTo>
                <a:lnTo>
                  <a:pt x="364782" y="360032"/>
                </a:lnTo>
                <a:lnTo>
                  <a:pt x="369557" y="364172"/>
                </a:lnTo>
                <a:lnTo>
                  <a:pt x="375564" y="366204"/>
                </a:lnTo>
                <a:lnTo>
                  <a:pt x="382358" y="365594"/>
                </a:lnTo>
                <a:lnTo>
                  <a:pt x="385178" y="364655"/>
                </a:lnTo>
                <a:lnTo>
                  <a:pt x="387997" y="362762"/>
                </a:lnTo>
                <a:lnTo>
                  <a:pt x="440601" y="308114"/>
                </a:lnTo>
                <a:lnTo>
                  <a:pt x="486638" y="308114"/>
                </a:lnTo>
                <a:lnTo>
                  <a:pt x="486638" y="270421"/>
                </a:lnTo>
                <a:close/>
              </a:path>
              <a:path w="743584" h="746760">
                <a:moveTo>
                  <a:pt x="743343" y="680783"/>
                </a:moveTo>
                <a:lnTo>
                  <a:pt x="724319" y="634136"/>
                </a:lnTo>
                <a:lnTo>
                  <a:pt x="607822" y="516356"/>
                </a:lnTo>
                <a:lnTo>
                  <a:pt x="572452" y="498449"/>
                </a:lnTo>
                <a:lnTo>
                  <a:pt x="565289" y="497141"/>
                </a:lnTo>
                <a:lnTo>
                  <a:pt x="549579" y="498449"/>
                </a:lnTo>
                <a:lnTo>
                  <a:pt x="507301" y="456996"/>
                </a:lnTo>
                <a:lnTo>
                  <a:pt x="532257" y="418274"/>
                </a:lnTo>
                <a:lnTo>
                  <a:pt x="550519" y="376186"/>
                </a:lnTo>
                <a:lnTo>
                  <a:pt x="561733" y="331635"/>
                </a:lnTo>
                <a:lnTo>
                  <a:pt x="565556" y="285496"/>
                </a:lnTo>
                <a:lnTo>
                  <a:pt x="562102" y="239293"/>
                </a:lnTo>
                <a:lnTo>
                  <a:pt x="551573" y="195478"/>
                </a:lnTo>
                <a:lnTo>
                  <a:pt x="534568" y="154609"/>
                </a:lnTo>
                <a:lnTo>
                  <a:pt x="511670" y="117297"/>
                </a:lnTo>
                <a:lnTo>
                  <a:pt x="509181" y="114376"/>
                </a:lnTo>
                <a:lnTo>
                  <a:pt x="509181" y="284556"/>
                </a:lnTo>
                <a:lnTo>
                  <a:pt x="504583" y="329984"/>
                </a:lnTo>
                <a:lnTo>
                  <a:pt x="491388" y="372364"/>
                </a:lnTo>
                <a:lnTo>
                  <a:pt x="470547" y="410768"/>
                </a:lnTo>
                <a:lnTo>
                  <a:pt x="442950" y="444271"/>
                </a:lnTo>
                <a:lnTo>
                  <a:pt x="409549" y="471944"/>
                </a:lnTo>
                <a:lnTo>
                  <a:pt x="371259" y="492861"/>
                </a:lnTo>
                <a:lnTo>
                  <a:pt x="329006" y="506082"/>
                </a:lnTo>
                <a:lnTo>
                  <a:pt x="283718" y="510705"/>
                </a:lnTo>
                <a:lnTo>
                  <a:pt x="238150" y="506120"/>
                </a:lnTo>
                <a:lnTo>
                  <a:pt x="195770" y="492988"/>
                </a:lnTo>
                <a:lnTo>
                  <a:pt x="157467" y="472186"/>
                </a:lnTo>
                <a:lnTo>
                  <a:pt x="124129" y="444627"/>
                </a:lnTo>
                <a:lnTo>
                  <a:pt x="96647" y="411187"/>
                </a:lnTo>
                <a:lnTo>
                  <a:pt x="75907" y="372757"/>
                </a:lnTo>
                <a:lnTo>
                  <a:pt x="62814" y="330250"/>
                </a:lnTo>
                <a:lnTo>
                  <a:pt x="58242" y="284556"/>
                </a:lnTo>
                <a:lnTo>
                  <a:pt x="62814" y="238861"/>
                </a:lnTo>
                <a:lnTo>
                  <a:pt x="75907" y="196354"/>
                </a:lnTo>
                <a:lnTo>
                  <a:pt x="96647" y="157937"/>
                </a:lnTo>
                <a:lnTo>
                  <a:pt x="124129" y="124485"/>
                </a:lnTo>
                <a:lnTo>
                  <a:pt x="157467" y="96926"/>
                </a:lnTo>
                <a:lnTo>
                  <a:pt x="195770" y="76123"/>
                </a:lnTo>
                <a:lnTo>
                  <a:pt x="238150" y="62992"/>
                </a:lnTo>
                <a:lnTo>
                  <a:pt x="283718" y="58420"/>
                </a:lnTo>
                <a:lnTo>
                  <a:pt x="329272" y="62992"/>
                </a:lnTo>
                <a:lnTo>
                  <a:pt x="371652" y="76123"/>
                </a:lnTo>
                <a:lnTo>
                  <a:pt x="409968" y="96926"/>
                </a:lnTo>
                <a:lnTo>
                  <a:pt x="443306" y="124485"/>
                </a:lnTo>
                <a:lnTo>
                  <a:pt x="470789" y="157937"/>
                </a:lnTo>
                <a:lnTo>
                  <a:pt x="491528" y="196354"/>
                </a:lnTo>
                <a:lnTo>
                  <a:pt x="504621" y="238861"/>
                </a:lnTo>
                <a:lnTo>
                  <a:pt x="509181" y="284556"/>
                </a:lnTo>
                <a:lnTo>
                  <a:pt x="509181" y="114376"/>
                </a:lnTo>
                <a:lnTo>
                  <a:pt x="483463" y="84086"/>
                </a:lnTo>
                <a:lnTo>
                  <a:pt x="453834" y="58420"/>
                </a:lnTo>
                <a:lnTo>
                  <a:pt x="450557" y="55575"/>
                </a:lnTo>
                <a:lnTo>
                  <a:pt x="413537" y="32334"/>
                </a:lnTo>
                <a:lnTo>
                  <a:pt x="372999" y="14947"/>
                </a:lnTo>
                <a:lnTo>
                  <a:pt x="329526" y="3962"/>
                </a:lnTo>
                <a:lnTo>
                  <a:pt x="283718" y="0"/>
                </a:lnTo>
                <a:lnTo>
                  <a:pt x="237896" y="3454"/>
                </a:lnTo>
                <a:lnTo>
                  <a:pt x="194411" y="14020"/>
                </a:lnTo>
                <a:lnTo>
                  <a:pt x="153835" y="31076"/>
                </a:lnTo>
                <a:lnTo>
                  <a:pt x="116751" y="54038"/>
                </a:lnTo>
                <a:lnTo>
                  <a:pt x="83731" y="82321"/>
                </a:lnTo>
                <a:lnTo>
                  <a:pt x="55359" y="115328"/>
                </a:lnTo>
                <a:lnTo>
                  <a:pt x="32219" y="152450"/>
                </a:lnTo>
                <a:lnTo>
                  <a:pt x="14897" y="193116"/>
                </a:lnTo>
                <a:lnTo>
                  <a:pt x="3962" y="236728"/>
                </a:lnTo>
                <a:lnTo>
                  <a:pt x="0" y="282676"/>
                </a:lnTo>
                <a:lnTo>
                  <a:pt x="3454" y="328625"/>
                </a:lnTo>
                <a:lnTo>
                  <a:pt x="13982" y="372237"/>
                </a:lnTo>
                <a:lnTo>
                  <a:pt x="30988" y="412940"/>
                </a:lnTo>
                <a:lnTo>
                  <a:pt x="53886" y="450138"/>
                </a:lnTo>
                <a:lnTo>
                  <a:pt x="82080" y="483260"/>
                </a:lnTo>
                <a:lnTo>
                  <a:pt x="114985" y="511708"/>
                </a:lnTo>
                <a:lnTo>
                  <a:pt x="152006" y="534911"/>
                </a:lnTo>
                <a:lnTo>
                  <a:pt x="192544" y="552297"/>
                </a:lnTo>
                <a:lnTo>
                  <a:pt x="236029" y="563257"/>
                </a:lnTo>
                <a:lnTo>
                  <a:pt x="281838" y="567232"/>
                </a:lnTo>
                <a:lnTo>
                  <a:pt x="328002" y="563410"/>
                </a:lnTo>
                <a:lnTo>
                  <a:pt x="372846" y="552157"/>
                </a:lnTo>
                <a:lnTo>
                  <a:pt x="415404" y="533844"/>
                </a:lnTo>
                <a:lnTo>
                  <a:pt x="451739" y="510705"/>
                </a:lnTo>
                <a:lnTo>
                  <a:pt x="454698" y="508812"/>
                </a:lnTo>
                <a:lnTo>
                  <a:pt x="496036" y="550278"/>
                </a:lnTo>
                <a:lnTo>
                  <a:pt x="504228" y="596658"/>
                </a:lnTo>
                <a:lnTo>
                  <a:pt x="631317" y="727417"/>
                </a:lnTo>
                <a:lnTo>
                  <a:pt x="677811" y="746506"/>
                </a:lnTo>
                <a:lnTo>
                  <a:pt x="702652" y="741730"/>
                </a:lnTo>
                <a:lnTo>
                  <a:pt x="724319" y="727417"/>
                </a:lnTo>
                <a:lnTo>
                  <a:pt x="738581" y="705688"/>
                </a:lnTo>
                <a:lnTo>
                  <a:pt x="743343" y="680783"/>
                </a:lnTo>
                <a:close/>
              </a:path>
            </a:pathLst>
          </a:custGeom>
          <a:solidFill>
            <a:srgbClr val="0F2E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41042" y="5738300"/>
            <a:ext cx="1116330" cy="757555"/>
          </a:xfrm>
          <a:custGeom>
            <a:avLst/>
            <a:gdLst/>
            <a:ahLst/>
            <a:cxnLst/>
            <a:rect l="l" t="t" r="r" b="b"/>
            <a:pathLst>
              <a:path w="1116329" h="757554">
                <a:moveTo>
                  <a:pt x="1115818" y="757076"/>
                </a:moveTo>
                <a:lnTo>
                  <a:pt x="0" y="757076"/>
                </a:lnTo>
                <a:lnTo>
                  <a:pt x="0" y="65832"/>
                </a:lnTo>
                <a:lnTo>
                  <a:pt x="5179" y="40271"/>
                </a:lnTo>
                <a:lnTo>
                  <a:pt x="19280" y="19338"/>
                </a:lnTo>
                <a:lnTo>
                  <a:pt x="40151" y="5194"/>
                </a:lnTo>
                <a:lnTo>
                  <a:pt x="65636" y="0"/>
                </a:lnTo>
                <a:lnTo>
                  <a:pt x="1050182" y="0"/>
                </a:lnTo>
                <a:lnTo>
                  <a:pt x="1075667" y="5194"/>
                </a:lnTo>
                <a:lnTo>
                  <a:pt x="1096537" y="19338"/>
                </a:lnTo>
                <a:lnTo>
                  <a:pt x="1110639" y="40271"/>
                </a:lnTo>
                <a:lnTo>
                  <a:pt x="1115818" y="65832"/>
                </a:lnTo>
                <a:lnTo>
                  <a:pt x="1115818" y="98749"/>
                </a:lnTo>
                <a:lnTo>
                  <a:pt x="98454" y="98749"/>
                </a:lnTo>
                <a:lnTo>
                  <a:pt x="98454" y="658327"/>
                </a:lnTo>
                <a:lnTo>
                  <a:pt x="1115818" y="658327"/>
                </a:lnTo>
                <a:lnTo>
                  <a:pt x="1115818" y="757076"/>
                </a:lnTo>
                <a:close/>
              </a:path>
              <a:path w="1116329" h="757554">
                <a:moveTo>
                  <a:pt x="1115818" y="658327"/>
                </a:moveTo>
                <a:lnTo>
                  <a:pt x="1017363" y="658327"/>
                </a:lnTo>
                <a:lnTo>
                  <a:pt x="1017363" y="98749"/>
                </a:lnTo>
                <a:lnTo>
                  <a:pt x="1115818" y="98749"/>
                </a:lnTo>
                <a:lnTo>
                  <a:pt x="1115818" y="658327"/>
                </a:lnTo>
                <a:close/>
              </a:path>
            </a:pathLst>
          </a:custGeom>
          <a:solidFill>
            <a:srgbClr val="0F2E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44132" y="6561204"/>
            <a:ext cx="1510030" cy="99060"/>
          </a:xfrm>
          <a:custGeom>
            <a:avLst/>
            <a:gdLst/>
            <a:ahLst/>
            <a:cxnLst/>
            <a:rect l="l" t="t" r="r" b="b"/>
            <a:pathLst>
              <a:path w="1510029" h="99059">
                <a:moveTo>
                  <a:pt x="1444000" y="98749"/>
                </a:moveTo>
                <a:lnTo>
                  <a:pt x="65636" y="98749"/>
                </a:lnTo>
                <a:lnTo>
                  <a:pt x="40151" y="93554"/>
                </a:lnTo>
                <a:lnTo>
                  <a:pt x="19280" y="79410"/>
                </a:lnTo>
                <a:lnTo>
                  <a:pt x="5179" y="58478"/>
                </a:lnTo>
                <a:lnTo>
                  <a:pt x="0" y="32916"/>
                </a:lnTo>
                <a:lnTo>
                  <a:pt x="0" y="0"/>
                </a:lnTo>
                <a:lnTo>
                  <a:pt x="656363" y="0"/>
                </a:lnTo>
                <a:lnTo>
                  <a:pt x="656363" y="26333"/>
                </a:lnTo>
                <a:lnTo>
                  <a:pt x="662927" y="32916"/>
                </a:lnTo>
                <a:lnTo>
                  <a:pt x="846709" y="32916"/>
                </a:lnTo>
                <a:lnTo>
                  <a:pt x="853272" y="26333"/>
                </a:lnTo>
                <a:lnTo>
                  <a:pt x="853272" y="0"/>
                </a:lnTo>
                <a:lnTo>
                  <a:pt x="1509636" y="0"/>
                </a:lnTo>
                <a:lnTo>
                  <a:pt x="1509636" y="32916"/>
                </a:lnTo>
                <a:lnTo>
                  <a:pt x="1504457" y="58478"/>
                </a:lnTo>
                <a:lnTo>
                  <a:pt x="1490356" y="79410"/>
                </a:lnTo>
                <a:lnTo>
                  <a:pt x="1469485" y="93554"/>
                </a:lnTo>
                <a:lnTo>
                  <a:pt x="1444000" y="98749"/>
                </a:lnTo>
                <a:close/>
              </a:path>
            </a:pathLst>
          </a:custGeom>
          <a:solidFill>
            <a:srgbClr val="0F2E5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8cd3891-4e95-4a33-b2d9-f053d67bb3a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68EC6680F4A4CA99C39DAE1C8BCFE" ma:contentTypeVersion="13" ma:contentTypeDescription="Create a new document." ma:contentTypeScope="" ma:versionID="f7c293446442020ea842889c6de4c574">
  <xsd:schema xmlns:xsd="http://www.w3.org/2001/XMLSchema" xmlns:xs="http://www.w3.org/2001/XMLSchema" xmlns:p="http://schemas.microsoft.com/office/2006/metadata/properties" xmlns:ns2="68cd3891-4e95-4a33-b2d9-f053d67bb3a8" xmlns:ns3="9f1a1e09-95ef-4fb6-92f3-69d4c439281d" targetNamespace="http://schemas.microsoft.com/office/2006/metadata/properties" ma:root="true" ma:fieldsID="2af5d443c1706deb32252c33adc4a4b7" ns2:_="" ns3:_="">
    <xsd:import namespace="68cd3891-4e95-4a33-b2d9-f053d67bb3a8"/>
    <xsd:import namespace="9f1a1e09-95ef-4fb6-92f3-69d4c43928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d3891-4e95-4a33-b2d9-f053d67bb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ff62593-b918-4deb-ac08-0d74ac0cc7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a1e09-95ef-4fb6-92f3-69d4c439281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ADCEAE-7E9A-418D-9818-06EE227921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A6D479-83DD-4A68-83F5-E3FF23C182B4}">
  <ds:schemaRefs>
    <ds:schemaRef ds:uri="http://schemas.microsoft.com/office/2006/metadata/properties"/>
    <ds:schemaRef ds:uri="http://schemas.microsoft.com/office/infopath/2007/PartnerControls"/>
    <ds:schemaRef ds:uri="68cd3891-4e95-4a33-b2d9-f053d67bb3a8"/>
  </ds:schemaRefs>
</ds:datastoreItem>
</file>

<file path=customXml/itemProps3.xml><?xml version="1.0" encoding="utf-8"?>
<ds:datastoreItem xmlns:ds="http://schemas.openxmlformats.org/officeDocument/2006/customXml" ds:itemID="{A36D5183-7DEA-432E-A322-085674E3FE9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318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Wingdings</vt:lpstr>
      <vt:lpstr>Office Theme</vt:lpstr>
      <vt:lpstr>Exploratory Data Analysis – Beginners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FNCS ANALYTICS WEEKLY STATUS REPORT</dc:title>
  <dc:creator>Buckler, Kathryn R.</dc:creator>
  <cp:lastModifiedBy>Matheson, Kai (CTR) - FNS</cp:lastModifiedBy>
  <cp:revision>1</cp:revision>
  <dcterms:created xsi:type="dcterms:W3CDTF">2023-04-13T20:19:00Z</dcterms:created>
  <dcterms:modified xsi:type="dcterms:W3CDTF">2024-02-02T20:59:58Z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0x010100A4668EC6680F4A4CA99C39DAE1C8BCFE</vt:lpwstr>
  </property>
  <property fmtid="{D5CDD505-2E9C-101B-9397-08002B2CF9AE}" pid="3" name="Created">
    <vt:filetime>2022-12-14T00:00:00Z</vt:filetime>
  </property>
  <property fmtid="{D5CDD505-2E9C-101B-9397-08002B2CF9AE}" pid="4" name="Creator">
    <vt:lpwstr>Acrobat PDFMaker 22 for PowerPoint</vt:lpwstr>
  </property>
  <property fmtid="{D5CDD505-2E9C-101B-9397-08002B2CF9AE}" pid="5" name="LastSaved">
    <vt:filetime>2023-04-13T00:00:00Z</vt:filetime>
  </property>
  <property fmtid="{D5CDD505-2E9C-101B-9397-08002B2CF9AE}" pid="6" name="Producer">
    <vt:lpwstr>Adobe PDF Library 22.3.58</vt:lpwstr>
  </property>
  <property fmtid="{D5CDD505-2E9C-101B-9397-08002B2CF9AE}" pid="7" name="MediaServiceImageTags">
    <vt:lpwstr/>
  </property>
</Properties>
</file>