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73" r:id="rId4"/>
  </p:sldMasterIdLst>
  <p:notesMasterIdLst>
    <p:notesMasterId r:id="rId18"/>
  </p:notesMasterIdLst>
  <p:sldIdLst>
    <p:sldId id="257" r:id="rId5"/>
    <p:sldId id="269" r:id="rId6"/>
    <p:sldId id="262" r:id="rId7"/>
    <p:sldId id="270" r:id="rId8"/>
    <p:sldId id="266" r:id="rId9"/>
    <p:sldId id="268" r:id="rId10"/>
    <p:sldId id="267" r:id="rId11"/>
    <p:sldId id="271" r:id="rId12"/>
    <p:sldId id="272" r:id="rId13"/>
    <p:sldId id="273" r:id="rId14"/>
    <p:sldId id="274" r:id="rId15"/>
    <p:sldId id="275" r:id="rId16"/>
    <p:sldId id="27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BDD0"/>
    <a:srgbClr val="0066FF"/>
    <a:srgbClr val="7030A0"/>
    <a:srgbClr val="009900"/>
    <a:srgbClr val="66FF66"/>
    <a:srgbClr val="00CCFF"/>
    <a:srgbClr val="5CC6D6"/>
    <a:srgbClr val="344529"/>
    <a:srgbClr val="2B3922"/>
    <a:srgbClr val="2E37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4" autoAdjust="0"/>
    <p:restoredTop sz="95303" autoAdjust="0"/>
  </p:normalViewPr>
  <p:slideViewPr>
    <p:cSldViewPr snapToGrid="0">
      <p:cViewPr varScale="1">
        <p:scale>
          <a:sx n="91" d="100"/>
          <a:sy n="91" d="100"/>
        </p:scale>
        <p:origin x="1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8A9E45-2F93-4FB6-AFAC-CE3C97B7CAD9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A48BA4-7257-4777-9A3C-22B258951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4250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A48BA4-7257-4777-9A3C-22B2589515C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2224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88359B8D-8346-4D21-9E2F-03418440AEA3}" type="datetime1">
              <a:rPr lang="en-US" smtClean="0"/>
              <a:t>8/9/2020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BD502-7CAE-4C3C-82D4-BE5176CCE26B}" type="datetime1">
              <a:rPr lang="en-US" smtClean="0"/>
              <a:t>8/9/2020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C87225B0-551D-41C3-BAEE-424B8799EAE8}" type="datetime1">
              <a:rPr lang="en-US" smtClean="0"/>
              <a:t>8/9/2020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82C9E-DE2A-412D-A174-396F6BA88FCD}" type="datetime1">
              <a:rPr lang="en-US" smtClean="0"/>
              <a:t>8/9/2020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8B056-89B2-4356-8CAF-8FD36B579451}" type="datetime1">
              <a:rPr lang="en-US" smtClean="0"/>
              <a:t>8/9/2020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A4D34-873E-43CC-B312-480FE9A78344}" type="datetime1">
              <a:rPr lang="en-US" smtClean="0"/>
              <a:t>8/9/2020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FE42E-127C-4023-8168-78A4ABA7740B}" type="datetime1">
              <a:rPr lang="en-US" smtClean="0"/>
              <a:t>8/9/2020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1B585C8-837E-4FC4-9CC1-6710304E09C9}" type="datetime1">
              <a:rPr lang="en-US" smtClean="0"/>
              <a:t>8/9/2020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86BE78F5-A995-4EDF-989C-1F293A05059D}" type="datetime1">
              <a:rPr lang="en-US" smtClean="0"/>
              <a:t>8/9/2020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8108980-EBB8-4D8F-8288-F6BECBED38EA}" type="datetime1">
              <a:rPr lang="en-US" smtClean="0"/>
              <a:t>8/9/2020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5D323D7-28AE-4267-B36F-EEF09A7CEB9A}"/>
              </a:ext>
            </a:extLst>
          </p:cNvPr>
          <p:cNvSpPr/>
          <p:nvPr/>
        </p:nvSpPr>
        <p:spPr>
          <a:xfrm>
            <a:off x="1044406" y="810374"/>
            <a:ext cx="10255564" cy="5161218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D7BE3BEB-C5F0-4C87-880D-367B6EDABBF9}"/>
              </a:ext>
            </a:extLst>
          </p:cNvPr>
          <p:cNvSpPr txBox="1">
            <a:spLocks/>
          </p:cNvSpPr>
          <p:nvPr/>
        </p:nvSpPr>
        <p:spPr>
          <a:xfrm>
            <a:off x="1615439" y="810374"/>
            <a:ext cx="9684531" cy="51612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lnSpc>
                <a:spcPct val="83000"/>
              </a:lnSpc>
              <a:spcBef>
                <a:spcPct val="0"/>
              </a:spcBef>
              <a:buNone/>
              <a:defRPr lang="en-US" sz="6800" b="0" i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General Neural Architecture for Carbohydrate and Bolus Recommendations in Type 1 Diabetes Management </a:t>
            </a:r>
            <a:b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7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Jeremy Beauchamp, Razvan </a:t>
            </a:r>
            <a:r>
              <a:rPr lang="en-US" sz="27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Bunescu</a:t>
            </a:r>
            <a:r>
              <a:rPr lang="en-US" sz="27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and Cindy Marling</a:t>
            </a:r>
            <a:br>
              <a:rPr lang="en-US" sz="27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7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7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School of Electrical Engineering and Computer Science</a:t>
            </a:r>
            <a:br>
              <a:rPr lang="en-US" sz="27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7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Ohio University, Athens, Ohio, USA</a:t>
            </a:r>
            <a:br>
              <a:rPr lang="en-US" sz="27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7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solidFill>
                  <a:schemeClr val="bg1"/>
                </a:solidFill>
              </a:rPr>
              <a:t>The 5th International Workshop on </a:t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>Knowledge Discovery in Healthcare Data</a:t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>August 30, 2020</a:t>
            </a:r>
            <a:br>
              <a:rPr lang="en-US" sz="2000" dirty="0"/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" name="Picture 9" descr="untitled1">
            <a:extLst>
              <a:ext uri="{FF2B5EF4-FFF2-40B4-BE49-F238E27FC236}">
                <a16:creationId xmlns:a16="http://schemas.microsoft.com/office/drawing/2014/main" id="{15B1FFA1-2A20-4D47-8714-1CCA3AA7A2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6645" y="5247004"/>
            <a:ext cx="2324100" cy="63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74FD9376-B3B6-460A-A18E-A35D3E7EC7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988622" y="5143817"/>
            <a:ext cx="1171575" cy="73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8212A-DDD2-455F-BBE4-BDF2EF093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0C5B0296-D02D-4697-81FB-7DC7543C7D3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4715213"/>
              </p:ext>
            </p:extLst>
          </p:nvPr>
        </p:nvGraphicFramePr>
        <p:xfrm>
          <a:off x="1066800" y="1866926"/>
          <a:ext cx="10058400" cy="41046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86385841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353269555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3663047921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63261569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1414243705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3940999933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Scenario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Baselines</a:t>
                      </a:r>
                    </a:p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&amp; Models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RMSE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690287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 Minutes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60 Minutes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 Minutes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60 Minutes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7964077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/>
                      <a:endParaRPr 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Baseline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u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18.9</a:t>
                      </a:r>
                      <a:endParaRPr lang="en-US" b="1" i="1" u="non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u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17.6</a:t>
                      </a:r>
                      <a:endParaRPr lang="en-US" b="1" i="1" u="non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909288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Avg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u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13.9</a:t>
                      </a:r>
                      <a:endParaRPr lang="en-US" b="1" i="1" u="non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622451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Best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u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13.9</a:t>
                      </a:r>
                      <a:endParaRPr lang="en-US" b="1" i="1" u="non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u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13.9</a:t>
                      </a:r>
                      <a:endParaRPr lang="en-US" b="1" i="1" u="non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9892439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/>
                      <a:endParaRPr 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Baseline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036978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Avg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u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15.3</a:t>
                      </a:r>
                      <a:endParaRPr lang="en-US" b="1" i="1" u="non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964286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Best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u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15.8</a:t>
                      </a:r>
                      <a:endParaRPr lang="en-US" b="1" i="1" u="non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u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11.6</a:t>
                      </a:r>
                      <a:endParaRPr lang="en-US" b="1" i="1" u="non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u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10.9</a:t>
                      </a:r>
                      <a:endParaRPr lang="en-US" b="1" i="1" u="non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5407462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/>
                      <a:endParaRPr 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Baseline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126375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Avg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124890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Best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u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15.6</a:t>
                      </a:r>
                      <a:endParaRPr lang="en-US" b="1" i="1" u="non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u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14.8</a:t>
                      </a:r>
                      <a:endParaRPr lang="en-US" b="1" i="1" u="non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u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11.4</a:t>
                      </a:r>
                      <a:endParaRPr lang="en-US" b="1" i="1" u="non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u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10.6</a:t>
                      </a:r>
                      <a:endParaRPr lang="en-US" b="1" i="1" u="non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3786507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7121401-1C3D-4237-9B55-58DDB11C9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493766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00828-2865-441F-A417-1CC4A55E2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A31A879-BD4B-4122-9546-5917E7E02E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36683125"/>
              </p:ext>
            </p:extLst>
          </p:nvPr>
        </p:nvGraphicFramePr>
        <p:xfrm>
          <a:off x="1066800" y="2118360"/>
          <a:ext cx="10058400" cy="26212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4188997159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3347041245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959413928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53976224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4026478751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3747452716"/>
                    </a:ext>
                  </a:extLst>
                </a:gridCol>
              </a:tblGrid>
              <a:tr h="251939">
                <a:tc rowSpan="3"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Training Scenario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Baseline &amp; Models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RMSE on S1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MAE on S1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923845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 Minutes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60 Minutes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 Minutes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60 Minutes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457908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Baseline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1130117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Avg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24191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Best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5775907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Avg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u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u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733771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Best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u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u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0354045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9ACAC2-3635-4322-A36A-0133276C9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945384"/>
      </p:ext>
    </p:extLst>
  </p:cSld>
  <p:clrMapOvr>
    <a:masterClrMapping/>
  </p:clrMapOvr>
  <p:transition spd="slow">
    <p:cov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1C96D-2A4F-4C68-B729-1FB181215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 and 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F5A28A-3FCB-4EC5-8A6A-924B2A6A4E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Introduced a neural architecture for the purpose of recommending carbohydrate amounts or insulin doses with respect to several factors in order to impact blood glucose levels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Demonstrated feasibility of architecture by training and evaluating models on real-patient data for making carbohydrate predictions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work includes training and evaluating similar models for bolus recommendations and training models to make predictions with larger prediction horizons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24D618-B0C6-41B8-B1C3-49893728E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03172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8EA3A-F528-46CC-9DB1-723259CB2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Acknowledgements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DB31B9-1BAB-4795-9BAC-5945ADEACA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work was supported by grant 1R21EB022356 from the National Institutes of Health (NIH).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Conversations with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Josep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Vehi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helped shape the research directions presented herein.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contributions of physician collaborators Frank Schwartz, MD, and Amber Healy, DO, are gratefully acknowledged.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would also like to thank the anonymous people with type 1 diabetes who provided their blood glucose, insulin, and meal data.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00547C-BB00-4048-88FB-BF0716363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50655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urtains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and Motivation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EC1BC9-7CB6-416C-8130-14F8535A4B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10058400" cy="47803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 1 Diabetes is a disease in which the body does not produce insulin.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CE55C8E-35AC-4498-98E7-B1F69D60CF19}"/>
              </a:ext>
            </a:extLst>
          </p:cNvPr>
          <p:cNvCxnSpPr>
            <a:cxnSpLocks/>
          </p:cNvCxnSpPr>
          <p:nvPr/>
        </p:nvCxnSpPr>
        <p:spPr>
          <a:xfrm flipV="1">
            <a:off x="6096000" y="2581156"/>
            <a:ext cx="0" cy="1783026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1F3086B-7BE2-4377-90F7-0A7A8F885981}"/>
              </a:ext>
            </a:extLst>
          </p:cNvPr>
          <p:cNvCxnSpPr>
            <a:cxnSpLocks/>
          </p:cNvCxnSpPr>
          <p:nvPr/>
        </p:nvCxnSpPr>
        <p:spPr>
          <a:xfrm>
            <a:off x="386080" y="2581154"/>
            <a:ext cx="11440160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43BA348-F9A7-4910-BA64-5689E7DD9E39}"/>
              </a:ext>
            </a:extLst>
          </p:cNvPr>
          <p:cNvSpPr txBox="1"/>
          <p:nvPr/>
        </p:nvSpPr>
        <p:spPr>
          <a:xfrm>
            <a:off x="375920" y="2588293"/>
            <a:ext cx="532433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Hyperglycemia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Occurs when Blood Glucose Levels (BGLs) are too high (&gt; 140 mg/dl).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meal without enough insulin in the body will raise BGLs.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32439F1-872D-425A-82E3-0AACB13588CF}"/>
              </a:ext>
            </a:extLst>
          </p:cNvPr>
          <p:cNvCxnSpPr>
            <a:cxnSpLocks/>
          </p:cNvCxnSpPr>
          <p:nvPr/>
        </p:nvCxnSpPr>
        <p:spPr>
          <a:xfrm>
            <a:off x="417066" y="4364182"/>
            <a:ext cx="11440160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C1AE8FA-C54E-441D-B597-B695DC112346}"/>
              </a:ext>
            </a:extLst>
          </p:cNvPr>
          <p:cNvSpPr txBox="1"/>
          <p:nvPr/>
        </p:nvSpPr>
        <p:spPr>
          <a:xfrm>
            <a:off x="6096000" y="2589255"/>
            <a:ext cx="532433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Hypoglycemia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Occurs when Blood Glucose Levels (BGLs) are too low (&lt; 70 mg/dl).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Insulin in the body without eating carbohydrates will lower BGLs.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E79380E9-C3F6-405B-B146-E9A9F694551E}"/>
              </a:ext>
            </a:extLst>
          </p:cNvPr>
          <p:cNvSpPr txBox="1">
            <a:spLocks/>
          </p:cNvSpPr>
          <p:nvPr/>
        </p:nvSpPr>
        <p:spPr>
          <a:xfrm>
            <a:off x="5262869" y="4844435"/>
            <a:ext cx="6064827" cy="11615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Garamond" pitchFamily="18" charset="0"/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much should I eat or bolus to correct/maintain my blood glucose level?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ECE19F8-04E9-4296-9ABF-341DEFA9CACB}"/>
              </a:ext>
            </a:extLst>
          </p:cNvPr>
          <p:cNvCxnSpPr>
            <a:cxnSpLocks/>
          </p:cNvCxnSpPr>
          <p:nvPr/>
        </p:nvCxnSpPr>
        <p:spPr>
          <a:xfrm flipV="1">
            <a:off x="829508" y="4441164"/>
            <a:ext cx="3810" cy="199415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D665938-7AD0-433A-B195-6BC5E15ACD0A}"/>
              </a:ext>
            </a:extLst>
          </p:cNvPr>
          <p:cNvCxnSpPr/>
          <p:nvPr/>
        </p:nvCxnSpPr>
        <p:spPr>
          <a:xfrm>
            <a:off x="833318" y="5433757"/>
            <a:ext cx="33162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9B5615B-5A5B-481C-B372-0CB3653A1099}"/>
              </a:ext>
            </a:extLst>
          </p:cNvPr>
          <p:cNvCxnSpPr/>
          <p:nvPr/>
        </p:nvCxnSpPr>
        <p:spPr>
          <a:xfrm>
            <a:off x="833318" y="4979263"/>
            <a:ext cx="3215640" cy="0"/>
          </a:xfrm>
          <a:prstGeom prst="line">
            <a:avLst/>
          </a:prstGeom>
          <a:ln>
            <a:solidFill>
              <a:schemeClr val="accent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342587F-A034-40D4-808B-AE5DE0048B1B}"/>
              </a:ext>
            </a:extLst>
          </p:cNvPr>
          <p:cNvCxnSpPr/>
          <p:nvPr/>
        </p:nvCxnSpPr>
        <p:spPr>
          <a:xfrm>
            <a:off x="833318" y="5887948"/>
            <a:ext cx="3215640" cy="0"/>
          </a:xfrm>
          <a:prstGeom prst="line">
            <a:avLst/>
          </a:prstGeom>
          <a:ln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2EDC381-69CB-4868-BB83-65567A72A248}"/>
              </a:ext>
            </a:extLst>
          </p:cNvPr>
          <p:cNvSpPr/>
          <p:nvPr/>
        </p:nvSpPr>
        <p:spPr>
          <a:xfrm>
            <a:off x="829508" y="4590040"/>
            <a:ext cx="3242310" cy="1586541"/>
          </a:xfrm>
          <a:custGeom>
            <a:avLst/>
            <a:gdLst>
              <a:gd name="connsiteX0" fmla="*/ 0 w 3242310"/>
              <a:gd name="connsiteY0" fmla="*/ 839438 h 1586541"/>
              <a:gd name="connsiteX1" fmla="*/ 415290 w 3242310"/>
              <a:gd name="connsiteY1" fmla="*/ 488918 h 1586541"/>
              <a:gd name="connsiteX2" fmla="*/ 1177290 w 3242310"/>
              <a:gd name="connsiteY2" fmla="*/ 1582388 h 1586541"/>
              <a:gd name="connsiteX3" fmla="*/ 2567940 w 3242310"/>
              <a:gd name="connsiteY3" fmla="*/ 20288 h 1586541"/>
              <a:gd name="connsiteX4" fmla="*/ 3242310 w 3242310"/>
              <a:gd name="connsiteY4" fmla="*/ 835628 h 1586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42310" h="1586541">
                <a:moveTo>
                  <a:pt x="0" y="839438"/>
                </a:moveTo>
                <a:cubicBezTo>
                  <a:pt x="109537" y="602265"/>
                  <a:pt x="219075" y="365093"/>
                  <a:pt x="415290" y="488918"/>
                </a:cubicBezTo>
                <a:cubicBezTo>
                  <a:pt x="611505" y="612743"/>
                  <a:pt x="818515" y="1660493"/>
                  <a:pt x="1177290" y="1582388"/>
                </a:cubicBezTo>
                <a:cubicBezTo>
                  <a:pt x="1536065" y="1504283"/>
                  <a:pt x="2223770" y="144748"/>
                  <a:pt x="2567940" y="20288"/>
                </a:cubicBezTo>
                <a:cubicBezTo>
                  <a:pt x="2912110" y="-104172"/>
                  <a:pt x="3077210" y="365728"/>
                  <a:pt x="3242310" y="835628"/>
                </a:cubicBezTo>
              </a:path>
            </a:pathLst>
          </a:custGeom>
          <a:noFill/>
          <a:ln>
            <a:solidFill>
              <a:srgbClr val="0066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3005D4F-17F8-47E0-B3F2-97FEB9E73F56}"/>
              </a:ext>
            </a:extLst>
          </p:cNvPr>
          <p:cNvSpPr txBox="1"/>
          <p:nvPr/>
        </p:nvSpPr>
        <p:spPr>
          <a:xfrm>
            <a:off x="3559091" y="5383310"/>
            <a:ext cx="6638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  <a:endParaRPr lang="en-US" sz="14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7966216-F676-4AA0-ABE5-D6442B8A4BCB}"/>
              </a:ext>
            </a:extLst>
          </p:cNvPr>
          <p:cNvSpPr txBox="1"/>
          <p:nvPr/>
        </p:nvSpPr>
        <p:spPr>
          <a:xfrm rot="16200000">
            <a:off x="590714" y="5951080"/>
            <a:ext cx="6606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BGL</a:t>
            </a:r>
            <a:endParaRPr lang="en-US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5651348-7F9D-490F-8C52-433E578E7795}"/>
              </a:ext>
            </a:extLst>
          </p:cNvPr>
          <p:cNvSpPr txBox="1"/>
          <p:nvPr/>
        </p:nvSpPr>
        <p:spPr>
          <a:xfrm>
            <a:off x="395282" y="4809986"/>
            <a:ext cx="5257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140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B0BB08B-22B4-4F3E-9C3D-CE44A5B86421}"/>
              </a:ext>
            </a:extLst>
          </p:cNvPr>
          <p:cNvSpPr txBox="1"/>
          <p:nvPr/>
        </p:nvSpPr>
        <p:spPr>
          <a:xfrm>
            <a:off x="494610" y="5718671"/>
            <a:ext cx="5257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6263367-7176-4868-97C4-6766C7FF4109}"/>
              </a:ext>
            </a:extLst>
          </p:cNvPr>
          <p:cNvSpPr txBox="1"/>
          <p:nvPr/>
        </p:nvSpPr>
        <p:spPr>
          <a:xfrm>
            <a:off x="386080" y="5256986"/>
            <a:ext cx="5219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276AAF7-726B-4FD5-BF2C-FB4F703BA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52546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uild="allAtOnce"/>
      <p:bldP spid="14" grpId="0" animBg="1"/>
      <p:bldP spid="15" grpId="0"/>
      <p:bldP spid="17" grpId="0"/>
      <p:bldP spid="19" grpId="0"/>
      <p:bldP spid="21" grpId="0"/>
      <p:bldP spid="2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44E8F-2A11-4D65-8388-466401D10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and 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35751-02DA-4D69-BC38-1FAB942949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blood glucose level =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120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 blood glucose level in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minutes =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160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Lunch is in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minutes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much should I eat?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5D4D69D-456B-4D1B-ADB7-83D99632FAA9}"/>
              </a:ext>
            </a:extLst>
          </p:cNvPr>
          <p:cNvCxnSpPr>
            <a:cxnSpLocks/>
          </p:cNvCxnSpPr>
          <p:nvPr/>
        </p:nvCxnSpPr>
        <p:spPr>
          <a:xfrm flipV="1">
            <a:off x="5570672" y="5898102"/>
            <a:ext cx="5554528" cy="36564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1E055B5A-F655-474D-8E11-63D3FCDFED85}"/>
              </a:ext>
            </a:extLst>
          </p:cNvPr>
          <p:cNvSpPr txBox="1"/>
          <p:nvPr/>
        </p:nvSpPr>
        <p:spPr>
          <a:xfrm>
            <a:off x="8715329" y="5590033"/>
            <a:ext cx="8518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i="1" dirty="0">
                <a:solidFill>
                  <a:srgbClr val="000000"/>
                </a:solidFill>
                <a:latin typeface="Times New Roman" charset="0"/>
              </a:rPr>
              <a:t>t </a:t>
            </a:r>
            <a:r>
              <a:rPr lang="en-US" sz="1600" dirty="0">
                <a:solidFill>
                  <a:srgbClr val="000000"/>
                </a:solidFill>
                <a:latin typeface="Times New Roman" charset="0"/>
              </a:rPr>
              <a:t>+ </a:t>
            </a:r>
            <a:r>
              <a:rPr lang="en-US" sz="1600" i="1" dirty="0">
                <a:solidFill>
                  <a:srgbClr val="000000"/>
                </a:solidFill>
                <a:latin typeface="Times New Roman" charset="0"/>
              </a:rPr>
              <a:t>30</a:t>
            </a:r>
            <a:endParaRPr lang="en-US" sz="1600" dirty="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4CADDD-DE31-4B55-8C3C-0FADF5976DD3}"/>
              </a:ext>
            </a:extLst>
          </p:cNvPr>
          <p:cNvSpPr txBox="1"/>
          <p:nvPr/>
        </p:nvSpPr>
        <p:spPr>
          <a:xfrm>
            <a:off x="6102055" y="5595570"/>
            <a:ext cx="978792" cy="5301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i="1" dirty="0">
                <a:solidFill>
                  <a:srgbClr val="000000"/>
                </a:solidFill>
                <a:latin typeface="Times New Roman" charset="0"/>
              </a:rPr>
              <a:t>t + 5</a:t>
            </a:r>
            <a:endParaRPr lang="en-US" sz="1600" dirty="0">
              <a:solidFill>
                <a:srgbClr val="000000"/>
              </a:solidFill>
              <a:latin typeface="Times New Roman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D6B724A-B26E-41B3-9763-269EE6E9C9E9}"/>
              </a:ext>
            </a:extLst>
          </p:cNvPr>
          <p:cNvCxnSpPr>
            <a:cxnSpLocks/>
          </p:cNvCxnSpPr>
          <p:nvPr/>
        </p:nvCxnSpPr>
        <p:spPr>
          <a:xfrm flipV="1">
            <a:off x="8715330" y="3159760"/>
            <a:ext cx="2" cy="276431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D753432E-BDBA-40BE-9F4F-71D4A3BB75C1}"/>
              </a:ext>
            </a:extLst>
          </p:cNvPr>
          <p:cNvSpPr txBox="1"/>
          <p:nvPr/>
        </p:nvSpPr>
        <p:spPr>
          <a:xfrm>
            <a:off x="5544019" y="5591238"/>
            <a:ext cx="372023" cy="530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i="1" dirty="0">
                <a:solidFill>
                  <a:srgbClr val="000000"/>
                </a:solidFill>
                <a:latin typeface="Times New Roman" charset="0"/>
              </a:rPr>
              <a:t>t</a:t>
            </a:r>
            <a:endParaRPr lang="en-US" sz="1600" dirty="0">
              <a:solidFill>
                <a:srgbClr val="000000"/>
              </a:solidFill>
              <a:latin typeface="Times New Roman" charset="0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ACE1554-CEF4-4CF7-A112-ABB2ADAE4299}"/>
              </a:ext>
            </a:extLst>
          </p:cNvPr>
          <p:cNvCxnSpPr>
            <a:cxnSpLocks/>
          </p:cNvCxnSpPr>
          <p:nvPr/>
        </p:nvCxnSpPr>
        <p:spPr>
          <a:xfrm flipV="1">
            <a:off x="5570671" y="3159761"/>
            <a:ext cx="2" cy="276431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B334C29B-C722-4F8D-96CF-34BAA43098BB}"/>
              </a:ext>
            </a:extLst>
          </p:cNvPr>
          <p:cNvSpPr/>
          <p:nvPr/>
        </p:nvSpPr>
        <p:spPr>
          <a:xfrm>
            <a:off x="5522802" y="4498132"/>
            <a:ext cx="98247" cy="93074"/>
          </a:xfrm>
          <a:prstGeom prst="ellipse">
            <a:avLst/>
          </a:prstGeom>
          <a:solidFill>
            <a:srgbClr val="0070C0"/>
          </a:solidFill>
          <a:ln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2E02AAF-965D-4C51-ABB7-46B110B340E9}"/>
              </a:ext>
            </a:extLst>
          </p:cNvPr>
          <p:cNvSpPr txBox="1"/>
          <p:nvPr/>
        </p:nvSpPr>
        <p:spPr>
          <a:xfrm>
            <a:off x="4488110" y="4372638"/>
            <a:ext cx="10571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BGL=120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F46E492-3BBC-40F7-9B7E-C24D7770134F}"/>
              </a:ext>
            </a:extLst>
          </p:cNvPr>
          <p:cNvCxnSpPr>
            <a:cxnSpLocks/>
          </p:cNvCxnSpPr>
          <p:nvPr/>
        </p:nvCxnSpPr>
        <p:spPr>
          <a:xfrm>
            <a:off x="5586579" y="5439499"/>
            <a:ext cx="3128750" cy="0"/>
          </a:xfrm>
          <a:prstGeom prst="line">
            <a:avLst/>
          </a:prstGeom>
          <a:ln>
            <a:solidFill>
              <a:schemeClr val="accent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61454AB6-CF85-43C8-8A0C-8946449FD83F}"/>
              </a:ext>
            </a:extLst>
          </p:cNvPr>
          <p:cNvSpPr txBox="1"/>
          <p:nvPr/>
        </p:nvSpPr>
        <p:spPr>
          <a:xfrm>
            <a:off x="8731237" y="3351369"/>
            <a:ext cx="1392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BGL=160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7EED5B86-0CED-4CA3-9386-8576A6D7E387}"/>
              </a:ext>
            </a:extLst>
          </p:cNvPr>
          <p:cNvSpPr/>
          <p:nvPr/>
        </p:nvSpPr>
        <p:spPr>
          <a:xfrm>
            <a:off x="8666206" y="3477511"/>
            <a:ext cx="98247" cy="93074"/>
          </a:xfrm>
          <a:prstGeom prst="ellipse">
            <a:avLst/>
          </a:prstGeom>
          <a:solidFill>
            <a:srgbClr val="0070C0"/>
          </a:solidFill>
          <a:ln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F488122-83BA-4745-A8C0-A4DBD9EABCCB}"/>
              </a:ext>
            </a:extLst>
          </p:cNvPr>
          <p:cNvSpPr txBox="1"/>
          <p:nvPr/>
        </p:nvSpPr>
        <p:spPr>
          <a:xfrm>
            <a:off x="6138522" y="3534827"/>
            <a:ext cx="1461940" cy="5301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Carbs=?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21CDBB8D-3830-45E4-9F83-B1FD419B6E8D}"/>
              </a:ext>
            </a:extLst>
          </p:cNvPr>
          <p:cNvCxnSpPr>
            <a:cxnSpLocks/>
          </p:cNvCxnSpPr>
          <p:nvPr/>
        </p:nvCxnSpPr>
        <p:spPr>
          <a:xfrm flipV="1">
            <a:off x="6112455" y="3159780"/>
            <a:ext cx="2" cy="276431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709B7077-0B48-4634-97DD-D8A7110608E6}"/>
              </a:ext>
            </a:extLst>
          </p:cNvPr>
          <p:cNvSpPr/>
          <p:nvPr/>
        </p:nvSpPr>
        <p:spPr>
          <a:xfrm>
            <a:off x="6035287" y="3616441"/>
            <a:ext cx="154339" cy="175491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000080"/>
              </a:highlight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4BDF2FE-89C2-423D-A0FC-274BCEDAA4EB}"/>
              </a:ext>
            </a:extLst>
          </p:cNvPr>
          <p:cNvSpPr txBox="1"/>
          <p:nvPr/>
        </p:nvSpPr>
        <p:spPr>
          <a:xfrm>
            <a:off x="10349815" y="5601971"/>
            <a:ext cx="6638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  <a:endParaRPr lang="en-US" sz="14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A6CC4A-E184-4CF9-8A98-EBB774E4C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3</a:t>
            </a:fld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EB97AA6-C568-47DE-A822-EE924DB20729}"/>
              </a:ext>
            </a:extLst>
          </p:cNvPr>
          <p:cNvSpPr/>
          <p:nvPr/>
        </p:nvSpPr>
        <p:spPr>
          <a:xfrm>
            <a:off x="5619796" y="3531877"/>
            <a:ext cx="3030503" cy="1019205"/>
          </a:xfrm>
          <a:custGeom>
            <a:avLst/>
            <a:gdLst>
              <a:gd name="connsiteX0" fmla="*/ 3127248 w 3127248"/>
              <a:gd name="connsiteY0" fmla="*/ 0 h 1018032"/>
              <a:gd name="connsiteX1" fmla="*/ 2926080 w 3127248"/>
              <a:gd name="connsiteY1" fmla="*/ 60960 h 1018032"/>
              <a:gd name="connsiteX2" fmla="*/ 2444496 w 3127248"/>
              <a:gd name="connsiteY2" fmla="*/ 335280 h 1018032"/>
              <a:gd name="connsiteX3" fmla="*/ 1511808 w 3127248"/>
              <a:gd name="connsiteY3" fmla="*/ 780288 h 1018032"/>
              <a:gd name="connsiteX4" fmla="*/ 609600 w 3127248"/>
              <a:gd name="connsiteY4" fmla="*/ 1005840 h 1018032"/>
              <a:gd name="connsiteX5" fmla="*/ 0 w 3127248"/>
              <a:gd name="connsiteY5" fmla="*/ 1018032 h 1018032"/>
              <a:gd name="connsiteX0" fmla="*/ 3127248 w 3127248"/>
              <a:gd name="connsiteY0" fmla="*/ 0 h 1018032"/>
              <a:gd name="connsiteX1" fmla="*/ 2926080 w 3127248"/>
              <a:gd name="connsiteY1" fmla="*/ 115824 h 1018032"/>
              <a:gd name="connsiteX2" fmla="*/ 2444496 w 3127248"/>
              <a:gd name="connsiteY2" fmla="*/ 335280 h 1018032"/>
              <a:gd name="connsiteX3" fmla="*/ 1511808 w 3127248"/>
              <a:gd name="connsiteY3" fmla="*/ 780288 h 1018032"/>
              <a:gd name="connsiteX4" fmla="*/ 609600 w 3127248"/>
              <a:gd name="connsiteY4" fmla="*/ 1005840 h 1018032"/>
              <a:gd name="connsiteX5" fmla="*/ 0 w 3127248"/>
              <a:gd name="connsiteY5" fmla="*/ 1018032 h 1018032"/>
              <a:gd name="connsiteX0" fmla="*/ 3127248 w 3127248"/>
              <a:gd name="connsiteY0" fmla="*/ 0 h 1018032"/>
              <a:gd name="connsiteX1" fmla="*/ 2926080 w 3127248"/>
              <a:gd name="connsiteY1" fmla="*/ 115824 h 1018032"/>
              <a:gd name="connsiteX2" fmla="*/ 2444496 w 3127248"/>
              <a:gd name="connsiteY2" fmla="*/ 377952 h 1018032"/>
              <a:gd name="connsiteX3" fmla="*/ 1511808 w 3127248"/>
              <a:gd name="connsiteY3" fmla="*/ 780288 h 1018032"/>
              <a:gd name="connsiteX4" fmla="*/ 609600 w 3127248"/>
              <a:gd name="connsiteY4" fmla="*/ 1005840 h 1018032"/>
              <a:gd name="connsiteX5" fmla="*/ 0 w 3127248"/>
              <a:gd name="connsiteY5" fmla="*/ 1018032 h 1018032"/>
              <a:gd name="connsiteX0" fmla="*/ 3127248 w 3127248"/>
              <a:gd name="connsiteY0" fmla="*/ 0 h 1018032"/>
              <a:gd name="connsiteX1" fmla="*/ 2926080 w 3127248"/>
              <a:gd name="connsiteY1" fmla="*/ 115824 h 1018032"/>
              <a:gd name="connsiteX2" fmla="*/ 2444496 w 3127248"/>
              <a:gd name="connsiteY2" fmla="*/ 377952 h 1018032"/>
              <a:gd name="connsiteX3" fmla="*/ 1511808 w 3127248"/>
              <a:gd name="connsiteY3" fmla="*/ 780288 h 1018032"/>
              <a:gd name="connsiteX4" fmla="*/ 609600 w 3127248"/>
              <a:gd name="connsiteY4" fmla="*/ 1005840 h 1018032"/>
              <a:gd name="connsiteX5" fmla="*/ 0 w 3127248"/>
              <a:gd name="connsiteY5" fmla="*/ 1018032 h 1018032"/>
              <a:gd name="connsiteX0" fmla="*/ 3127248 w 3127248"/>
              <a:gd name="connsiteY0" fmla="*/ 0 h 1021531"/>
              <a:gd name="connsiteX1" fmla="*/ 2926080 w 3127248"/>
              <a:gd name="connsiteY1" fmla="*/ 115824 h 1021531"/>
              <a:gd name="connsiteX2" fmla="*/ 2444496 w 3127248"/>
              <a:gd name="connsiteY2" fmla="*/ 377952 h 1021531"/>
              <a:gd name="connsiteX3" fmla="*/ 1511808 w 3127248"/>
              <a:gd name="connsiteY3" fmla="*/ 780288 h 1021531"/>
              <a:gd name="connsiteX4" fmla="*/ 609600 w 3127248"/>
              <a:gd name="connsiteY4" fmla="*/ 1005840 h 1021531"/>
              <a:gd name="connsiteX5" fmla="*/ 0 w 3127248"/>
              <a:gd name="connsiteY5" fmla="*/ 1018032 h 1021531"/>
              <a:gd name="connsiteX0" fmla="*/ 3127248 w 3127248"/>
              <a:gd name="connsiteY0" fmla="*/ 0 h 1029589"/>
              <a:gd name="connsiteX1" fmla="*/ 2926080 w 3127248"/>
              <a:gd name="connsiteY1" fmla="*/ 115824 h 1029589"/>
              <a:gd name="connsiteX2" fmla="*/ 2444496 w 3127248"/>
              <a:gd name="connsiteY2" fmla="*/ 377952 h 1029589"/>
              <a:gd name="connsiteX3" fmla="*/ 1511808 w 3127248"/>
              <a:gd name="connsiteY3" fmla="*/ 780288 h 1029589"/>
              <a:gd name="connsiteX4" fmla="*/ 609600 w 3127248"/>
              <a:gd name="connsiteY4" fmla="*/ 1005840 h 1029589"/>
              <a:gd name="connsiteX5" fmla="*/ 0 w 3127248"/>
              <a:gd name="connsiteY5" fmla="*/ 1018032 h 1029589"/>
              <a:gd name="connsiteX0" fmla="*/ 3127248 w 3127248"/>
              <a:gd name="connsiteY0" fmla="*/ 0 h 1021531"/>
              <a:gd name="connsiteX1" fmla="*/ 2926080 w 3127248"/>
              <a:gd name="connsiteY1" fmla="*/ 115824 h 1021531"/>
              <a:gd name="connsiteX2" fmla="*/ 2444496 w 3127248"/>
              <a:gd name="connsiteY2" fmla="*/ 377952 h 1021531"/>
              <a:gd name="connsiteX3" fmla="*/ 1511808 w 3127248"/>
              <a:gd name="connsiteY3" fmla="*/ 780288 h 1021531"/>
              <a:gd name="connsiteX4" fmla="*/ 609600 w 3127248"/>
              <a:gd name="connsiteY4" fmla="*/ 1005840 h 1021531"/>
              <a:gd name="connsiteX5" fmla="*/ 0 w 3127248"/>
              <a:gd name="connsiteY5" fmla="*/ 1018032 h 1021531"/>
              <a:gd name="connsiteX0" fmla="*/ 3127248 w 3127248"/>
              <a:gd name="connsiteY0" fmla="*/ 0 h 1027594"/>
              <a:gd name="connsiteX1" fmla="*/ 2926080 w 3127248"/>
              <a:gd name="connsiteY1" fmla="*/ 115824 h 1027594"/>
              <a:gd name="connsiteX2" fmla="*/ 2444496 w 3127248"/>
              <a:gd name="connsiteY2" fmla="*/ 377952 h 1027594"/>
              <a:gd name="connsiteX3" fmla="*/ 1511808 w 3127248"/>
              <a:gd name="connsiteY3" fmla="*/ 780288 h 1027594"/>
              <a:gd name="connsiteX4" fmla="*/ 609600 w 3127248"/>
              <a:gd name="connsiteY4" fmla="*/ 1005840 h 1027594"/>
              <a:gd name="connsiteX5" fmla="*/ 0 w 3127248"/>
              <a:gd name="connsiteY5" fmla="*/ 1018032 h 1027594"/>
              <a:gd name="connsiteX0" fmla="*/ 3127248 w 3127248"/>
              <a:gd name="connsiteY0" fmla="*/ 0 h 1027594"/>
              <a:gd name="connsiteX1" fmla="*/ 2926080 w 3127248"/>
              <a:gd name="connsiteY1" fmla="*/ 115824 h 1027594"/>
              <a:gd name="connsiteX2" fmla="*/ 2444496 w 3127248"/>
              <a:gd name="connsiteY2" fmla="*/ 377952 h 1027594"/>
              <a:gd name="connsiteX3" fmla="*/ 1511808 w 3127248"/>
              <a:gd name="connsiteY3" fmla="*/ 780288 h 1027594"/>
              <a:gd name="connsiteX4" fmla="*/ 609600 w 3127248"/>
              <a:gd name="connsiteY4" fmla="*/ 1005840 h 1027594"/>
              <a:gd name="connsiteX5" fmla="*/ 0 w 3127248"/>
              <a:gd name="connsiteY5" fmla="*/ 1018032 h 1027594"/>
              <a:gd name="connsiteX0" fmla="*/ 3127248 w 3127248"/>
              <a:gd name="connsiteY0" fmla="*/ 0 h 1027594"/>
              <a:gd name="connsiteX1" fmla="*/ 2926080 w 3127248"/>
              <a:gd name="connsiteY1" fmla="*/ 115824 h 1027594"/>
              <a:gd name="connsiteX2" fmla="*/ 2444496 w 3127248"/>
              <a:gd name="connsiteY2" fmla="*/ 377952 h 1027594"/>
              <a:gd name="connsiteX3" fmla="*/ 1511808 w 3127248"/>
              <a:gd name="connsiteY3" fmla="*/ 780288 h 1027594"/>
              <a:gd name="connsiteX4" fmla="*/ 609600 w 3127248"/>
              <a:gd name="connsiteY4" fmla="*/ 1005840 h 1027594"/>
              <a:gd name="connsiteX5" fmla="*/ 0 w 3127248"/>
              <a:gd name="connsiteY5" fmla="*/ 1018032 h 1027594"/>
              <a:gd name="connsiteX0" fmla="*/ 3127248 w 3127248"/>
              <a:gd name="connsiteY0" fmla="*/ 0 h 1027594"/>
              <a:gd name="connsiteX1" fmla="*/ 2926080 w 3127248"/>
              <a:gd name="connsiteY1" fmla="*/ 115824 h 1027594"/>
              <a:gd name="connsiteX2" fmla="*/ 2444496 w 3127248"/>
              <a:gd name="connsiteY2" fmla="*/ 377952 h 1027594"/>
              <a:gd name="connsiteX3" fmla="*/ 1511808 w 3127248"/>
              <a:gd name="connsiteY3" fmla="*/ 755904 h 1027594"/>
              <a:gd name="connsiteX4" fmla="*/ 609600 w 3127248"/>
              <a:gd name="connsiteY4" fmla="*/ 1005840 h 1027594"/>
              <a:gd name="connsiteX5" fmla="*/ 0 w 3127248"/>
              <a:gd name="connsiteY5" fmla="*/ 1018032 h 1027594"/>
              <a:gd name="connsiteX0" fmla="*/ 3127248 w 3127248"/>
              <a:gd name="connsiteY0" fmla="*/ 0 h 1027594"/>
              <a:gd name="connsiteX1" fmla="*/ 2926080 w 3127248"/>
              <a:gd name="connsiteY1" fmla="*/ 115824 h 1027594"/>
              <a:gd name="connsiteX2" fmla="*/ 2444496 w 3127248"/>
              <a:gd name="connsiteY2" fmla="*/ 377952 h 1027594"/>
              <a:gd name="connsiteX3" fmla="*/ 1511808 w 3127248"/>
              <a:gd name="connsiteY3" fmla="*/ 755904 h 1027594"/>
              <a:gd name="connsiteX4" fmla="*/ 609600 w 3127248"/>
              <a:gd name="connsiteY4" fmla="*/ 1005840 h 1027594"/>
              <a:gd name="connsiteX5" fmla="*/ 0 w 3127248"/>
              <a:gd name="connsiteY5" fmla="*/ 1018032 h 1027594"/>
              <a:gd name="connsiteX0" fmla="*/ 3127248 w 3127248"/>
              <a:gd name="connsiteY0" fmla="*/ 0 h 1027594"/>
              <a:gd name="connsiteX1" fmla="*/ 2926080 w 3127248"/>
              <a:gd name="connsiteY1" fmla="*/ 115824 h 1027594"/>
              <a:gd name="connsiteX2" fmla="*/ 2444496 w 3127248"/>
              <a:gd name="connsiteY2" fmla="*/ 377952 h 1027594"/>
              <a:gd name="connsiteX3" fmla="*/ 1511808 w 3127248"/>
              <a:gd name="connsiteY3" fmla="*/ 755904 h 1027594"/>
              <a:gd name="connsiteX4" fmla="*/ 609600 w 3127248"/>
              <a:gd name="connsiteY4" fmla="*/ 1005840 h 1027594"/>
              <a:gd name="connsiteX5" fmla="*/ 0 w 3127248"/>
              <a:gd name="connsiteY5" fmla="*/ 1018032 h 1027594"/>
              <a:gd name="connsiteX0" fmla="*/ 3127248 w 3127248"/>
              <a:gd name="connsiteY0" fmla="*/ 0 h 1027594"/>
              <a:gd name="connsiteX1" fmla="*/ 2926080 w 3127248"/>
              <a:gd name="connsiteY1" fmla="*/ 115824 h 1027594"/>
              <a:gd name="connsiteX2" fmla="*/ 2444496 w 3127248"/>
              <a:gd name="connsiteY2" fmla="*/ 377952 h 1027594"/>
              <a:gd name="connsiteX3" fmla="*/ 1511808 w 3127248"/>
              <a:gd name="connsiteY3" fmla="*/ 755904 h 1027594"/>
              <a:gd name="connsiteX4" fmla="*/ 609600 w 3127248"/>
              <a:gd name="connsiteY4" fmla="*/ 1005840 h 1027594"/>
              <a:gd name="connsiteX5" fmla="*/ 0 w 3127248"/>
              <a:gd name="connsiteY5" fmla="*/ 1018032 h 1027594"/>
              <a:gd name="connsiteX0" fmla="*/ 3127248 w 3127248"/>
              <a:gd name="connsiteY0" fmla="*/ 0 h 994038"/>
              <a:gd name="connsiteX1" fmla="*/ 2926080 w 3127248"/>
              <a:gd name="connsiteY1" fmla="*/ 82268 h 994038"/>
              <a:gd name="connsiteX2" fmla="*/ 2444496 w 3127248"/>
              <a:gd name="connsiteY2" fmla="*/ 344396 h 994038"/>
              <a:gd name="connsiteX3" fmla="*/ 1511808 w 3127248"/>
              <a:gd name="connsiteY3" fmla="*/ 722348 h 994038"/>
              <a:gd name="connsiteX4" fmla="*/ 609600 w 3127248"/>
              <a:gd name="connsiteY4" fmla="*/ 972284 h 994038"/>
              <a:gd name="connsiteX5" fmla="*/ 0 w 3127248"/>
              <a:gd name="connsiteY5" fmla="*/ 984476 h 994038"/>
              <a:gd name="connsiteX0" fmla="*/ 3127248 w 3127248"/>
              <a:gd name="connsiteY0" fmla="*/ 0 h 1019205"/>
              <a:gd name="connsiteX1" fmla="*/ 2926080 w 3127248"/>
              <a:gd name="connsiteY1" fmla="*/ 107435 h 1019205"/>
              <a:gd name="connsiteX2" fmla="*/ 2444496 w 3127248"/>
              <a:gd name="connsiteY2" fmla="*/ 369563 h 1019205"/>
              <a:gd name="connsiteX3" fmla="*/ 1511808 w 3127248"/>
              <a:gd name="connsiteY3" fmla="*/ 747515 h 1019205"/>
              <a:gd name="connsiteX4" fmla="*/ 609600 w 3127248"/>
              <a:gd name="connsiteY4" fmla="*/ 997451 h 1019205"/>
              <a:gd name="connsiteX5" fmla="*/ 0 w 3127248"/>
              <a:gd name="connsiteY5" fmla="*/ 1009643 h 1019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27248" h="1019205">
                <a:moveTo>
                  <a:pt x="3127248" y="0"/>
                </a:moveTo>
                <a:cubicBezTo>
                  <a:pt x="3083560" y="2540"/>
                  <a:pt x="3039872" y="45841"/>
                  <a:pt x="2926080" y="107435"/>
                </a:cubicBezTo>
                <a:cubicBezTo>
                  <a:pt x="2812288" y="169029"/>
                  <a:pt x="2680208" y="262883"/>
                  <a:pt x="2444496" y="369563"/>
                </a:cubicBezTo>
                <a:cubicBezTo>
                  <a:pt x="2208784" y="476243"/>
                  <a:pt x="1805432" y="630675"/>
                  <a:pt x="1511808" y="747515"/>
                </a:cubicBezTo>
                <a:cubicBezTo>
                  <a:pt x="1218184" y="864355"/>
                  <a:pt x="873760" y="963923"/>
                  <a:pt x="609600" y="997451"/>
                </a:cubicBezTo>
                <a:cubicBezTo>
                  <a:pt x="357632" y="1037075"/>
                  <a:pt x="230632" y="1010659"/>
                  <a:pt x="0" y="1009643"/>
                </a:cubicBezTo>
              </a:path>
            </a:pathLst>
          </a:custGeom>
          <a:noFill/>
          <a:ln w="22225">
            <a:solidFill>
              <a:srgbClr val="44BDD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99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5" grpId="0"/>
      <p:bldP spid="21" grpId="0" animBg="1"/>
      <p:bldP spid="22" grpId="0"/>
      <p:bldP spid="27" grpId="0"/>
      <p:bldP spid="29" grpId="0" animBg="1"/>
      <p:bldP spid="32" grpId="0"/>
      <p:bldP spid="28" grpId="0" animBg="1"/>
      <p:bldP spid="23" grpId="0"/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510BF-C1AD-4D56-8E48-E2DD11C7A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Carbohydrate Recommendation Scenarios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9355D25-1D6F-45F0-BB8F-D7A4738D6C8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66800" y="2103120"/>
                <a:ext cx="6332290" cy="3849624"/>
              </a:xfrm>
            </p:spPr>
            <p:txBody>
              <a:bodyPr>
                <a:normAutofit/>
              </a:bodyPr>
              <a:lstStyle/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Assumptions:</a:t>
                </a:r>
              </a:p>
              <a:p>
                <a:pPr lvl="1"/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Blood glucose levels are measured every 5 minutes.</a:t>
                </a:r>
              </a:p>
              <a:p>
                <a:pPr lvl="1"/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There are discrete and continuous deliveries of insulin.</a:t>
                </a:r>
              </a:p>
              <a:p>
                <a:pPr lvl="1"/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There is a patient provided estimate of the amount of carbohydrates in every meal.</a:t>
                </a:r>
              </a:p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Scenarios:</a:t>
                </a:r>
              </a:p>
              <a:p>
                <a:pPr lvl="1"/>
                <a:r>
                  <a:rPr lang="en-US" sz="18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1: There are no meals or boluses between </a:t>
                </a:r>
                <a:r>
                  <a:rPr lang="en-US" sz="1800" b="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sz="18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:r>
                  <a:rPr lang="en-US" sz="1800" b="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sz="18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b="0" i="1" smtClean="0">
                        <a:latin typeface="Cambria Math" panose="02040503050406030204" pitchFamily="18" charset="0"/>
                      </a:rPr>
                      <m:t>τ</m:t>
                    </m:r>
                  </m:oMath>
                </a14:m>
                <a:endParaRPr lang="en-US" sz="18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2: There are no meals or boluses between </a:t>
                </a:r>
                <a:r>
                  <a:rPr lang="en-US" sz="1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sz="18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:r>
                  <a:rPr lang="en-US" sz="1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sz="18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b="0" i="1" smtClean="0">
                        <a:latin typeface="Cambria Math" panose="02040503050406030204" pitchFamily="18" charset="0"/>
                      </a:rPr>
                      <m:t>τ</m:t>
                    </m:r>
                  </m:oMath>
                </a14:m>
                <a:endParaRPr lang="en-US" sz="18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3: Meals or boluses may appear anywhere between t and t +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τ</m:t>
                    </m:r>
                  </m:oMath>
                </a14:m>
                <a:endParaRPr lang="en-US" sz="18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endParaRPr lang="en-US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endParaRPr lang="en-US" b="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9355D25-1D6F-45F0-BB8F-D7A4738D6C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6800" y="2103120"/>
                <a:ext cx="6332290" cy="3849624"/>
              </a:xfrm>
              <a:blipFill>
                <a:blip r:embed="rId2"/>
                <a:stretch>
                  <a:fillRect l="-866" t="-6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182E7AB6-F08B-4587-95EF-8F3C16456965}"/>
              </a:ext>
            </a:extLst>
          </p:cNvPr>
          <p:cNvCxnSpPr>
            <a:cxnSpLocks/>
          </p:cNvCxnSpPr>
          <p:nvPr/>
        </p:nvCxnSpPr>
        <p:spPr>
          <a:xfrm flipV="1">
            <a:off x="7451947" y="5834457"/>
            <a:ext cx="4140100" cy="26283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386C89E-A381-4AA4-9B8D-4B41E9BD9813}"/>
              </a:ext>
            </a:extLst>
          </p:cNvPr>
          <p:cNvSpPr txBox="1"/>
          <p:nvPr/>
        </p:nvSpPr>
        <p:spPr>
          <a:xfrm>
            <a:off x="7399090" y="5482736"/>
            <a:ext cx="277290" cy="381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i="1" dirty="0">
                <a:solidFill>
                  <a:srgbClr val="000000"/>
                </a:solidFill>
                <a:latin typeface="Times New Roman" charset="0"/>
              </a:rPr>
              <a:t>t</a:t>
            </a:r>
            <a:endParaRPr lang="en-US" sz="1600" dirty="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F24F44-6254-4F09-BF3A-22A3EF63362E}"/>
              </a:ext>
            </a:extLst>
          </p:cNvPr>
          <p:cNvSpPr txBox="1"/>
          <p:nvPr/>
        </p:nvSpPr>
        <p:spPr>
          <a:xfrm>
            <a:off x="9768690" y="5480260"/>
            <a:ext cx="634906" cy="381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i="1" dirty="0">
                <a:solidFill>
                  <a:srgbClr val="000000"/>
                </a:solidFill>
                <a:latin typeface="Times New Roman" charset="0"/>
              </a:rPr>
              <a:t>t </a:t>
            </a:r>
            <a:r>
              <a:rPr lang="en-US" sz="1600" dirty="0">
                <a:solidFill>
                  <a:srgbClr val="000000"/>
                </a:solidFill>
                <a:latin typeface="Times New Roman" charset="0"/>
              </a:rPr>
              <a:t>+ 𝜏</a:t>
            </a:r>
          </a:p>
        </p:txBody>
      </p:sp>
      <p:sp>
        <p:nvSpPr>
          <p:cNvPr id="7" name="Star: 5 Points 6">
            <a:extLst>
              <a:ext uri="{FF2B5EF4-FFF2-40B4-BE49-F238E27FC236}">
                <a16:creationId xmlns:a16="http://schemas.microsoft.com/office/drawing/2014/main" id="{3E28AC1A-72C1-40D9-8715-89F675F9F9C3}"/>
              </a:ext>
            </a:extLst>
          </p:cNvPr>
          <p:cNvSpPr/>
          <p:nvPr/>
        </p:nvSpPr>
        <p:spPr>
          <a:xfrm>
            <a:off x="8459973" y="3073557"/>
            <a:ext cx="163205" cy="127102"/>
          </a:xfrm>
          <a:prstGeom prst="star5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FFC9AD-4EC5-4A08-8E24-37A31DB7672C}"/>
              </a:ext>
            </a:extLst>
          </p:cNvPr>
          <p:cNvSpPr txBox="1"/>
          <p:nvPr/>
        </p:nvSpPr>
        <p:spPr>
          <a:xfrm>
            <a:off x="8515527" y="5481394"/>
            <a:ext cx="390993" cy="381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i="1" dirty="0">
                <a:solidFill>
                  <a:srgbClr val="000000"/>
                </a:solidFill>
                <a:latin typeface="Times New Roman" charset="0"/>
              </a:rPr>
              <a:t>t</a:t>
            </a:r>
            <a:r>
              <a:rPr lang="en-US" sz="1600" i="1" baseline="-25000" dirty="0">
                <a:solidFill>
                  <a:srgbClr val="000000"/>
                </a:solidFill>
                <a:latin typeface="Times New Roman" charset="0"/>
              </a:rPr>
              <a:t>m</a:t>
            </a:r>
            <a:endParaRPr lang="en-US" sz="1600" dirty="0">
              <a:solidFill>
                <a:srgbClr val="000000"/>
              </a:solidFill>
              <a:latin typeface="Times New Roman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7DF87ED-5517-4B51-8DF5-B0128456F2C2}"/>
              </a:ext>
            </a:extLst>
          </p:cNvPr>
          <p:cNvCxnSpPr>
            <a:cxnSpLocks/>
            <a:endCxn id="21" idx="4"/>
          </p:cNvCxnSpPr>
          <p:nvPr/>
        </p:nvCxnSpPr>
        <p:spPr>
          <a:xfrm flipH="1" flipV="1">
            <a:off x="9794810" y="3318840"/>
            <a:ext cx="1027" cy="253428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24A44D0-029D-42A3-9B82-7EC2D972690D}"/>
              </a:ext>
            </a:extLst>
          </p:cNvPr>
          <p:cNvCxnSpPr>
            <a:cxnSpLocks/>
          </p:cNvCxnSpPr>
          <p:nvPr/>
        </p:nvCxnSpPr>
        <p:spPr>
          <a:xfrm flipV="1">
            <a:off x="8541574" y="3252088"/>
            <a:ext cx="0" cy="260103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2387D3A-F43F-4ED3-BA39-B541535A47B9}"/>
              </a:ext>
            </a:extLst>
          </p:cNvPr>
          <p:cNvCxnSpPr>
            <a:cxnSpLocks/>
          </p:cNvCxnSpPr>
          <p:nvPr/>
        </p:nvCxnSpPr>
        <p:spPr>
          <a:xfrm flipV="1">
            <a:off x="7451947" y="3866060"/>
            <a:ext cx="1" cy="198706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BE042DFA-47A3-4418-AEA4-42B7411AF585}"/>
              </a:ext>
            </a:extLst>
          </p:cNvPr>
          <p:cNvSpPr/>
          <p:nvPr/>
        </p:nvSpPr>
        <p:spPr>
          <a:xfrm>
            <a:off x="9410918" y="2481385"/>
            <a:ext cx="116290" cy="111497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3C81463-4207-46F2-9E29-88C565AA026E}"/>
              </a:ext>
            </a:extLst>
          </p:cNvPr>
          <p:cNvSpPr/>
          <p:nvPr/>
        </p:nvSpPr>
        <p:spPr>
          <a:xfrm>
            <a:off x="7718459" y="3104674"/>
            <a:ext cx="115037" cy="126148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000080"/>
              </a:highligh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010185C-2705-4FF8-94A8-8AA3AB5247C2}"/>
              </a:ext>
            </a:extLst>
          </p:cNvPr>
          <p:cNvSpPr txBox="1"/>
          <p:nvPr/>
        </p:nvSpPr>
        <p:spPr>
          <a:xfrm>
            <a:off x="11161843" y="5434165"/>
            <a:ext cx="759466" cy="346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  <a:endParaRPr lang="en-US" sz="14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6D4894B-F0C2-492F-92F0-DB4E18BB18EA}"/>
                  </a:ext>
                </a:extLst>
              </p:cNvPr>
              <p:cNvSpPr txBox="1"/>
              <p:nvPr/>
            </p:nvSpPr>
            <p:spPr>
              <a:xfrm>
                <a:off x="8220248" y="2630129"/>
                <a:ext cx="628891" cy="4063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1600" b="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6D4894B-F0C2-492F-92F0-DB4E18BB18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0248" y="2630129"/>
                <a:ext cx="628891" cy="4063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ight Brace 16">
            <a:extLst>
              <a:ext uri="{FF2B5EF4-FFF2-40B4-BE49-F238E27FC236}">
                <a16:creationId xmlns:a16="http://schemas.microsoft.com/office/drawing/2014/main" id="{8502D004-1D59-4500-9FB3-9C84DCBE2C4C}"/>
              </a:ext>
            </a:extLst>
          </p:cNvPr>
          <p:cNvSpPr/>
          <p:nvPr/>
        </p:nvSpPr>
        <p:spPr>
          <a:xfrm rot="16200000">
            <a:off x="7939183" y="4373309"/>
            <a:ext cx="121276" cy="1083498"/>
          </a:xfrm>
          <a:prstGeom prst="rightBrac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2B52989-F716-4C9E-B604-207E62F8F649}"/>
                  </a:ext>
                </a:extLst>
              </p:cNvPr>
              <p:cNvSpPr txBox="1"/>
              <p:nvPr/>
            </p:nvSpPr>
            <p:spPr>
              <a:xfrm>
                <a:off x="7422047" y="4517381"/>
                <a:ext cx="1155741" cy="346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sz="14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4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4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sz="14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14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140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2B52989-F716-4C9E-B604-207E62F8F6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2047" y="4517381"/>
                <a:ext cx="1155741" cy="34643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Freeform 100">
            <a:extLst>
              <a:ext uri="{FF2B5EF4-FFF2-40B4-BE49-F238E27FC236}">
                <a16:creationId xmlns:a16="http://schemas.microsoft.com/office/drawing/2014/main" id="{A1F46FA3-D997-4C3C-AF22-7792E6E02DB9}"/>
              </a:ext>
            </a:extLst>
          </p:cNvPr>
          <p:cNvSpPr/>
          <p:nvPr/>
        </p:nvSpPr>
        <p:spPr>
          <a:xfrm>
            <a:off x="7458073" y="3289462"/>
            <a:ext cx="2346948" cy="1138671"/>
          </a:xfrm>
          <a:custGeom>
            <a:avLst/>
            <a:gdLst>
              <a:gd name="connsiteX0" fmla="*/ 0 w 1847300"/>
              <a:gd name="connsiteY0" fmla="*/ 922149 h 922149"/>
              <a:gd name="connsiteX1" fmla="*/ 418455 w 1847300"/>
              <a:gd name="connsiteY1" fmla="*/ 627682 h 922149"/>
              <a:gd name="connsiteX2" fmla="*/ 697424 w 1847300"/>
              <a:gd name="connsiteY2" fmla="*/ 774916 h 922149"/>
              <a:gd name="connsiteX3" fmla="*/ 1193370 w 1847300"/>
              <a:gd name="connsiteY3" fmla="*/ 526943 h 922149"/>
              <a:gd name="connsiteX4" fmla="*/ 1844299 w 1847300"/>
              <a:gd name="connsiteY4" fmla="*/ 0 h 922149"/>
              <a:gd name="connsiteX0" fmla="*/ 0 w 1847143"/>
              <a:gd name="connsiteY0" fmla="*/ 922149 h 922149"/>
              <a:gd name="connsiteX1" fmla="*/ 418455 w 1847143"/>
              <a:gd name="connsiteY1" fmla="*/ 627682 h 922149"/>
              <a:gd name="connsiteX2" fmla="*/ 879080 w 1847143"/>
              <a:gd name="connsiteY2" fmla="*/ 789074 h 922149"/>
              <a:gd name="connsiteX3" fmla="*/ 1193370 w 1847143"/>
              <a:gd name="connsiteY3" fmla="*/ 526943 h 922149"/>
              <a:gd name="connsiteX4" fmla="*/ 1844299 w 1847143"/>
              <a:gd name="connsiteY4" fmla="*/ 0 h 922149"/>
              <a:gd name="connsiteX0" fmla="*/ 0 w 1847631"/>
              <a:gd name="connsiteY0" fmla="*/ 922149 h 922149"/>
              <a:gd name="connsiteX1" fmla="*/ 418455 w 1847631"/>
              <a:gd name="connsiteY1" fmla="*/ 627682 h 922149"/>
              <a:gd name="connsiteX2" fmla="*/ 879080 w 1847631"/>
              <a:gd name="connsiteY2" fmla="*/ 789074 h 922149"/>
              <a:gd name="connsiteX3" fmla="*/ 1277211 w 1847631"/>
              <a:gd name="connsiteY3" fmla="*/ 541101 h 922149"/>
              <a:gd name="connsiteX4" fmla="*/ 1844299 w 1847631"/>
              <a:gd name="connsiteY4" fmla="*/ 0 h 922149"/>
              <a:gd name="connsiteX0" fmla="*/ 0 w 1847631"/>
              <a:gd name="connsiteY0" fmla="*/ 922149 h 922149"/>
              <a:gd name="connsiteX1" fmla="*/ 418455 w 1847631"/>
              <a:gd name="connsiteY1" fmla="*/ 868371 h 922149"/>
              <a:gd name="connsiteX2" fmla="*/ 879080 w 1847631"/>
              <a:gd name="connsiteY2" fmla="*/ 789074 h 922149"/>
              <a:gd name="connsiteX3" fmla="*/ 1277211 w 1847631"/>
              <a:gd name="connsiteY3" fmla="*/ 541101 h 922149"/>
              <a:gd name="connsiteX4" fmla="*/ 1844299 w 1847631"/>
              <a:gd name="connsiteY4" fmla="*/ 0 h 922149"/>
              <a:gd name="connsiteX0" fmla="*/ 0 w 1847631"/>
              <a:gd name="connsiteY0" fmla="*/ 922149 h 1145394"/>
              <a:gd name="connsiteX1" fmla="*/ 432428 w 1847631"/>
              <a:gd name="connsiteY1" fmla="*/ 1144456 h 1145394"/>
              <a:gd name="connsiteX2" fmla="*/ 879080 w 1847631"/>
              <a:gd name="connsiteY2" fmla="*/ 789074 h 1145394"/>
              <a:gd name="connsiteX3" fmla="*/ 1277211 w 1847631"/>
              <a:gd name="connsiteY3" fmla="*/ 541101 h 1145394"/>
              <a:gd name="connsiteX4" fmla="*/ 1844299 w 1847631"/>
              <a:gd name="connsiteY4" fmla="*/ 0 h 1145394"/>
              <a:gd name="connsiteX0" fmla="*/ 0 w 1847631"/>
              <a:gd name="connsiteY0" fmla="*/ 922149 h 1144927"/>
              <a:gd name="connsiteX1" fmla="*/ 432428 w 1847631"/>
              <a:gd name="connsiteY1" fmla="*/ 1144456 h 1144927"/>
              <a:gd name="connsiteX2" fmla="*/ 879080 w 1847631"/>
              <a:gd name="connsiteY2" fmla="*/ 789074 h 1144927"/>
              <a:gd name="connsiteX3" fmla="*/ 1277211 w 1847631"/>
              <a:gd name="connsiteY3" fmla="*/ 541101 h 1144927"/>
              <a:gd name="connsiteX4" fmla="*/ 1844299 w 1847631"/>
              <a:gd name="connsiteY4" fmla="*/ 0 h 1144927"/>
              <a:gd name="connsiteX0" fmla="*/ 0 w 1847214"/>
              <a:gd name="connsiteY0" fmla="*/ 922149 h 1144942"/>
              <a:gd name="connsiteX1" fmla="*/ 432428 w 1847214"/>
              <a:gd name="connsiteY1" fmla="*/ 1144456 h 1144942"/>
              <a:gd name="connsiteX2" fmla="*/ 879080 w 1847214"/>
              <a:gd name="connsiteY2" fmla="*/ 789074 h 1144942"/>
              <a:gd name="connsiteX3" fmla="*/ 1207344 w 1847214"/>
              <a:gd name="connsiteY3" fmla="*/ 491547 h 1144942"/>
              <a:gd name="connsiteX4" fmla="*/ 1844299 w 1847214"/>
              <a:gd name="connsiteY4" fmla="*/ 0 h 1144942"/>
              <a:gd name="connsiteX0" fmla="*/ 0 w 1847214"/>
              <a:gd name="connsiteY0" fmla="*/ 823042 h 1045835"/>
              <a:gd name="connsiteX1" fmla="*/ 432428 w 1847214"/>
              <a:gd name="connsiteY1" fmla="*/ 1045349 h 1045835"/>
              <a:gd name="connsiteX2" fmla="*/ 879080 w 1847214"/>
              <a:gd name="connsiteY2" fmla="*/ 689967 h 1045835"/>
              <a:gd name="connsiteX3" fmla="*/ 1207344 w 1847214"/>
              <a:gd name="connsiteY3" fmla="*/ 392440 h 1045835"/>
              <a:gd name="connsiteX4" fmla="*/ 1844299 w 1847214"/>
              <a:gd name="connsiteY4" fmla="*/ 0 h 1045835"/>
              <a:gd name="connsiteX0" fmla="*/ 0 w 1847214"/>
              <a:gd name="connsiteY0" fmla="*/ 695618 h 918411"/>
              <a:gd name="connsiteX1" fmla="*/ 432428 w 1847214"/>
              <a:gd name="connsiteY1" fmla="*/ 917925 h 918411"/>
              <a:gd name="connsiteX2" fmla="*/ 879080 w 1847214"/>
              <a:gd name="connsiteY2" fmla="*/ 562543 h 918411"/>
              <a:gd name="connsiteX3" fmla="*/ 1207344 w 1847214"/>
              <a:gd name="connsiteY3" fmla="*/ 265016 h 918411"/>
              <a:gd name="connsiteX4" fmla="*/ 1844299 w 1847214"/>
              <a:gd name="connsiteY4" fmla="*/ 0 h 918411"/>
              <a:gd name="connsiteX0" fmla="*/ 0 w 1847833"/>
              <a:gd name="connsiteY0" fmla="*/ 695618 h 918426"/>
              <a:gd name="connsiteX1" fmla="*/ 432428 w 1847833"/>
              <a:gd name="connsiteY1" fmla="*/ 917925 h 918426"/>
              <a:gd name="connsiteX2" fmla="*/ 879080 w 1847833"/>
              <a:gd name="connsiteY2" fmla="*/ 562543 h 918426"/>
              <a:gd name="connsiteX3" fmla="*/ 1305158 w 1847833"/>
              <a:gd name="connsiteY3" fmla="*/ 215462 h 918426"/>
              <a:gd name="connsiteX4" fmla="*/ 1844299 w 1847833"/>
              <a:gd name="connsiteY4" fmla="*/ 0 h 918426"/>
              <a:gd name="connsiteX0" fmla="*/ 0 w 1848056"/>
              <a:gd name="connsiteY0" fmla="*/ 695618 h 918426"/>
              <a:gd name="connsiteX1" fmla="*/ 432428 w 1848056"/>
              <a:gd name="connsiteY1" fmla="*/ 917925 h 918426"/>
              <a:gd name="connsiteX2" fmla="*/ 879080 w 1848056"/>
              <a:gd name="connsiteY2" fmla="*/ 562543 h 918426"/>
              <a:gd name="connsiteX3" fmla="*/ 1305158 w 1848056"/>
              <a:gd name="connsiteY3" fmla="*/ 215462 h 918426"/>
              <a:gd name="connsiteX4" fmla="*/ 1844299 w 1848056"/>
              <a:gd name="connsiteY4" fmla="*/ 0 h 918426"/>
              <a:gd name="connsiteX0" fmla="*/ 0 w 1848116"/>
              <a:gd name="connsiteY0" fmla="*/ 695618 h 918426"/>
              <a:gd name="connsiteX1" fmla="*/ 432428 w 1848116"/>
              <a:gd name="connsiteY1" fmla="*/ 917925 h 918426"/>
              <a:gd name="connsiteX2" fmla="*/ 879080 w 1848116"/>
              <a:gd name="connsiteY2" fmla="*/ 562543 h 918426"/>
              <a:gd name="connsiteX3" fmla="*/ 1305158 w 1848116"/>
              <a:gd name="connsiteY3" fmla="*/ 215462 h 918426"/>
              <a:gd name="connsiteX4" fmla="*/ 1844299 w 1848116"/>
              <a:gd name="connsiteY4" fmla="*/ 0 h 918426"/>
              <a:gd name="connsiteX0" fmla="*/ 0 w 1848116"/>
              <a:gd name="connsiteY0" fmla="*/ 695618 h 918984"/>
              <a:gd name="connsiteX1" fmla="*/ 432428 w 1848116"/>
              <a:gd name="connsiteY1" fmla="*/ 917925 h 918984"/>
              <a:gd name="connsiteX2" fmla="*/ 879080 w 1848116"/>
              <a:gd name="connsiteY2" fmla="*/ 562543 h 918984"/>
              <a:gd name="connsiteX3" fmla="*/ 1305158 w 1848116"/>
              <a:gd name="connsiteY3" fmla="*/ 215462 h 918984"/>
              <a:gd name="connsiteX4" fmla="*/ 1844299 w 1848116"/>
              <a:gd name="connsiteY4" fmla="*/ 0 h 918984"/>
              <a:gd name="connsiteX0" fmla="*/ 0 w 1848116"/>
              <a:gd name="connsiteY0" fmla="*/ 695618 h 918541"/>
              <a:gd name="connsiteX1" fmla="*/ 432428 w 1848116"/>
              <a:gd name="connsiteY1" fmla="*/ 917925 h 918541"/>
              <a:gd name="connsiteX2" fmla="*/ 879080 w 1848116"/>
              <a:gd name="connsiteY2" fmla="*/ 562543 h 918541"/>
              <a:gd name="connsiteX3" fmla="*/ 1305158 w 1848116"/>
              <a:gd name="connsiteY3" fmla="*/ 215462 h 918541"/>
              <a:gd name="connsiteX4" fmla="*/ 1844299 w 1848116"/>
              <a:gd name="connsiteY4" fmla="*/ 0 h 918541"/>
              <a:gd name="connsiteX0" fmla="*/ 0 w 1847876"/>
              <a:gd name="connsiteY0" fmla="*/ 695618 h 918034"/>
              <a:gd name="connsiteX1" fmla="*/ 432428 w 1847876"/>
              <a:gd name="connsiteY1" fmla="*/ 917925 h 918034"/>
              <a:gd name="connsiteX2" fmla="*/ 845292 w 1847876"/>
              <a:gd name="connsiteY2" fmla="*/ 651554 h 918034"/>
              <a:gd name="connsiteX3" fmla="*/ 1305158 w 1847876"/>
              <a:gd name="connsiteY3" fmla="*/ 215462 h 918034"/>
              <a:gd name="connsiteX4" fmla="*/ 1844299 w 1847876"/>
              <a:gd name="connsiteY4" fmla="*/ 0 h 918034"/>
              <a:gd name="connsiteX0" fmla="*/ 0 w 1849593"/>
              <a:gd name="connsiteY0" fmla="*/ 701711 h 924127"/>
              <a:gd name="connsiteX1" fmla="*/ 432428 w 1849593"/>
              <a:gd name="connsiteY1" fmla="*/ 924018 h 924127"/>
              <a:gd name="connsiteX2" fmla="*/ 845292 w 1849593"/>
              <a:gd name="connsiteY2" fmla="*/ 657647 h 924127"/>
              <a:gd name="connsiteX3" fmla="*/ 1453827 w 1849593"/>
              <a:gd name="connsiteY3" fmla="*/ 70921 h 924127"/>
              <a:gd name="connsiteX4" fmla="*/ 1844299 w 1849593"/>
              <a:gd name="connsiteY4" fmla="*/ 6093 h 924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49593" h="924127">
                <a:moveTo>
                  <a:pt x="0" y="701711"/>
                </a:moveTo>
                <a:cubicBezTo>
                  <a:pt x="151109" y="566747"/>
                  <a:pt x="291546" y="931362"/>
                  <a:pt x="432428" y="924018"/>
                </a:cubicBezTo>
                <a:cubicBezTo>
                  <a:pt x="573310" y="916674"/>
                  <a:pt x="675059" y="799830"/>
                  <a:pt x="845292" y="657647"/>
                </a:cubicBezTo>
                <a:cubicBezTo>
                  <a:pt x="1015525" y="515464"/>
                  <a:pt x="1287326" y="179513"/>
                  <a:pt x="1453827" y="70921"/>
                </a:cubicBezTo>
                <a:cubicBezTo>
                  <a:pt x="1620328" y="-37671"/>
                  <a:pt x="1890794" y="12551"/>
                  <a:pt x="1844299" y="6093"/>
                </a:cubicBezTo>
              </a:path>
            </a:pathLst>
          </a:custGeom>
          <a:noFill/>
          <a:ln w="22225">
            <a:solidFill>
              <a:schemeClr val="accent5">
                <a:lumMod val="9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1064A76-FB4E-4624-A252-45E7FB5D4EDD}"/>
              </a:ext>
            </a:extLst>
          </p:cNvPr>
          <p:cNvSpPr txBox="1"/>
          <p:nvPr/>
        </p:nvSpPr>
        <p:spPr>
          <a:xfrm>
            <a:off x="9747477" y="2986786"/>
            <a:ext cx="922738" cy="346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err="1"/>
              <a:t>BG</a:t>
            </a:r>
            <a:r>
              <a:rPr lang="en-US" i="1" baseline="-25000" dirty="0" err="1"/>
              <a:t>t</a:t>
            </a:r>
            <a:r>
              <a:rPr lang="en-US" i="1" baseline="-25000" dirty="0"/>
              <a:t> </a:t>
            </a:r>
            <a:r>
              <a:rPr lang="en-US" baseline="-25000" dirty="0"/>
              <a:t>+ 𝜏</a:t>
            </a:r>
            <a:endParaRPr lang="en-US" sz="1400" baseline="-25000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5FBB1C8-C1B8-433F-AAB9-65DB269B0F19}"/>
              </a:ext>
            </a:extLst>
          </p:cNvPr>
          <p:cNvSpPr/>
          <p:nvPr/>
        </p:nvSpPr>
        <p:spPr>
          <a:xfrm>
            <a:off x="9758195" y="3251936"/>
            <a:ext cx="73229" cy="66904"/>
          </a:xfrm>
          <a:prstGeom prst="ellipse">
            <a:avLst/>
          </a:prstGeom>
          <a:solidFill>
            <a:srgbClr val="0070C0"/>
          </a:solidFill>
          <a:ln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C5E0088-E527-47B3-ACB3-227ADE429B27}"/>
              </a:ext>
            </a:extLst>
          </p:cNvPr>
          <p:cNvCxnSpPr>
            <a:cxnSpLocks/>
          </p:cNvCxnSpPr>
          <p:nvPr/>
        </p:nvCxnSpPr>
        <p:spPr>
          <a:xfrm>
            <a:off x="7774054" y="2630129"/>
            <a:ext cx="0" cy="421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E698411-3B09-4C24-820A-5B5587DC8B50}"/>
              </a:ext>
            </a:extLst>
          </p:cNvPr>
          <p:cNvCxnSpPr>
            <a:cxnSpLocks/>
          </p:cNvCxnSpPr>
          <p:nvPr/>
        </p:nvCxnSpPr>
        <p:spPr>
          <a:xfrm>
            <a:off x="9464754" y="2014194"/>
            <a:ext cx="0" cy="421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684DB089-A8F0-42C9-BF8A-4E749C329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5791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 animBg="1"/>
      <p:bldP spid="8" grpId="0"/>
      <p:bldP spid="12" grpId="0" animBg="1"/>
      <p:bldP spid="13" grpId="0" animBg="1"/>
      <p:bldP spid="15" grpId="0"/>
      <p:bldP spid="16" grpId="0"/>
      <p:bldP spid="17" grpId="0" animBg="1"/>
      <p:bldP spid="18" grpId="0"/>
      <p:bldP spid="19" grpId="0" animBg="1"/>
      <p:bldP spid="20" grpId="0"/>
      <p:bldP spid="2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67F64-0288-4FD3-AEF2-D373B2720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Baseline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776CDD-ABA5-4ACC-B222-8BE8A8D837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Global Average Baseline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 average number of carbs over a patient’s training data is calculated and predicted for every example.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Time-Dependent Baseline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An average number of carbs are calculated over a patient’s training data for each of the below time frames and the average corresponding to the time of the meal in the example is predicted.</a:t>
            </a: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6EC944C7-0C00-4C23-A52E-4E079581F066}"/>
              </a:ext>
            </a:extLst>
          </p:cNvPr>
          <p:cNvCxnSpPr>
            <a:cxnSpLocks/>
          </p:cNvCxnSpPr>
          <p:nvPr/>
        </p:nvCxnSpPr>
        <p:spPr>
          <a:xfrm>
            <a:off x="1305900" y="5209566"/>
            <a:ext cx="10058400" cy="0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ight Brace 120">
            <a:extLst>
              <a:ext uri="{FF2B5EF4-FFF2-40B4-BE49-F238E27FC236}">
                <a16:creationId xmlns:a16="http://schemas.microsoft.com/office/drawing/2014/main" id="{B98238E6-C4D3-4A6B-8B10-7CC9B20EC3FC}"/>
              </a:ext>
            </a:extLst>
          </p:cNvPr>
          <p:cNvSpPr/>
          <p:nvPr/>
        </p:nvSpPr>
        <p:spPr>
          <a:xfrm rot="16200000">
            <a:off x="2484287" y="3709503"/>
            <a:ext cx="184809" cy="2541584"/>
          </a:xfrm>
          <a:prstGeom prst="rightBrac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ight Brace 121">
            <a:extLst>
              <a:ext uri="{FF2B5EF4-FFF2-40B4-BE49-F238E27FC236}">
                <a16:creationId xmlns:a16="http://schemas.microsoft.com/office/drawing/2014/main" id="{C87CFA5A-2CCC-45FE-A8D9-1E7B4FEEE51F}"/>
              </a:ext>
            </a:extLst>
          </p:cNvPr>
          <p:cNvSpPr/>
          <p:nvPr/>
        </p:nvSpPr>
        <p:spPr>
          <a:xfrm rot="16200000">
            <a:off x="10001104" y="3709779"/>
            <a:ext cx="184809" cy="2541584"/>
          </a:xfrm>
          <a:prstGeom prst="rightBrac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Right Brace 165">
            <a:extLst>
              <a:ext uri="{FF2B5EF4-FFF2-40B4-BE49-F238E27FC236}">
                <a16:creationId xmlns:a16="http://schemas.microsoft.com/office/drawing/2014/main" id="{6AD1D2FE-8F3E-49DB-A9B5-48E6A6B8C295}"/>
              </a:ext>
            </a:extLst>
          </p:cNvPr>
          <p:cNvSpPr/>
          <p:nvPr/>
        </p:nvSpPr>
        <p:spPr>
          <a:xfrm rot="16200000">
            <a:off x="6246370" y="4213190"/>
            <a:ext cx="177460" cy="1537527"/>
          </a:xfrm>
          <a:prstGeom prst="rightBrac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Right Brace 171">
            <a:extLst>
              <a:ext uri="{FF2B5EF4-FFF2-40B4-BE49-F238E27FC236}">
                <a16:creationId xmlns:a16="http://schemas.microsoft.com/office/drawing/2014/main" id="{1C8CC504-BA4C-4B82-9B6C-5348C9D6BFF8}"/>
              </a:ext>
            </a:extLst>
          </p:cNvPr>
          <p:cNvSpPr/>
          <p:nvPr/>
        </p:nvSpPr>
        <p:spPr>
          <a:xfrm rot="5400000">
            <a:off x="4618180" y="4666123"/>
            <a:ext cx="177460" cy="1537527"/>
          </a:xfrm>
          <a:prstGeom prst="rightBrac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Right Brace 173">
            <a:extLst>
              <a:ext uri="{FF2B5EF4-FFF2-40B4-BE49-F238E27FC236}">
                <a16:creationId xmlns:a16="http://schemas.microsoft.com/office/drawing/2014/main" id="{B759153B-A1AA-4E5E-BEBB-774929A2806A}"/>
              </a:ext>
            </a:extLst>
          </p:cNvPr>
          <p:cNvSpPr/>
          <p:nvPr/>
        </p:nvSpPr>
        <p:spPr>
          <a:xfrm rot="5400000">
            <a:off x="7874560" y="4666123"/>
            <a:ext cx="177460" cy="1537527"/>
          </a:xfrm>
          <a:prstGeom prst="rightBrac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5783FA13-3C73-41A8-A64B-95CE618F8A12}"/>
              </a:ext>
            </a:extLst>
          </p:cNvPr>
          <p:cNvSpPr txBox="1"/>
          <p:nvPr/>
        </p:nvSpPr>
        <p:spPr>
          <a:xfrm>
            <a:off x="1305900" y="4152632"/>
            <a:ext cx="25415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12am-6am</a:t>
            </a:r>
          </a:p>
          <a:p>
            <a:pPr algn="ctr"/>
            <a:r>
              <a:rPr lang="en-US" dirty="0"/>
              <a:t>Early Breakfast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F1170CBD-A3B7-478B-A956-E283BC2BFA0E}"/>
              </a:ext>
            </a:extLst>
          </p:cNvPr>
          <p:cNvSpPr txBox="1"/>
          <p:nvPr/>
        </p:nvSpPr>
        <p:spPr>
          <a:xfrm>
            <a:off x="3852715" y="5569075"/>
            <a:ext cx="17083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6am-10am</a:t>
            </a:r>
          </a:p>
          <a:p>
            <a:pPr algn="ctr"/>
            <a:r>
              <a:rPr lang="en-US" dirty="0"/>
              <a:t>Breakfast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6B11A938-36EB-435E-BB16-67599FF2AC17}"/>
              </a:ext>
            </a:extLst>
          </p:cNvPr>
          <p:cNvSpPr txBox="1"/>
          <p:nvPr/>
        </p:nvSpPr>
        <p:spPr>
          <a:xfrm>
            <a:off x="7114326" y="5569075"/>
            <a:ext cx="17083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2pm-6pm</a:t>
            </a:r>
          </a:p>
          <a:p>
            <a:pPr algn="ctr"/>
            <a:r>
              <a:rPr lang="en-US" dirty="0"/>
              <a:t>Dinner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9BD29D8D-0C19-42F6-AC6E-5051B3276EE3}"/>
              </a:ext>
            </a:extLst>
          </p:cNvPr>
          <p:cNvSpPr txBox="1"/>
          <p:nvPr/>
        </p:nvSpPr>
        <p:spPr>
          <a:xfrm>
            <a:off x="5475674" y="4197165"/>
            <a:ext cx="17083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10am-2pm</a:t>
            </a:r>
          </a:p>
          <a:p>
            <a:pPr algn="ctr"/>
            <a:r>
              <a:rPr lang="en-US" dirty="0"/>
              <a:t>Lunch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84687D55-2E50-4572-BFB0-8FDF91CC0745}"/>
              </a:ext>
            </a:extLst>
          </p:cNvPr>
          <p:cNvSpPr txBox="1"/>
          <p:nvPr/>
        </p:nvSpPr>
        <p:spPr>
          <a:xfrm>
            <a:off x="8822717" y="4152632"/>
            <a:ext cx="25415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6pm-12am</a:t>
            </a:r>
          </a:p>
          <a:p>
            <a:pPr algn="ctr"/>
            <a:r>
              <a:rPr lang="en-US" dirty="0"/>
              <a:t>Late Dinner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EA9E9E-72DE-4AB4-B6F2-B655708D2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085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 animBg="1"/>
      <p:bldP spid="122" grpId="0" animBg="1"/>
      <p:bldP spid="166" grpId="0" animBg="1"/>
      <p:bldP spid="172" grpId="0" animBg="1"/>
      <p:bldP spid="174" grpId="0" animBg="1"/>
      <p:bldP spid="175" grpId="0"/>
      <p:bldP spid="176" grpId="0"/>
      <p:bldP spid="178" grpId="0"/>
      <p:bldP spid="180" grpId="0"/>
      <p:bldP spid="18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Freeform 5">
            <a:extLst>
              <a:ext uri="{FF2B5EF4-FFF2-40B4-BE49-F238E27FC236}">
                <a16:creationId xmlns:a16="http://schemas.microsoft.com/office/drawing/2014/main" id="{D4D4266B-19FD-4612-9823-34917D349E35}"/>
              </a:ext>
            </a:extLst>
          </p:cNvPr>
          <p:cNvSpPr/>
          <p:nvPr/>
        </p:nvSpPr>
        <p:spPr>
          <a:xfrm>
            <a:off x="1156882" y="3280045"/>
            <a:ext cx="5071729" cy="1407820"/>
          </a:xfrm>
          <a:custGeom>
            <a:avLst/>
            <a:gdLst>
              <a:gd name="connsiteX0" fmla="*/ 0 w 4029739"/>
              <a:gd name="connsiteY0" fmla="*/ 1309148 h 1309148"/>
              <a:gd name="connsiteX1" fmla="*/ 861237 w 4029739"/>
              <a:gd name="connsiteY1" fmla="*/ 362851 h 1309148"/>
              <a:gd name="connsiteX2" fmla="*/ 1446027 w 4029739"/>
              <a:gd name="connsiteY2" fmla="*/ 734990 h 1309148"/>
              <a:gd name="connsiteX3" fmla="*/ 1765004 w 4029739"/>
              <a:gd name="connsiteY3" fmla="*/ 1344 h 1309148"/>
              <a:gd name="connsiteX4" fmla="*/ 2328530 w 4029739"/>
              <a:gd name="connsiteY4" fmla="*/ 543604 h 1309148"/>
              <a:gd name="connsiteX5" fmla="*/ 3125972 w 4029739"/>
              <a:gd name="connsiteY5" fmla="*/ 171465 h 1309148"/>
              <a:gd name="connsiteX6" fmla="*/ 3391786 w 4029739"/>
              <a:gd name="connsiteY6" fmla="*/ 862581 h 1309148"/>
              <a:gd name="connsiteX7" fmla="*/ 4029739 w 4029739"/>
              <a:gd name="connsiteY7" fmla="*/ 341586 h 1309148"/>
              <a:gd name="connsiteX0" fmla="*/ 0 w 4029739"/>
              <a:gd name="connsiteY0" fmla="*/ 1309148 h 1309148"/>
              <a:gd name="connsiteX1" fmla="*/ 572755 w 4029739"/>
              <a:gd name="connsiteY1" fmla="*/ 379604 h 1309148"/>
              <a:gd name="connsiteX2" fmla="*/ 1446027 w 4029739"/>
              <a:gd name="connsiteY2" fmla="*/ 734990 h 1309148"/>
              <a:gd name="connsiteX3" fmla="*/ 1765004 w 4029739"/>
              <a:gd name="connsiteY3" fmla="*/ 1344 h 1309148"/>
              <a:gd name="connsiteX4" fmla="*/ 2328530 w 4029739"/>
              <a:gd name="connsiteY4" fmla="*/ 543604 h 1309148"/>
              <a:gd name="connsiteX5" fmla="*/ 3125972 w 4029739"/>
              <a:gd name="connsiteY5" fmla="*/ 171465 h 1309148"/>
              <a:gd name="connsiteX6" fmla="*/ 3391786 w 4029739"/>
              <a:gd name="connsiteY6" fmla="*/ 862581 h 1309148"/>
              <a:gd name="connsiteX7" fmla="*/ 4029739 w 4029739"/>
              <a:gd name="connsiteY7" fmla="*/ 341586 h 1309148"/>
              <a:gd name="connsiteX0" fmla="*/ 0 w 4029739"/>
              <a:gd name="connsiteY0" fmla="*/ 1309148 h 1309148"/>
              <a:gd name="connsiteX1" fmla="*/ 816162 w 4029739"/>
              <a:gd name="connsiteY1" fmla="*/ 387980 h 1309148"/>
              <a:gd name="connsiteX2" fmla="*/ 1446027 w 4029739"/>
              <a:gd name="connsiteY2" fmla="*/ 734990 h 1309148"/>
              <a:gd name="connsiteX3" fmla="*/ 1765004 w 4029739"/>
              <a:gd name="connsiteY3" fmla="*/ 1344 h 1309148"/>
              <a:gd name="connsiteX4" fmla="*/ 2328530 w 4029739"/>
              <a:gd name="connsiteY4" fmla="*/ 543604 h 1309148"/>
              <a:gd name="connsiteX5" fmla="*/ 3125972 w 4029739"/>
              <a:gd name="connsiteY5" fmla="*/ 171465 h 1309148"/>
              <a:gd name="connsiteX6" fmla="*/ 3391786 w 4029739"/>
              <a:gd name="connsiteY6" fmla="*/ 862581 h 1309148"/>
              <a:gd name="connsiteX7" fmla="*/ 4029739 w 4029739"/>
              <a:gd name="connsiteY7" fmla="*/ 341586 h 1309148"/>
              <a:gd name="connsiteX0" fmla="*/ 0 w 4056784"/>
              <a:gd name="connsiteY0" fmla="*/ 806573 h 864602"/>
              <a:gd name="connsiteX1" fmla="*/ 843207 w 4056784"/>
              <a:gd name="connsiteY1" fmla="*/ 387980 h 864602"/>
              <a:gd name="connsiteX2" fmla="*/ 1473072 w 4056784"/>
              <a:gd name="connsiteY2" fmla="*/ 734990 h 864602"/>
              <a:gd name="connsiteX3" fmla="*/ 1792049 w 4056784"/>
              <a:gd name="connsiteY3" fmla="*/ 1344 h 864602"/>
              <a:gd name="connsiteX4" fmla="*/ 2355575 w 4056784"/>
              <a:gd name="connsiteY4" fmla="*/ 543604 h 864602"/>
              <a:gd name="connsiteX5" fmla="*/ 3153017 w 4056784"/>
              <a:gd name="connsiteY5" fmla="*/ 171465 h 864602"/>
              <a:gd name="connsiteX6" fmla="*/ 3418831 w 4056784"/>
              <a:gd name="connsiteY6" fmla="*/ 862581 h 864602"/>
              <a:gd name="connsiteX7" fmla="*/ 4056784 w 4056784"/>
              <a:gd name="connsiteY7" fmla="*/ 341586 h 864602"/>
              <a:gd name="connsiteX0" fmla="*/ 0 w 4056784"/>
              <a:gd name="connsiteY0" fmla="*/ 806573 h 864602"/>
              <a:gd name="connsiteX1" fmla="*/ 843207 w 4056784"/>
              <a:gd name="connsiteY1" fmla="*/ 387980 h 864602"/>
              <a:gd name="connsiteX2" fmla="*/ 1473072 w 4056784"/>
              <a:gd name="connsiteY2" fmla="*/ 734990 h 864602"/>
              <a:gd name="connsiteX3" fmla="*/ 1792049 w 4056784"/>
              <a:gd name="connsiteY3" fmla="*/ 1344 h 864602"/>
              <a:gd name="connsiteX4" fmla="*/ 2355575 w 4056784"/>
              <a:gd name="connsiteY4" fmla="*/ 543604 h 864602"/>
              <a:gd name="connsiteX5" fmla="*/ 3153017 w 4056784"/>
              <a:gd name="connsiteY5" fmla="*/ 171465 h 864602"/>
              <a:gd name="connsiteX6" fmla="*/ 3418831 w 4056784"/>
              <a:gd name="connsiteY6" fmla="*/ 862581 h 864602"/>
              <a:gd name="connsiteX7" fmla="*/ 4056784 w 4056784"/>
              <a:gd name="connsiteY7" fmla="*/ 341586 h 864602"/>
              <a:gd name="connsiteX0" fmla="*/ 0 w 4056784"/>
              <a:gd name="connsiteY0" fmla="*/ 806573 h 864602"/>
              <a:gd name="connsiteX1" fmla="*/ 843207 w 4056784"/>
              <a:gd name="connsiteY1" fmla="*/ 387980 h 864602"/>
              <a:gd name="connsiteX2" fmla="*/ 1473072 w 4056784"/>
              <a:gd name="connsiteY2" fmla="*/ 734990 h 864602"/>
              <a:gd name="connsiteX3" fmla="*/ 1792049 w 4056784"/>
              <a:gd name="connsiteY3" fmla="*/ 1344 h 864602"/>
              <a:gd name="connsiteX4" fmla="*/ 2355575 w 4056784"/>
              <a:gd name="connsiteY4" fmla="*/ 543604 h 864602"/>
              <a:gd name="connsiteX5" fmla="*/ 3153017 w 4056784"/>
              <a:gd name="connsiteY5" fmla="*/ 171465 h 864602"/>
              <a:gd name="connsiteX6" fmla="*/ 3418831 w 4056784"/>
              <a:gd name="connsiteY6" fmla="*/ 862581 h 864602"/>
              <a:gd name="connsiteX7" fmla="*/ 4056784 w 4056784"/>
              <a:gd name="connsiteY7" fmla="*/ 341586 h 864602"/>
              <a:gd name="connsiteX0" fmla="*/ 0 w 4056784"/>
              <a:gd name="connsiteY0" fmla="*/ 798215 h 856244"/>
              <a:gd name="connsiteX1" fmla="*/ 843207 w 4056784"/>
              <a:gd name="connsiteY1" fmla="*/ 379622 h 856244"/>
              <a:gd name="connsiteX2" fmla="*/ 1473072 w 4056784"/>
              <a:gd name="connsiteY2" fmla="*/ 726632 h 856244"/>
              <a:gd name="connsiteX3" fmla="*/ 1954321 w 4056784"/>
              <a:gd name="connsiteY3" fmla="*/ 1362 h 856244"/>
              <a:gd name="connsiteX4" fmla="*/ 2355575 w 4056784"/>
              <a:gd name="connsiteY4" fmla="*/ 535246 h 856244"/>
              <a:gd name="connsiteX5" fmla="*/ 3153017 w 4056784"/>
              <a:gd name="connsiteY5" fmla="*/ 163107 h 856244"/>
              <a:gd name="connsiteX6" fmla="*/ 3418831 w 4056784"/>
              <a:gd name="connsiteY6" fmla="*/ 854223 h 856244"/>
              <a:gd name="connsiteX7" fmla="*/ 4056784 w 4056784"/>
              <a:gd name="connsiteY7" fmla="*/ 333228 h 856244"/>
              <a:gd name="connsiteX0" fmla="*/ 0 w 4056784"/>
              <a:gd name="connsiteY0" fmla="*/ 796964 h 854993"/>
              <a:gd name="connsiteX1" fmla="*/ 843207 w 4056784"/>
              <a:gd name="connsiteY1" fmla="*/ 378371 h 854993"/>
              <a:gd name="connsiteX2" fmla="*/ 1473072 w 4056784"/>
              <a:gd name="connsiteY2" fmla="*/ 725381 h 854993"/>
              <a:gd name="connsiteX3" fmla="*/ 1954321 w 4056784"/>
              <a:gd name="connsiteY3" fmla="*/ 111 h 854993"/>
              <a:gd name="connsiteX4" fmla="*/ 2355575 w 4056784"/>
              <a:gd name="connsiteY4" fmla="*/ 533995 h 854993"/>
              <a:gd name="connsiteX5" fmla="*/ 3153017 w 4056784"/>
              <a:gd name="connsiteY5" fmla="*/ 161856 h 854993"/>
              <a:gd name="connsiteX6" fmla="*/ 3418831 w 4056784"/>
              <a:gd name="connsiteY6" fmla="*/ 852972 h 854993"/>
              <a:gd name="connsiteX7" fmla="*/ 4056784 w 4056784"/>
              <a:gd name="connsiteY7" fmla="*/ 331977 h 854993"/>
              <a:gd name="connsiteX0" fmla="*/ 0 w 4056784"/>
              <a:gd name="connsiteY0" fmla="*/ 796854 h 854883"/>
              <a:gd name="connsiteX1" fmla="*/ 843207 w 4056784"/>
              <a:gd name="connsiteY1" fmla="*/ 378261 h 854883"/>
              <a:gd name="connsiteX2" fmla="*/ 1473072 w 4056784"/>
              <a:gd name="connsiteY2" fmla="*/ 725271 h 854883"/>
              <a:gd name="connsiteX3" fmla="*/ 1954321 w 4056784"/>
              <a:gd name="connsiteY3" fmla="*/ 1 h 854883"/>
              <a:gd name="connsiteX4" fmla="*/ 2283454 w 4056784"/>
              <a:gd name="connsiteY4" fmla="*/ 726538 h 854883"/>
              <a:gd name="connsiteX5" fmla="*/ 3153017 w 4056784"/>
              <a:gd name="connsiteY5" fmla="*/ 161746 h 854883"/>
              <a:gd name="connsiteX6" fmla="*/ 3418831 w 4056784"/>
              <a:gd name="connsiteY6" fmla="*/ 852862 h 854883"/>
              <a:gd name="connsiteX7" fmla="*/ 4056784 w 4056784"/>
              <a:gd name="connsiteY7" fmla="*/ 331867 h 854883"/>
              <a:gd name="connsiteX0" fmla="*/ 0 w 4056784"/>
              <a:gd name="connsiteY0" fmla="*/ 796854 h 854883"/>
              <a:gd name="connsiteX1" fmla="*/ 843207 w 4056784"/>
              <a:gd name="connsiteY1" fmla="*/ 378261 h 854883"/>
              <a:gd name="connsiteX2" fmla="*/ 1473072 w 4056784"/>
              <a:gd name="connsiteY2" fmla="*/ 725271 h 854883"/>
              <a:gd name="connsiteX3" fmla="*/ 1954321 w 4056784"/>
              <a:gd name="connsiteY3" fmla="*/ 1 h 854883"/>
              <a:gd name="connsiteX4" fmla="*/ 2283454 w 4056784"/>
              <a:gd name="connsiteY4" fmla="*/ 726538 h 854883"/>
              <a:gd name="connsiteX5" fmla="*/ 3153017 w 4056784"/>
              <a:gd name="connsiteY5" fmla="*/ 161746 h 854883"/>
              <a:gd name="connsiteX6" fmla="*/ 3418831 w 4056784"/>
              <a:gd name="connsiteY6" fmla="*/ 852862 h 854883"/>
              <a:gd name="connsiteX7" fmla="*/ 4056784 w 4056784"/>
              <a:gd name="connsiteY7" fmla="*/ 331867 h 854883"/>
              <a:gd name="connsiteX0" fmla="*/ 0 w 4056784"/>
              <a:gd name="connsiteY0" fmla="*/ 796854 h 854883"/>
              <a:gd name="connsiteX1" fmla="*/ 843207 w 4056784"/>
              <a:gd name="connsiteY1" fmla="*/ 378261 h 854883"/>
              <a:gd name="connsiteX2" fmla="*/ 1473072 w 4056784"/>
              <a:gd name="connsiteY2" fmla="*/ 725271 h 854883"/>
              <a:gd name="connsiteX3" fmla="*/ 1954321 w 4056784"/>
              <a:gd name="connsiteY3" fmla="*/ 1 h 854883"/>
              <a:gd name="connsiteX4" fmla="*/ 2283454 w 4056784"/>
              <a:gd name="connsiteY4" fmla="*/ 726538 h 854883"/>
              <a:gd name="connsiteX5" fmla="*/ 3153017 w 4056784"/>
              <a:gd name="connsiteY5" fmla="*/ 161746 h 854883"/>
              <a:gd name="connsiteX6" fmla="*/ 3418831 w 4056784"/>
              <a:gd name="connsiteY6" fmla="*/ 852862 h 854883"/>
              <a:gd name="connsiteX7" fmla="*/ 4056784 w 4056784"/>
              <a:gd name="connsiteY7" fmla="*/ 331867 h 854883"/>
              <a:gd name="connsiteX0" fmla="*/ 0 w 4056784"/>
              <a:gd name="connsiteY0" fmla="*/ 796854 h 853431"/>
              <a:gd name="connsiteX1" fmla="*/ 843207 w 4056784"/>
              <a:gd name="connsiteY1" fmla="*/ 378261 h 853431"/>
              <a:gd name="connsiteX2" fmla="*/ 1473072 w 4056784"/>
              <a:gd name="connsiteY2" fmla="*/ 725271 h 853431"/>
              <a:gd name="connsiteX3" fmla="*/ 1954321 w 4056784"/>
              <a:gd name="connsiteY3" fmla="*/ 1 h 853431"/>
              <a:gd name="connsiteX4" fmla="*/ 2283454 w 4056784"/>
              <a:gd name="connsiteY4" fmla="*/ 726538 h 853431"/>
              <a:gd name="connsiteX5" fmla="*/ 2747339 w 4056784"/>
              <a:gd name="connsiteY5" fmla="*/ 245508 h 853431"/>
              <a:gd name="connsiteX6" fmla="*/ 3418831 w 4056784"/>
              <a:gd name="connsiteY6" fmla="*/ 852862 h 853431"/>
              <a:gd name="connsiteX7" fmla="*/ 4056784 w 4056784"/>
              <a:gd name="connsiteY7" fmla="*/ 331867 h 853431"/>
              <a:gd name="connsiteX0" fmla="*/ 0 w 4056784"/>
              <a:gd name="connsiteY0" fmla="*/ 796854 h 1179795"/>
              <a:gd name="connsiteX1" fmla="*/ 843207 w 4056784"/>
              <a:gd name="connsiteY1" fmla="*/ 378261 h 1179795"/>
              <a:gd name="connsiteX2" fmla="*/ 1473072 w 4056784"/>
              <a:gd name="connsiteY2" fmla="*/ 725271 h 1179795"/>
              <a:gd name="connsiteX3" fmla="*/ 1954321 w 4056784"/>
              <a:gd name="connsiteY3" fmla="*/ 1 h 1179795"/>
              <a:gd name="connsiteX4" fmla="*/ 2283454 w 4056784"/>
              <a:gd name="connsiteY4" fmla="*/ 726538 h 1179795"/>
              <a:gd name="connsiteX5" fmla="*/ 2747339 w 4056784"/>
              <a:gd name="connsiteY5" fmla="*/ 245508 h 1179795"/>
              <a:gd name="connsiteX6" fmla="*/ 3148379 w 4056784"/>
              <a:gd name="connsiteY6" fmla="*/ 1179536 h 1179795"/>
              <a:gd name="connsiteX7" fmla="*/ 4056784 w 4056784"/>
              <a:gd name="connsiteY7" fmla="*/ 331867 h 1179795"/>
              <a:gd name="connsiteX0" fmla="*/ 0 w 3569970"/>
              <a:gd name="connsiteY0" fmla="*/ 796854 h 1183862"/>
              <a:gd name="connsiteX1" fmla="*/ 843207 w 3569970"/>
              <a:gd name="connsiteY1" fmla="*/ 378261 h 1183862"/>
              <a:gd name="connsiteX2" fmla="*/ 1473072 w 3569970"/>
              <a:gd name="connsiteY2" fmla="*/ 725271 h 1183862"/>
              <a:gd name="connsiteX3" fmla="*/ 1954321 w 3569970"/>
              <a:gd name="connsiteY3" fmla="*/ 1 h 1183862"/>
              <a:gd name="connsiteX4" fmla="*/ 2283454 w 3569970"/>
              <a:gd name="connsiteY4" fmla="*/ 726538 h 1183862"/>
              <a:gd name="connsiteX5" fmla="*/ 2747339 w 3569970"/>
              <a:gd name="connsiteY5" fmla="*/ 245508 h 1183862"/>
              <a:gd name="connsiteX6" fmla="*/ 3148379 w 3569970"/>
              <a:gd name="connsiteY6" fmla="*/ 1179536 h 1183862"/>
              <a:gd name="connsiteX7" fmla="*/ 3569970 w 3569970"/>
              <a:gd name="connsiteY7" fmla="*/ 549648 h 1183862"/>
              <a:gd name="connsiteX0" fmla="*/ 0 w 3569970"/>
              <a:gd name="connsiteY0" fmla="*/ 796854 h 1183435"/>
              <a:gd name="connsiteX1" fmla="*/ 843207 w 3569970"/>
              <a:gd name="connsiteY1" fmla="*/ 378261 h 1183435"/>
              <a:gd name="connsiteX2" fmla="*/ 1473072 w 3569970"/>
              <a:gd name="connsiteY2" fmla="*/ 725271 h 1183435"/>
              <a:gd name="connsiteX3" fmla="*/ 1954321 w 3569970"/>
              <a:gd name="connsiteY3" fmla="*/ 1 h 1183435"/>
              <a:gd name="connsiteX4" fmla="*/ 2283454 w 3569970"/>
              <a:gd name="connsiteY4" fmla="*/ 726538 h 1183435"/>
              <a:gd name="connsiteX5" fmla="*/ 2747339 w 3569970"/>
              <a:gd name="connsiteY5" fmla="*/ 245508 h 1183435"/>
              <a:gd name="connsiteX6" fmla="*/ 3148379 w 3569970"/>
              <a:gd name="connsiteY6" fmla="*/ 1179536 h 1183435"/>
              <a:gd name="connsiteX7" fmla="*/ 3569970 w 3569970"/>
              <a:gd name="connsiteY7" fmla="*/ 549648 h 1183435"/>
              <a:gd name="connsiteX0" fmla="*/ 0 w 3569970"/>
              <a:gd name="connsiteY0" fmla="*/ 796854 h 1216695"/>
              <a:gd name="connsiteX1" fmla="*/ 843207 w 3569970"/>
              <a:gd name="connsiteY1" fmla="*/ 378261 h 1216695"/>
              <a:gd name="connsiteX2" fmla="*/ 1473072 w 3569970"/>
              <a:gd name="connsiteY2" fmla="*/ 725271 h 1216695"/>
              <a:gd name="connsiteX3" fmla="*/ 1954321 w 3569970"/>
              <a:gd name="connsiteY3" fmla="*/ 1 h 1216695"/>
              <a:gd name="connsiteX4" fmla="*/ 2283454 w 3569970"/>
              <a:gd name="connsiteY4" fmla="*/ 726538 h 1216695"/>
              <a:gd name="connsiteX5" fmla="*/ 2747339 w 3569970"/>
              <a:gd name="connsiteY5" fmla="*/ 245508 h 1216695"/>
              <a:gd name="connsiteX6" fmla="*/ 3463908 w 3569970"/>
              <a:gd name="connsiteY6" fmla="*/ 1213041 h 1216695"/>
              <a:gd name="connsiteX7" fmla="*/ 3569970 w 3569970"/>
              <a:gd name="connsiteY7" fmla="*/ 549648 h 1216695"/>
              <a:gd name="connsiteX0" fmla="*/ 0 w 4092844"/>
              <a:gd name="connsiteY0" fmla="*/ 796854 h 1219014"/>
              <a:gd name="connsiteX1" fmla="*/ 843207 w 4092844"/>
              <a:gd name="connsiteY1" fmla="*/ 378261 h 1219014"/>
              <a:gd name="connsiteX2" fmla="*/ 1473072 w 4092844"/>
              <a:gd name="connsiteY2" fmla="*/ 725271 h 1219014"/>
              <a:gd name="connsiteX3" fmla="*/ 1954321 w 4092844"/>
              <a:gd name="connsiteY3" fmla="*/ 1 h 1219014"/>
              <a:gd name="connsiteX4" fmla="*/ 2283454 w 4092844"/>
              <a:gd name="connsiteY4" fmla="*/ 726538 h 1219014"/>
              <a:gd name="connsiteX5" fmla="*/ 2747339 w 4092844"/>
              <a:gd name="connsiteY5" fmla="*/ 245508 h 1219014"/>
              <a:gd name="connsiteX6" fmla="*/ 3463908 w 4092844"/>
              <a:gd name="connsiteY6" fmla="*/ 1213041 h 1219014"/>
              <a:gd name="connsiteX7" fmla="*/ 4092844 w 4092844"/>
              <a:gd name="connsiteY7" fmla="*/ 616659 h 1219014"/>
              <a:gd name="connsiteX0" fmla="*/ 0 w 4092844"/>
              <a:gd name="connsiteY0" fmla="*/ 796854 h 1111839"/>
              <a:gd name="connsiteX1" fmla="*/ 843207 w 4092844"/>
              <a:gd name="connsiteY1" fmla="*/ 378261 h 1111839"/>
              <a:gd name="connsiteX2" fmla="*/ 1473072 w 4092844"/>
              <a:gd name="connsiteY2" fmla="*/ 725271 h 1111839"/>
              <a:gd name="connsiteX3" fmla="*/ 1954321 w 4092844"/>
              <a:gd name="connsiteY3" fmla="*/ 1 h 1111839"/>
              <a:gd name="connsiteX4" fmla="*/ 2283454 w 4092844"/>
              <a:gd name="connsiteY4" fmla="*/ 726538 h 1111839"/>
              <a:gd name="connsiteX5" fmla="*/ 2747339 w 4092844"/>
              <a:gd name="connsiteY5" fmla="*/ 245508 h 1111839"/>
              <a:gd name="connsiteX6" fmla="*/ 3617165 w 4092844"/>
              <a:gd name="connsiteY6" fmla="*/ 1104150 h 1111839"/>
              <a:gd name="connsiteX7" fmla="*/ 4092844 w 4092844"/>
              <a:gd name="connsiteY7" fmla="*/ 616659 h 1111839"/>
              <a:gd name="connsiteX0" fmla="*/ 0 w 4300191"/>
              <a:gd name="connsiteY0" fmla="*/ 796854 h 1109068"/>
              <a:gd name="connsiteX1" fmla="*/ 843207 w 4300191"/>
              <a:gd name="connsiteY1" fmla="*/ 378261 h 1109068"/>
              <a:gd name="connsiteX2" fmla="*/ 1473072 w 4300191"/>
              <a:gd name="connsiteY2" fmla="*/ 725271 h 1109068"/>
              <a:gd name="connsiteX3" fmla="*/ 1954321 w 4300191"/>
              <a:gd name="connsiteY3" fmla="*/ 1 h 1109068"/>
              <a:gd name="connsiteX4" fmla="*/ 2283454 w 4300191"/>
              <a:gd name="connsiteY4" fmla="*/ 726538 h 1109068"/>
              <a:gd name="connsiteX5" fmla="*/ 2747339 w 4300191"/>
              <a:gd name="connsiteY5" fmla="*/ 245508 h 1109068"/>
              <a:gd name="connsiteX6" fmla="*/ 3617165 w 4300191"/>
              <a:gd name="connsiteY6" fmla="*/ 1104150 h 1109068"/>
              <a:gd name="connsiteX7" fmla="*/ 4300191 w 4300191"/>
              <a:gd name="connsiteY7" fmla="*/ 558026 h 1109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300191" h="1109068">
                <a:moveTo>
                  <a:pt x="0" y="796854"/>
                </a:moveTo>
                <a:cubicBezTo>
                  <a:pt x="373223" y="455314"/>
                  <a:pt x="597695" y="390191"/>
                  <a:pt x="843207" y="378261"/>
                </a:cubicBezTo>
                <a:cubicBezTo>
                  <a:pt x="1088719" y="366331"/>
                  <a:pt x="1287886" y="788314"/>
                  <a:pt x="1473072" y="725271"/>
                </a:cubicBezTo>
                <a:cubicBezTo>
                  <a:pt x="1658258" y="662228"/>
                  <a:pt x="1819257" y="-210"/>
                  <a:pt x="1954321" y="1"/>
                </a:cubicBezTo>
                <a:cubicBezTo>
                  <a:pt x="2089385" y="212"/>
                  <a:pt x="2151284" y="685620"/>
                  <a:pt x="2283454" y="726538"/>
                </a:cubicBezTo>
                <a:cubicBezTo>
                  <a:pt x="2415624" y="767456"/>
                  <a:pt x="2525054" y="182573"/>
                  <a:pt x="2747339" y="245508"/>
                </a:cubicBezTo>
                <a:cubicBezTo>
                  <a:pt x="2969624" y="308443"/>
                  <a:pt x="3358356" y="1052064"/>
                  <a:pt x="3617165" y="1104150"/>
                </a:cubicBezTo>
                <a:cubicBezTo>
                  <a:pt x="3875974" y="1156236"/>
                  <a:pt x="4038498" y="782443"/>
                  <a:pt x="4300191" y="558026"/>
                </a:cubicBezTo>
              </a:path>
            </a:pathLst>
          </a:custGeom>
          <a:noFill/>
          <a:ln w="31750">
            <a:solidFill>
              <a:srgbClr val="0048AA"/>
            </a:solidFill>
            <a:prstDash val="sys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5071729"/>
                      <a:gd name="connsiteY0" fmla="*/ 1011504 h 1407820"/>
                      <a:gd name="connsiteX1" fmla="*/ 994494 w 5071729"/>
                      <a:gd name="connsiteY1" fmla="*/ 480153 h 1407820"/>
                      <a:gd name="connsiteX2" fmla="*/ 1737369 w 5071729"/>
                      <a:gd name="connsiteY2" fmla="*/ 920638 h 1407820"/>
                      <a:gd name="connsiteX3" fmla="*/ 2304964 w 5071729"/>
                      <a:gd name="connsiteY3" fmla="*/ 1 h 1407820"/>
                      <a:gd name="connsiteX4" fmla="*/ 2693150 w 5071729"/>
                      <a:gd name="connsiteY4" fmla="*/ 922247 h 1407820"/>
                      <a:gd name="connsiteX5" fmla="*/ 3240265 w 5071729"/>
                      <a:gd name="connsiteY5" fmla="*/ 311641 h 1407820"/>
                      <a:gd name="connsiteX6" fmla="*/ 4266154 w 5071729"/>
                      <a:gd name="connsiteY6" fmla="*/ 1401577 h 1407820"/>
                      <a:gd name="connsiteX7" fmla="*/ 5071729 w 5071729"/>
                      <a:gd name="connsiteY7" fmla="*/ 708342 h 14078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5071729" h="1407820" extrusionOk="0">
                        <a:moveTo>
                          <a:pt x="0" y="1011504"/>
                        </a:moveTo>
                        <a:cubicBezTo>
                          <a:pt x="409914" y="559290"/>
                          <a:pt x="669082" y="508752"/>
                          <a:pt x="994494" y="480153"/>
                        </a:cubicBezTo>
                        <a:cubicBezTo>
                          <a:pt x="1308549" y="470166"/>
                          <a:pt x="1512632" y="1000864"/>
                          <a:pt x="1737369" y="920638"/>
                        </a:cubicBezTo>
                        <a:cubicBezTo>
                          <a:pt x="1954406" y="841955"/>
                          <a:pt x="2141363" y="23525"/>
                          <a:pt x="2304964" y="1"/>
                        </a:cubicBezTo>
                        <a:cubicBezTo>
                          <a:pt x="2448610" y="-8294"/>
                          <a:pt x="2541171" y="872172"/>
                          <a:pt x="2693150" y="922247"/>
                        </a:cubicBezTo>
                        <a:cubicBezTo>
                          <a:pt x="2879417" y="977791"/>
                          <a:pt x="2994922" y="197128"/>
                          <a:pt x="3240265" y="311641"/>
                        </a:cubicBezTo>
                        <a:cubicBezTo>
                          <a:pt x="3483619" y="388647"/>
                          <a:pt x="3942008" y="1353256"/>
                          <a:pt x="4266154" y="1401577"/>
                        </a:cubicBezTo>
                        <a:cubicBezTo>
                          <a:pt x="4565705" y="1413388"/>
                          <a:pt x="4723127" y="1048739"/>
                          <a:pt x="5071729" y="708342"/>
                        </a:cubicBezTo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FFFFFF"/>
              </a:solidFill>
              <a:latin typeface="Times New Roman"/>
            </a:endParaRPr>
          </a:p>
        </p:txBody>
      </p: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5E9CCFB8-9B95-45F2-BA8B-3D85A023371F}"/>
              </a:ext>
            </a:extLst>
          </p:cNvPr>
          <p:cNvCxnSpPr>
            <a:cxnSpLocks/>
            <a:stCxn id="183" idx="2"/>
          </p:cNvCxnSpPr>
          <p:nvPr/>
        </p:nvCxnSpPr>
        <p:spPr>
          <a:xfrm flipV="1">
            <a:off x="6228611" y="5457626"/>
            <a:ext cx="3618788" cy="23350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6A54E5C9-ED67-4C74-B20F-52B1BFDA98F2}"/>
              </a:ext>
            </a:extLst>
          </p:cNvPr>
          <p:cNvCxnSpPr>
            <a:cxnSpLocks/>
          </p:cNvCxnSpPr>
          <p:nvPr/>
        </p:nvCxnSpPr>
        <p:spPr>
          <a:xfrm flipV="1">
            <a:off x="1156881" y="2036422"/>
            <a:ext cx="41246" cy="3448708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AE7C93FB-0357-434B-B8E8-96E7D287933F}"/>
              </a:ext>
            </a:extLst>
          </p:cNvPr>
          <p:cNvSpPr txBox="1"/>
          <p:nvPr/>
        </p:nvSpPr>
        <p:spPr>
          <a:xfrm>
            <a:off x="6182410" y="5145156"/>
            <a:ext cx="2423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i="1">
                <a:solidFill>
                  <a:srgbClr val="000000"/>
                </a:solidFill>
                <a:latin typeface="Times New Roman" charset="0"/>
              </a:rPr>
              <a:t>t</a:t>
            </a:r>
            <a:endParaRPr lang="en-US" sz="16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ECE718C9-E1C8-4635-A67B-B9D6D71C9461}"/>
              </a:ext>
            </a:extLst>
          </p:cNvPr>
          <p:cNvSpPr txBox="1"/>
          <p:nvPr/>
        </p:nvSpPr>
        <p:spPr>
          <a:xfrm>
            <a:off x="8253635" y="5142956"/>
            <a:ext cx="5549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i="1" dirty="0">
                <a:solidFill>
                  <a:srgbClr val="000000"/>
                </a:solidFill>
                <a:latin typeface="Times New Roman" charset="0"/>
              </a:rPr>
              <a:t>t </a:t>
            </a:r>
            <a:r>
              <a:rPr lang="en-US" sz="1600" dirty="0">
                <a:solidFill>
                  <a:srgbClr val="000000"/>
                </a:solidFill>
                <a:latin typeface="Times New Roman" charset="0"/>
              </a:rPr>
              <a:t>+ 𝜏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93DCA3C2-24D8-4511-BCE5-F21C849EDB40}"/>
              </a:ext>
            </a:extLst>
          </p:cNvPr>
          <p:cNvSpPr txBox="1"/>
          <p:nvPr/>
        </p:nvSpPr>
        <p:spPr>
          <a:xfrm rot="16200000">
            <a:off x="-60566" y="4300093"/>
            <a:ext cx="20185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Blood glucose level</a:t>
            </a:r>
          </a:p>
        </p:txBody>
      </p: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B500532A-1B24-437F-814A-D0FE3FC76A9B}"/>
              </a:ext>
            </a:extLst>
          </p:cNvPr>
          <p:cNvGrpSpPr/>
          <p:nvPr/>
        </p:nvGrpSpPr>
        <p:grpSpPr>
          <a:xfrm>
            <a:off x="1156881" y="4943746"/>
            <a:ext cx="8323162" cy="311026"/>
            <a:chOff x="838200" y="5105400"/>
            <a:chExt cx="8323162" cy="311026"/>
          </a:xfrm>
        </p:grpSpPr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FA10D250-A4D6-4240-B1C2-5BCAE8DBFEFE}"/>
                </a:ext>
              </a:extLst>
            </p:cNvPr>
            <p:cNvCxnSpPr>
              <a:cxnSpLocks/>
            </p:cNvCxnSpPr>
            <p:nvPr/>
          </p:nvCxnSpPr>
          <p:spPr>
            <a:xfrm>
              <a:off x="838200" y="5105400"/>
              <a:ext cx="3886200" cy="0"/>
            </a:xfrm>
            <a:prstGeom prst="line">
              <a:avLst/>
            </a:prstGeom>
            <a:ln w="19050">
              <a:solidFill>
                <a:srgbClr val="99120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1FBE7320-8D43-4810-A776-454A9E793AE2}"/>
                </a:ext>
              </a:extLst>
            </p:cNvPr>
            <p:cNvCxnSpPr>
              <a:cxnSpLocks/>
            </p:cNvCxnSpPr>
            <p:nvPr/>
          </p:nvCxnSpPr>
          <p:spPr>
            <a:xfrm>
              <a:off x="5410200" y="5105400"/>
              <a:ext cx="3751162" cy="0"/>
            </a:xfrm>
            <a:prstGeom prst="line">
              <a:avLst/>
            </a:prstGeom>
            <a:ln w="19050">
              <a:solidFill>
                <a:srgbClr val="99120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C5CE68A8-E4B2-4219-8C76-DF42B1BF3E97}"/>
                </a:ext>
              </a:extLst>
            </p:cNvPr>
            <p:cNvCxnSpPr>
              <a:cxnSpLocks/>
            </p:cNvCxnSpPr>
            <p:nvPr/>
          </p:nvCxnSpPr>
          <p:spPr>
            <a:xfrm>
              <a:off x="4724400" y="5105400"/>
              <a:ext cx="0" cy="311026"/>
            </a:xfrm>
            <a:prstGeom prst="line">
              <a:avLst/>
            </a:prstGeom>
            <a:ln w="19050">
              <a:solidFill>
                <a:srgbClr val="99120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E2ED7976-E53B-43C6-90DB-376F5584DF24}"/>
                </a:ext>
              </a:extLst>
            </p:cNvPr>
            <p:cNvCxnSpPr>
              <a:cxnSpLocks/>
            </p:cNvCxnSpPr>
            <p:nvPr/>
          </p:nvCxnSpPr>
          <p:spPr>
            <a:xfrm>
              <a:off x="5410200" y="5105400"/>
              <a:ext cx="0" cy="311026"/>
            </a:xfrm>
            <a:prstGeom prst="line">
              <a:avLst/>
            </a:prstGeom>
            <a:ln w="19050">
              <a:solidFill>
                <a:srgbClr val="99120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4F374823-67A3-4CA4-8585-5C98A25E9703}"/>
                </a:ext>
              </a:extLst>
            </p:cNvPr>
            <p:cNvCxnSpPr>
              <a:cxnSpLocks/>
            </p:cNvCxnSpPr>
            <p:nvPr/>
          </p:nvCxnSpPr>
          <p:spPr>
            <a:xfrm>
              <a:off x="4724400" y="5416426"/>
              <a:ext cx="685800" cy="0"/>
            </a:xfrm>
            <a:prstGeom prst="line">
              <a:avLst/>
            </a:prstGeom>
            <a:ln w="19050">
              <a:solidFill>
                <a:srgbClr val="99120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7" name="Rectangle 146">
            <a:extLst>
              <a:ext uri="{FF2B5EF4-FFF2-40B4-BE49-F238E27FC236}">
                <a16:creationId xmlns:a16="http://schemas.microsoft.com/office/drawing/2014/main" id="{85E7D660-183B-4350-B227-58EE381FAE0D}"/>
              </a:ext>
            </a:extLst>
          </p:cNvPr>
          <p:cNvSpPr/>
          <p:nvPr/>
        </p:nvSpPr>
        <p:spPr>
          <a:xfrm>
            <a:off x="6096822" y="1606819"/>
            <a:ext cx="263731" cy="426171"/>
          </a:xfrm>
          <a:prstGeom prst="rect">
            <a:avLst/>
          </a:prstGeom>
          <a:solidFill>
            <a:srgbClr val="66FF66"/>
          </a:solidFill>
          <a:ln>
            <a:solidFill>
              <a:srgbClr val="00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8AEB14DC-1082-45C9-9956-409686F89522}"/>
              </a:ext>
            </a:extLst>
          </p:cNvPr>
          <p:cNvCxnSpPr>
            <a:cxnSpLocks/>
            <a:stCxn id="147" idx="3"/>
          </p:cNvCxnSpPr>
          <p:nvPr/>
        </p:nvCxnSpPr>
        <p:spPr>
          <a:xfrm flipV="1">
            <a:off x="6360553" y="1815575"/>
            <a:ext cx="412662" cy="4330"/>
          </a:xfrm>
          <a:prstGeom prst="straightConnector1">
            <a:avLst/>
          </a:prstGeom>
          <a:ln>
            <a:solidFill>
              <a:srgbClr val="0099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A09749F4-3DCD-49E3-8A0B-C11396676CB0}"/>
              </a:ext>
            </a:extLst>
          </p:cNvPr>
          <p:cNvCxnSpPr>
            <a:cxnSpLocks/>
          </p:cNvCxnSpPr>
          <p:nvPr/>
        </p:nvCxnSpPr>
        <p:spPr>
          <a:xfrm flipV="1">
            <a:off x="7756984" y="1818854"/>
            <a:ext cx="357510" cy="3832"/>
          </a:xfrm>
          <a:prstGeom prst="straightConnector1">
            <a:avLst/>
          </a:prstGeom>
          <a:ln>
            <a:solidFill>
              <a:srgbClr val="0099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93144FFD-9B84-45D1-BF39-877B888497D0}"/>
              </a:ext>
            </a:extLst>
          </p:cNvPr>
          <p:cNvCxnSpPr>
            <a:cxnSpLocks/>
            <a:stCxn id="215" idx="4"/>
          </p:cNvCxnSpPr>
          <p:nvPr/>
        </p:nvCxnSpPr>
        <p:spPr>
          <a:xfrm flipV="1">
            <a:off x="8276466" y="2036424"/>
            <a:ext cx="898" cy="1186322"/>
          </a:xfrm>
          <a:prstGeom prst="straightConnector1">
            <a:avLst/>
          </a:prstGeom>
          <a:ln>
            <a:solidFill>
              <a:srgbClr val="009900"/>
            </a:solidFill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5DA869F0-7D42-4C99-93AD-B0A9F2A082D8}"/>
              </a:ext>
            </a:extLst>
          </p:cNvPr>
          <p:cNvCxnSpPr>
            <a:cxnSpLocks/>
          </p:cNvCxnSpPr>
          <p:nvPr/>
        </p:nvCxnSpPr>
        <p:spPr>
          <a:xfrm rot="10800000">
            <a:off x="6228611" y="2036422"/>
            <a:ext cx="0" cy="1672473"/>
          </a:xfrm>
          <a:prstGeom prst="straightConnector1">
            <a:avLst/>
          </a:prstGeom>
          <a:ln>
            <a:solidFill>
              <a:srgbClr val="0099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100EC924-375D-41DC-AA04-887A1FCFB715}"/>
              </a:ext>
            </a:extLst>
          </p:cNvPr>
          <p:cNvCxnSpPr/>
          <p:nvPr/>
        </p:nvCxnSpPr>
        <p:spPr>
          <a:xfrm>
            <a:off x="5078953" y="1842635"/>
            <a:ext cx="327462" cy="0"/>
          </a:xfrm>
          <a:prstGeom prst="straightConnector1">
            <a:avLst/>
          </a:prstGeom>
          <a:ln>
            <a:solidFill>
              <a:srgbClr val="0066FF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94A7D556-A404-4C3B-B4E9-DB0F79A9267D}"/>
              </a:ext>
            </a:extLst>
          </p:cNvPr>
          <p:cNvCxnSpPr>
            <a:cxnSpLocks/>
          </p:cNvCxnSpPr>
          <p:nvPr/>
        </p:nvCxnSpPr>
        <p:spPr>
          <a:xfrm flipH="1" flipV="1">
            <a:off x="5556239" y="2036424"/>
            <a:ext cx="29716" cy="2616733"/>
          </a:xfrm>
          <a:prstGeom prst="straightConnector1">
            <a:avLst/>
          </a:prstGeom>
          <a:ln>
            <a:solidFill>
              <a:srgbClr val="0066FF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B40B68F6-F534-4AC7-AA31-227375C9B61F}"/>
              </a:ext>
            </a:extLst>
          </p:cNvPr>
          <p:cNvCxnSpPr>
            <a:cxnSpLocks/>
          </p:cNvCxnSpPr>
          <p:nvPr/>
        </p:nvCxnSpPr>
        <p:spPr>
          <a:xfrm flipH="1" flipV="1">
            <a:off x="4887644" y="2036425"/>
            <a:ext cx="17198" cy="2130716"/>
          </a:xfrm>
          <a:prstGeom prst="straightConnector1">
            <a:avLst/>
          </a:prstGeom>
          <a:ln>
            <a:solidFill>
              <a:srgbClr val="0066FF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60AE998F-B5A0-4769-9FA5-10988F7004AA}"/>
              </a:ext>
            </a:extLst>
          </p:cNvPr>
          <p:cNvCxnSpPr>
            <a:cxnSpLocks/>
          </p:cNvCxnSpPr>
          <p:nvPr/>
        </p:nvCxnSpPr>
        <p:spPr>
          <a:xfrm rot="10800000">
            <a:off x="4214744" y="2036422"/>
            <a:ext cx="0" cy="1672473"/>
          </a:xfrm>
          <a:prstGeom prst="straightConnector1">
            <a:avLst/>
          </a:prstGeom>
          <a:ln>
            <a:solidFill>
              <a:srgbClr val="0066FF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B9ABE644-9D72-41A5-9503-03C3DB0097F8}"/>
              </a:ext>
            </a:extLst>
          </p:cNvPr>
          <p:cNvCxnSpPr>
            <a:cxnSpLocks/>
          </p:cNvCxnSpPr>
          <p:nvPr/>
        </p:nvCxnSpPr>
        <p:spPr>
          <a:xfrm flipV="1">
            <a:off x="3545353" y="2036424"/>
            <a:ext cx="1320" cy="1252213"/>
          </a:xfrm>
          <a:prstGeom prst="straightConnector1">
            <a:avLst/>
          </a:prstGeom>
          <a:ln>
            <a:solidFill>
              <a:srgbClr val="0066FF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DAD7A80B-0A33-42EB-B405-C3D3AF26A0D2}"/>
              </a:ext>
            </a:extLst>
          </p:cNvPr>
          <p:cNvCxnSpPr>
            <a:cxnSpLocks/>
            <a:stCxn id="135" idx="2"/>
          </p:cNvCxnSpPr>
          <p:nvPr/>
        </p:nvCxnSpPr>
        <p:spPr>
          <a:xfrm flipH="1" flipV="1">
            <a:off x="2878078" y="2036424"/>
            <a:ext cx="16174" cy="2164260"/>
          </a:xfrm>
          <a:prstGeom prst="straightConnector1">
            <a:avLst/>
          </a:prstGeom>
          <a:ln>
            <a:solidFill>
              <a:srgbClr val="0066FF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1CB8A37A-D583-4F10-B40F-255948F5EDA8}"/>
              </a:ext>
            </a:extLst>
          </p:cNvPr>
          <p:cNvCxnSpPr>
            <a:cxnSpLocks/>
            <a:stCxn id="188" idx="3"/>
          </p:cNvCxnSpPr>
          <p:nvPr/>
        </p:nvCxnSpPr>
        <p:spPr>
          <a:xfrm flipV="1">
            <a:off x="2353304" y="1809151"/>
            <a:ext cx="327462" cy="3047"/>
          </a:xfrm>
          <a:prstGeom prst="straightConnector1">
            <a:avLst/>
          </a:prstGeom>
          <a:ln>
            <a:solidFill>
              <a:srgbClr val="0066FF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F1933FAA-1907-4303-B821-79CD61954AB0}"/>
              </a:ext>
            </a:extLst>
          </p:cNvPr>
          <p:cNvCxnSpPr>
            <a:cxnSpLocks/>
          </p:cNvCxnSpPr>
          <p:nvPr/>
        </p:nvCxnSpPr>
        <p:spPr>
          <a:xfrm flipV="1">
            <a:off x="2188108" y="2036424"/>
            <a:ext cx="17069" cy="1737360"/>
          </a:xfrm>
          <a:prstGeom prst="straightConnector1">
            <a:avLst/>
          </a:prstGeom>
          <a:ln>
            <a:solidFill>
              <a:srgbClr val="0066FF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0" name="Rectangle 159">
            <a:extLst>
              <a:ext uri="{FF2B5EF4-FFF2-40B4-BE49-F238E27FC236}">
                <a16:creationId xmlns:a16="http://schemas.microsoft.com/office/drawing/2014/main" id="{BD479C80-11BD-45BD-816A-F3CC90701B73}"/>
              </a:ext>
            </a:extLst>
          </p:cNvPr>
          <p:cNvSpPr/>
          <p:nvPr/>
        </p:nvSpPr>
        <p:spPr>
          <a:xfrm>
            <a:off x="1427027" y="1606819"/>
            <a:ext cx="263731" cy="426170"/>
          </a:xfrm>
          <a:prstGeom prst="rect">
            <a:avLst/>
          </a:prstGeom>
          <a:solidFill>
            <a:srgbClr val="00CCFF"/>
          </a:solidFill>
          <a:ln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FC45F992-766F-4C18-8CD5-E8385FE897C0}"/>
              </a:ext>
            </a:extLst>
          </p:cNvPr>
          <p:cNvCxnSpPr>
            <a:cxnSpLocks/>
            <a:stCxn id="160" idx="3"/>
            <a:endCxn id="188" idx="1"/>
          </p:cNvCxnSpPr>
          <p:nvPr/>
        </p:nvCxnSpPr>
        <p:spPr>
          <a:xfrm flipV="1">
            <a:off x="1690758" y="1812198"/>
            <a:ext cx="398815" cy="7706"/>
          </a:xfrm>
          <a:prstGeom prst="straightConnector1">
            <a:avLst/>
          </a:prstGeom>
          <a:ln>
            <a:solidFill>
              <a:srgbClr val="0066FF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295A4DF9-690C-40C8-A2E1-8BFAA71B9CC7}"/>
              </a:ext>
            </a:extLst>
          </p:cNvPr>
          <p:cNvCxnSpPr>
            <a:cxnSpLocks/>
          </p:cNvCxnSpPr>
          <p:nvPr/>
        </p:nvCxnSpPr>
        <p:spPr>
          <a:xfrm flipV="1">
            <a:off x="1523825" y="2036423"/>
            <a:ext cx="11862" cy="1943146"/>
          </a:xfrm>
          <a:prstGeom prst="straightConnector1">
            <a:avLst/>
          </a:prstGeom>
          <a:ln>
            <a:solidFill>
              <a:srgbClr val="0066FF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3" name="Oval 162">
            <a:extLst>
              <a:ext uri="{FF2B5EF4-FFF2-40B4-BE49-F238E27FC236}">
                <a16:creationId xmlns:a16="http://schemas.microsoft.com/office/drawing/2014/main" id="{E0A27127-8953-4EE9-935F-D4FA55A036B0}"/>
              </a:ext>
            </a:extLst>
          </p:cNvPr>
          <p:cNvSpPr/>
          <p:nvPr/>
        </p:nvSpPr>
        <p:spPr>
          <a:xfrm>
            <a:off x="2144820" y="2477232"/>
            <a:ext cx="101647" cy="99054"/>
          </a:xfrm>
          <a:prstGeom prst="ellipse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Oval 163">
            <a:extLst>
              <a:ext uri="{FF2B5EF4-FFF2-40B4-BE49-F238E27FC236}">
                <a16:creationId xmlns:a16="http://schemas.microsoft.com/office/drawing/2014/main" id="{11475ED8-CB44-4CC0-A56D-0F49297AE469}"/>
              </a:ext>
            </a:extLst>
          </p:cNvPr>
          <p:cNvSpPr/>
          <p:nvPr/>
        </p:nvSpPr>
        <p:spPr>
          <a:xfrm>
            <a:off x="3485001" y="2479435"/>
            <a:ext cx="101647" cy="99054"/>
          </a:xfrm>
          <a:prstGeom prst="ellipse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Oval 164">
            <a:extLst>
              <a:ext uri="{FF2B5EF4-FFF2-40B4-BE49-F238E27FC236}">
                <a16:creationId xmlns:a16="http://schemas.microsoft.com/office/drawing/2014/main" id="{BDE5D10A-4785-4937-969C-1F6CEA594668}"/>
              </a:ext>
            </a:extLst>
          </p:cNvPr>
          <p:cNvSpPr/>
          <p:nvPr/>
        </p:nvSpPr>
        <p:spPr>
          <a:xfrm>
            <a:off x="4840097" y="2477232"/>
            <a:ext cx="101647" cy="99054"/>
          </a:xfrm>
          <a:prstGeom prst="ellipse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BAFB989C-1C52-43E5-B3BC-096C4A9BA377}"/>
              </a:ext>
            </a:extLst>
          </p:cNvPr>
          <p:cNvSpPr txBox="1"/>
          <p:nvPr/>
        </p:nvSpPr>
        <p:spPr>
          <a:xfrm>
            <a:off x="1623004" y="2281164"/>
            <a:ext cx="9624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bolus</a:t>
            </a:r>
          </a:p>
        </p:txBody>
      </p:sp>
      <p:sp>
        <p:nvSpPr>
          <p:cNvPr id="168" name="Star: 5 Points 167">
            <a:extLst>
              <a:ext uri="{FF2B5EF4-FFF2-40B4-BE49-F238E27FC236}">
                <a16:creationId xmlns:a16="http://schemas.microsoft.com/office/drawing/2014/main" id="{0CF84C41-8091-4562-B723-E31608E2C3C0}"/>
              </a:ext>
            </a:extLst>
          </p:cNvPr>
          <p:cNvSpPr/>
          <p:nvPr/>
        </p:nvSpPr>
        <p:spPr>
          <a:xfrm>
            <a:off x="7109709" y="3004836"/>
            <a:ext cx="142655" cy="112918"/>
          </a:xfrm>
          <a:prstGeom prst="star5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DD533492-6ECE-4575-8AA6-3ABA5D1921EE}"/>
              </a:ext>
            </a:extLst>
          </p:cNvPr>
          <p:cNvSpPr txBox="1"/>
          <p:nvPr/>
        </p:nvSpPr>
        <p:spPr>
          <a:xfrm>
            <a:off x="7158268" y="5143964"/>
            <a:ext cx="3417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i="1" dirty="0">
                <a:solidFill>
                  <a:srgbClr val="000000"/>
                </a:solidFill>
                <a:latin typeface="Times New Roman" charset="0"/>
              </a:rPr>
              <a:t>t</a:t>
            </a:r>
            <a:r>
              <a:rPr lang="en-US" sz="1600" i="1" baseline="-25000" dirty="0">
                <a:solidFill>
                  <a:srgbClr val="000000"/>
                </a:solidFill>
                <a:latin typeface="Times New Roman" charset="0"/>
              </a:rPr>
              <a:t>m</a:t>
            </a:r>
            <a:endParaRPr lang="en-US" sz="1600" dirty="0">
              <a:solidFill>
                <a:srgbClr val="000000"/>
              </a:solidFill>
              <a:latin typeface="Times New Roman" charset="0"/>
            </a:endParaRPr>
          </a:p>
        </p:txBody>
      </p: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8696B8C6-2F6F-4D14-8A9F-4FF781BA31FC}"/>
              </a:ext>
            </a:extLst>
          </p:cNvPr>
          <p:cNvCxnSpPr>
            <a:cxnSpLocks/>
            <a:endCxn id="215" idx="4"/>
          </p:cNvCxnSpPr>
          <p:nvPr/>
        </p:nvCxnSpPr>
        <p:spPr>
          <a:xfrm flipH="1" flipV="1">
            <a:off x="8276466" y="3222746"/>
            <a:ext cx="898" cy="225146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2E210046-104C-4E78-B524-450119CC823B}"/>
              </a:ext>
            </a:extLst>
          </p:cNvPr>
          <p:cNvCxnSpPr>
            <a:cxnSpLocks/>
          </p:cNvCxnSpPr>
          <p:nvPr/>
        </p:nvCxnSpPr>
        <p:spPr>
          <a:xfrm flipV="1">
            <a:off x="7181035" y="3163443"/>
            <a:ext cx="0" cy="231076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8C60DE41-C63A-4AE5-9979-13E8752F6CA5}"/>
              </a:ext>
            </a:extLst>
          </p:cNvPr>
          <p:cNvCxnSpPr>
            <a:cxnSpLocks/>
          </p:cNvCxnSpPr>
          <p:nvPr/>
        </p:nvCxnSpPr>
        <p:spPr>
          <a:xfrm flipV="1">
            <a:off x="6228611" y="3708897"/>
            <a:ext cx="1" cy="176531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4" name="Rectangle 173">
            <a:extLst>
              <a:ext uri="{FF2B5EF4-FFF2-40B4-BE49-F238E27FC236}">
                <a16:creationId xmlns:a16="http://schemas.microsoft.com/office/drawing/2014/main" id="{2BAD3379-3B03-4B7C-B184-5444090539EC}"/>
              </a:ext>
            </a:extLst>
          </p:cNvPr>
          <p:cNvSpPr/>
          <p:nvPr/>
        </p:nvSpPr>
        <p:spPr>
          <a:xfrm>
            <a:off x="2836151" y="2949843"/>
            <a:ext cx="100552" cy="112070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2B536E89-83B3-4CDA-866B-2CF3A2E5507D}"/>
              </a:ext>
            </a:extLst>
          </p:cNvPr>
          <p:cNvSpPr/>
          <p:nvPr/>
        </p:nvSpPr>
        <p:spPr>
          <a:xfrm>
            <a:off x="5503670" y="3027371"/>
            <a:ext cx="100552" cy="112070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50106DD2-6FE9-458F-B2E7-F9F27C7343EE}"/>
              </a:ext>
            </a:extLst>
          </p:cNvPr>
          <p:cNvSpPr txBox="1"/>
          <p:nvPr/>
        </p:nvSpPr>
        <p:spPr>
          <a:xfrm>
            <a:off x="2355317" y="2672843"/>
            <a:ext cx="8710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meal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489A414D-9D87-482B-BD0F-A0687A74ED77}"/>
              </a:ext>
            </a:extLst>
          </p:cNvPr>
          <p:cNvSpPr txBox="1"/>
          <p:nvPr/>
        </p:nvSpPr>
        <p:spPr>
          <a:xfrm>
            <a:off x="1177451" y="4619011"/>
            <a:ext cx="8710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basal</a:t>
            </a:r>
          </a:p>
        </p:txBody>
      </p:sp>
      <p:sp>
        <p:nvSpPr>
          <p:cNvPr id="179" name="Trapezoid 178">
            <a:extLst>
              <a:ext uri="{FF2B5EF4-FFF2-40B4-BE49-F238E27FC236}">
                <a16:creationId xmlns:a16="http://schemas.microsoft.com/office/drawing/2014/main" id="{822CF800-9128-4826-914A-C805C5917271}"/>
              </a:ext>
            </a:extLst>
          </p:cNvPr>
          <p:cNvSpPr/>
          <p:nvPr/>
        </p:nvSpPr>
        <p:spPr>
          <a:xfrm rot="10800000">
            <a:off x="9501505" y="2679349"/>
            <a:ext cx="1555220" cy="394277"/>
          </a:xfrm>
          <a:prstGeom prst="trapezoid">
            <a:avLst/>
          </a:prstGeom>
          <a:solidFill>
            <a:srgbClr val="FFD8FF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877A0847-C529-4498-8A5D-978C538709EE}"/>
              </a:ext>
            </a:extLst>
          </p:cNvPr>
          <p:cNvCxnSpPr>
            <a:cxnSpLocks/>
            <a:stCxn id="179" idx="0"/>
          </p:cNvCxnSpPr>
          <p:nvPr/>
        </p:nvCxnSpPr>
        <p:spPr>
          <a:xfrm>
            <a:off x="10279115" y="3073626"/>
            <a:ext cx="7815" cy="3711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1" name="Right Brace 180">
            <a:extLst>
              <a:ext uri="{FF2B5EF4-FFF2-40B4-BE49-F238E27FC236}">
                <a16:creationId xmlns:a16="http://schemas.microsoft.com/office/drawing/2014/main" id="{7A43F6CA-85C6-4A6A-A2F4-B3A3A4F332A9}"/>
              </a:ext>
            </a:extLst>
          </p:cNvPr>
          <p:cNvSpPr/>
          <p:nvPr/>
        </p:nvSpPr>
        <p:spPr>
          <a:xfrm rot="5400000">
            <a:off x="3581469" y="3047184"/>
            <a:ext cx="222555" cy="5071730"/>
          </a:xfrm>
          <a:prstGeom prst="rightBrace">
            <a:avLst/>
          </a:prstGeom>
          <a:ln w="15875">
            <a:solidFill>
              <a:srgbClr val="00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DE943C8C-6B2E-4B8C-9C7B-2F6B820C2533}"/>
              </a:ext>
            </a:extLst>
          </p:cNvPr>
          <p:cNvSpPr txBox="1"/>
          <p:nvPr/>
        </p:nvSpPr>
        <p:spPr>
          <a:xfrm>
            <a:off x="3439720" y="5670850"/>
            <a:ext cx="6638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past</a:t>
            </a:r>
            <a:endParaRPr lang="en-US" sz="14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3" name="Right Brace 182">
            <a:extLst>
              <a:ext uri="{FF2B5EF4-FFF2-40B4-BE49-F238E27FC236}">
                <a16:creationId xmlns:a16="http://schemas.microsoft.com/office/drawing/2014/main" id="{721D6248-98C3-4A2C-B5E9-7F15BE1ABC0F}"/>
              </a:ext>
            </a:extLst>
          </p:cNvPr>
          <p:cNvSpPr/>
          <p:nvPr/>
        </p:nvSpPr>
        <p:spPr>
          <a:xfrm rot="5400000">
            <a:off x="7150486" y="4559100"/>
            <a:ext cx="205001" cy="2048752"/>
          </a:xfrm>
          <a:prstGeom prst="rightBrace">
            <a:avLst/>
          </a:prstGeom>
          <a:ln w="15875">
            <a:solidFill>
              <a:srgbClr val="00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Right Brace 183">
            <a:extLst>
              <a:ext uri="{FF2B5EF4-FFF2-40B4-BE49-F238E27FC236}">
                <a16:creationId xmlns:a16="http://schemas.microsoft.com/office/drawing/2014/main" id="{57C40351-C9CD-4354-A11A-56E658797480}"/>
              </a:ext>
            </a:extLst>
          </p:cNvPr>
          <p:cNvSpPr/>
          <p:nvPr/>
        </p:nvSpPr>
        <p:spPr>
          <a:xfrm rot="16200000">
            <a:off x="3476794" y="-776842"/>
            <a:ext cx="196909" cy="4191328"/>
          </a:xfrm>
          <a:prstGeom prst="rightBrace">
            <a:avLst/>
          </a:prstGeom>
          <a:ln w="12700">
            <a:solidFill>
              <a:srgbClr val="0066F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Right Brace 184">
            <a:extLst>
              <a:ext uri="{FF2B5EF4-FFF2-40B4-BE49-F238E27FC236}">
                <a16:creationId xmlns:a16="http://schemas.microsoft.com/office/drawing/2014/main" id="{3F9348AE-2B2A-481E-8D96-C21C985ED394}"/>
              </a:ext>
            </a:extLst>
          </p:cNvPr>
          <p:cNvSpPr/>
          <p:nvPr/>
        </p:nvSpPr>
        <p:spPr>
          <a:xfrm rot="16200000">
            <a:off x="7151326" y="172257"/>
            <a:ext cx="188840" cy="2299492"/>
          </a:xfrm>
          <a:prstGeom prst="rightBrace">
            <a:avLst/>
          </a:prstGeom>
          <a:noFill/>
          <a:ln w="15875">
            <a:solidFill>
              <a:srgbClr val="00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FAD46DA4-0A3D-47D6-BA4A-D8774BBFE545}"/>
              </a:ext>
            </a:extLst>
          </p:cNvPr>
          <p:cNvSpPr txBox="1"/>
          <p:nvPr/>
        </p:nvSpPr>
        <p:spPr>
          <a:xfrm>
            <a:off x="3146115" y="873728"/>
            <a:ext cx="9050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LSTM</a:t>
            </a:r>
            <a:r>
              <a:rPr 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61FC5573-F222-4A08-9A9B-6C2B05917D39}"/>
              </a:ext>
            </a:extLst>
          </p:cNvPr>
          <p:cNvSpPr txBox="1"/>
          <p:nvPr/>
        </p:nvSpPr>
        <p:spPr>
          <a:xfrm>
            <a:off x="6851643" y="881813"/>
            <a:ext cx="8360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LSTM</a:t>
            </a:r>
            <a:r>
              <a:rPr 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2C26830C-3C11-4389-8FE8-D8AF4A65457C}"/>
              </a:ext>
            </a:extLst>
          </p:cNvPr>
          <p:cNvSpPr/>
          <p:nvPr/>
        </p:nvSpPr>
        <p:spPr>
          <a:xfrm>
            <a:off x="2089573" y="1599113"/>
            <a:ext cx="263731" cy="426170"/>
          </a:xfrm>
          <a:prstGeom prst="rect">
            <a:avLst/>
          </a:prstGeom>
          <a:solidFill>
            <a:srgbClr val="00CCFF"/>
          </a:solidFill>
          <a:ln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E09DFE55-F2CA-4F2A-A1C7-2BE539E06A48}"/>
              </a:ext>
            </a:extLst>
          </p:cNvPr>
          <p:cNvSpPr/>
          <p:nvPr/>
        </p:nvSpPr>
        <p:spPr>
          <a:xfrm>
            <a:off x="5424373" y="1600615"/>
            <a:ext cx="263731" cy="426170"/>
          </a:xfrm>
          <a:prstGeom prst="rect">
            <a:avLst/>
          </a:prstGeom>
          <a:solidFill>
            <a:srgbClr val="00CCFF"/>
          </a:solidFill>
          <a:ln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FC8B0348-0F3F-4DCC-BE48-88A5202E4ADF}"/>
              </a:ext>
            </a:extLst>
          </p:cNvPr>
          <p:cNvSpPr/>
          <p:nvPr/>
        </p:nvSpPr>
        <p:spPr>
          <a:xfrm>
            <a:off x="8131761" y="1596066"/>
            <a:ext cx="263731" cy="426171"/>
          </a:xfrm>
          <a:prstGeom prst="rect">
            <a:avLst/>
          </a:prstGeom>
          <a:solidFill>
            <a:srgbClr val="66FF66"/>
          </a:solidFill>
          <a:ln>
            <a:solidFill>
              <a:srgbClr val="00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B9D9F009-3D4B-4B19-91BB-2E18F373123F}"/>
              </a:ext>
            </a:extLst>
          </p:cNvPr>
          <p:cNvSpPr txBox="1"/>
          <p:nvPr/>
        </p:nvSpPr>
        <p:spPr>
          <a:xfrm>
            <a:off x="9967007" y="2704295"/>
            <a:ext cx="5822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FCN</a:t>
            </a:r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70D6FAC6-C05C-42C5-AB5D-80B209887BF2}"/>
              </a:ext>
            </a:extLst>
          </p:cNvPr>
          <p:cNvSpPr/>
          <p:nvPr/>
        </p:nvSpPr>
        <p:spPr>
          <a:xfrm rot="5400000">
            <a:off x="9299364" y="1598896"/>
            <a:ext cx="263732" cy="426171"/>
          </a:xfrm>
          <a:prstGeom prst="rect">
            <a:avLst/>
          </a:prstGeom>
          <a:solidFill>
            <a:srgbClr val="66FF66"/>
          </a:solidFill>
          <a:ln w="158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42C46CD3-FA49-4688-A0AF-B970CAA66355}"/>
              </a:ext>
            </a:extLst>
          </p:cNvPr>
          <p:cNvSpPr/>
          <p:nvPr/>
        </p:nvSpPr>
        <p:spPr>
          <a:xfrm rot="5400000">
            <a:off x="9852299" y="1479970"/>
            <a:ext cx="263731" cy="665623"/>
          </a:xfrm>
          <a:prstGeom prst="rect">
            <a:avLst/>
          </a:prstGeom>
          <a:noFill/>
          <a:ln w="158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36C745F4-B4C0-4050-9F21-B9242631BCD4}"/>
              </a:ext>
            </a:extLst>
          </p:cNvPr>
          <p:cNvCxnSpPr>
            <a:cxnSpLocks/>
            <a:stCxn id="190" idx="3"/>
            <a:endCxn id="192" idx="2"/>
          </p:cNvCxnSpPr>
          <p:nvPr/>
        </p:nvCxnSpPr>
        <p:spPr>
          <a:xfrm>
            <a:off x="8395492" y="1809152"/>
            <a:ext cx="822653" cy="2830"/>
          </a:xfrm>
          <a:prstGeom prst="straightConnector1">
            <a:avLst/>
          </a:prstGeom>
          <a:ln>
            <a:solidFill>
              <a:srgbClr val="0099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5" name="TextBox 194">
            <a:extLst>
              <a:ext uri="{FF2B5EF4-FFF2-40B4-BE49-F238E27FC236}">
                <a16:creationId xmlns:a16="http://schemas.microsoft.com/office/drawing/2014/main" id="{79F77F61-30A5-4173-A12E-921D4D746185}"/>
              </a:ext>
            </a:extLst>
          </p:cNvPr>
          <p:cNvSpPr txBox="1"/>
          <p:nvPr/>
        </p:nvSpPr>
        <p:spPr>
          <a:xfrm>
            <a:off x="9634847" y="1637596"/>
            <a:ext cx="7008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BG</a:t>
            </a:r>
            <a:r>
              <a:rPr lang="en-US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𝜏</a:t>
            </a:r>
            <a:endParaRPr lang="en-US" sz="1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779C73F8-ECC6-4E04-A7DD-443C0C9DB93F}"/>
              </a:ext>
            </a:extLst>
          </p:cNvPr>
          <p:cNvSpPr/>
          <p:nvPr/>
        </p:nvSpPr>
        <p:spPr>
          <a:xfrm rot="5400000">
            <a:off x="10401189" y="1598896"/>
            <a:ext cx="263731" cy="426171"/>
          </a:xfrm>
          <a:prstGeom prst="rect">
            <a:avLst/>
          </a:prstGeom>
          <a:noFill/>
          <a:ln w="158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8C4E639E-63F4-4439-9E0A-407FBFD5DFCB}"/>
              </a:ext>
            </a:extLst>
          </p:cNvPr>
          <p:cNvSpPr txBox="1"/>
          <p:nvPr/>
        </p:nvSpPr>
        <p:spPr>
          <a:xfrm>
            <a:off x="10342550" y="1642704"/>
            <a:ext cx="3161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BA049E01-F5F0-4C8A-BFB3-E69191E3A4D0}"/>
              </a:ext>
            </a:extLst>
          </p:cNvPr>
          <p:cNvSpPr/>
          <p:nvPr/>
        </p:nvSpPr>
        <p:spPr>
          <a:xfrm rot="5400000">
            <a:off x="10904877" y="1518082"/>
            <a:ext cx="263731" cy="587800"/>
          </a:xfrm>
          <a:prstGeom prst="rect">
            <a:avLst/>
          </a:prstGeom>
          <a:noFill/>
          <a:ln w="158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8EBBAF1A-AD05-4753-9E96-D46561FFB2C4}"/>
              </a:ext>
            </a:extLst>
          </p:cNvPr>
          <p:cNvSpPr txBox="1"/>
          <p:nvPr/>
        </p:nvSpPr>
        <p:spPr>
          <a:xfrm>
            <a:off x="10856334" y="1614476"/>
            <a:ext cx="4550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𝜇</a:t>
            </a:r>
            <a:r>
              <a:rPr 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1600" dirty="0"/>
              <a:t> </a:t>
            </a:r>
          </a:p>
        </p:txBody>
      </p: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C45B2091-0F6B-41C0-A975-802A58ECF7C9}"/>
              </a:ext>
            </a:extLst>
          </p:cNvPr>
          <p:cNvCxnSpPr>
            <a:cxnSpLocks/>
            <a:stCxn id="201" idx="1"/>
            <a:endCxn id="179" idx="2"/>
          </p:cNvCxnSpPr>
          <p:nvPr/>
        </p:nvCxnSpPr>
        <p:spPr>
          <a:xfrm>
            <a:off x="10273359" y="2239145"/>
            <a:ext cx="5756" cy="4402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1" name="Left Brace 200">
            <a:extLst>
              <a:ext uri="{FF2B5EF4-FFF2-40B4-BE49-F238E27FC236}">
                <a16:creationId xmlns:a16="http://schemas.microsoft.com/office/drawing/2014/main" id="{D3CE1142-9348-4C7C-8BEB-76134F1CD029}"/>
              </a:ext>
            </a:extLst>
          </p:cNvPr>
          <p:cNvSpPr/>
          <p:nvPr/>
        </p:nvSpPr>
        <p:spPr>
          <a:xfrm rot="16200000">
            <a:off x="10154290" y="1082093"/>
            <a:ext cx="238138" cy="2075966"/>
          </a:xfrm>
          <a:prstGeom prst="leftBrac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17462004-623F-48F1-96E7-9155116BFADE}"/>
              </a:ext>
            </a:extLst>
          </p:cNvPr>
          <p:cNvCxnSpPr>
            <a:cxnSpLocks/>
            <a:stCxn id="189" idx="3"/>
            <a:endCxn id="147" idx="1"/>
          </p:cNvCxnSpPr>
          <p:nvPr/>
        </p:nvCxnSpPr>
        <p:spPr>
          <a:xfrm>
            <a:off x="5688104" y="1813700"/>
            <a:ext cx="408718" cy="6205"/>
          </a:xfrm>
          <a:prstGeom prst="straightConnector1">
            <a:avLst/>
          </a:prstGeom>
          <a:ln>
            <a:solidFill>
              <a:srgbClr val="0066FF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3" name="TextBox 202">
            <a:extLst>
              <a:ext uri="{FF2B5EF4-FFF2-40B4-BE49-F238E27FC236}">
                <a16:creationId xmlns:a16="http://schemas.microsoft.com/office/drawing/2014/main" id="{D0F16D47-482E-46CF-9158-374FACB74E09}"/>
              </a:ext>
            </a:extLst>
          </p:cNvPr>
          <p:cNvSpPr txBox="1"/>
          <p:nvPr/>
        </p:nvSpPr>
        <p:spPr>
          <a:xfrm>
            <a:off x="6488795" y="5670851"/>
            <a:ext cx="15199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>
                <a:latin typeface="Times New Roman" panose="02020603050405020304" pitchFamily="18" charset="0"/>
                <a:cs typeface="Times New Roman" panose="02020603050405020304" pitchFamily="18" charset="0"/>
              </a:rPr>
              <a:t>prediction window</a:t>
            </a: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23A5C6F2-A5EC-434C-8D87-580925EF96C0}"/>
              </a:ext>
            </a:extLst>
          </p:cNvPr>
          <p:cNvSpPr txBox="1"/>
          <p:nvPr/>
        </p:nvSpPr>
        <p:spPr>
          <a:xfrm>
            <a:off x="9471365" y="5102005"/>
            <a:ext cx="6638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  <a:endParaRPr lang="en-US" sz="14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5" name="Straight Arrow Connector 204">
            <a:extLst>
              <a:ext uri="{FF2B5EF4-FFF2-40B4-BE49-F238E27FC236}">
                <a16:creationId xmlns:a16="http://schemas.microsoft.com/office/drawing/2014/main" id="{9E0C8CF3-A1C9-4510-A516-9604DC175790}"/>
              </a:ext>
            </a:extLst>
          </p:cNvPr>
          <p:cNvCxnSpPr>
            <a:cxnSpLocks/>
          </p:cNvCxnSpPr>
          <p:nvPr/>
        </p:nvCxnSpPr>
        <p:spPr>
          <a:xfrm flipV="1">
            <a:off x="6511841" y="2067560"/>
            <a:ext cx="9380" cy="964920"/>
          </a:xfrm>
          <a:prstGeom prst="straightConnector1">
            <a:avLst/>
          </a:prstGeom>
          <a:ln>
            <a:solidFill>
              <a:srgbClr val="0099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FC6EF319-210E-443E-BE7F-3EA9FE661805}"/>
              </a:ext>
            </a:extLst>
          </p:cNvPr>
          <p:cNvCxnSpPr>
            <a:cxnSpLocks/>
          </p:cNvCxnSpPr>
          <p:nvPr/>
        </p:nvCxnSpPr>
        <p:spPr>
          <a:xfrm flipH="1" flipV="1">
            <a:off x="7946854" y="2043134"/>
            <a:ext cx="11086" cy="434098"/>
          </a:xfrm>
          <a:prstGeom prst="straightConnector1">
            <a:avLst/>
          </a:prstGeom>
          <a:ln>
            <a:solidFill>
              <a:srgbClr val="0099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7" name="TextBox 206">
            <a:extLst>
              <a:ext uri="{FF2B5EF4-FFF2-40B4-BE49-F238E27FC236}">
                <a16:creationId xmlns:a16="http://schemas.microsoft.com/office/drawing/2014/main" id="{5AEA165E-CCED-4C1A-ACAA-BF3DC8A85BF6}"/>
              </a:ext>
            </a:extLst>
          </p:cNvPr>
          <p:cNvSpPr txBox="1"/>
          <p:nvPr/>
        </p:nvSpPr>
        <p:spPr>
          <a:xfrm>
            <a:off x="3465531" y="160681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…</a:t>
            </a: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72BA8B49-F7E2-4F78-B7A9-09308A20ADBB}"/>
              </a:ext>
            </a:extLst>
          </p:cNvPr>
          <p:cNvSpPr txBox="1"/>
          <p:nvPr/>
        </p:nvSpPr>
        <p:spPr>
          <a:xfrm>
            <a:off x="7046650" y="162753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9" name="TextBox 208">
                <a:extLst>
                  <a:ext uri="{FF2B5EF4-FFF2-40B4-BE49-F238E27FC236}">
                    <a16:creationId xmlns:a16="http://schemas.microsoft.com/office/drawing/2014/main" id="{A729C7D8-84D6-4326-94CF-F59A8A24F788}"/>
                  </a:ext>
                </a:extLst>
              </p:cNvPr>
              <p:cNvSpPr txBox="1"/>
              <p:nvPr/>
            </p:nvSpPr>
            <p:spPr>
              <a:xfrm>
                <a:off x="9819234" y="3520955"/>
                <a:ext cx="549701" cy="3750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b="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acc>
                        </m:e>
                        <m:sub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1600" b="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09" name="TextBox 208">
                <a:extLst>
                  <a:ext uri="{FF2B5EF4-FFF2-40B4-BE49-F238E27FC236}">
                    <a16:creationId xmlns:a16="http://schemas.microsoft.com/office/drawing/2014/main" id="{A729C7D8-84D6-4326-94CF-F59A8A24F7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9234" y="3520955"/>
                <a:ext cx="549701" cy="37503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0" name="TextBox 209">
                <a:extLst>
                  <a:ext uri="{FF2B5EF4-FFF2-40B4-BE49-F238E27FC236}">
                    <a16:creationId xmlns:a16="http://schemas.microsoft.com/office/drawing/2014/main" id="{610BC7B0-19AF-4BF6-B5E9-930E33C2251E}"/>
                  </a:ext>
                </a:extLst>
              </p:cNvPr>
              <p:cNvSpPr txBox="1"/>
              <p:nvPr/>
            </p:nvSpPr>
            <p:spPr>
              <a:xfrm>
                <a:off x="6900170" y="2610893"/>
                <a:ext cx="549702" cy="360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1600" b="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10" name="TextBox 209">
                <a:extLst>
                  <a:ext uri="{FF2B5EF4-FFF2-40B4-BE49-F238E27FC236}">
                    <a16:creationId xmlns:a16="http://schemas.microsoft.com/office/drawing/2014/main" id="{610BC7B0-19AF-4BF6-B5E9-930E33C225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0170" y="2610893"/>
                <a:ext cx="549702" cy="36099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1" name="Right Brace 210">
            <a:extLst>
              <a:ext uri="{FF2B5EF4-FFF2-40B4-BE49-F238E27FC236}">
                <a16:creationId xmlns:a16="http://schemas.microsoft.com/office/drawing/2014/main" id="{99A231E1-D205-4FC2-8209-4B2FE6BDEA19}"/>
              </a:ext>
            </a:extLst>
          </p:cNvPr>
          <p:cNvSpPr/>
          <p:nvPr/>
        </p:nvSpPr>
        <p:spPr>
          <a:xfrm rot="16200000">
            <a:off x="6653627" y="4167296"/>
            <a:ext cx="107742" cy="947066"/>
          </a:xfrm>
          <a:prstGeom prst="rightBrac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2" name="TextBox 211">
                <a:extLst>
                  <a:ext uri="{FF2B5EF4-FFF2-40B4-BE49-F238E27FC236}">
                    <a16:creationId xmlns:a16="http://schemas.microsoft.com/office/drawing/2014/main" id="{ABFA86CA-228F-4F4C-BF2D-71698CBF76E0}"/>
                  </a:ext>
                </a:extLst>
              </p:cNvPr>
              <p:cNvSpPr txBox="1"/>
              <p:nvPr/>
            </p:nvSpPr>
            <p:spPr>
              <a:xfrm>
                <a:off x="6202476" y="4287532"/>
                <a:ext cx="101021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sz="14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4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4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sz="14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14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12" name="TextBox 211">
                <a:extLst>
                  <a:ext uri="{FF2B5EF4-FFF2-40B4-BE49-F238E27FC236}">
                    <a16:creationId xmlns:a16="http://schemas.microsoft.com/office/drawing/2014/main" id="{ABFA86CA-228F-4F4C-BF2D-71698CBF76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2476" y="4287532"/>
                <a:ext cx="1010213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3" name="Freeform 100">
            <a:extLst>
              <a:ext uri="{FF2B5EF4-FFF2-40B4-BE49-F238E27FC236}">
                <a16:creationId xmlns:a16="http://schemas.microsoft.com/office/drawing/2014/main" id="{9744657F-43CC-4E46-80C6-7888629BBB41}"/>
              </a:ext>
            </a:extLst>
          </p:cNvPr>
          <p:cNvSpPr/>
          <p:nvPr/>
        </p:nvSpPr>
        <p:spPr>
          <a:xfrm>
            <a:off x="6233966" y="3196646"/>
            <a:ext cx="2051425" cy="1011598"/>
          </a:xfrm>
          <a:custGeom>
            <a:avLst/>
            <a:gdLst>
              <a:gd name="connsiteX0" fmla="*/ 0 w 1847300"/>
              <a:gd name="connsiteY0" fmla="*/ 922149 h 922149"/>
              <a:gd name="connsiteX1" fmla="*/ 418455 w 1847300"/>
              <a:gd name="connsiteY1" fmla="*/ 627682 h 922149"/>
              <a:gd name="connsiteX2" fmla="*/ 697424 w 1847300"/>
              <a:gd name="connsiteY2" fmla="*/ 774916 h 922149"/>
              <a:gd name="connsiteX3" fmla="*/ 1193370 w 1847300"/>
              <a:gd name="connsiteY3" fmla="*/ 526943 h 922149"/>
              <a:gd name="connsiteX4" fmla="*/ 1844299 w 1847300"/>
              <a:gd name="connsiteY4" fmla="*/ 0 h 922149"/>
              <a:gd name="connsiteX0" fmla="*/ 0 w 1847143"/>
              <a:gd name="connsiteY0" fmla="*/ 922149 h 922149"/>
              <a:gd name="connsiteX1" fmla="*/ 418455 w 1847143"/>
              <a:gd name="connsiteY1" fmla="*/ 627682 h 922149"/>
              <a:gd name="connsiteX2" fmla="*/ 879080 w 1847143"/>
              <a:gd name="connsiteY2" fmla="*/ 789074 h 922149"/>
              <a:gd name="connsiteX3" fmla="*/ 1193370 w 1847143"/>
              <a:gd name="connsiteY3" fmla="*/ 526943 h 922149"/>
              <a:gd name="connsiteX4" fmla="*/ 1844299 w 1847143"/>
              <a:gd name="connsiteY4" fmla="*/ 0 h 922149"/>
              <a:gd name="connsiteX0" fmla="*/ 0 w 1847631"/>
              <a:gd name="connsiteY0" fmla="*/ 922149 h 922149"/>
              <a:gd name="connsiteX1" fmla="*/ 418455 w 1847631"/>
              <a:gd name="connsiteY1" fmla="*/ 627682 h 922149"/>
              <a:gd name="connsiteX2" fmla="*/ 879080 w 1847631"/>
              <a:gd name="connsiteY2" fmla="*/ 789074 h 922149"/>
              <a:gd name="connsiteX3" fmla="*/ 1277211 w 1847631"/>
              <a:gd name="connsiteY3" fmla="*/ 541101 h 922149"/>
              <a:gd name="connsiteX4" fmla="*/ 1844299 w 1847631"/>
              <a:gd name="connsiteY4" fmla="*/ 0 h 922149"/>
              <a:gd name="connsiteX0" fmla="*/ 0 w 1847631"/>
              <a:gd name="connsiteY0" fmla="*/ 922149 h 922149"/>
              <a:gd name="connsiteX1" fmla="*/ 418455 w 1847631"/>
              <a:gd name="connsiteY1" fmla="*/ 868371 h 922149"/>
              <a:gd name="connsiteX2" fmla="*/ 879080 w 1847631"/>
              <a:gd name="connsiteY2" fmla="*/ 789074 h 922149"/>
              <a:gd name="connsiteX3" fmla="*/ 1277211 w 1847631"/>
              <a:gd name="connsiteY3" fmla="*/ 541101 h 922149"/>
              <a:gd name="connsiteX4" fmla="*/ 1844299 w 1847631"/>
              <a:gd name="connsiteY4" fmla="*/ 0 h 922149"/>
              <a:gd name="connsiteX0" fmla="*/ 0 w 1847631"/>
              <a:gd name="connsiteY0" fmla="*/ 922149 h 1145394"/>
              <a:gd name="connsiteX1" fmla="*/ 432428 w 1847631"/>
              <a:gd name="connsiteY1" fmla="*/ 1144456 h 1145394"/>
              <a:gd name="connsiteX2" fmla="*/ 879080 w 1847631"/>
              <a:gd name="connsiteY2" fmla="*/ 789074 h 1145394"/>
              <a:gd name="connsiteX3" fmla="*/ 1277211 w 1847631"/>
              <a:gd name="connsiteY3" fmla="*/ 541101 h 1145394"/>
              <a:gd name="connsiteX4" fmla="*/ 1844299 w 1847631"/>
              <a:gd name="connsiteY4" fmla="*/ 0 h 1145394"/>
              <a:gd name="connsiteX0" fmla="*/ 0 w 1847631"/>
              <a:gd name="connsiteY0" fmla="*/ 922149 h 1144927"/>
              <a:gd name="connsiteX1" fmla="*/ 432428 w 1847631"/>
              <a:gd name="connsiteY1" fmla="*/ 1144456 h 1144927"/>
              <a:gd name="connsiteX2" fmla="*/ 879080 w 1847631"/>
              <a:gd name="connsiteY2" fmla="*/ 789074 h 1144927"/>
              <a:gd name="connsiteX3" fmla="*/ 1277211 w 1847631"/>
              <a:gd name="connsiteY3" fmla="*/ 541101 h 1144927"/>
              <a:gd name="connsiteX4" fmla="*/ 1844299 w 1847631"/>
              <a:gd name="connsiteY4" fmla="*/ 0 h 1144927"/>
              <a:gd name="connsiteX0" fmla="*/ 0 w 1847214"/>
              <a:gd name="connsiteY0" fmla="*/ 922149 h 1144942"/>
              <a:gd name="connsiteX1" fmla="*/ 432428 w 1847214"/>
              <a:gd name="connsiteY1" fmla="*/ 1144456 h 1144942"/>
              <a:gd name="connsiteX2" fmla="*/ 879080 w 1847214"/>
              <a:gd name="connsiteY2" fmla="*/ 789074 h 1144942"/>
              <a:gd name="connsiteX3" fmla="*/ 1207344 w 1847214"/>
              <a:gd name="connsiteY3" fmla="*/ 491547 h 1144942"/>
              <a:gd name="connsiteX4" fmla="*/ 1844299 w 1847214"/>
              <a:gd name="connsiteY4" fmla="*/ 0 h 1144942"/>
              <a:gd name="connsiteX0" fmla="*/ 0 w 1847214"/>
              <a:gd name="connsiteY0" fmla="*/ 823042 h 1045835"/>
              <a:gd name="connsiteX1" fmla="*/ 432428 w 1847214"/>
              <a:gd name="connsiteY1" fmla="*/ 1045349 h 1045835"/>
              <a:gd name="connsiteX2" fmla="*/ 879080 w 1847214"/>
              <a:gd name="connsiteY2" fmla="*/ 689967 h 1045835"/>
              <a:gd name="connsiteX3" fmla="*/ 1207344 w 1847214"/>
              <a:gd name="connsiteY3" fmla="*/ 392440 h 1045835"/>
              <a:gd name="connsiteX4" fmla="*/ 1844299 w 1847214"/>
              <a:gd name="connsiteY4" fmla="*/ 0 h 1045835"/>
              <a:gd name="connsiteX0" fmla="*/ 0 w 1847214"/>
              <a:gd name="connsiteY0" fmla="*/ 695618 h 918411"/>
              <a:gd name="connsiteX1" fmla="*/ 432428 w 1847214"/>
              <a:gd name="connsiteY1" fmla="*/ 917925 h 918411"/>
              <a:gd name="connsiteX2" fmla="*/ 879080 w 1847214"/>
              <a:gd name="connsiteY2" fmla="*/ 562543 h 918411"/>
              <a:gd name="connsiteX3" fmla="*/ 1207344 w 1847214"/>
              <a:gd name="connsiteY3" fmla="*/ 265016 h 918411"/>
              <a:gd name="connsiteX4" fmla="*/ 1844299 w 1847214"/>
              <a:gd name="connsiteY4" fmla="*/ 0 h 918411"/>
              <a:gd name="connsiteX0" fmla="*/ 0 w 1847833"/>
              <a:gd name="connsiteY0" fmla="*/ 695618 h 918426"/>
              <a:gd name="connsiteX1" fmla="*/ 432428 w 1847833"/>
              <a:gd name="connsiteY1" fmla="*/ 917925 h 918426"/>
              <a:gd name="connsiteX2" fmla="*/ 879080 w 1847833"/>
              <a:gd name="connsiteY2" fmla="*/ 562543 h 918426"/>
              <a:gd name="connsiteX3" fmla="*/ 1305158 w 1847833"/>
              <a:gd name="connsiteY3" fmla="*/ 215462 h 918426"/>
              <a:gd name="connsiteX4" fmla="*/ 1844299 w 1847833"/>
              <a:gd name="connsiteY4" fmla="*/ 0 h 918426"/>
              <a:gd name="connsiteX0" fmla="*/ 0 w 1848056"/>
              <a:gd name="connsiteY0" fmla="*/ 695618 h 918426"/>
              <a:gd name="connsiteX1" fmla="*/ 432428 w 1848056"/>
              <a:gd name="connsiteY1" fmla="*/ 917925 h 918426"/>
              <a:gd name="connsiteX2" fmla="*/ 879080 w 1848056"/>
              <a:gd name="connsiteY2" fmla="*/ 562543 h 918426"/>
              <a:gd name="connsiteX3" fmla="*/ 1305158 w 1848056"/>
              <a:gd name="connsiteY3" fmla="*/ 215462 h 918426"/>
              <a:gd name="connsiteX4" fmla="*/ 1844299 w 1848056"/>
              <a:gd name="connsiteY4" fmla="*/ 0 h 918426"/>
              <a:gd name="connsiteX0" fmla="*/ 0 w 1848116"/>
              <a:gd name="connsiteY0" fmla="*/ 695618 h 918426"/>
              <a:gd name="connsiteX1" fmla="*/ 432428 w 1848116"/>
              <a:gd name="connsiteY1" fmla="*/ 917925 h 918426"/>
              <a:gd name="connsiteX2" fmla="*/ 879080 w 1848116"/>
              <a:gd name="connsiteY2" fmla="*/ 562543 h 918426"/>
              <a:gd name="connsiteX3" fmla="*/ 1305158 w 1848116"/>
              <a:gd name="connsiteY3" fmla="*/ 215462 h 918426"/>
              <a:gd name="connsiteX4" fmla="*/ 1844299 w 1848116"/>
              <a:gd name="connsiteY4" fmla="*/ 0 h 918426"/>
              <a:gd name="connsiteX0" fmla="*/ 0 w 1848116"/>
              <a:gd name="connsiteY0" fmla="*/ 695618 h 918984"/>
              <a:gd name="connsiteX1" fmla="*/ 432428 w 1848116"/>
              <a:gd name="connsiteY1" fmla="*/ 917925 h 918984"/>
              <a:gd name="connsiteX2" fmla="*/ 879080 w 1848116"/>
              <a:gd name="connsiteY2" fmla="*/ 562543 h 918984"/>
              <a:gd name="connsiteX3" fmla="*/ 1305158 w 1848116"/>
              <a:gd name="connsiteY3" fmla="*/ 215462 h 918984"/>
              <a:gd name="connsiteX4" fmla="*/ 1844299 w 1848116"/>
              <a:gd name="connsiteY4" fmla="*/ 0 h 918984"/>
              <a:gd name="connsiteX0" fmla="*/ 0 w 1848116"/>
              <a:gd name="connsiteY0" fmla="*/ 695618 h 918541"/>
              <a:gd name="connsiteX1" fmla="*/ 432428 w 1848116"/>
              <a:gd name="connsiteY1" fmla="*/ 917925 h 918541"/>
              <a:gd name="connsiteX2" fmla="*/ 879080 w 1848116"/>
              <a:gd name="connsiteY2" fmla="*/ 562543 h 918541"/>
              <a:gd name="connsiteX3" fmla="*/ 1305158 w 1848116"/>
              <a:gd name="connsiteY3" fmla="*/ 215462 h 918541"/>
              <a:gd name="connsiteX4" fmla="*/ 1844299 w 1848116"/>
              <a:gd name="connsiteY4" fmla="*/ 0 h 918541"/>
              <a:gd name="connsiteX0" fmla="*/ 0 w 1847876"/>
              <a:gd name="connsiteY0" fmla="*/ 695618 h 918034"/>
              <a:gd name="connsiteX1" fmla="*/ 432428 w 1847876"/>
              <a:gd name="connsiteY1" fmla="*/ 917925 h 918034"/>
              <a:gd name="connsiteX2" fmla="*/ 845292 w 1847876"/>
              <a:gd name="connsiteY2" fmla="*/ 651554 h 918034"/>
              <a:gd name="connsiteX3" fmla="*/ 1305158 w 1847876"/>
              <a:gd name="connsiteY3" fmla="*/ 215462 h 918034"/>
              <a:gd name="connsiteX4" fmla="*/ 1844299 w 1847876"/>
              <a:gd name="connsiteY4" fmla="*/ 0 h 918034"/>
              <a:gd name="connsiteX0" fmla="*/ 0 w 1849593"/>
              <a:gd name="connsiteY0" fmla="*/ 701711 h 924127"/>
              <a:gd name="connsiteX1" fmla="*/ 432428 w 1849593"/>
              <a:gd name="connsiteY1" fmla="*/ 924018 h 924127"/>
              <a:gd name="connsiteX2" fmla="*/ 845292 w 1849593"/>
              <a:gd name="connsiteY2" fmla="*/ 657647 h 924127"/>
              <a:gd name="connsiteX3" fmla="*/ 1453827 w 1849593"/>
              <a:gd name="connsiteY3" fmla="*/ 70921 h 924127"/>
              <a:gd name="connsiteX4" fmla="*/ 1844299 w 1849593"/>
              <a:gd name="connsiteY4" fmla="*/ 6093 h 924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49593" h="924127">
                <a:moveTo>
                  <a:pt x="0" y="701711"/>
                </a:moveTo>
                <a:cubicBezTo>
                  <a:pt x="151109" y="566747"/>
                  <a:pt x="291546" y="931362"/>
                  <a:pt x="432428" y="924018"/>
                </a:cubicBezTo>
                <a:cubicBezTo>
                  <a:pt x="573310" y="916674"/>
                  <a:pt x="675059" y="799830"/>
                  <a:pt x="845292" y="657647"/>
                </a:cubicBezTo>
                <a:cubicBezTo>
                  <a:pt x="1015525" y="515464"/>
                  <a:pt x="1287326" y="179513"/>
                  <a:pt x="1453827" y="70921"/>
                </a:cubicBezTo>
                <a:cubicBezTo>
                  <a:pt x="1620328" y="-37671"/>
                  <a:pt x="1890794" y="12551"/>
                  <a:pt x="1844299" y="6093"/>
                </a:cubicBezTo>
              </a:path>
            </a:pathLst>
          </a:custGeom>
          <a:noFill/>
          <a:ln w="22225">
            <a:solidFill>
              <a:schemeClr val="accent5">
                <a:lumMod val="9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AC920970-E133-46D9-A745-19C04DA041E6}"/>
              </a:ext>
            </a:extLst>
          </p:cNvPr>
          <p:cNvSpPr txBox="1"/>
          <p:nvPr/>
        </p:nvSpPr>
        <p:spPr>
          <a:xfrm>
            <a:off x="8235093" y="2927748"/>
            <a:ext cx="7008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BG</a:t>
            </a:r>
            <a:r>
              <a:rPr lang="en-US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𝜏</a:t>
            </a:r>
            <a:endParaRPr lang="en-US" sz="1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" name="Oval 214">
            <a:extLst>
              <a:ext uri="{FF2B5EF4-FFF2-40B4-BE49-F238E27FC236}">
                <a16:creationId xmlns:a16="http://schemas.microsoft.com/office/drawing/2014/main" id="{B6D62B40-43EA-46CF-9839-8AA106477287}"/>
              </a:ext>
            </a:extLst>
          </p:cNvPr>
          <p:cNvSpPr/>
          <p:nvPr/>
        </p:nvSpPr>
        <p:spPr>
          <a:xfrm>
            <a:off x="8244462" y="3163308"/>
            <a:ext cx="64008" cy="59438"/>
          </a:xfrm>
          <a:prstGeom prst="ellipse">
            <a:avLst/>
          </a:prstGeom>
          <a:solidFill>
            <a:srgbClr val="0070C0"/>
          </a:solidFill>
          <a:ln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Star: 5 Points 330">
            <a:extLst>
              <a:ext uri="{FF2B5EF4-FFF2-40B4-BE49-F238E27FC236}">
                <a16:creationId xmlns:a16="http://schemas.microsoft.com/office/drawing/2014/main" id="{4EAA2B2C-224E-4C42-A4AB-7644095F265F}"/>
              </a:ext>
            </a:extLst>
          </p:cNvPr>
          <p:cNvSpPr/>
          <p:nvPr/>
        </p:nvSpPr>
        <p:spPr>
          <a:xfrm>
            <a:off x="10212782" y="3490178"/>
            <a:ext cx="142655" cy="112918"/>
          </a:xfrm>
          <a:prstGeom prst="star5">
            <a:avLst/>
          </a:prstGeom>
          <a:solidFill>
            <a:srgbClr val="FF66CC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9" name="Straight Connector 218">
            <a:extLst>
              <a:ext uri="{FF2B5EF4-FFF2-40B4-BE49-F238E27FC236}">
                <a16:creationId xmlns:a16="http://schemas.microsoft.com/office/drawing/2014/main" id="{71C2A8D3-F40F-4B70-B547-70CC5EE433F6}"/>
              </a:ext>
            </a:extLst>
          </p:cNvPr>
          <p:cNvCxnSpPr>
            <a:stCxn id="183" idx="2"/>
            <a:endCxn id="181" idx="2"/>
          </p:cNvCxnSpPr>
          <p:nvPr/>
        </p:nvCxnSpPr>
        <p:spPr>
          <a:xfrm flipH="1" flipV="1">
            <a:off x="1156882" y="5471772"/>
            <a:ext cx="5071729" cy="920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Rectangle 221">
            <a:extLst>
              <a:ext uri="{FF2B5EF4-FFF2-40B4-BE49-F238E27FC236}">
                <a16:creationId xmlns:a16="http://schemas.microsoft.com/office/drawing/2014/main" id="{03ED92AA-80FF-4F41-9DC8-27A1A24E7F46}"/>
              </a:ext>
            </a:extLst>
          </p:cNvPr>
          <p:cNvSpPr/>
          <p:nvPr/>
        </p:nvSpPr>
        <p:spPr>
          <a:xfrm>
            <a:off x="6457341" y="3042849"/>
            <a:ext cx="100552" cy="11207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000080"/>
              </a:highlight>
            </a:endParaRPr>
          </a:p>
        </p:txBody>
      </p:sp>
      <p:sp>
        <p:nvSpPr>
          <p:cNvPr id="223" name="Oval 222">
            <a:extLst>
              <a:ext uri="{FF2B5EF4-FFF2-40B4-BE49-F238E27FC236}">
                <a16:creationId xmlns:a16="http://schemas.microsoft.com/office/drawing/2014/main" id="{D2BD4268-25D1-4988-8E43-514D0D4A52D9}"/>
              </a:ext>
            </a:extLst>
          </p:cNvPr>
          <p:cNvSpPr/>
          <p:nvPr/>
        </p:nvSpPr>
        <p:spPr>
          <a:xfrm>
            <a:off x="7905598" y="2484163"/>
            <a:ext cx="101647" cy="99054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BE918B9-BD3D-46A3-B0DA-1D1E97B62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304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8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6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0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4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8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2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6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0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4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2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4" dur="5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6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8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9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4" dur="5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5" dur="5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8" dur="5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9" dur="5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4" dur="5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5" dur="5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8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9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2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3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6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7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0" dur="5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1" dur="5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4" dur="5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5" dur="5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8" dur="5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9" dur="5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4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5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8" dur="5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9" dur="5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2" dur="5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3" dur="5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8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9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2" dur="5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3" dur="5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6" dur="5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7" dur="5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" grpId="0" animBg="1"/>
      <p:bldP spid="140" grpId="0"/>
      <p:bldP spid="147" grpId="0" animBg="1"/>
      <p:bldP spid="160" grpId="0" animBg="1"/>
      <p:bldP spid="163" grpId="0" animBg="1"/>
      <p:bldP spid="164" grpId="0" animBg="1"/>
      <p:bldP spid="165" grpId="0" animBg="1"/>
      <p:bldP spid="167" grpId="0"/>
      <p:bldP spid="174" grpId="0" animBg="1"/>
      <p:bldP spid="175" grpId="0" animBg="1"/>
      <p:bldP spid="177" grpId="0"/>
      <p:bldP spid="178" grpId="0"/>
      <p:bldP spid="179" grpId="0" animBg="1"/>
      <p:bldP spid="181" grpId="0" animBg="1"/>
      <p:bldP spid="182" grpId="0"/>
      <p:bldP spid="184" grpId="0" animBg="1"/>
      <p:bldP spid="185" grpId="0" animBg="1"/>
      <p:bldP spid="186" grpId="0"/>
      <p:bldP spid="187" grpId="0"/>
      <p:bldP spid="188" grpId="0" animBg="1"/>
      <p:bldP spid="189" grpId="0" animBg="1"/>
      <p:bldP spid="190" grpId="0" animBg="1"/>
      <p:bldP spid="191" grpId="0"/>
      <p:bldP spid="192" grpId="0" animBg="1"/>
      <p:bldP spid="193" grpId="0" animBg="1"/>
      <p:bldP spid="195" grpId="0"/>
      <p:bldP spid="196" grpId="0" animBg="1"/>
      <p:bldP spid="197" grpId="0"/>
      <p:bldP spid="198" grpId="0" animBg="1"/>
      <p:bldP spid="199" grpId="0"/>
      <p:bldP spid="201" grpId="0" animBg="1"/>
      <p:bldP spid="207" grpId="0"/>
      <p:bldP spid="208" grpId="0"/>
      <p:bldP spid="209" grpId="0"/>
      <p:bldP spid="21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33789-29DA-4E3D-8F46-65D0436CB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B44CE1-E466-4281-934E-7E9E568184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OhioT1DM Dataset:</a:t>
            </a:r>
          </a:p>
          <a:p>
            <a:pPr lvl="1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from 6 patients</a:t>
            </a:r>
          </a:p>
          <a:p>
            <a:pPr lvl="2"/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~50 days of data per patient</a:t>
            </a:r>
          </a:p>
          <a:p>
            <a:pPr lvl="1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Contains BGL, insulin, carbs, exercise, sleep, etc.</a:t>
            </a:r>
          </a:p>
          <a:p>
            <a:pPr lvl="1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Variety of different behaviors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was split in the following way:</a:t>
            </a:r>
          </a:p>
          <a:p>
            <a:pPr lvl="2"/>
            <a:r>
              <a:rPr lang="en-US" sz="1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Testing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Data: Last 10 days</a:t>
            </a:r>
          </a:p>
          <a:p>
            <a:pPr lvl="2"/>
            <a:r>
              <a:rPr lang="en-US" sz="1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Validation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Data: Previous 10 days</a:t>
            </a:r>
          </a:p>
          <a:p>
            <a:pPr lvl="2"/>
            <a:r>
              <a:rPr lang="en-US" sz="1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Training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Data: All remaining days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53F74B6E-4288-4EB0-9F84-035817B671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1956333"/>
              </p:ext>
            </p:extLst>
          </p:nvPr>
        </p:nvGraphicFramePr>
        <p:xfrm>
          <a:off x="6291743" y="2564892"/>
          <a:ext cx="5486400" cy="32004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2427584843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141049329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045218926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686961636"/>
                    </a:ext>
                  </a:extLst>
                </a:gridCol>
              </a:tblGrid>
              <a:tr h="35961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Meals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Average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Standard Deviation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4687038"/>
                  </a:ext>
                </a:extLst>
              </a:tr>
              <a:tr h="359613">
                <a:tc>
                  <a:txBody>
                    <a:bodyPr/>
                    <a:lstStyle/>
                    <a:p>
                      <a:pPr algn="l"/>
                      <a:r>
                        <a:rPr lang="en-US" b="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36.0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7544804"/>
                  </a:ext>
                </a:extLst>
              </a:tr>
              <a:tr h="359613">
                <a:tc>
                  <a:txBody>
                    <a:bodyPr/>
                    <a:lstStyle/>
                    <a:p>
                      <a:pPr algn="l"/>
                      <a:r>
                        <a:rPr lang="en-US" b="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29.9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5289634"/>
                  </a:ext>
                </a:extLst>
              </a:tr>
              <a:tr h="359613">
                <a:tc>
                  <a:txBody>
                    <a:bodyPr/>
                    <a:lstStyle/>
                    <a:p>
                      <a:pPr algn="l"/>
                      <a:r>
                        <a:rPr lang="en-US" b="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105.3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42.0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4416113"/>
                  </a:ext>
                </a:extLst>
              </a:tr>
              <a:tr h="359613">
                <a:tc>
                  <a:txBody>
                    <a:bodyPr/>
                    <a:lstStyle/>
                    <a:p>
                      <a:pPr algn="l"/>
                      <a:r>
                        <a:rPr lang="en-US" b="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3203138"/>
                  </a:ext>
                </a:extLst>
              </a:tr>
              <a:tr h="359613">
                <a:tc>
                  <a:txBody>
                    <a:bodyPr/>
                    <a:lstStyle/>
                    <a:p>
                      <a:pPr algn="l"/>
                      <a:r>
                        <a:rPr lang="en-US" b="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4784778"/>
                  </a:ext>
                </a:extLst>
              </a:tr>
              <a:tr h="359613">
                <a:tc>
                  <a:txBody>
                    <a:bodyPr/>
                    <a:lstStyle/>
                    <a:p>
                      <a:pPr algn="l"/>
                      <a:r>
                        <a:rPr lang="en-US" b="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31.6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9878466"/>
                  </a:ext>
                </a:extLst>
              </a:tr>
              <a:tr h="359613">
                <a:tc>
                  <a:txBody>
                    <a:bodyPr/>
                    <a:lstStyle/>
                    <a:p>
                      <a:pPr algn="l"/>
                      <a:r>
                        <a:rPr lang="en-US" b="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43.5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33.1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6907076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BF2266E-F094-4F8A-BCE0-C7D2C04119E9}"/>
              </a:ext>
            </a:extLst>
          </p:cNvPr>
          <p:cNvSpPr txBox="1"/>
          <p:nvPr/>
        </p:nvSpPr>
        <p:spPr>
          <a:xfrm>
            <a:off x="7164981" y="2164782"/>
            <a:ext cx="37403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Meal Statistics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1FC535-06A8-4B50-A9AF-808CF5588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40128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0F72E-C564-49CF-B0B2-F9B99D668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AB37CEB-3CC1-4A82-9970-C196076C087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2115090"/>
              </p:ext>
            </p:extLst>
          </p:nvPr>
        </p:nvGraphicFramePr>
        <p:xfrm>
          <a:off x="1401498" y="2783131"/>
          <a:ext cx="9389002" cy="27443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41286">
                  <a:extLst>
                    <a:ext uri="{9D8B030D-6E8A-4147-A177-3AD203B41FA5}">
                      <a16:colId xmlns:a16="http://schemas.microsoft.com/office/drawing/2014/main" val="754214645"/>
                    </a:ext>
                  </a:extLst>
                </a:gridCol>
                <a:gridCol w="1341286">
                  <a:extLst>
                    <a:ext uri="{9D8B030D-6E8A-4147-A177-3AD203B41FA5}">
                      <a16:colId xmlns:a16="http://schemas.microsoft.com/office/drawing/2014/main" val="3000911056"/>
                    </a:ext>
                  </a:extLst>
                </a:gridCol>
                <a:gridCol w="1341286">
                  <a:extLst>
                    <a:ext uri="{9D8B030D-6E8A-4147-A177-3AD203B41FA5}">
                      <a16:colId xmlns:a16="http://schemas.microsoft.com/office/drawing/2014/main" val="3192356480"/>
                    </a:ext>
                  </a:extLst>
                </a:gridCol>
                <a:gridCol w="1341286">
                  <a:extLst>
                    <a:ext uri="{9D8B030D-6E8A-4147-A177-3AD203B41FA5}">
                      <a16:colId xmlns:a16="http://schemas.microsoft.com/office/drawing/2014/main" val="3604489805"/>
                    </a:ext>
                  </a:extLst>
                </a:gridCol>
                <a:gridCol w="1341286">
                  <a:extLst>
                    <a:ext uri="{9D8B030D-6E8A-4147-A177-3AD203B41FA5}">
                      <a16:colId xmlns:a16="http://schemas.microsoft.com/office/drawing/2014/main" val="1902685413"/>
                    </a:ext>
                  </a:extLst>
                </a:gridCol>
                <a:gridCol w="1341286">
                  <a:extLst>
                    <a:ext uri="{9D8B030D-6E8A-4147-A177-3AD203B41FA5}">
                      <a16:colId xmlns:a16="http://schemas.microsoft.com/office/drawing/2014/main" val="906399052"/>
                    </a:ext>
                  </a:extLst>
                </a:gridCol>
                <a:gridCol w="1341286">
                  <a:extLst>
                    <a:ext uri="{9D8B030D-6E8A-4147-A177-3AD203B41FA5}">
                      <a16:colId xmlns:a16="http://schemas.microsoft.com/office/drawing/2014/main" val="1319368010"/>
                    </a:ext>
                  </a:extLst>
                </a:gridCol>
              </a:tblGrid>
              <a:tr h="460501">
                <a:tc rowSpan="2">
                  <a:txBody>
                    <a:bodyPr/>
                    <a:lstStyle/>
                    <a:p>
                      <a:pPr algn="ctr"/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Dataset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Scenario 1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Scenario 2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Scenario 3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3071666"/>
                  </a:ext>
                </a:extLst>
              </a:tr>
              <a:tr h="460501">
                <a:tc vMerge="1">
                  <a:txBody>
                    <a:bodyPr/>
                    <a:lstStyle/>
                    <a:p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 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60 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 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60 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 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60 Min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2358518"/>
                  </a:ext>
                </a:extLst>
              </a:tr>
              <a:tr h="460501">
                <a:tc>
                  <a:txBody>
                    <a:bodyPr/>
                    <a:lstStyle/>
                    <a:p>
                      <a:r>
                        <a:rPr lang="en-US" b="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Training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3889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3491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5931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9804831"/>
                  </a:ext>
                </a:extLst>
              </a:tr>
              <a:tr h="460501">
                <a:tc>
                  <a:txBody>
                    <a:bodyPr/>
                    <a:lstStyle/>
                    <a:p>
                      <a:r>
                        <a:rPr lang="en-US" b="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4255799"/>
                  </a:ext>
                </a:extLst>
              </a:tr>
              <a:tr h="441815">
                <a:tc>
                  <a:txBody>
                    <a:bodyPr/>
                    <a:lstStyle/>
                    <a:p>
                      <a:r>
                        <a:rPr lang="en-US" b="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Validation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4526626"/>
                  </a:ext>
                </a:extLst>
              </a:tr>
              <a:tr h="460501">
                <a:tc>
                  <a:txBody>
                    <a:bodyPr/>
                    <a:lstStyle/>
                    <a:p>
                      <a:r>
                        <a:rPr lang="en-US" b="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3494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2772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5900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5323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7720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8992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825655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79A295AC-8C3C-4F66-BF2D-304513E64D87}"/>
              </a:ext>
            </a:extLst>
          </p:cNvPr>
          <p:cNvSpPr txBox="1"/>
          <p:nvPr/>
        </p:nvSpPr>
        <p:spPr>
          <a:xfrm>
            <a:off x="1401498" y="2315909"/>
            <a:ext cx="93890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 Counts by Scenario, for 30 and 60 minutes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2B21133-22A7-4170-889E-7E085EE9C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80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9F5CB-43C6-431B-B2B3-DDE4F87A4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A16F2-CF10-4CC0-8866-F6D7CD2BFF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10058400" cy="3931920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Optimization Algorithm: Adam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Maximum Epochs: 100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Regularization Methods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Early Stopping – 5 epoch patience</a:t>
            </a:r>
          </a:p>
          <a:p>
            <a:pPr lvl="1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Dropout – 10% dropout applied to LSTM networks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Tuned Hyper-Parameters: Learning rate and batch size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Pretraining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Fine-Tuned on Training + Validation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 models trained per patient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61DEDCE-A3BA-4CFA-AB4E-B1451FF9EFC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04304635"/>
              </p:ext>
            </p:extLst>
          </p:nvPr>
        </p:nvGraphicFramePr>
        <p:xfrm>
          <a:off x="6877291" y="2103120"/>
          <a:ext cx="4749850" cy="114485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630606">
                  <a:extLst>
                    <a:ext uri="{9D8B030D-6E8A-4147-A177-3AD203B41FA5}">
                      <a16:colId xmlns:a16="http://schemas.microsoft.com/office/drawing/2014/main" val="3828008979"/>
                    </a:ext>
                  </a:extLst>
                </a:gridCol>
                <a:gridCol w="1070620">
                  <a:extLst>
                    <a:ext uri="{9D8B030D-6E8A-4147-A177-3AD203B41FA5}">
                      <a16:colId xmlns:a16="http://schemas.microsoft.com/office/drawing/2014/main" val="878314656"/>
                    </a:ext>
                  </a:extLst>
                </a:gridCol>
                <a:gridCol w="1048624">
                  <a:extLst>
                    <a:ext uri="{9D8B030D-6E8A-4147-A177-3AD203B41FA5}">
                      <a16:colId xmlns:a16="http://schemas.microsoft.com/office/drawing/2014/main" val="600721128"/>
                    </a:ext>
                  </a:extLst>
                </a:gridCol>
              </a:tblGrid>
              <a:tr h="22568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Setting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1383672"/>
                  </a:ext>
                </a:extLst>
              </a:tr>
              <a:tr h="389545">
                <a:tc>
                  <a:txBody>
                    <a:bodyPr/>
                    <a:lstStyle/>
                    <a:p>
                      <a:r>
                        <a:rPr lang="en-US" b="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Without Pretraining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8812178"/>
                  </a:ext>
                </a:extLst>
              </a:tr>
              <a:tr h="389545">
                <a:tc>
                  <a:txBody>
                    <a:bodyPr/>
                    <a:lstStyle/>
                    <a:p>
                      <a:r>
                        <a:rPr lang="en-US" b="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With Pretraining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i="0" u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i="0" u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147986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3E099C0-7C86-4FEA-A54B-0C45EA216A17}"/>
              </a:ext>
            </a:extLst>
          </p:cNvPr>
          <p:cNvSpPr txBox="1"/>
          <p:nvPr/>
        </p:nvSpPr>
        <p:spPr>
          <a:xfrm>
            <a:off x="6877291" y="1703010"/>
            <a:ext cx="41533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Pretraining Results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44D0310-65CA-43CD-92C6-C13A5DC4F1AB}"/>
              </a:ext>
            </a:extLst>
          </p:cNvPr>
          <p:cNvSpPr txBox="1">
            <a:spLocks/>
          </p:cNvSpPr>
          <p:nvPr/>
        </p:nvSpPr>
        <p:spPr>
          <a:xfrm>
            <a:off x="7390701" y="3610031"/>
            <a:ext cx="4236440" cy="260537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 Model: The RMSE and MAE of each patients 5 models are averaged together.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Best Model: The RMSE and MAE of the model that had the lowest MAE on validation data for each patient.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are then averaged across all 6 of the patients</a:t>
            </a: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31067CE-DAF9-4E7B-94F0-470CF3F5F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723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4487CEA-7875-4327-875F-CA3B32E800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7228C0C-F774-4270-99CB-314B07EBFBE7}">
  <ds:schemaRefs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16c05727-aa75-4e4a-9b5f-8a80a1165891"/>
    <ds:schemaRef ds:uri="http://purl.org/dc/dcmitype/"/>
    <ds:schemaRef ds:uri="http://schemas.microsoft.com/office/infopath/2007/PartnerControls"/>
    <ds:schemaRef ds:uri="71af3243-3dd4-4a8d-8c0d-dd76da1f02a5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7745B92C-4D89-4324-B52D-E1F5F627B79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949</Words>
  <Application>Microsoft Office PowerPoint</Application>
  <PresentationFormat>Widescreen</PresentationFormat>
  <Paragraphs>305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Cambria Math</vt:lpstr>
      <vt:lpstr>Century Gothic</vt:lpstr>
      <vt:lpstr>Garamond</vt:lpstr>
      <vt:lpstr>Times New Roman</vt:lpstr>
      <vt:lpstr>SavonVTI</vt:lpstr>
      <vt:lpstr>PowerPoint Presentation</vt:lpstr>
      <vt:lpstr>Introduction and Motivation</vt:lpstr>
      <vt:lpstr>Introduction and Motivation</vt:lpstr>
      <vt:lpstr>Carbohydrate Recommendation Scenarios</vt:lpstr>
      <vt:lpstr>Baseline Models</vt:lpstr>
      <vt:lpstr>PowerPoint Presentation</vt:lpstr>
      <vt:lpstr>Dataset</vt:lpstr>
      <vt:lpstr>Dataset</vt:lpstr>
      <vt:lpstr>Experimental Evaluation</vt:lpstr>
      <vt:lpstr>Results</vt:lpstr>
      <vt:lpstr>Results</vt:lpstr>
      <vt:lpstr>Conclusion and Future Work</vt:lpstr>
      <vt:lpstr>Acknowledgements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2020-08-05T20:05:13Z</dcterms:created>
  <dcterms:modified xsi:type="dcterms:W3CDTF">2020-08-09T17:23:49Z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