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6" r:id="rId1"/>
  </p:sldMasterIdLst>
  <p:notesMasterIdLst>
    <p:notesMasterId r:id="rId42"/>
  </p:notesMasterIdLst>
  <p:handoutMasterIdLst>
    <p:handoutMasterId r:id="rId43"/>
  </p:handoutMasterIdLst>
  <p:sldIdLst>
    <p:sldId id="256" r:id="rId2"/>
    <p:sldId id="266" r:id="rId3"/>
    <p:sldId id="274" r:id="rId4"/>
    <p:sldId id="275" r:id="rId5"/>
    <p:sldId id="276" r:id="rId6"/>
    <p:sldId id="277" r:id="rId7"/>
    <p:sldId id="278" r:id="rId8"/>
    <p:sldId id="284" r:id="rId9"/>
    <p:sldId id="279" r:id="rId10"/>
    <p:sldId id="280" r:id="rId11"/>
    <p:sldId id="281" r:id="rId12"/>
    <p:sldId id="305" r:id="rId13"/>
    <p:sldId id="285" r:id="rId14"/>
    <p:sldId id="286" r:id="rId15"/>
    <p:sldId id="287" r:id="rId16"/>
    <p:sldId id="288" r:id="rId17"/>
    <p:sldId id="262" r:id="rId18"/>
    <p:sldId id="294" r:id="rId19"/>
    <p:sldId id="264" r:id="rId20"/>
    <p:sldId id="289" r:id="rId21"/>
    <p:sldId id="261" r:id="rId22"/>
    <p:sldId id="291" r:id="rId23"/>
    <p:sldId id="293" r:id="rId24"/>
    <p:sldId id="292" r:id="rId25"/>
    <p:sldId id="263" r:id="rId26"/>
    <p:sldId id="295" r:id="rId27"/>
    <p:sldId id="301" r:id="rId28"/>
    <p:sldId id="296" r:id="rId29"/>
    <p:sldId id="297" r:id="rId30"/>
    <p:sldId id="299" r:id="rId31"/>
    <p:sldId id="300" r:id="rId32"/>
    <p:sldId id="302" r:id="rId33"/>
    <p:sldId id="303" r:id="rId34"/>
    <p:sldId id="268" r:id="rId35"/>
    <p:sldId id="269" r:id="rId36"/>
    <p:sldId id="270" r:id="rId37"/>
    <p:sldId id="304" r:id="rId38"/>
    <p:sldId id="272" r:id="rId39"/>
    <p:sldId id="267" r:id="rId40"/>
    <p:sldId id="30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auchamp, Jeremy" initials="BJ" lastIdx="1" clrIdx="0">
    <p:extLst>
      <p:ext uri="{19B8F6BF-5375-455C-9EA6-DF929625EA0E}">
        <p15:presenceInfo xmlns:p15="http://schemas.microsoft.com/office/powerpoint/2012/main" userId="Beauchamp, Jerem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D8FF"/>
    <a:srgbClr val="7030A0"/>
    <a:srgbClr val="66FF66"/>
    <a:srgbClr val="00CCFF"/>
    <a:srgbClr val="FF0000"/>
    <a:srgbClr val="DF8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5503" autoAdjust="0"/>
  </p:normalViewPr>
  <p:slideViewPr>
    <p:cSldViewPr snapToGrid="0">
      <p:cViewPr varScale="1">
        <p:scale>
          <a:sx n="91" d="100"/>
          <a:sy n="91" d="100"/>
        </p:scale>
        <p:origin x="1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84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F96314-585A-425C-B362-7E9A70F745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2D35C-9EAA-427F-AE53-E508E570F6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38DEF-5ADD-4096-8CB4-24988A3F708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49CBD-A04D-4690-8237-81CFE8A000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AFA87-4CDA-4776-B381-D279701CF6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36F1D-73AC-4D74-A925-08A5397A7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45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6A626-ABC1-4EA7-BB0E-370EA66A4FF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DD5E2-2EFB-47AF-81DE-33294614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DD5E2-2EFB-47AF-81DE-33294614B5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EE4E-5E5D-4943-80C9-3D03399B0CE3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5000EC8B-F395-4168-A508-286DADB44AC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721201"/>
      </p:ext>
    </p:extLst>
  </p:cSld>
  <p:clrMapOvr>
    <a:masterClrMapping/>
  </p:clrMapOvr>
  <p:transition spd="med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4246-AA7A-4FAF-B1A9-5E0A7B85B0EE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691817"/>
      </p:ext>
    </p:extLst>
  </p:cSld>
  <p:clrMapOvr>
    <a:masterClrMapping/>
  </p:clrMapOvr>
  <p:transition spd="med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64E6-4E54-451F-BF33-EC1B30663D22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866491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92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94" y="1645921"/>
            <a:ext cx="9603275" cy="3294576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8C0330C4-391A-4815-8F49-894F30901E9D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92121" y="6214536"/>
            <a:ext cx="677020" cy="5035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00EC8B-F395-4168-A508-286DADB44AC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1454795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9A71-738C-479F-B2AC-B2F1CACA5DDB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962267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09E9-13C0-4931-8DCC-9E1E46781EE5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778742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E1CA-31E2-4E95-AB26-11110B03DB81}" type="datetime1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174707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8A0-B3D5-4551-980C-73AE54539285}" type="datetime1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1954696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143-DA5A-4C7A-96B3-817042170971}" type="datetime1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9507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48B2-11C1-4899-9779-94818DED554A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723252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08C782C5-3BE5-4148-BB28-9BF635FCE41F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5000EC8B-F395-4168-A508-286DADB44AC7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508732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BF3BC-9E60-41E5-BA52-89E684B84F07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00EC8B-F395-4168-A508-286DADB4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8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ransition spd="med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053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75F35-B248-4529-A1AA-0C99B9669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rgbClr val="454545"/>
                </a:solidFill>
              </a:rPr>
              <a:t>LSTMs and Deep Residual Networks for Carbohydrate and Bolus Recommendations in</a:t>
            </a:r>
            <a:br>
              <a:rPr lang="en-US" sz="4400" dirty="0">
                <a:solidFill>
                  <a:srgbClr val="454545"/>
                </a:solidFill>
              </a:rPr>
            </a:br>
            <a:r>
              <a:rPr lang="en-US" sz="4400" dirty="0">
                <a:solidFill>
                  <a:srgbClr val="454545"/>
                </a:solidFill>
              </a:rPr>
              <a:t>Type 1 Diabetes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8983F-813E-46A4-966F-A22BB434A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Jeremy Beauchamp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6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C6D9-F8DE-4CE3-9D68-66689F70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OhioT1DM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172F-3C3C-4E25-ABB5-43CF82AE4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251" y="1645921"/>
            <a:ext cx="5825497" cy="4799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Real Patient Data vs. Simulated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4993B-5ECD-48E7-B78D-2781FBD8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84FB14-458B-4132-848B-AA0AE60E2BA7}"/>
              </a:ext>
            </a:extLst>
          </p:cNvPr>
          <p:cNvCxnSpPr>
            <a:cxnSpLocks/>
          </p:cNvCxnSpPr>
          <p:nvPr/>
        </p:nvCxnSpPr>
        <p:spPr>
          <a:xfrm>
            <a:off x="0" y="220578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62FF7C-671A-4FBF-934D-F69AB04186C0}"/>
              </a:ext>
            </a:extLst>
          </p:cNvPr>
          <p:cNvCxnSpPr>
            <a:cxnSpLocks/>
          </p:cNvCxnSpPr>
          <p:nvPr/>
        </p:nvCxnSpPr>
        <p:spPr>
          <a:xfrm>
            <a:off x="5984240" y="2205784"/>
            <a:ext cx="0" cy="3920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D1FFA9-E611-4A06-96C0-E04FF4DD083D}"/>
              </a:ext>
            </a:extLst>
          </p:cNvPr>
          <p:cNvSpPr txBox="1"/>
          <p:nvPr/>
        </p:nvSpPr>
        <p:spPr>
          <a:xfrm>
            <a:off x="1928491" y="2285661"/>
            <a:ext cx="198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Advantages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0CE48-4E6B-41CD-9888-E5A594756E62}"/>
              </a:ext>
            </a:extLst>
          </p:cNvPr>
          <p:cNvSpPr txBox="1"/>
          <p:nvPr/>
        </p:nvSpPr>
        <p:spPr>
          <a:xfrm>
            <a:off x="7943210" y="2285661"/>
            <a:ext cx="2147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Disadvantages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BF32F-059D-400A-8282-3611BADC9130}"/>
              </a:ext>
            </a:extLst>
          </p:cNvPr>
          <p:cNvSpPr txBox="1"/>
          <p:nvPr/>
        </p:nvSpPr>
        <p:spPr>
          <a:xfrm>
            <a:off x="309882" y="2879221"/>
            <a:ext cx="5222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generated from a human’s body instead of a mathematical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close to practical use as you can get without experimenting on human subjects.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C5C1C-9761-4B2B-8755-C1AC3F455B45}"/>
              </a:ext>
            </a:extLst>
          </p:cNvPr>
          <p:cNvSpPr txBox="1"/>
          <p:nvPr/>
        </p:nvSpPr>
        <p:spPr>
          <a:xfrm>
            <a:off x="6439536" y="2879220"/>
            <a:ext cx="522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Acquiring data is time-consuming.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is prone to noise.</a:t>
            </a:r>
          </a:p>
        </p:txBody>
      </p:sp>
    </p:spTree>
    <p:extLst>
      <p:ext uri="{BB962C8B-B14F-4D97-AF65-F5344CB8AC3E}">
        <p14:creationId xmlns:p14="http://schemas.microsoft.com/office/powerpoint/2010/main" val="274057711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76A5-8097-4A79-BE4A-AD1BD921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OhioT1DM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6641-59A3-4002-B6AC-E3FD69E8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45921"/>
            <a:ext cx="9603275" cy="329457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There is a considerable amount of missing BGL data.</a:t>
            </a:r>
          </a:p>
          <a:p>
            <a:pPr lvl="1"/>
            <a:r>
              <a:rPr lang="en-US" dirty="0"/>
              <a:t>Missing data is filled in with linearly interpolated.</a:t>
            </a:r>
          </a:p>
          <a:p>
            <a:pPr lvl="1"/>
            <a:r>
              <a:rPr lang="en-US" dirty="0"/>
              <a:t>Limits are set on the amount of interpolated BGLs allowed in examples.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Meals are often not in their expected position relative to bolus.</a:t>
            </a:r>
          </a:p>
          <a:p>
            <a:pPr lvl="1"/>
            <a:r>
              <a:rPr lang="en-US" dirty="0"/>
              <a:t>Meal closest to bolus with non-zero carb input placed 10 minutes after bolus.</a:t>
            </a:r>
          </a:p>
          <a:p>
            <a:pPr lvl="1"/>
            <a:r>
              <a:rPr lang="en-US" dirty="0"/>
              <a:t>If no meal is found within an hour, a meal is added.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Carb counts from smartphone interface do not match insulin pump.</a:t>
            </a:r>
          </a:p>
          <a:p>
            <a:pPr lvl="1"/>
            <a:r>
              <a:rPr lang="en-US" dirty="0"/>
              <a:t>For carb events with an associated bolus, the carb count from the insulin pump is used in lieu of the carb count from the smartphone interface.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FD0B6-A030-49EA-87A3-55EAAE34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4011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3F60-7D24-4882-B8F0-0F17827D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OhioT1DM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5EF64-1DF1-497D-B5DC-0BEAC293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D739B-FF34-40AA-92E8-0240F97E2C91}"/>
              </a:ext>
            </a:extLst>
          </p:cNvPr>
          <p:cNvSpPr/>
          <p:nvPr/>
        </p:nvSpPr>
        <p:spPr>
          <a:xfrm>
            <a:off x="1130270" y="2428151"/>
            <a:ext cx="6936906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3F51E-6FEC-4A59-A050-4B21D4340EB9}"/>
              </a:ext>
            </a:extLst>
          </p:cNvPr>
          <p:cNvSpPr/>
          <p:nvPr/>
        </p:nvSpPr>
        <p:spPr>
          <a:xfrm>
            <a:off x="8067176" y="2428151"/>
            <a:ext cx="1330959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689F62-F3F1-435C-A5BA-8340CB42493E}"/>
              </a:ext>
            </a:extLst>
          </p:cNvPr>
          <p:cNvSpPr/>
          <p:nvPr/>
        </p:nvSpPr>
        <p:spPr>
          <a:xfrm>
            <a:off x="9407036" y="2428151"/>
            <a:ext cx="1330959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412386A-2C74-4301-9050-0011D3B0A401}"/>
              </a:ext>
            </a:extLst>
          </p:cNvPr>
          <p:cNvSpPr/>
          <p:nvPr/>
        </p:nvSpPr>
        <p:spPr>
          <a:xfrm rot="5400000">
            <a:off x="4482608" y="-1236522"/>
            <a:ext cx="211777" cy="6916452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68A0B03B-D8DA-4D33-BD53-4BCBF71334CB}"/>
              </a:ext>
            </a:extLst>
          </p:cNvPr>
          <p:cNvSpPr/>
          <p:nvPr/>
        </p:nvSpPr>
        <p:spPr>
          <a:xfrm rot="5400000">
            <a:off x="8626764" y="1556231"/>
            <a:ext cx="211777" cy="1330958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85E200E5-72C1-425C-8742-275F4C8769F4}"/>
              </a:ext>
            </a:extLst>
          </p:cNvPr>
          <p:cNvSpPr/>
          <p:nvPr/>
        </p:nvSpPr>
        <p:spPr>
          <a:xfrm rot="5400000">
            <a:off x="9972400" y="1561999"/>
            <a:ext cx="211777" cy="1319413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835-50C7-4EC0-BC86-520560D2A33C}"/>
              </a:ext>
            </a:extLst>
          </p:cNvPr>
          <p:cNvSpPr txBox="1"/>
          <p:nvPr/>
        </p:nvSpPr>
        <p:spPr>
          <a:xfrm>
            <a:off x="9555610" y="1669088"/>
            <a:ext cx="103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A42329-59A2-4C7A-9E25-0F21DABDAE37}"/>
              </a:ext>
            </a:extLst>
          </p:cNvPr>
          <p:cNvSpPr txBox="1"/>
          <p:nvPr/>
        </p:nvSpPr>
        <p:spPr>
          <a:xfrm>
            <a:off x="8215747" y="1645921"/>
            <a:ext cx="103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days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3850DB-1413-4CFF-82DF-D9E0177C56B4}"/>
              </a:ext>
            </a:extLst>
          </p:cNvPr>
          <p:cNvSpPr txBox="1"/>
          <p:nvPr/>
        </p:nvSpPr>
        <p:spPr>
          <a:xfrm>
            <a:off x="3962405" y="1645921"/>
            <a:ext cx="125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~30 days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18E71D-0FE5-4E61-BEF6-44902497D2B1}"/>
              </a:ext>
            </a:extLst>
          </p:cNvPr>
          <p:cNvSpPr txBox="1"/>
          <p:nvPr/>
        </p:nvSpPr>
        <p:spPr>
          <a:xfrm>
            <a:off x="808124" y="3865463"/>
            <a:ext cx="4398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Training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deep learning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Calculating values for baseline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A7E3E-2F76-417D-93B7-36D805ED6A04}"/>
              </a:ext>
            </a:extLst>
          </p:cNvPr>
          <p:cNvSpPr txBox="1"/>
          <p:nvPr/>
        </p:nvSpPr>
        <p:spPr>
          <a:xfrm>
            <a:off x="5206198" y="3865463"/>
            <a:ext cx="3607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DF8822"/>
                </a:solidFill>
              </a:rPr>
              <a:t>Validation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Regularization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Hyper-parameter 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Ablation experiments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34D44-CEC6-40F9-8BC2-34EB50FB45E0}"/>
              </a:ext>
            </a:extLst>
          </p:cNvPr>
          <p:cNvSpPr txBox="1"/>
          <p:nvPr/>
        </p:nvSpPr>
        <p:spPr>
          <a:xfrm>
            <a:off x="8813465" y="3865463"/>
            <a:ext cx="2306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Testing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Final evaluations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9014"/>
      </p:ext>
    </p:extLst>
  </p:cSld>
  <p:clrMapOvr>
    <a:masterClrMapping/>
  </p:clrMapOvr>
  <p:transition spd="med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5006-C99E-49A6-9C41-CACE5AF2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B86D-DA3A-45AE-8FC2-BB6B4DBA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45921"/>
            <a:ext cx="6238113" cy="3985191"/>
          </a:xfrm>
        </p:spPr>
        <p:txBody>
          <a:bodyPr>
            <a:normAutofit/>
          </a:bodyPr>
          <a:lstStyle/>
          <a:p>
            <a:r>
              <a:rPr lang="en-US" dirty="0"/>
              <a:t>Carb recommendation</a:t>
            </a:r>
          </a:p>
          <a:p>
            <a:r>
              <a:rPr lang="en-US" dirty="0"/>
              <a:t>Givens:</a:t>
            </a:r>
          </a:p>
          <a:p>
            <a:pPr lvl="1"/>
            <a:r>
              <a:rPr lang="en-US" dirty="0"/>
              <a:t>BGL target</a:t>
            </a:r>
          </a:p>
          <a:p>
            <a:pPr lvl="1"/>
            <a:r>
              <a:rPr lang="en-US" dirty="0"/>
              <a:t>Number of minutes after meal to meet target</a:t>
            </a:r>
          </a:p>
          <a:p>
            <a:r>
              <a:rPr lang="en-US" dirty="0"/>
              <a:t>Recommend number of carbs to eat 10 minutes in the future to raise BGL to target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9AD96-45A6-436F-87D3-30E55D99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2BE6FF-52D9-45B3-ACA0-8E8FB38DEF61}"/>
              </a:ext>
            </a:extLst>
          </p:cNvPr>
          <p:cNvCxnSpPr>
            <a:cxnSpLocks/>
          </p:cNvCxnSpPr>
          <p:nvPr/>
        </p:nvCxnSpPr>
        <p:spPr>
          <a:xfrm flipV="1">
            <a:off x="7565002" y="5349467"/>
            <a:ext cx="4140100" cy="2628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58E5B9-F89E-4739-8B0D-363FF2775912}"/>
              </a:ext>
            </a:extLst>
          </p:cNvPr>
          <p:cNvSpPr txBox="1"/>
          <p:nvPr/>
        </p:nvSpPr>
        <p:spPr>
          <a:xfrm>
            <a:off x="7512145" y="4997746"/>
            <a:ext cx="277290" cy="381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</a:t>
            </a:r>
            <a:endParaRPr lang="en-US" sz="16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BC803-871A-4299-996E-8A56D65DD8BB}"/>
              </a:ext>
            </a:extLst>
          </p:cNvPr>
          <p:cNvSpPr txBox="1"/>
          <p:nvPr/>
        </p:nvSpPr>
        <p:spPr>
          <a:xfrm>
            <a:off x="9881744" y="4995270"/>
            <a:ext cx="105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+10+𝜏</a:t>
            </a: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A14E0707-431B-4891-B472-2BD562A2E06A}"/>
              </a:ext>
            </a:extLst>
          </p:cNvPr>
          <p:cNvSpPr/>
          <p:nvPr/>
        </p:nvSpPr>
        <p:spPr>
          <a:xfrm>
            <a:off x="7908789" y="2603047"/>
            <a:ext cx="163205" cy="127102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6EBDF-2942-40D7-B34B-4E2B4FCCF530}"/>
              </a:ext>
            </a:extLst>
          </p:cNvPr>
          <p:cNvSpPr txBox="1"/>
          <p:nvPr/>
        </p:nvSpPr>
        <p:spPr>
          <a:xfrm>
            <a:off x="7963732" y="5023700"/>
            <a:ext cx="634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t+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10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C8B61-788F-4BB9-849C-04D86BD1B33A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9907865" y="2833850"/>
            <a:ext cx="1027" cy="25342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0EEED-6CAD-4F82-AEA7-D64878A3B7CE}"/>
              </a:ext>
            </a:extLst>
          </p:cNvPr>
          <p:cNvCxnSpPr>
            <a:cxnSpLocks/>
          </p:cNvCxnSpPr>
          <p:nvPr/>
        </p:nvCxnSpPr>
        <p:spPr>
          <a:xfrm flipV="1">
            <a:off x="7983510" y="2766946"/>
            <a:ext cx="0" cy="26010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0E84BA-1D9E-45D3-AC0F-0E883FD39400}"/>
              </a:ext>
            </a:extLst>
          </p:cNvPr>
          <p:cNvCxnSpPr>
            <a:cxnSpLocks/>
          </p:cNvCxnSpPr>
          <p:nvPr/>
        </p:nvCxnSpPr>
        <p:spPr>
          <a:xfrm flipV="1">
            <a:off x="7565002" y="3381070"/>
            <a:ext cx="1" cy="19870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831294-D7BD-4C9D-A2A6-90E3A00BAE57}"/>
                  </a:ext>
                </a:extLst>
              </p:cNvPr>
              <p:cNvSpPr txBox="1"/>
              <p:nvPr/>
            </p:nvSpPr>
            <p:spPr>
              <a:xfrm>
                <a:off x="7669064" y="2159619"/>
                <a:ext cx="6288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831294-D7BD-4C9D-A2A6-90E3A00BA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64" y="2159619"/>
                <a:ext cx="628891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00">
            <a:extLst>
              <a:ext uri="{FF2B5EF4-FFF2-40B4-BE49-F238E27FC236}">
                <a16:creationId xmlns:a16="http://schemas.microsoft.com/office/drawing/2014/main" id="{2317FCC1-9FCB-4423-BBE8-96510C3434BC}"/>
              </a:ext>
            </a:extLst>
          </p:cNvPr>
          <p:cNvSpPr/>
          <p:nvPr/>
        </p:nvSpPr>
        <p:spPr>
          <a:xfrm>
            <a:off x="7560917" y="2809573"/>
            <a:ext cx="2346948" cy="1138671"/>
          </a:xfrm>
          <a:custGeom>
            <a:avLst/>
            <a:gdLst>
              <a:gd name="connsiteX0" fmla="*/ 0 w 1847300"/>
              <a:gd name="connsiteY0" fmla="*/ 922149 h 922149"/>
              <a:gd name="connsiteX1" fmla="*/ 418455 w 1847300"/>
              <a:gd name="connsiteY1" fmla="*/ 627682 h 922149"/>
              <a:gd name="connsiteX2" fmla="*/ 697424 w 1847300"/>
              <a:gd name="connsiteY2" fmla="*/ 774916 h 922149"/>
              <a:gd name="connsiteX3" fmla="*/ 1193370 w 1847300"/>
              <a:gd name="connsiteY3" fmla="*/ 526943 h 922149"/>
              <a:gd name="connsiteX4" fmla="*/ 1844299 w 1847300"/>
              <a:gd name="connsiteY4" fmla="*/ 0 h 922149"/>
              <a:gd name="connsiteX0" fmla="*/ 0 w 1847143"/>
              <a:gd name="connsiteY0" fmla="*/ 922149 h 922149"/>
              <a:gd name="connsiteX1" fmla="*/ 418455 w 1847143"/>
              <a:gd name="connsiteY1" fmla="*/ 627682 h 922149"/>
              <a:gd name="connsiteX2" fmla="*/ 879080 w 1847143"/>
              <a:gd name="connsiteY2" fmla="*/ 789074 h 922149"/>
              <a:gd name="connsiteX3" fmla="*/ 1193370 w 1847143"/>
              <a:gd name="connsiteY3" fmla="*/ 526943 h 922149"/>
              <a:gd name="connsiteX4" fmla="*/ 1844299 w 1847143"/>
              <a:gd name="connsiteY4" fmla="*/ 0 h 922149"/>
              <a:gd name="connsiteX0" fmla="*/ 0 w 1847631"/>
              <a:gd name="connsiteY0" fmla="*/ 922149 h 922149"/>
              <a:gd name="connsiteX1" fmla="*/ 418455 w 1847631"/>
              <a:gd name="connsiteY1" fmla="*/ 627682 h 922149"/>
              <a:gd name="connsiteX2" fmla="*/ 879080 w 1847631"/>
              <a:gd name="connsiteY2" fmla="*/ 789074 h 922149"/>
              <a:gd name="connsiteX3" fmla="*/ 1277211 w 1847631"/>
              <a:gd name="connsiteY3" fmla="*/ 541101 h 922149"/>
              <a:gd name="connsiteX4" fmla="*/ 1844299 w 1847631"/>
              <a:gd name="connsiteY4" fmla="*/ 0 h 922149"/>
              <a:gd name="connsiteX0" fmla="*/ 0 w 1847631"/>
              <a:gd name="connsiteY0" fmla="*/ 922149 h 922149"/>
              <a:gd name="connsiteX1" fmla="*/ 418455 w 1847631"/>
              <a:gd name="connsiteY1" fmla="*/ 868371 h 922149"/>
              <a:gd name="connsiteX2" fmla="*/ 879080 w 1847631"/>
              <a:gd name="connsiteY2" fmla="*/ 789074 h 922149"/>
              <a:gd name="connsiteX3" fmla="*/ 1277211 w 1847631"/>
              <a:gd name="connsiteY3" fmla="*/ 541101 h 922149"/>
              <a:gd name="connsiteX4" fmla="*/ 1844299 w 1847631"/>
              <a:gd name="connsiteY4" fmla="*/ 0 h 922149"/>
              <a:gd name="connsiteX0" fmla="*/ 0 w 1847631"/>
              <a:gd name="connsiteY0" fmla="*/ 922149 h 1145394"/>
              <a:gd name="connsiteX1" fmla="*/ 432428 w 1847631"/>
              <a:gd name="connsiteY1" fmla="*/ 1144456 h 1145394"/>
              <a:gd name="connsiteX2" fmla="*/ 879080 w 1847631"/>
              <a:gd name="connsiteY2" fmla="*/ 789074 h 1145394"/>
              <a:gd name="connsiteX3" fmla="*/ 1277211 w 1847631"/>
              <a:gd name="connsiteY3" fmla="*/ 541101 h 1145394"/>
              <a:gd name="connsiteX4" fmla="*/ 1844299 w 1847631"/>
              <a:gd name="connsiteY4" fmla="*/ 0 h 1145394"/>
              <a:gd name="connsiteX0" fmla="*/ 0 w 1847631"/>
              <a:gd name="connsiteY0" fmla="*/ 922149 h 1144927"/>
              <a:gd name="connsiteX1" fmla="*/ 432428 w 1847631"/>
              <a:gd name="connsiteY1" fmla="*/ 1144456 h 1144927"/>
              <a:gd name="connsiteX2" fmla="*/ 879080 w 1847631"/>
              <a:gd name="connsiteY2" fmla="*/ 789074 h 1144927"/>
              <a:gd name="connsiteX3" fmla="*/ 1277211 w 1847631"/>
              <a:gd name="connsiteY3" fmla="*/ 541101 h 1144927"/>
              <a:gd name="connsiteX4" fmla="*/ 1844299 w 1847631"/>
              <a:gd name="connsiteY4" fmla="*/ 0 h 1144927"/>
              <a:gd name="connsiteX0" fmla="*/ 0 w 1847214"/>
              <a:gd name="connsiteY0" fmla="*/ 922149 h 1144942"/>
              <a:gd name="connsiteX1" fmla="*/ 432428 w 1847214"/>
              <a:gd name="connsiteY1" fmla="*/ 1144456 h 1144942"/>
              <a:gd name="connsiteX2" fmla="*/ 879080 w 1847214"/>
              <a:gd name="connsiteY2" fmla="*/ 789074 h 1144942"/>
              <a:gd name="connsiteX3" fmla="*/ 1207344 w 1847214"/>
              <a:gd name="connsiteY3" fmla="*/ 491547 h 1144942"/>
              <a:gd name="connsiteX4" fmla="*/ 1844299 w 1847214"/>
              <a:gd name="connsiteY4" fmla="*/ 0 h 1144942"/>
              <a:gd name="connsiteX0" fmla="*/ 0 w 1847214"/>
              <a:gd name="connsiteY0" fmla="*/ 823042 h 1045835"/>
              <a:gd name="connsiteX1" fmla="*/ 432428 w 1847214"/>
              <a:gd name="connsiteY1" fmla="*/ 1045349 h 1045835"/>
              <a:gd name="connsiteX2" fmla="*/ 879080 w 1847214"/>
              <a:gd name="connsiteY2" fmla="*/ 689967 h 1045835"/>
              <a:gd name="connsiteX3" fmla="*/ 1207344 w 1847214"/>
              <a:gd name="connsiteY3" fmla="*/ 392440 h 1045835"/>
              <a:gd name="connsiteX4" fmla="*/ 1844299 w 1847214"/>
              <a:gd name="connsiteY4" fmla="*/ 0 h 1045835"/>
              <a:gd name="connsiteX0" fmla="*/ 0 w 1847214"/>
              <a:gd name="connsiteY0" fmla="*/ 695618 h 918411"/>
              <a:gd name="connsiteX1" fmla="*/ 432428 w 1847214"/>
              <a:gd name="connsiteY1" fmla="*/ 917925 h 918411"/>
              <a:gd name="connsiteX2" fmla="*/ 879080 w 1847214"/>
              <a:gd name="connsiteY2" fmla="*/ 562543 h 918411"/>
              <a:gd name="connsiteX3" fmla="*/ 1207344 w 1847214"/>
              <a:gd name="connsiteY3" fmla="*/ 265016 h 918411"/>
              <a:gd name="connsiteX4" fmla="*/ 1844299 w 1847214"/>
              <a:gd name="connsiteY4" fmla="*/ 0 h 918411"/>
              <a:gd name="connsiteX0" fmla="*/ 0 w 1847833"/>
              <a:gd name="connsiteY0" fmla="*/ 695618 h 918426"/>
              <a:gd name="connsiteX1" fmla="*/ 432428 w 1847833"/>
              <a:gd name="connsiteY1" fmla="*/ 917925 h 918426"/>
              <a:gd name="connsiteX2" fmla="*/ 879080 w 1847833"/>
              <a:gd name="connsiteY2" fmla="*/ 562543 h 918426"/>
              <a:gd name="connsiteX3" fmla="*/ 1305158 w 1847833"/>
              <a:gd name="connsiteY3" fmla="*/ 215462 h 918426"/>
              <a:gd name="connsiteX4" fmla="*/ 1844299 w 1847833"/>
              <a:gd name="connsiteY4" fmla="*/ 0 h 918426"/>
              <a:gd name="connsiteX0" fmla="*/ 0 w 1848056"/>
              <a:gd name="connsiteY0" fmla="*/ 695618 h 918426"/>
              <a:gd name="connsiteX1" fmla="*/ 432428 w 1848056"/>
              <a:gd name="connsiteY1" fmla="*/ 917925 h 918426"/>
              <a:gd name="connsiteX2" fmla="*/ 879080 w 1848056"/>
              <a:gd name="connsiteY2" fmla="*/ 562543 h 918426"/>
              <a:gd name="connsiteX3" fmla="*/ 1305158 w 1848056"/>
              <a:gd name="connsiteY3" fmla="*/ 215462 h 918426"/>
              <a:gd name="connsiteX4" fmla="*/ 1844299 w 1848056"/>
              <a:gd name="connsiteY4" fmla="*/ 0 h 918426"/>
              <a:gd name="connsiteX0" fmla="*/ 0 w 1848116"/>
              <a:gd name="connsiteY0" fmla="*/ 695618 h 918426"/>
              <a:gd name="connsiteX1" fmla="*/ 432428 w 1848116"/>
              <a:gd name="connsiteY1" fmla="*/ 917925 h 918426"/>
              <a:gd name="connsiteX2" fmla="*/ 879080 w 1848116"/>
              <a:gd name="connsiteY2" fmla="*/ 562543 h 918426"/>
              <a:gd name="connsiteX3" fmla="*/ 1305158 w 1848116"/>
              <a:gd name="connsiteY3" fmla="*/ 215462 h 918426"/>
              <a:gd name="connsiteX4" fmla="*/ 1844299 w 1848116"/>
              <a:gd name="connsiteY4" fmla="*/ 0 h 918426"/>
              <a:gd name="connsiteX0" fmla="*/ 0 w 1848116"/>
              <a:gd name="connsiteY0" fmla="*/ 695618 h 918984"/>
              <a:gd name="connsiteX1" fmla="*/ 432428 w 1848116"/>
              <a:gd name="connsiteY1" fmla="*/ 917925 h 918984"/>
              <a:gd name="connsiteX2" fmla="*/ 879080 w 1848116"/>
              <a:gd name="connsiteY2" fmla="*/ 562543 h 918984"/>
              <a:gd name="connsiteX3" fmla="*/ 1305158 w 1848116"/>
              <a:gd name="connsiteY3" fmla="*/ 215462 h 918984"/>
              <a:gd name="connsiteX4" fmla="*/ 1844299 w 1848116"/>
              <a:gd name="connsiteY4" fmla="*/ 0 h 918984"/>
              <a:gd name="connsiteX0" fmla="*/ 0 w 1848116"/>
              <a:gd name="connsiteY0" fmla="*/ 695618 h 918541"/>
              <a:gd name="connsiteX1" fmla="*/ 432428 w 1848116"/>
              <a:gd name="connsiteY1" fmla="*/ 917925 h 918541"/>
              <a:gd name="connsiteX2" fmla="*/ 879080 w 1848116"/>
              <a:gd name="connsiteY2" fmla="*/ 562543 h 918541"/>
              <a:gd name="connsiteX3" fmla="*/ 1305158 w 1848116"/>
              <a:gd name="connsiteY3" fmla="*/ 215462 h 918541"/>
              <a:gd name="connsiteX4" fmla="*/ 1844299 w 1848116"/>
              <a:gd name="connsiteY4" fmla="*/ 0 h 918541"/>
              <a:gd name="connsiteX0" fmla="*/ 0 w 1847876"/>
              <a:gd name="connsiteY0" fmla="*/ 695618 h 918034"/>
              <a:gd name="connsiteX1" fmla="*/ 432428 w 1847876"/>
              <a:gd name="connsiteY1" fmla="*/ 917925 h 918034"/>
              <a:gd name="connsiteX2" fmla="*/ 845292 w 1847876"/>
              <a:gd name="connsiteY2" fmla="*/ 651554 h 918034"/>
              <a:gd name="connsiteX3" fmla="*/ 1305158 w 1847876"/>
              <a:gd name="connsiteY3" fmla="*/ 215462 h 918034"/>
              <a:gd name="connsiteX4" fmla="*/ 1844299 w 1847876"/>
              <a:gd name="connsiteY4" fmla="*/ 0 h 918034"/>
              <a:gd name="connsiteX0" fmla="*/ 0 w 1849593"/>
              <a:gd name="connsiteY0" fmla="*/ 701711 h 924127"/>
              <a:gd name="connsiteX1" fmla="*/ 432428 w 1849593"/>
              <a:gd name="connsiteY1" fmla="*/ 924018 h 924127"/>
              <a:gd name="connsiteX2" fmla="*/ 845292 w 1849593"/>
              <a:gd name="connsiteY2" fmla="*/ 657647 h 924127"/>
              <a:gd name="connsiteX3" fmla="*/ 1453827 w 1849593"/>
              <a:gd name="connsiteY3" fmla="*/ 70921 h 924127"/>
              <a:gd name="connsiteX4" fmla="*/ 1844299 w 1849593"/>
              <a:gd name="connsiteY4" fmla="*/ 6093 h 92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593" h="924127">
                <a:moveTo>
                  <a:pt x="0" y="701711"/>
                </a:moveTo>
                <a:cubicBezTo>
                  <a:pt x="151109" y="566747"/>
                  <a:pt x="291546" y="931362"/>
                  <a:pt x="432428" y="924018"/>
                </a:cubicBezTo>
                <a:cubicBezTo>
                  <a:pt x="573310" y="916674"/>
                  <a:pt x="675059" y="799830"/>
                  <a:pt x="845292" y="657647"/>
                </a:cubicBezTo>
                <a:cubicBezTo>
                  <a:pt x="1015525" y="515464"/>
                  <a:pt x="1287326" y="179513"/>
                  <a:pt x="1453827" y="70921"/>
                </a:cubicBezTo>
                <a:cubicBezTo>
                  <a:pt x="1620328" y="-37671"/>
                  <a:pt x="1890794" y="12551"/>
                  <a:pt x="1844299" y="6093"/>
                </a:cubicBezTo>
              </a:path>
            </a:pathLst>
          </a:custGeom>
          <a:noFill/>
          <a:ln w="2222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732342-254A-4733-94C7-977B82E33D6D}"/>
              </a:ext>
            </a:extLst>
          </p:cNvPr>
          <p:cNvSpPr txBox="1"/>
          <p:nvPr/>
        </p:nvSpPr>
        <p:spPr>
          <a:xfrm>
            <a:off x="9860531" y="2501796"/>
            <a:ext cx="120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G</a:t>
            </a:r>
            <a:r>
              <a:rPr lang="en-US" i="1" baseline="-25000" dirty="0"/>
              <a:t>t</a:t>
            </a:r>
            <a:r>
              <a:rPr lang="en-US" baseline="-25000" dirty="0"/>
              <a:t>+10+𝜏</a:t>
            </a:r>
            <a:endParaRPr lang="en-US" sz="1400" baseline="-25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E57DCB-0F5A-46D6-8406-68AF0712AD03}"/>
              </a:ext>
            </a:extLst>
          </p:cNvPr>
          <p:cNvSpPr/>
          <p:nvPr/>
        </p:nvSpPr>
        <p:spPr>
          <a:xfrm>
            <a:off x="9871250" y="2766946"/>
            <a:ext cx="73229" cy="66904"/>
          </a:xfrm>
          <a:prstGeom prst="ellipse">
            <a:avLst/>
          </a:prstGeom>
          <a:solidFill>
            <a:srgbClr val="0070C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63317"/>
      </p:ext>
    </p:extLst>
  </p:cSld>
  <p:clrMapOvr>
    <a:masterClrMapping/>
  </p:clrMapOvr>
  <p:transition spd="med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5006-C99E-49A6-9C41-CACE5AF2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B86D-DA3A-45AE-8FC2-BB6B4DBA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45921"/>
            <a:ext cx="6238113" cy="3985191"/>
          </a:xfrm>
        </p:spPr>
        <p:txBody>
          <a:bodyPr>
            <a:normAutofit/>
          </a:bodyPr>
          <a:lstStyle/>
          <a:p>
            <a:r>
              <a:rPr lang="en-US" dirty="0"/>
              <a:t>Bolus recommendation</a:t>
            </a:r>
          </a:p>
          <a:p>
            <a:r>
              <a:rPr lang="en-US" dirty="0"/>
              <a:t>Givens:</a:t>
            </a:r>
          </a:p>
          <a:p>
            <a:pPr lvl="1"/>
            <a:r>
              <a:rPr lang="en-US" dirty="0"/>
              <a:t>BGL target</a:t>
            </a:r>
          </a:p>
          <a:p>
            <a:pPr lvl="1"/>
            <a:r>
              <a:rPr lang="en-US" dirty="0"/>
              <a:t>Number of minutes after bolus to meet target</a:t>
            </a:r>
          </a:p>
          <a:p>
            <a:r>
              <a:rPr lang="en-US" dirty="0"/>
              <a:t>Recommend amount of insulin to bolus 10 minutes in the future to lower BGL to target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9AD96-45A6-436F-87D3-30E55D99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2BE6FF-52D9-45B3-ACA0-8E8FB38DEF61}"/>
              </a:ext>
            </a:extLst>
          </p:cNvPr>
          <p:cNvCxnSpPr>
            <a:cxnSpLocks/>
          </p:cNvCxnSpPr>
          <p:nvPr/>
        </p:nvCxnSpPr>
        <p:spPr>
          <a:xfrm flipV="1">
            <a:off x="7565002" y="5349467"/>
            <a:ext cx="4140100" cy="2628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58E5B9-F89E-4739-8B0D-363FF2775912}"/>
              </a:ext>
            </a:extLst>
          </p:cNvPr>
          <p:cNvSpPr txBox="1"/>
          <p:nvPr/>
        </p:nvSpPr>
        <p:spPr>
          <a:xfrm>
            <a:off x="7512145" y="4997746"/>
            <a:ext cx="277290" cy="381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</a:t>
            </a:r>
            <a:endParaRPr lang="en-US" sz="16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BC803-871A-4299-996E-8A56D65DD8BB}"/>
              </a:ext>
            </a:extLst>
          </p:cNvPr>
          <p:cNvSpPr txBox="1"/>
          <p:nvPr/>
        </p:nvSpPr>
        <p:spPr>
          <a:xfrm>
            <a:off x="9881744" y="4995270"/>
            <a:ext cx="105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+10+𝜏</a:t>
            </a: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A14E0707-431B-4891-B472-2BD562A2E06A}"/>
              </a:ext>
            </a:extLst>
          </p:cNvPr>
          <p:cNvSpPr/>
          <p:nvPr/>
        </p:nvSpPr>
        <p:spPr>
          <a:xfrm>
            <a:off x="7908789" y="2603047"/>
            <a:ext cx="163205" cy="127102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6EBDF-2942-40D7-B34B-4E2B4FCCF530}"/>
              </a:ext>
            </a:extLst>
          </p:cNvPr>
          <p:cNvSpPr txBox="1"/>
          <p:nvPr/>
        </p:nvSpPr>
        <p:spPr>
          <a:xfrm>
            <a:off x="7963732" y="5023700"/>
            <a:ext cx="634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t+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10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C8B61-788F-4BB9-849C-04D86BD1B33A}"/>
              </a:ext>
            </a:extLst>
          </p:cNvPr>
          <p:cNvCxnSpPr>
            <a:cxnSpLocks/>
          </p:cNvCxnSpPr>
          <p:nvPr/>
        </p:nvCxnSpPr>
        <p:spPr>
          <a:xfrm flipV="1">
            <a:off x="9908893" y="3760402"/>
            <a:ext cx="9183" cy="16077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0EEED-6CAD-4F82-AEA7-D64878A3B7CE}"/>
              </a:ext>
            </a:extLst>
          </p:cNvPr>
          <p:cNvCxnSpPr>
            <a:cxnSpLocks/>
          </p:cNvCxnSpPr>
          <p:nvPr/>
        </p:nvCxnSpPr>
        <p:spPr>
          <a:xfrm flipV="1">
            <a:off x="7983510" y="2766946"/>
            <a:ext cx="0" cy="26010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0E84BA-1D9E-45D3-AC0F-0E883FD39400}"/>
              </a:ext>
            </a:extLst>
          </p:cNvPr>
          <p:cNvCxnSpPr>
            <a:cxnSpLocks/>
          </p:cNvCxnSpPr>
          <p:nvPr/>
        </p:nvCxnSpPr>
        <p:spPr>
          <a:xfrm flipV="1">
            <a:off x="7565002" y="2730149"/>
            <a:ext cx="0" cy="26379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831294-D7BD-4C9D-A2A6-90E3A00BAE57}"/>
                  </a:ext>
                </a:extLst>
              </p:cNvPr>
              <p:cNvSpPr txBox="1"/>
              <p:nvPr/>
            </p:nvSpPr>
            <p:spPr>
              <a:xfrm>
                <a:off x="7669064" y="2159619"/>
                <a:ext cx="6288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831294-D7BD-4C9D-A2A6-90E3A00BA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64" y="2159619"/>
                <a:ext cx="628891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A732342-254A-4733-94C7-977B82E33D6D}"/>
              </a:ext>
            </a:extLst>
          </p:cNvPr>
          <p:cNvSpPr txBox="1"/>
          <p:nvPr/>
        </p:nvSpPr>
        <p:spPr>
          <a:xfrm>
            <a:off x="9881744" y="3445011"/>
            <a:ext cx="120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G</a:t>
            </a:r>
            <a:r>
              <a:rPr lang="en-US" i="1" baseline="-25000" dirty="0"/>
              <a:t>t</a:t>
            </a:r>
            <a:r>
              <a:rPr lang="en-US" baseline="-25000" dirty="0"/>
              <a:t>+10+𝜏</a:t>
            </a:r>
            <a:endParaRPr lang="en-US" sz="1400" baseline="-25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E57DCB-0F5A-46D6-8406-68AF0712AD03}"/>
              </a:ext>
            </a:extLst>
          </p:cNvPr>
          <p:cNvSpPr/>
          <p:nvPr/>
        </p:nvSpPr>
        <p:spPr>
          <a:xfrm>
            <a:off x="9892463" y="3710161"/>
            <a:ext cx="73229" cy="66904"/>
          </a:xfrm>
          <a:prstGeom prst="ellipse">
            <a:avLst/>
          </a:prstGeom>
          <a:solidFill>
            <a:srgbClr val="0070C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D3B37A-232E-41D2-8BA1-F94C097C0F71}"/>
              </a:ext>
            </a:extLst>
          </p:cNvPr>
          <p:cNvSpPr/>
          <p:nvPr/>
        </p:nvSpPr>
        <p:spPr>
          <a:xfrm>
            <a:off x="7566660" y="2958007"/>
            <a:ext cx="2339340" cy="898191"/>
          </a:xfrm>
          <a:custGeom>
            <a:avLst/>
            <a:gdLst>
              <a:gd name="connsiteX0" fmla="*/ 0 w 2339340"/>
              <a:gd name="connsiteY0" fmla="*/ 394725 h 898191"/>
              <a:gd name="connsiteX1" fmla="*/ 388620 w 2339340"/>
              <a:gd name="connsiteY1" fmla="*/ 13725 h 898191"/>
              <a:gd name="connsiteX2" fmla="*/ 1394460 w 2339340"/>
              <a:gd name="connsiteY2" fmla="*/ 829065 h 898191"/>
              <a:gd name="connsiteX3" fmla="*/ 2339340 w 2339340"/>
              <a:gd name="connsiteY3" fmla="*/ 798585 h 89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340" h="898191">
                <a:moveTo>
                  <a:pt x="0" y="394725"/>
                </a:moveTo>
                <a:cubicBezTo>
                  <a:pt x="78105" y="168030"/>
                  <a:pt x="156210" y="-58665"/>
                  <a:pt x="388620" y="13725"/>
                </a:cubicBezTo>
                <a:cubicBezTo>
                  <a:pt x="621030" y="86115"/>
                  <a:pt x="1069340" y="698255"/>
                  <a:pt x="1394460" y="829065"/>
                </a:cubicBezTo>
                <a:cubicBezTo>
                  <a:pt x="1719580" y="959875"/>
                  <a:pt x="2029460" y="879230"/>
                  <a:pt x="2339340" y="798585"/>
                </a:cubicBezTo>
              </a:path>
            </a:pathLst>
          </a:cu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1111"/>
      </p:ext>
    </p:extLst>
  </p:cSld>
  <p:clrMapOvr>
    <a:masterClrMapping/>
  </p:clrMapOvr>
  <p:transition spd="med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5006-C99E-49A6-9C41-CACE5AF2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B86D-DA3A-45AE-8FC2-BB6B4DBA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45921"/>
            <a:ext cx="6238113" cy="3985191"/>
          </a:xfrm>
        </p:spPr>
        <p:txBody>
          <a:bodyPr>
            <a:normAutofit/>
          </a:bodyPr>
          <a:lstStyle/>
          <a:p>
            <a:r>
              <a:rPr lang="en-US" dirty="0"/>
              <a:t>Bolus recommendation given carbs</a:t>
            </a:r>
          </a:p>
          <a:p>
            <a:r>
              <a:rPr lang="en-US" dirty="0"/>
              <a:t>Givens:</a:t>
            </a:r>
          </a:p>
          <a:p>
            <a:pPr lvl="1"/>
            <a:r>
              <a:rPr lang="en-US" dirty="0"/>
              <a:t>BGL target</a:t>
            </a:r>
          </a:p>
          <a:p>
            <a:pPr lvl="1"/>
            <a:r>
              <a:rPr lang="en-US" dirty="0"/>
              <a:t>Number of minutes after bolus to meet target</a:t>
            </a:r>
          </a:p>
          <a:p>
            <a:pPr lvl="1"/>
            <a:r>
              <a:rPr lang="en-US" dirty="0"/>
              <a:t>Number of carbs in planned meal 20 minutes into the future</a:t>
            </a:r>
          </a:p>
          <a:p>
            <a:r>
              <a:rPr lang="en-US" dirty="0"/>
              <a:t>Recommend amount of insulin to bolus 10 minutes in the future to reach BGL target level given number of carbs in meal 10 minutes later.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9AD96-45A6-436F-87D3-30E55D99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2BE6FF-52D9-45B3-ACA0-8E8FB38DEF61}"/>
              </a:ext>
            </a:extLst>
          </p:cNvPr>
          <p:cNvCxnSpPr>
            <a:cxnSpLocks/>
          </p:cNvCxnSpPr>
          <p:nvPr/>
        </p:nvCxnSpPr>
        <p:spPr>
          <a:xfrm flipV="1">
            <a:off x="7565002" y="5349467"/>
            <a:ext cx="4140100" cy="2628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58E5B9-F89E-4739-8B0D-363FF2775912}"/>
              </a:ext>
            </a:extLst>
          </p:cNvPr>
          <p:cNvSpPr txBox="1"/>
          <p:nvPr/>
        </p:nvSpPr>
        <p:spPr>
          <a:xfrm>
            <a:off x="7512145" y="4997746"/>
            <a:ext cx="277290" cy="381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</a:t>
            </a:r>
            <a:endParaRPr lang="en-US" sz="16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BC803-871A-4299-996E-8A56D65DD8BB}"/>
              </a:ext>
            </a:extLst>
          </p:cNvPr>
          <p:cNvSpPr txBox="1"/>
          <p:nvPr/>
        </p:nvSpPr>
        <p:spPr>
          <a:xfrm>
            <a:off x="9881744" y="4995270"/>
            <a:ext cx="105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+10+𝜏</a:t>
            </a: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A14E0707-431B-4891-B472-2BD562A2E06A}"/>
              </a:ext>
            </a:extLst>
          </p:cNvPr>
          <p:cNvSpPr/>
          <p:nvPr/>
        </p:nvSpPr>
        <p:spPr>
          <a:xfrm>
            <a:off x="7908789" y="2603047"/>
            <a:ext cx="163205" cy="127102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6EBDF-2942-40D7-B34B-4E2B4FCCF530}"/>
              </a:ext>
            </a:extLst>
          </p:cNvPr>
          <p:cNvSpPr txBox="1"/>
          <p:nvPr/>
        </p:nvSpPr>
        <p:spPr>
          <a:xfrm>
            <a:off x="7963732" y="5023700"/>
            <a:ext cx="634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t+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10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C8B61-788F-4BB9-849C-04D86BD1B33A}"/>
              </a:ext>
            </a:extLst>
          </p:cNvPr>
          <p:cNvCxnSpPr>
            <a:cxnSpLocks/>
          </p:cNvCxnSpPr>
          <p:nvPr/>
        </p:nvCxnSpPr>
        <p:spPr>
          <a:xfrm flipV="1">
            <a:off x="9908893" y="3284152"/>
            <a:ext cx="19902" cy="20839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0EEED-6CAD-4F82-AEA7-D64878A3B7CE}"/>
              </a:ext>
            </a:extLst>
          </p:cNvPr>
          <p:cNvCxnSpPr>
            <a:cxnSpLocks/>
          </p:cNvCxnSpPr>
          <p:nvPr/>
        </p:nvCxnSpPr>
        <p:spPr>
          <a:xfrm flipV="1">
            <a:off x="7983510" y="2766946"/>
            <a:ext cx="0" cy="26010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0E84BA-1D9E-45D3-AC0F-0E883FD39400}"/>
              </a:ext>
            </a:extLst>
          </p:cNvPr>
          <p:cNvCxnSpPr>
            <a:cxnSpLocks/>
          </p:cNvCxnSpPr>
          <p:nvPr/>
        </p:nvCxnSpPr>
        <p:spPr>
          <a:xfrm flipV="1">
            <a:off x="7565002" y="2730149"/>
            <a:ext cx="0" cy="26379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831294-D7BD-4C9D-A2A6-90E3A00BAE57}"/>
                  </a:ext>
                </a:extLst>
              </p:cNvPr>
              <p:cNvSpPr txBox="1"/>
              <p:nvPr/>
            </p:nvSpPr>
            <p:spPr>
              <a:xfrm>
                <a:off x="7669064" y="2159619"/>
                <a:ext cx="6288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831294-D7BD-4C9D-A2A6-90E3A00BA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64" y="2159619"/>
                <a:ext cx="628891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A732342-254A-4733-94C7-977B82E33D6D}"/>
              </a:ext>
            </a:extLst>
          </p:cNvPr>
          <p:cNvSpPr txBox="1"/>
          <p:nvPr/>
        </p:nvSpPr>
        <p:spPr>
          <a:xfrm>
            <a:off x="9881744" y="2968761"/>
            <a:ext cx="120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G</a:t>
            </a:r>
            <a:r>
              <a:rPr lang="en-US" i="1" baseline="-25000" dirty="0"/>
              <a:t>t</a:t>
            </a:r>
            <a:r>
              <a:rPr lang="en-US" baseline="-25000" dirty="0"/>
              <a:t>+10+𝜏</a:t>
            </a:r>
            <a:endParaRPr lang="en-US" sz="1400" baseline="-25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E57DCB-0F5A-46D6-8406-68AF0712AD03}"/>
              </a:ext>
            </a:extLst>
          </p:cNvPr>
          <p:cNvSpPr/>
          <p:nvPr/>
        </p:nvSpPr>
        <p:spPr>
          <a:xfrm>
            <a:off x="9892463" y="3233911"/>
            <a:ext cx="73229" cy="66904"/>
          </a:xfrm>
          <a:prstGeom prst="ellipse">
            <a:avLst/>
          </a:prstGeom>
          <a:solidFill>
            <a:srgbClr val="0070C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45176C13-37C3-49DE-9C19-51BE147D4260}"/>
              </a:ext>
            </a:extLst>
          </p:cNvPr>
          <p:cNvSpPr/>
          <p:nvPr/>
        </p:nvSpPr>
        <p:spPr>
          <a:xfrm>
            <a:off x="8416098" y="2603047"/>
            <a:ext cx="163205" cy="127102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643373-A2DA-423E-9785-70AB3DCE6C6B}"/>
              </a:ext>
            </a:extLst>
          </p:cNvPr>
          <p:cNvCxnSpPr>
            <a:cxnSpLocks/>
          </p:cNvCxnSpPr>
          <p:nvPr/>
        </p:nvCxnSpPr>
        <p:spPr>
          <a:xfrm flipV="1">
            <a:off x="8503470" y="2761215"/>
            <a:ext cx="0" cy="26010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653720-36AD-441B-8C8E-1ABCA89C3EEA}"/>
                  </a:ext>
                </a:extLst>
              </p:cNvPr>
              <p:cNvSpPr txBox="1"/>
              <p:nvPr/>
            </p:nvSpPr>
            <p:spPr>
              <a:xfrm>
                <a:off x="8186263" y="2162036"/>
                <a:ext cx="6288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653720-36AD-441B-8C8E-1ABCA89C3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263" y="2162036"/>
                <a:ext cx="62889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2116E5A-432B-49FB-A924-F91E34B63694}"/>
              </a:ext>
            </a:extLst>
          </p:cNvPr>
          <p:cNvSpPr txBox="1"/>
          <p:nvPr/>
        </p:nvSpPr>
        <p:spPr>
          <a:xfrm>
            <a:off x="8497701" y="5015562"/>
            <a:ext cx="634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t+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20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873F3F0-B706-4297-A929-7388AE9B4C96}"/>
              </a:ext>
            </a:extLst>
          </p:cNvPr>
          <p:cNvSpPr/>
          <p:nvPr/>
        </p:nvSpPr>
        <p:spPr>
          <a:xfrm>
            <a:off x="7565136" y="2862485"/>
            <a:ext cx="2340864" cy="617114"/>
          </a:xfrm>
          <a:custGeom>
            <a:avLst/>
            <a:gdLst>
              <a:gd name="connsiteX0" fmla="*/ 0 w 2340864"/>
              <a:gd name="connsiteY0" fmla="*/ 250979 h 617114"/>
              <a:gd name="connsiteX1" fmla="*/ 329184 w 2340864"/>
              <a:gd name="connsiteY1" fmla="*/ 13235 h 617114"/>
              <a:gd name="connsiteX2" fmla="*/ 1280160 w 2340864"/>
              <a:gd name="connsiteY2" fmla="*/ 604547 h 617114"/>
              <a:gd name="connsiteX3" fmla="*/ 2340864 w 2340864"/>
              <a:gd name="connsiteY3" fmla="*/ 415571 h 6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617114">
                <a:moveTo>
                  <a:pt x="0" y="250979"/>
                </a:moveTo>
                <a:cubicBezTo>
                  <a:pt x="57912" y="102643"/>
                  <a:pt x="115824" y="-45693"/>
                  <a:pt x="329184" y="13235"/>
                </a:cubicBezTo>
                <a:cubicBezTo>
                  <a:pt x="542544" y="72163"/>
                  <a:pt x="944880" y="537491"/>
                  <a:pt x="1280160" y="604547"/>
                </a:cubicBezTo>
                <a:cubicBezTo>
                  <a:pt x="1615440" y="671603"/>
                  <a:pt x="2159000" y="450115"/>
                  <a:pt x="2340864" y="415571"/>
                </a:cubicBezTo>
              </a:path>
            </a:pathLst>
          </a:cu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3186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05AB-6D14-4C17-AEDF-78E8BE44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6863-59CA-4BFF-8413-5A103F4C9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45921"/>
            <a:ext cx="5666770" cy="3294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Ideally, all examples would include no impactful events other than label.</a:t>
            </a:r>
          </a:p>
          <a:p>
            <a:r>
              <a:rPr lang="en-US" dirty="0"/>
              <a:t>However, this significantly limits number of available examples.</a:t>
            </a:r>
          </a:p>
          <a:p>
            <a:r>
              <a:rPr lang="en-US" b="1" dirty="0">
                <a:solidFill>
                  <a:srgbClr val="FF0000"/>
                </a:solidFill>
              </a:rPr>
              <a:t>Inertial</a:t>
            </a:r>
            <a:r>
              <a:rPr lang="en-US" dirty="0"/>
              <a:t> case: No events other than label in the prediction window.</a:t>
            </a:r>
          </a:p>
          <a:p>
            <a:r>
              <a:rPr lang="en-US" b="1" dirty="0">
                <a:solidFill>
                  <a:srgbClr val="00B050"/>
                </a:solidFill>
              </a:rPr>
              <a:t>Unrestricted</a:t>
            </a:r>
            <a:r>
              <a:rPr lang="en-US" dirty="0"/>
              <a:t> case: Extra events allowed within prediction window.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E1613-1D4E-4B36-8ED6-4991797B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A0A683-F684-474E-A90F-E25742E191C5}"/>
              </a:ext>
            </a:extLst>
          </p:cNvPr>
          <p:cNvCxnSpPr>
            <a:cxnSpLocks/>
          </p:cNvCxnSpPr>
          <p:nvPr/>
        </p:nvCxnSpPr>
        <p:spPr>
          <a:xfrm flipV="1">
            <a:off x="7072632" y="4835769"/>
            <a:ext cx="4140100" cy="2628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584FA4-3FE2-4F25-BA69-62FF48401AED}"/>
              </a:ext>
            </a:extLst>
          </p:cNvPr>
          <p:cNvSpPr txBox="1"/>
          <p:nvPr/>
        </p:nvSpPr>
        <p:spPr>
          <a:xfrm>
            <a:off x="7019775" y="4484048"/>
            <a:ext cx="277290" cy="381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</a:t>
            </a:r>
            <a:endParaRPr lang="en-US" sz="16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5CC4B0-8AFD-4977-AA3E-27AD066B3954}"/>
              </a:ext>
            </a:extLst>
          </p:cNvPr>
          <p:cNvSpPr txBox="1"/>
          <p:nvPr/>
        </p:nvSpPr>
        <p:spPr>
          <a:xfrm>
            <a:off x="9389374" y="4481572"/>
            <a:ext cx="105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+10+𝜏</a:t>
            </a: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E5DBD3A2-90CC-4147-B420-FD19A851537B}"/>
              </a:ext>
            </a:extLst>
          </p:cNvPr>
          <p:cNvSpPr/>
          <p:nvPr/>
        </p:nvSpPr>
        <p:spPr>
          <a:xfrm>
            <a:off x="7416419" y="2089349"/>
            <a:ext cx="163205" cy="127102"/>
          </a:xfrm>
          <a:prstGeom prst="star5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D04EC-262B-473D-B433-DBFC06A0ADB2}"/>
              </a:ext>
            </a:extLst>
          </p:cNvPr>
          <p:cNvSpPr txBox="1"/>
          <p:nvPr/>
        </p:nvSpPr>
        <p:spPr>
          <a:xfrm>
            <a:off x="7471362" y="4510002"/>
            <a:ext cx="634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t+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10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B39CF8-0542-4C22-8724-90C971D7C6BD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9415495" y="2320152"/>
            <a:ext cx="1027" cy="25342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438F01-0D1E-4246-A36A-5FE95B0DD22E}"/>
              </a:ext>
            </a:extLst>
          </p:cNvPr>
          <p:cNvCxnSpPr>
            <a:cxnSpLocks/>
          </p:cNvCxnSpPr>
          <p:nvPr/>
        </p:nvCxnSpPr>
        <p:spPr>
          <a:xfrm flipV="1">
            <a:off x="7491140" y="2253248"/>
            <a:ext cx="0" cy="26010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899EB9-33C0-4983-8B32-EEE67B9FF80F}"/>
              </a:ext>
            </a:extLst>
          </p:cNvPr>
          <p:cNvCxnSpPr>
            <a:cxnSpLocks/>
          </p:cNvCxnSpPr>
          <p:nvPr/>
        </p:nvCxnSpPr>
        <p:spPr>
          <a:xfrm flipV="1">
            <a:off x="7072632" y="2867372"/>
            <a:ext cx="1" cy="19870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118E19-A8E2-4C7A-ACCE-0CF49F8253A2}"/>
                  </a:ext>
                </a:extLst>
              </p:cNvPr>
              <p:cNvSpPr txBox="1"/>
              <p:nvPr/>
            </p:nvSpPr>
            <p:spPr>
              <a:xfrm>
                <a:off x="7176694" y="1645921"/>
                <a:ext cx="6288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118E19-A8E2-4C7A-ACCE-0CF49F825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694" y="1645921"/>
                <a:ext cx="628891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00">
            <a:extLst>
              <a:ext uri="{FF2B5EF4-FFF2-40B4-BE49-F238E27FC236}">
                <a16:creationId xmlns:a16="http://schemas.microsoft.com/office/drawing/2014/main" id="{669CDDEA-36C5-4B84-9837-7337EFE02FB3}"/>
              </a:ext>
            </a:extLst>
          </p:cNvPr>
          <p:cNvSpPr/>
          <p:nvPr/>
        </p:nvSpPr>
        <p:spPr>
          <a:xfrm>
            <a:off x="7068547" y="2295875"/>
            <a:ext cx="2346948" cy="1138671"/>
          </a:xfrm>
          <a:custGeom>
            <a:avLst/>
            <a:gdLst>
              <a:gd name="connsiteX0" fmla="*/ 0 w 1847300"/>
              <a:gd name="connsiteY0" fmla="*/ 922149 h 922149"/>
              <a:gd name="connsiteX1" fmla="*/ 418455 w 1847300"/>
              <a:gd name="connsiteY1" fmla="*/ 627682 h 922149"/>
              <a:gd name="connsiteX2" fmla="*/ 697424 w 1847300"/>
              <a:gd name="connsiteY2" fmla="*/ 774916 h 922149"/>
              <a:gd name="connsiteX3" fmla="*/ 1193370 w 1847300"/>
              <a:gd name="connsiteY3" fmla="*/ 526943 h 922149"/>
              <a:gd name="connsiteX4" fmla="*/ 1844299 w 1847300"/>
              <a:gd name="connsiteY4" fmla="*/ 0 h 922149"/>
              <a:gd name="connsiteX0" fmla="*/ 0 w 1847143"/>
              <a:gd name="connsiteY0" fmla="*/ 922149 h 922149"/>
              <a:gd name="connsiteX1" fmla="*/ 418455 w 1847143"/>
              <a:gd name="connsiteY1" fmla="*/ 627682 h 922149"/>
              <a:gd name="connsiteX2" fmla="*/ 879080 w 1847143"/>
              <a:gd name="connsiteY2" fmla="*/ 789074 h 922149"/>
              <a:gd name="connsiteX3" fmla="*/ 1193370 w 1847143"/>
              <a:gd name="connsiteY3" fmla="*/ 526943 h 922149"/>
              <a:gd name="connsiteX4" fmla="*/ 1844299 w 1847143"/>
              <a:gd name="connsiteY4" fmla="*/ 0 h 922149"/>
              <a:gd name="connsiteX0" fmla="*/ 0 w 1847631"/>
              <a:gd name="connsiteY0" fmla="*/ 922149 h 922149"/>
              <a:gd name="connsiteX1" fmla="*/ 418455 w 1847631"/>
              <a:gd name="connsiteY1" fmla="*/ 627682 h 922149"/>
              <a:gd name="connsiteX2" fmla="*/ 879080 w 1847631"/>
              <a:gd name="connsiteY2" fmla="*/ 789074 h 922149"/>
              <a:gd name="connsiteX3" fmla="*/ 1277211 w 1847631"/>
              <a:gd name="connsiteY3" fmla="*/ 541101 h 922149"/>
              <a:gd name="connsiteX4" fmla="*/ 1844299 w 1847631"/>
              <a:gd name="connsiteY4" fmla="*/ 0 h 922149"/>
              <a:gd name="connsiteX0" fmla="*/ 0 w 1847631"/>
              <a:gd name="connsiteY0" fmla="*/ 922149 h 922149"/>
              <a:gd name="connsiteX1" fmla="*/ 418455 w 1847631"/>
              <a:gd name="connsiteY1" fmla="*/ 868371 h 922149"/>
              <a:gd name="connsiteX2" fmla="*/ 879080 w 1847631"/>
              <a:gd name="connsiteY2" fmla="*/ 789074 h 922149"/>
              <a:gd name="connsiteX3" fmla="*/ 1277211 w 1847631"/>
              <a:gd name="connsiteY3" fmla="*/ 541101 h 922149"/>
              <a:gd name="connsiteX4" fmla="*/ 1844299 w 1847631"/>
              <a:gd name="connsiteY4" fmla="*/ 0 h 922149"/>
              <a:gd name="connsiteX0" fmla="*/ 0 w 1847631"/>
              <a:gd name="connsiteY0" fmla="*/ 922149 h 1145394"/>
              <a:gd name="connsiteX1" fmla="*/ 432428 w 1847631"/>
              <a:gd name="connsiteY1" fmla="*/ 1144456 h 1145394"/>
              <a:gd name="connsiteX2" fmla="*/ 879080 w 1847631"/>
              <a:gd name="connsiteY2" fmla="*/ 789074 h 1145394"/>
              <a:gd name="connsiteX3" fmla="*/ 1277211 w 1847631"/>
              <a:gd name="connsiteY3" fmla="*/ 541101 h 1145394"/>
              <a:gd name="connsiteX4" fmla="*/ 1844299 w 1847631"/>
              <a:gd name="connsiteY4" fmla="*/ 0 h 1145394"/>
              <a:gd name="connsiteX0" fmla="*/ 0 w 1847631"/>
              <a:gd name="connsiteY0" fmla="*/ 922149 h 1144927"/>
              <a:gd name="connsiteX1" fmla="*/ 432428 w 1847631"/>
              <a:gd name="connsiteY1" fmla="*/ 1144456 h 1144927"/>
              <a:gd name="connsiteX2" fmla="*/ 879080 w 1847631"/>
              <a:gd name="connsiteY2" fmla="*/ 789074 h 1144927"/>
              <a:gd name="connsiteX3" fmla="*/ 1277211 w 1847631"/>
              <a:gd name="connsiteY3" fmla="*/ 541101 h 1144927"/>
              <a:gd name="connsiteX4" fmla="*/ 1844299 w 1847631"/>
              <a:gd name="connsiteY4" fmla="*/ 0 h 1144927"/>
              <a:gd name="connsiteX0" fmla="*/ 0 w 1847214"/>
              <a:gd name="connsiteY0" fmla="*/ 922149 h 1144942"/>
              <a:gd name="connsiteX1" fmla="*/ 432428 w 1847214"/>
              <a:gd name="connsiteY1" fmla="*/ 1144456 h 1144942"/>
              <a:gd name="connsiteX2" fmla="*/ 879080 w 1847214"/>
              <a:gd name="connsiteY2" fmla="*/ 789074 h 1144942"/>
              <a:gd name="connsiteX3" fmla="*/ 1207344 w 1847214"/>
              <a:gd name="connsiteY3" fmla="*/ 491547 h 1144942"/>
              <a:gd name="connsiteX4" fmla="*/ 1844299 w 1847214"/>
              <a:gd name="connsiteY4" fmla="*/ 0 h 1144942"/>
              <a:gd name="connsiteX0" fmla="*/ 0 w 1847214"/>
              <a:gd name="connsiteY0" fmla="*/ 823042 h 1045835"/>
              <a:gd name="connsiteX1" fmla="*/ 432428 w 1847214"/>
              <a:gd name="connsiteY1" fmla="*/ 1045349 h 1045835"/>
              <a:gd name="connsiteX2" fmla="*/ 879080 w 1847214"/>
              <a:gd name="connsiteY2" fmla="*/ 689967 h 1045835"/>
              <a:gd name="connsiteX3" fmla="*/ 1207344 w 1847214"/>
              <a:gd name="connsiteY3" fmla="*/ 392440 h 1045835"/>
              <a:gd name="connsiteX4" fmla="*/ 1844299 w 1847214"/>
              <a:gd name="connsiteY4" fmla="*/ 0 h 1045835"/>
              <a:gd name="connsiteX0" fmla="*/ 0 w 1847214"/>
              <a:gd name="connsiteY0" fmla="*/ 695618 h 918411"/>
              <a:gd name="connsiteX1" fmla="*/ 432428 w 1847214"/>
              <a:gd name="connsiteY1" fmla="*/ 917925 h 918411"/>
              <a:gd name="connsiteX2" fmla="*/ 879080 w 1847214"/>
              <a:gd name="connsiteY2" fmla="*/ 562543 h 918411"/>
              <a:gd name="connsiteX3" fmla="*/ 1207344 w 1847214"/>
              <a:gd name="connsiteY3" fmla="*/ 265016 h 918411"/>
              <a:gd name="connsiteX4" fmla="*/ 1844299 w 1847214"/>
              <a:gd name="connsiteY4" fmla="*/ 0 h 918411"/>
              <a:gd name="connsiteX0" fmla="*/ 0 w 1847833"/>
              <a:gd name="connsiteY0" fmla="*/ 695618 h 918426"/>
              <a:gd name="connsiteX1" fmla="*/ 432428 w 1847833"/>
              <a:gd name="connsiteY1" fmla="*/ 917925 h 918426"/>
              <a:gd name="connsiteX2" fmla="*/ 879080 w 1847833"/>
              <a:gd name="connsiteY2" fmla="*/ 562543 h 918426"/>
              <a:gd name="connsiteX3" fmla="*/ 1305158 w 1847833"/>
              <a:gd name="connsiteY3" fmla="*/ 215462 h 918426"/>
              <a:gd name="connsiteX4" fmla="*/ 1844299 w 1847833"/>
              <a:gd name="connsiteY4" fmla="*/ 0 h 918426"/>
              <a:gd name="connsiteX0" fmla="*/ 0 w 1848056"/>
              <a:gd name="connsiteY0" fmla="*/ 695618 h 918426"/>
              <a:gd name="connsiteX1" fmla="*/ 432428 w 1848056"/>
              <a:gd name="connsiteY1" fmla="*/ 917925 h 918426"/>
              <a:gd name="connsiteX2" fmla="*/ 879080 w 1848056"/>
              <a:gd name="connsiteY2" fmla="*/ 562543 h 918426"/>
              <a:gd name="connsiteX3" fmla="*/ 1305158 w 1848056"/>
              <a:gd name="connsiteY3" fmla="*/ 215462 h 918426"/>
              <a:gd name="connsiteX4" fmla="*/ 1844299 w 1848056"/>
              <a:gd name="connsiteY4" fmla="*/ 0 h 918426"/>
              <a:gd name="connsiteX0" fmla="*/ 0 w 1848116"/>
              <a:gd name="connsiteY0" fmla="*/ 695618 h 918426"/>
              <a:gd name="connsiteX1" fmla="*/ 432428 w 1848116"/>
              <a:gd name="connsiteY1" fmla="*/ 917925 h 918426"/>
              <a:gd name="connsiteX2" fmla="*/ 879080 w 1848116"/>
              <a:gd name="connsiteY2" fmla="*/ 562543 h 918426"/>
              <a:gd name="connsiteX3" fmla="*/ 1305158 w 1848116"/>
              <a:gd name="connsiteY3" fmla="*/ 215462 h 918426"/>
              <a:gd name="connsiteX4" fmla="*/ 1844299 w 1848116"/>
              <a:gd name="connsiteY4" fmla="*/ 0 h 918426"/>
              <a:gd name="connsiteX0" fmla="*/ 0 w 1848116"/>
              <a:gd name="connsiteY0" fmla="*/ 695618 h 918984"/>
              <a:gd name="connsiteX1" fmla="*/ 432428 w 1848116"/>
              <a:gd name="connsiteY1" fmla="*/ 917925 h 918984"/>
              <a:gd name="connsiteX2" fmla="*/ 879080 w 1848116"/>
              <a:gd name="connsiteY2" fmla="*/ 562543 h 918984"/>
              <a:gd name="connsiteX3" fmla="*/ 1305158 w 1848116"/>
              <a:gd name="connsiteY3" fmla="*/ 215462 h 918984"/>
              <a:gd name="connsiteX4" fmla="*/ 1844299 w 1848116"/>
              <a:gd name="connsiteY4" fmla="*/ 0 h 918984"/>
              <a:gd name="connsiteX0" fmla="*/ 0 w 1848116"/>
              <a:gd name="connsiteY0" fmla="*/ 695618 h 918541"/>
              <a:gd name="connsiteX1" fmla="*/ 432428 w 1848116"/>
              <a:gd name="connsiteY1" fmla="*/ 917925 h 918541"/>
              <a:gd name="connsiteX2" fmla="*/ 879080 w 1848116"/>
              <a:gd name="connsiteY2" fmla="*/ 562543 h 918541"/>
              <a:gd name="connsiteX3" fmla="*/ 1305158 w 1848116"/>
              <a:gd name="connsiteY3" fmla="*/ 215462 h 918541"/>
              <a:gd name="connsiteX4" fmla="*/ 1844299 w 1848116"/>
              <a:gd name="connsiteY4" fmla="*/ 0 h 918541"/>
              <a:gd name="connsiteX0" fmla="*/ 0 w 1847876"/>
              <a:gd name="connsiteY0" fmla="*/ 695618 h 918034"/>
              <a:gd name="connsiteX1" fmla="*/ 432428 w 1847876"/>
              <a:gd name="connsiteY1" fmla="*/ 917925 h 918034"/>
              <a:gd name="connsiteX2" fmla="*/ 845292 w 1847876"/>
              <a:gd name="connsiteY2" fmla="*/ 651554 h 918034"/>
              <a:gd name="connsiteX3" fmla="*/ 1305158 w 1847876"/>
              <a:gd name="connsiteY3" fmla="*/ 215462 h 918034"/>
              <a:gd name="connsiteX4" fmla="*/ 1844299 w 1847876"/>
              <a:gd name="connsiteY4" fmla="*/ 0 h 918034"/>
              <a:gd name="connsiteX0" fmla="*/ 0 w 1849593"/>
              <a:gd name="connsiteY0" fmla="*/ 701711 h 924127"/>
              <a:gd name="connsiteX1" fmla="*/ 432428 w 1849593"/>
              <a:gd name="connsiteY1" fmla="*/ 924018 h 924127"/>
              <a:gd name="connsiteX2" fmla="*/ 845292 w 1849593"/>
              <a:gd name="connsiteY2" fmla="*/ 657647 h 924127"/>
              <a:gd name="connsiteX3" fmla="*/ 1453827 w 1849593"/>
              <a:gd name="connsiteY3" fmla="*/ 70921 h 924127"/>
              <a:gd name="connsiteX4" fmla="*/ 1844299 w 1849593"/>
              <a:gd name="connsiteY4" fmla="*/ 6093 h 92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593" h="924127">
                <a:moveTo>
                  <a:pt x="0" y="701711"/>
                </a:moveTo>
                <a:cubicBezTo>
                  <a:pt x="151109" y="566747"/>
                  <a:pt x="291546" y="931362"/>
                  <a:pt x="432428" y="924018"/>
                </a:cubicBezTo>
                <a:cubicBezTo>
                  <a:pt x="573310" y="916674"/>
                  <a:pt x="675059" y="799830"/>
                  <a:pt x="845292" y="657647"/>
                </a:cubicBezTo>
                <a:cubicBezTo>
                  <a:pt x="1015525" y="515464"/>
                  <a:pt x="1287326" y="179513"/>
                  <a:pt x="1453827" y="70921"/>
                </a:cubicBezTo>
                <a:cubicBezTo>
                  <a:pt x="1620328" y="-37671"/>
                  <a:pt x="1890794" y="12551"/>
                  <a:pt x="1844299" y="6093"/>
                </a:cubicBezTo>
              </a:path>
            </a:pathLst>
          </a:custGeom>
          <a:noFill/>
          <a:ln w="2222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653761-B3FB-4CD6-9598-636E0CCA08D5}"/>
              </a:ext>
            </a:extLst>
          </p:cNvPr>
          <p:cNvSpPr txBox="1"/>
          <p:nvPr/>
        </p:nvSpPr>
        <p:spPr>
          <a:xfrm>
            <a:off x="9368161" y="1988098"/>
            <a:ext cx="120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G</a:t>
            </a:r>
            <a:r>
              <a:rPr lang="en-US" i="1" baseline="-25000" dirty="0"/>
              <a:t>t</a:t>
            </a:r>
            <a:r>
              <a:rPr lang="en-US" baseline="-25000" dirty="0"/>
              <a:t>+10+𝜏</a:t>
            </a:r>
            <a:endParaRPr lang="en-US" sz="1400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FDD47D-5F5D-4ADF-808C-3832F58EA686}"/>
              </a:ext>
            </a:extLst>
          </p:cNvPr>
          <p:cNvSpPr/>
          <p:nvPr/>
        </p:nvSpPr>
        <p:spPr>
          <a:xfrm>
            <a:off x="9378880" y="2253248"/>
            <a:ext cx="73229" cy="66904"/>
          </a:xfrm>
          <a:prstGeom prst="ellipse">
            <a:avLst/>
          </a:prstGeom>
          <a:solidFill>
            <a:srgbClr val="0070C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F86001-7884-4CE6-8F12-F9305EBDCC8E}"/>
              </a:ext>
            </a:extLst>
          </p:cNvPr>
          <p:cNvSpPr/>
          <p:nvPr/>
        </p:nvSpPr>
        <p:spPr>
          <a:xfrm>
            <a:off x="8713303" y="2089349"/>
            <a:ext cx="185433" cy="1638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D7E8CD-1115-4359-9D76-D3597CDC955A}"/>
              </a:ext>
            </a:extLst>
          </p:cNvPr>
          <p:cNvCxnSpPr>
            <a:cxnSpLocks/>
          </p:cNvCxnSpPr>
          <p:nvPr/>
        </p:nvCxnSpPr>
        <p:spPr>
          <a:xfrm>
            <a:off x="8808441" y="1750795"/>
            <a:ext cx="0" cy="3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6325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A2B5-6C51-4E52-B3D7-46B5C5E9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39E2ADF-7272-446B-90ED-58C44662E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72" y="1781968"/>
            <a:ext cx="7152133" cy="329406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1D8986-2390-40DC-8D8F-4B1EF07C949C}"/>
                  </a:ext>
                </a:extLst>
              </p:cNvPr>
              <p:cNvSpPr txBox="1"/>
              <p:nvPr/>
            </p:nvSpPr>
            <p:spPr>
              <a:xfrm>
                <a:off x="1130270" y="1781968"/>
                <a:ext cx="3514465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Label</a:t>
                </a:r>
                <a:r>
                  <a:rPr lang="en-US" b="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History</a:t>
                </a:r>
                <a:r>
                  <a:rPr lang="en-US" dirty="0"/>
                  <a:t> = BGLs, meals, insulin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Target BGL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+10+</m:t>
                        </m:r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τ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Desired time to reach BGL target </a:t>
                </a:r>
                <a:r>
                  <a:rPr lang="en-US" b="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Future impactful events </a:t>
                </a:r>
                <a:r>
                  <a:rPr lang="en-US" dirty="0"/>
                  <a:t>= meals and bolus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+10+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1D8986-2390-40DC-8D8F-4B1EF07C9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70" y="1781968"/>
                <a:ext cx="3514465" cy="5078313"/>
              </a:xfrm>
              <a:prstGeom prst="rect">
                <a:avLst/>
              </a:prstGeom>
              <a:blipFill>
                <a:blip r:embed="rId3"/>
                <a:stretch>
                  <a:fillRect l="-1040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83615-3360-4DB3-92F2-DC9E5B9A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412411"/>
      </p:ext>
    </p:extLst>
  </p:cSld>
  <p:clrMapOvr>
    <a:masterClrMapping/>
  </p:clrMapOvr>
  <p:transition spd="med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89F0-D422-42A0-A086-5EBE6466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16786-9F02-4802-98A1-BA3AF40C3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meal or bolus in the data:</a:t>
                </a:r>
              </a:p>
              <a:p>
                <a:pPr lvl="1"/>
                <a:r>
                  <a:rPr lang="en-US" dirty="0"/>
                  <a:t>13 examples are created for the </a:t>
                </a:r>
                <a:r>
                  <a:rPr lang="en-US" b="1" dirty="0"/>
                  <a:t>unrestricted</a:t>
                </a:r>
                <a:r>
                  <a:rPr lang="en-US" dirty="0"/>
                  <a:t> case, one for each prediction horizon value in [30, 35, … 90].</a:t>
                </a:r>
              </a:p>
              <a:p>
                <a:pPr lvl="1"/>
                <a:r>
                  <a:rPr lang="en-US" dirty="0"/>
                  <a:t>0-13 examples are created for the </a:t>
                </a:r>
                <a:r>
                  <a:rPr lang="en-US" b="1" dirty="0"/>
                  <a:t>inertial</a:t>
                </a:r>
                <a:r>
                  <a:rPr lang="en-US" dirty="0"/>
                  <a:t> case, depending on the presence of extra meal or bolus events in the prediction window.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Examples are not used if BGL target or the BGL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are interpolated.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Examples are not used if more than 12 BGL readings from the past 6 hours are interpolated or if 2 BGL readings from the past hour are interpolated.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16786-9F02-4802-98A1-BA3AF40C3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85" b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715CE-BD94-4F67-9125-F2E615FE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2667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8C41-5FC8-4961-8DB6-1D54B49D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6389-35D1-48C0-9762-90C70EA44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781712"/>
            <a:ext cx="9603275" cy="1877911"/>
          </a:xfrm>
        </p:spPr>
        <p:txBody>
          <a:bodyPr/>
          <a:lstStyle/>
          <a:p>
            <a:r>
              <a:rPr lang="en-US" b="1" dirty="0"/>
              <a:t>Global Baseline: </a:t>
            </a:r>
            <a:r>
              <a:rPr lang="en-US" dirty="0"/>
              <a:t>Predict the average amount of carbs or bolus insulin over that patient's data</a:t>
            </a:r>
          </a:p>
          <a:p>
            <a:r>
              <a:rPr lang="en-US" b="1" dirty="0"/>
              <a:t>Time-Dependent Baseline</a:t>
            </a:r>
            <a:r>
              <a:rPr lang="en-US" dirty="0"/>
              <a:t>: Predict the average amount of carbs or bolus insulin based on the time of day</a:t>
            </a:r>
            <a:endParaRPr lang="en-US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83C3FF-9C4A-4B20-9DD8-929F8F527CFE}"/>
              </a:ext>
            </a:extLst>
          </p:cNvPr>
          <p:cNvCxnSpPr>
            <a:cxnSpLocks/>
          </p:cNvCxnSpPr>
          <p:nvPr/>
        </p:nvCxnSpPr>
        <p:spPr>
          <a:xfrm>
            <a:off x="1003329" y="4855442"/>
            <a:ext cx="1005840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788FB45B-F51A-4919-BB80-ACD9A756EEFF}"/>
              </a:ext>
            </a:extLst>
          </p:cNvPr>
          <p:cNvSpPr/>
          <p:nvPr/>
        </p:nvSpPr>
        <p:spPr>
          <a:xfrm rot="16200000">
            <a:off x="2181716" y="3355379"/>
            <a:ext cx="184809" cy="2541584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E0532F4-45B6-4C09-B9E0-CDA019B73101}"/>
              </a:ext>
            </a:extLst>
          </p:cNvPr>
          <p:cNvSpPr/>
          <p:nvPr/>
        </p:nvSpPr>
        <p:spPr>
          <a:xfrm rot="16200000">
            <a:off x="9698533" y="3355655"/>
            <a:ext cx="184809" cy="2541584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603F4E3-AA61-4504-990D-3D5870B87314}"/>
              </a:ext>
            </a:extLst>
          </p:cNvPr>
          <p:cNvSpPr/>
          <p:nvPr/>
        </p:nvSpPr>
        <p:spPr>
          <a:xfrm rot="16200000">
            <a:off x="5943799" y="3859066"/>
            <a:ext cx="177460" cy="1537527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E6A0322-8171-4B87-BFF7-DD3935FA137B}"/>
              </a:ext>
            </a:extLst>
          </p:cNvPr>
          <p:cNvSpPr/>
          <p:nvPr/>
        </p:nvSpPr>
        <p:spPr>
          <a:xfrm rot="5400000">
            <a:off x="4315609" y="4311999"/>
            <a:ext cx="177460" cy="1537527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69EA24-F320-4BC5-9E0B-4DA790EF855D}"/>
              </a:ext>
            </a:extLst>
          </p:cNvPr>
          <p:cNvSpPr/>
          <p:nvPr/>
        </p:nvSpPr>
        <p:spPr>
          <a:xfrm rot="5400000">
            <a:off x="7571989" y="4311999"/>
            <a:ext cx="177460" cy="1537527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D9BB8-9D0C-401E-A9C1-8EA9E049C9DD}"/>
              </a:ext>
            </a:extLst>
          </p:cNvPr>
          <p:cNvSpPr txBox="1"/>
          <p:nvPr/>
        </p:nvSpPr>
        <p:spPr>
          <a:xfrm>
            <a:off x="1003329" y="3798508"/>
            <a:ext cx="254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12am-6am</a:t>
            </a:r>
          </a:p>
          <a:p>
            <a:pPr algn="ctr"/>
            <a:r>
              <a:rPr lang="en-US" dirty="0"/>
              <a:t>Early Breakfast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EE3B1-490C-41B9-B867-85B53C31423D}"/>
              </a:ext>
            </a:extLst>
          </p:cNvPr>
          <p:cNvSpPr txBox="1"/>
          <p:nvPr/>
        </p:nvSpPr>
        <p:spPr>
          <a:xfrm>
            <a:off x="3550144" y="5214951"/>
            <a:ext cx="1708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6am-10am</a:t>
            </a:r>
          </a:p>
          <a:p>
            <a:pPr algn="ctr"/>
            <a:r>
              <a:rPr lang="en-US" dirty="0"/>
              <a:t>Breakfast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BFF81-79AC-4C2B-AD9B-1C692592EBDC}"/>
              </a:ext>
            </a:extLst>
          </p:cNvPr>
          <p:cNvSpPr txBox="1"/>
          <p:nvPr/>
        </p:nvSpPr>
        <p:spPr>
          <a:xfrm>
            <a:off x="6811755" y="5214951"/>
            <a:ext cx="1708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2pm-6pm</a:t>
            </a:r>
          </a:p>
          <a:p>
            <a:pPr algn="ctr"/>
            <a:r>
              <a:rPr lang="en-US" dirty="0"/>
              <a:t>Dinner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D59AE-443C-4447-A646-96BCB6D6A62E}"/>
              </a:ext>
            </a:extLst>
          </p:cNvPr>
          <p:cNvSpPr txBox="1"/>
          <p:nvPr/>
        </p:nvSpPr>
        <p:spPr>
          <a:xfrm>
            <a:off x="5173103" y="3843041"/>
            <a:ext cx="1708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10am-2pm</a:t>
            </a:r>
          </a:p>
          <a:p>
            <a:pPr algn="ctr"/>
            <a:r>
              <a:rPr lang="en-US" dirty="0"/>
              <a:t>Lunch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261A7F-F208-4A66-8252-74D05202E85D}"/>
              </a:ext>
            </a:extLst>
          </p:cNvPr>
          <p:cNvSpPr txBox="1"/>
          <p:nvPr/>
        </p:nvSpPr>
        <p:spPr>
          <a:xfrm>
            <a:off x="8520146" y="3798508"/>
            <a:ext cx="254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6pm-12am</a:t>
            </a:r>
          </a:p>
          <a:p>
            <a:pPr algn="ctr"/>
            <a:r>
              <a:rPr lang="en-US" dirty="0"/>
              <a:t>Late Dinner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5C09EC-C25B-46DD-A077-7415D4AC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61843"/>
      </p:ext>
    </p:extLst>
  </p:cSld>
  <p:clrMapOvr>
    <a:masterClrMapping/>
  </p:clrMapOvr>
  <p:transition spd="med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FE7134-47B1-4BFF-93CB-669E11257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65793-0773-446C-ABA5-7D500369A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77397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6DB03-D700-45C8-8245-CC400366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921" y="232118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000EC8B-F395-4168-A508-286DADB44AC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B882-AC2A-4BFB-9088-49323D5B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Recommendation scenarios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Recommendation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Training and evaluation procedures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30582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4318-25EC-4E1A-A3AA-06D8EE61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Models (LSTM-based)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35F26-A5CE-4673-9837-0198DD3437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Two chained LSTM networks</a:t>
                </a:r>
              </a:p>
              <a:p>
                <a:pPr lvl="1"/>
                <a:r>
                  <a:rPr lang="en-US" dirty="0">
                    <a:highlight>
                      <a:srgbClr val="00CCFF"/>
                    </a:highlight>
                  </a:rPr>
                  <a:t>LSTM</a:t>
                </a:r>
                <a:r>
                  <a:rPr lang="en-US" baseline="-25000" dirty="0">
                    <a:highlight>
                      <a:srgbClr val="00CCFF"/>
                    </a:highlight>
                  </a:rPr>
                  <a:t>1</a:t>
                </a:r>
                <a:r>
                  <a:rPr lang="en-US" dirty="0"/>
                  <a:t> processes the past 6 hours of BGLs, insulin, and carbs.</a:t>
                </a:r>
              </a:p>
              <a:p>
                <a:pPr lvl="1"/>
                <a:r>
                  <a:rPr lang="en-US" dirty="0">
                    <a:highlight>
                      <a:srgbClr val="66FF66"/>
                    </a:highlight>
                  </a:rPr>
                  <a:t>LSTM</a:t>
                </a:r>
                <a:r>
                  <a:rPr lang="en-US" baseline="-25000" dirty="0">
                    <a:highlight>
                      <a:srgbClr val="66FF66"/>
                    </a:highlight>
                  </a:rPr>
                  <a:t>2</a:t>
                </a:r>
                <a:r>
                  <a:rPr lang="en-US" dirty="0"/>
                  <a:t> is initialized with a linear transformation of </a:t>
                </a:r>
                <a:r>
                  <a:rPr lang="en-US" dirty="0">
                    <a:highlight>
                      <a:srgbClr val="00CCFF"/>
                    </a:highlight>
                  </a:rPr>
                  <a:t>LSTM</a:t>
                </a:r>
                <a:r>
                  <a:rPr lang="en-US" baseline="-25000" dirty="0">
                    <a:highlight>
                      <a:srgbClr val="00CCFF"/>
                    </a:highlight>
                  </a:rPr>
                  <a:t>1</a:t>
                </a:r>
                <a:r>
                  <a:rPr lang="en-US" dirty="0"/>
                  <a:t>’s final hidden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highlight>
                      <a:srgbClr val="66FF66"/>
                    </a:highlight>
                  </a:rPr>
                  <a:t>LSTM</a:t>
                </a:r>
                <a:r>
                  <a:rPr lang="en-US" baseline="-25000" dirty="0">
                    <a:highlight>
                      <a:srgbClr val="66FF66"/>
                    </a:highlight>
                  </a:rPr>
                  <a:t>2</a:t>
                </a:r>
                <a:r>
                  <a:rPr lang="en-US" dirty="0"/>
                  <a:t> processes carbs and boluses in the prediction window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10+</m:t>
                    </m:r>
                    <m:r>
                      <m:rPr>
                        <m:sty m:val="p"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b="0" dirty="0"/>
                  <a:t>The final state of </a:t>
                </a:r>
                <a:r>
                  <a:rPr lang="en-US" b="0" dirty="0">
                    <a:highlight>
                      <a:srgbClr val="66FF66"/>
                    </a:highlight>
                  </a:rPr>
                  <a:t>LSTM</a:t>
                </a:r>
                <a:r>
                  <a:rPr lang="en-US" b="0" baseline="-25000" dirty="0">
                    <a:highlight>
                      <a:srgbClr val="66FF66"/>
                    </a:highlight>
                  </a:rPr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0" dirty="0"/>
                  <a:t>, is concatenated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0" dirty="0"/>
                  <a:t>, the BGL target, the prediction horizon, and the time-of-day average.</a:t>
                </a:r>
              </a:p>
              <a:p>
                <a:r>
                  <a:rPr lang="en-US" dirty="0"/>
                  <a:t>This vector is then passed into a </a:t>
                </a:r>
                <a:r>
                  <a:rPr lang="en-US" dirty="0">
                    <a:highlight>
                      <a:srgbClr val="FF00FF"/>
                    </a:highlight>
                  </a:rPr>
                  <a:t>fully connected network</a:t>
                </a:r>
                <a:r>
                  <a:rPr lang="en-US" dirty="0"/>
                  <a:t>.</a:t>
                </a:r>
              </a:p>
              <a:p>
                <a:r>
                  <a:rPr lang="en-US" b="0" dirty="0"/>
                  <a:t>The output is the recommended amount of carbs or insulin.</a:t>
                </a:r>
              </a:p>
              <a:p>
                <a:pPr lvl="1"/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35F26-A5CE-4673-9837-0198DD343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F8C99-4BA6-4F88-9FED-2EBC5906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05560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665D-57EB-48A7-9C22-B32E9265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Models (LSTM-based)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1EAB51-01FF-4E1E-94C8-877DEA55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415854C-7DF2-43E3-8F00-96E93F5D7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" y="1501293"/>
            <a:ext cx="10251239" cy="467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39844"/>
      </p:ext>
    </p:extLst>
  </p:cSld>
  <p:clrMapOvr>
    <a:masterClrMapping/>
  </p:clrMapOvr>
  <p:transition spd="med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F597-DF9F-4D0A-B20E-9EA4120D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N-BEATS Architecture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1EDDC41-C485-4A96-A954-BEE1AFCDE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9" y="1477941"/>
            <a:ext cx="7272180" cy="47055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C77FB-0895-409A-963C-AB754AD1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34C25-62D3-4BFB-8E93-C0C0A8F6A6D0}"/>
              </a:ext>
            </a:extLst>
          </p:cNvPr>
          <p:cNvSpPr txBox="1"/>
          <p:nvPr/>
        </p:nvSpPr>
        <p:spPr>
          <a:xfrm>
            <a:off x="366349" y="6200992"/>
            <a:ext cx="492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“N-BEATS: Neural Basis Expansion Analysis For  Interpretable Time Series Forecasting” by </a:t>
            </a:r>
            <a:r>
              <a:rPr lang="en-US" sz="1200" dirty="0" err="1">
                <a:solidFill>
                  <a:schemeClr val="bg1"/>
                </a:solidFill>
              </a:rPr>
              <a:t>Oreshkin</a:t>
            </a:r>
            <a:r>
              <a:rPr lang="en-US" sz="1200" dirty="0">
                <a:solidFill>
                  <a:schemeClr val="bg1"/>
                </a:solidFill>
              </a:rPr>
              <a:t> et al., 2020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025221-0B5B-4833-A7C4-38C7E5FC037D}"/>
              </a:ext>
            </a:extLst>
          </p:cNvPr>
          <p:cNvSpPr txBox="1">
            <a:spLocks/>
          </p:cNvSpPr>
          <p:nvPr/>
        </p:nvSpPr>
        <p:spPr>
          <a:xfrm>
            <a:off x="7638529" y="1781712"/>
            <a:ext cx="4408062" cy="329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Residual network designed for time-series forecasting</a:t>
            </a:r>
          </a:p>
          <a:p>
            <a:r>
              <a:rPr lang="en-US" dirty="0"/>
              <a:t>State-of-the-art performance of common benchmarking datasets</a:t>
            </a:r>
          </a:p>
          <a:p>
            <a:pPr lvl="1"/>
            <a:r>
              <a:rPr lang="en-US" dirty="0"/>
              <a:t>M3, M4, and TOURISM</a:t>
            </a:r>
          </a:p>
          <a:p>
            <a:r>
              <a:rPr lang="en-US" dirty="0"/>
              <a:t>Has been shown to have success when applied to </a:t>
            </a:r>
            <a:r>
              <a:rPr lang="en-US" b="1" dirty="0"/>
              <a:t>BGL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016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AB1A-5AA9-4DDE-85CF-6013D77A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Models (N-BEATS-based)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86C65-1FB4-44B5-905D-7A3875BD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LSTM-based</a:t>
            </a:r>
            <a:r>
              <a:rPr lang="en-US" dirty="0"/>
              <a:t> model has been adapted to make </a:t>
            </a:r>
            <a:r>
              <a:rPr lang="en-US" dirty="0" err="1"/>
              <a:t>backcast</a:t>
            </a:r>
            <a:r>
              <a:rPr lang="en-US" dirty="0"/>
              <a:t> predictions.</a:t>
            </a:r>
          </a:p>
          <a:p>
            <a:r>
              <a:rPr lang="en-US" dirty="0"/>
              <a:t>This modified version of the </a:t>
            </a:r>
            <a:r>
              <a:rPr lang="en-US" b="1" dirty="0"/>
              <a:t>LSTM-based</a:t>
            </a:r>
            <a:r>
              <a:rPr lang="en-US" dirty="0"/>
              <a:t> model is used as block within the N-BEATS architecture.</a:t>
            </a:r>
          </a:p>
          <a:p>
            <a:r>
              <a:rPr lang="en-US" dirty="0" err="1"/>
              <a:t>Backcasts</a:t>
            </a:r>
            <a:r>
              <a:rPr lang="en-US" dirty="0"/>
              <a:t> are done on BGLs, but carb and bolus time-series are included as context for each block.</a:t>
            </a:r>
          </a:p>
          <a:p>
            <a:r>
              <a:rPr lang="en-US" dirty="0"/>
              <a:t>Higher capacity model than the </a:t>
            </a:r>
            <a:r>
              <a:rPr lang="en-US" b="1" dirty="0"/>
              <a:t>LSTM-based</a:t>
            </a:r>
            <a:r>
              <a:rPr lang="en-US" dirty="0"/>
              <a:t> model.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6D04F-79AE-489F-9AFE-24944EE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1337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4C48-4779-42A3-977C-80A1C41C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Models (N-BEATS-based)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6AC96B7A-26FD-426D-A7D6-0289CB7AF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38" y="1568247"/>
            <a:ext cx="9603275" cy="44299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0BAA3-5EB2-4D38-877B-1A886660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17327"/>
      </p:ext>
    </p:extLst>
  </p:cSld>
  <p:clrMapOvr>
    <a:masterClrMapping/>
  </p:clrMapOvr>
  <p:transition spd="med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ECBA-1AD1-4197-99F2-4786774D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Models (N-BEATS-based)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F569B80-E5F9-4B82-B8D6-BE373DF20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1477941"/>
            <a:ext cx="9050736" cy="46094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F77530-A4B7-4309-A3F9-ED969679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4793"/>
      </p:ext>
    </p:extLst>
  </p:cSld>
  <p:clrMapOvr>
    <a:masterClrMapping/>
  </p:clrMapOvr>
  <p:transition spd="med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45DB-81DD-4605-B711-C8A913FE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277B-7E4E-4178-BC16-BF3F17CE0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LSTM-based</a:t>
            </a:r>
            <a:r>
              <a:rPr lang="en-US" dirty="0"/>
              <a:t> and </a:t>
            </a:r>
            <a:r>
              <a:rPr lang="en-US" b="1" dirty="0"/>
              <a:t>N-BEATS-based</a:t>
            </a:r>
            <a:r>
              <a:rPr lang="en-US" dirty="0"/>
              <a:t> models were tuned and trained on both inertial and unrestricted examples for the following tasks:</a:t>
            </a:r>
          </a:p>
          <a:p>
            <a:pPr lvl="1"/>
            <a:r>
              <a:rPr lang="en-US" dirty="0"/>
              <a:t>Carb recommendation</a:t>
            </a:r>
          </a:p>
          <a:p>
            <a:pPr lvl="1"/>
            <a:r>
              <a:rPr lang="en-US" dirty="0"/>
              <a:t>Carb recommendation (no boluses)*</a:t>
            </a:r>
          </a:p>
          <a:p>
            <a:pPr lvl="1"/>
            <a:r>
              <a:rPr lang="en-US" dirty="0"/>
              <a:t>Bolus recommendation</a:t>
            </a:r>
          </a:p>
          <a:p>
            <a:pPr lvl="1"/>
            <a:r>
              <a:rPr lang="en-US" dirty="0"/>
              <a:t>Bolus recommendation given carbs</a:t>
            </a:r>
          </a:p>
          <a:p>
            <a:r>
              <a:rPr lang="en-US" dirty="0"/>
              <a:t>A generic model is pre-trained on the union of all patients’ training data.</a:t>
            </a:r>
          </a:p>
          <a:p>
            <a:r>
              <a:rPr lang="en-US" dirty="0"/>
              <a:t>For each patient, 10 models are finetuned on that patient’s training data from the generic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D5347-75BC-4B42-B9A0-85F80652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0144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CCD7-DB8B-47A4-89E8-0E7EBC84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F147A-E5C2-412E-9F46-7CABA37E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6B8DED0-3913-4282-83DD-E67C6207A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31663"/>
              </p:ext>
            </p:extLst>
          </p:nvPr>
        </p:nvGraphicFramePr>
        <p:xfrm>
          <a:off x="1245744" y="1790008"/>
          <a:ext cx="9700512" cy="390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752">
                  <a:extLst>
                    <a:ext uri="{9D8B030D-6E8A-4147-A177-3AD203B41FA5}">
                      <a16:colId xmlns:a16="http://schemas.microsoft.com/office/drawing/2014/main" val="1692145732"/>
                    </a:ext>
                  </a:extLst>
                </a:gridCol>
                <a:gridCol w="1616752">
                  <a:extLst>
                    <a:ext uri="{9D8B030D-6E8A-4147-A177-3AD203B41FA5}">
                      <a16:colId xmlns:a16="http://schemas.microsoft.com/office/drawing/2014/main" val="1398469438"/>
                    </a:ext>
                  </a:extLst>
                </a:gridCol>
                <a:gridCol w="1616752">
                  <a:extLst>
                    <a:ext uri="{9D8B030D-6E8A-4147-A177-3AD203B41FA5}">
                      <a16:colId xmlns:a16="http://schemas.microsoft.com/office/drawing/2014/main" val="1834730004"/>
                    </a:ext>
                  </a:extLst>
                </a:gridCol>
                <a:gridCol w="1616752">
                  <a:extLst>
                    <a:ext uri="{9D8B030D-6E8A-4147-A177-3AD203B41FA5}">
                      <a16:colId xmlns:a16="http://schemas.microsoft.com/office/drawing/2014/main" val="157538809"/>
                    </a:ext>
                  </a:extLst>
                </a:gridCol>
                <a:gridCol w="1616752">
                  <a:extLst>
                    <a:ext uri="{9D8B030D-6E8A-4147-A177-3AD203B41FA5}">
                      <a16:colId xmlns:a16="http://schemas.microsoft.com/office/drawing/2014/main" val="1502301006"/>
                    </a:ext>
                  </a:extLst>
                </a:gridCol>
                <a:gridCol w="1616752">
                  <a:extLst>
                    <a:ext uri="{9D8B030D-6E8A-4147-A177-3AD203B41FA5}">
                      <a16:colId xmlns:a16="http://schemas.microsoft.com/office/drawing/2014/main" val="1599883936"/>
                    </a:ext>
                  </a:extLst>
                </a:gridCol>
              </a:tblGrid>
              <a:tr h="32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978515"/>
                  </a:ext>
                </a:extLst>
              </a:tr>
              <a:tr h="32360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Inertial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14,343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4,103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22,453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618877"/>
                  </a:ext>
                </a:extLst>
              </a:tr>
              <a:tr h="32360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Unrestricted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17,937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4,943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5,106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27,986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596538"/>
                  </a:ext>
                </a:extLst>
              </a:tr>
              <a:tr h="32360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Carbs Without Bolus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Inertial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4,206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931487"/>
                  </a:ext>
                </a:extLst>
              </a:tr>
              <a:tr h="47432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Unrestricted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5,617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01454"/>
                  </a:ext>
                </a:extLst>
              </a:tr>
              <a:tr h="47432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Inertial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4,732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1,606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7,761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395005"/>
                  </a:ext>
                </a:extLst>
              </a:tr>
              <a:tr h="47432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Unrestricted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19,640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6,136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6,279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32,055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92824"/>
                  </a:ext>
                </a:extLst>
              </a:tr>
              <a:tr h="47432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Bolus Given</a:t>
                      </a:r>
                    </a:p>
                    <a:p>
                      <a:pPr algn="ctr"/>
                      <a:r>
                        <a:rPr lang="en-US" dirty="0"/>
                        <a:t>Carbs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Inertial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10,514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3,249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3,269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17,032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988981"/>
                  </a:ext>
                </a:extLst>
              </a:tr>
              <a:tr h="47432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Unrestricted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12,052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3,816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3,784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19,652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236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228360"/>
      </p:ext>
    </p:extLst>
  </p:cSld>
  <p:clrMapOvr>
    <a:masterClrMapping/>
  </p:clrMapOvr>
  <p:transition spd="med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27CE-565E-4A9D-824A-79529DE5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AFF4-D7EC-4E7C-AB17-0F692DCA4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Adam</a:t>
            </a:r>
            <a:r>
              <a:rPr lang="en-US" dirty="0"/>
              <a:t> optimization algorithm is used for training.</a:t>
            </a:r>
          </a:p>
          <a:p>
            <a:r>
              <a:rPr lang="en-US" b="1" dirty="0"/>
              <a:t>Early stopping </a:t>
            </a:r>
            <a:r>
              <a:rPr lang="en-US" dirty="0"/>
              <a:t>and </a:t>
            </a:r>
            <a:r>
              <a:rPr lang="en-US" b="1" dirty="0"/>
              <a:t>dropout</a:t>
            </a:r>
            <a:r>
              <a:rPr lang="en-US" dirty="0"/>
              <a:t> are used for regularization.</a:t>
            </a:r>
          </a:p>
          <a:p>
            <a:r>
              <a:rPr lang="en-US" dirty="0"/>
              <a:t>The </a:t>
            </a:r>
            <a:r>
              <a:rPr lang="en-US" b="1" dirty="0"/>
              <a:t>number of layers in the FCN</a:t>
            </a:r>
            <a:r>
              <a:rPr lang="en-US" dirty="0"/>
              <a:t>, </a:t>
            </a:r>
            <a:r>
              <a:rPr lang="en-US" b="1" dirty="0"/>
              <a:t>dropout rate</a:t>
            </a:r>
            <a:r>
              <a:rPr lang="en-US" dirty="0"/>
              <a:t>, and the </a:t>
            </a:r>
            <a:r>
              <a:rPr lang="en-US" b="1" dirty="0"/>
              <a:t>number of blocks</a:t>
            </a:r>
            <a:r>
              <a:rPr lang="en-US" dirty="0"/>
              <a:t> are tuned hyper-parameters.</a:t>
            </a:r>
          </a:p>
          <a:p>
            <a:r>
              <a:rPr lang="en-US" dirty="0"/>
              <a:t>Other hyper-parameters such as the </a:t>
            </a:r>
            <a:r>
              <a:rPr lang="en-US" b="1" dirty="0"/>
              <a:t>learning rate</a:t>
            </a:r>
            <a:r>
              <a:rPr lang="en-US" dirty="0"/>
              <a:t>, </a:t>
            </a:r>
            <a:r>
              <a:rPr lang="en-US" b="1" dirty="0"/>
              <a:t>batch size</a:t>
            </a:r>
            <a:r>
              <a:rPr lang="en-US" dirty="0"/>
              <a:t>, </a:t>
            </a:r>
            <a:r>
              <a:rPr lang="en-US" b="1" dirty="0"/>
              <a:t>patience</a:t>
            </a:r>
            <a:r>
              <a:rPr lang="en-US" dirty="0"/>
              <a:t>, </a:t>
            </a:r>
            <a:r>
              <a:rPr lang="en-US" b="1" dirty="0"/>
              <a:t>number of units in each layer</a:t>
            </a:r>
            <a:r>
              <a:rPr lang="en-US" dirty="0"/>
              <a:t>, and the </a:t>
            </a:r>
            <a:r>
              <a:rPr lang="en-US" b="1" dirty="0"/>
              <a:t>number of layers in the LSTMs</a:t>
            </a:r>
            <a:r>
              <a:rPr lang="en-US" dirty="0"/>
              <a:t> were chosen in early experiments.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398D-5C18-4084-85AE-FE69BB03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19753"/>
      </p:ext>
    </p:extLst>
  </p:cSld>
  <p:clrMapOvr>
    <a:masterClrMapping/>
  </p:clrMapOvr>
  <p:transition spd="med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FCAC-B43B-4093-9EF1-592219B0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C1B640-275A-4D38-9A5B-0B9070A24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496496"/>
              </p:ext>
            </p:extLst>
          </p:nvPr>
        </p:nvGraphicFramePr>
        <p:xfrm>
          <a:off x="1130300" y="2171700"/>
          <a:ext cx="960278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464">
                  <a:extLst>
                    <a:ext uri="{9D8B030D-6E8A-4147-A177-3AD203B41FA5}">
                      <a16:colId xmlns:a16="http://schemas.microsoft.com/office/drawing/2014/main" val="3109968676"/>
                    </a:ext>
                  </a:extLst>
                </a:gridCol>
                <a:gridCol w="1600464">
                  <a:extLst>
                    <a:ext uri="{9D8B030D-6E8A-4147-A177-3AD203B41FA5}">
                      <a16:colId xmlns:a16="http://schemas.microsoft.com/office/drawing/2014/main" val="1844958112"/>
                    </a:ext>
                  </a:extLst>
                </a:gridCol>
                <a:gridCol w="1600464">
                  <a:extLst>
                    <a:ext uri="{9D8B030D-6E8A-4147-A177-3AD203B41FA5}">
                      <a16:colId xmlns:a16="http://schemas.microsoft.com/office/drawing/2014/main" val="1701751731"/>
                    </a:ext>
                  </a:extLst>
                </a:gridCol>
                <a:gridCol w="1600464">
                  <a:extLst>
                    <a:ext uri="{9D8B030D-6E8A-4147-A177-3AD203B41FA5}">
                      <a16:colId xmlns:a16="http://schemas.microsoft.com/office/drawing/2014/main" val="1470536516"/>
                    </a:ext>
                  </a:extLst>
                </a:gridCol>
                <a:gridCol w="1600464">
                  <a:extLst>
                    <a:ext uri="{9D8B030D-6E8A-4147-A177-3AD203B41FA5}">
                      <a16:colId xmlns:a16="http://schemas.microsoft.com/office/drawing/2014/main" val="858955051"/>
                    </a:ext>
                  </a:extLst>
                </a:gridCol>
                <a:gridCol w="1600464">
                  <a:extLst>
                    <a:ext uri="{9D8B030D-6E8A-4147-A177-3AD203B41FA5}">
                      <a16:colId xmlns:a16="http://schemas.microsoft.com/office/drawing/2014/main" val="2781562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Learning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FCN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 layers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455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Epochs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7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EFF7C-C530-4A20-886D-A20CA6C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57F9-BA0B-4B05-B3CD-433884BBA2C5}"/>
              </a:ext>
            </a:extLst>
          </p:cNvPr>
          <p:cNvSpPr txBox="1"/>
          <p:nvPr/>
        </p:nvSpPr>
        <p:spPr>
          <a:xfrm>
            <a:off x="4342985" y="1633227"/>
            <a:ext cx="317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Hyper-Parameters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E6DFF-A768-4D72-8363-52D64651518F}"/>
              </a:ext>
            </a:extLst>
          </p:cNvPr>
          <p:cNvSpPr txBox="1"/>
          <p:nvPr/>
        </p:nvSpPr>
        <p:spPr>
          <a:xfrm>
            <a:off x="1294362" y="3429000"/>
            <a:ext cx="96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Tuned Hyper-Parameter Options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2C7A6E-3804-4083-99D2-386CB64C3E0A}"/>
              </a:ext>
            </a:extLst>
          </p:cNvPr>
          <p:cNvCxnSpPr/>
          <p:nvPr/>
        </p:nvCxnSpPr>
        <p:spPr>
          <a:xfrm>
            <a:off x="0" y="379833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8D15DA-E493-4D7D-8723-4CDB5419F5C7}"/>
              </a:ext>
            </a:extLst>
          </p:cNvPr>
          <p:cNvSpPr txBox="1"/>
          <p:nvPr/>
        </p:nvSpPr>
        <p:spPr>
          <a:xfrm>
            <a:off x="3840208" y="4076429"/>
            <a:ext cx="4511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layers in FCN: 1-5</a:t>
            </a:r>
          </a:p>
          <a:p>
            <a:endParaRPr lang="en-US" dirty="0"/>
          </a:p>
          <a:p>
            <a:r>
              <a:rPr lang="en-US" dirty="0"/>
              <a:t>Number of blocks (N-BEATS only): 1-5</a:t>
            </a:r>
          </a:p>
          <a:p>
            <a:endParaRPr lang="en-US" dirty="0"/>
          </a:p>
          <a:p>
            <a:r>
              <a:rPr lang="en-US" dirty="0"/>
              <a:t>Dropout rate: 0.0, 0.1, … , 0.5</a:t>
            </a:r>
          </a:p>
        </p:txBody>
      </p:sp>
    </p:spTree>
    <p:extLst>
      <p:ext uri="{BB962C8B-B14F-4D97-AF65-F5344CB8AC3E}">
        <p14:creationId xmlns:p14="http://schemas.microsoft.com/office/powerpoint/2010/main" val="2526989676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2113-C675-403F-AC3A-0A5965F0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94E0-2058-4DA5-9AD2-D9711E871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45921"/>
            <a:ext cx="9603275" cy="2052581"/>
          </a:xfrm>
        </p:spPr>
        <p:txBody>
          <a:bodyPr/>
          <a:lstStyle/>
          <a:p>
            <a:r>
              <a:rPr lang="en-US" dirty="0"/>
              <a:t>Type 1 Diabetes is a disease in which the body does not produce insulin.</a:t>
            </a:r>
          </a:p>
          <a:p>
            <a:r>
              <a:rPr lang="en-US" dirty="0"/>
              <a:t>Without insulin, BGLs become too high.</a:t>
            </a:r>
          </a:p>
          <a:p>
            <a:r>
              <a:rPr lang="en-US" dirty="0"/>
              <a:t>High BGLs (&gt; 140 mg/dl) can lead to </a:t>
            </a:r>
            <a:r>
              <a:rPr lang="en-US" b="1" dirty="0">
                <a:solidFill>
                  <a:srgbClr val="FF0000"/>
                </a:solidFill>
              </a:rPr>
              <a:t>hyperglycemia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Hyperglycemia</a:t>
            </a:r>
            <a:r>
              <a:rPr lang="en-US" dirty="0"/>
              <a:t> can cause long-term health issues if not addressed.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4DC0D-B24C-4F74-8D2E-9EFEAB3F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931D01-5992-4AC7-BCC5-740182D4165C}"/>
              </a:ext>
            </a:extLst>
          </p:cNvPr>
          <p:cNvCxnSpPr>
            <a:cxnSpLocks/>
          </p:cNvCxnSpPr>
          <p:nvPr/>
        </p:nvCxnSpPr>
        <p:spPr>
          <a:xfrm flipV="1">
            <a:off x="3212601" y="3698502"/>
            <a:ext cx="38895" cy="1734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681C67-2AF0-4CA4-BEF8-44EE520E1DE1}"/>
              </a:ext>
            </a:extLst>
          </p:cNvPr>
          <p:cNvCxnSpPr>
            <a:cxnSpLocks/>
          </p:cNvCxnSpPr>
          <p:nvPr/>
        </p:nvCxnSpPr>
        <p:spPr>
          <a:xfrm>
            <a:off x="3232048" y="4534725"/>
            <a:ext cx="4934180" cy="4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B69E195-339E-479A-9B6B-CA246B800F16}"/>
              </a:ext>
            </a:extLst>
          </p:cNvPr>
          <p:cNvCxnSpPr>
            <a:cxnSpLocks/>
          </p:cNvCxnSpPr>
          <p:nvPr/>
        </p:nvCxnSpPr>
        <p:spPr>
          <a:xfrm>
            <a:off x="3255306" y="4087726"/>
            <a:ext cx="4910922" cy="1882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29E0BE5-0100-4857-B200-C7D8BCF5819E}"/>
              </a:ext>
            </a:extLst>
          </p:cNvPr>
          <p:cNvCxnSpPr>
            <a:cxnSpLocks/>
          </p:cNvCxnSpPr>
          <p:nvPr/>
        </p:nvCxnSpPr>
        <p:spPr>
          <a:xfrm>
            <a:off x="3255306" y="4996414"/>
            <a:ext cx="4910922" cy="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B05C049-D7BD-4C89-8AD9-DEEE635190F7}"/>
              </a:ext>
            </a:extLst>
          </p:cNvPr>
          <p:cNvSpPr txBox="1"/>
          <p:nvPr/>
        </p:nvSpPr>
        <p:spPr>
          <a:xfrm>
            <a:off x="7609705" y="4519356"/>
            <a:ext cx="66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DB9A7E-83AC-4B13-979E-4C2EDA6F1730}"/>
              </a:ext>
            </a:extLst>
          </p:cNvPr>
          <p:cNvSpPr txBox="1"/>
          <p:nvPr/>
        </p:nvSpPr>
        <p:spPr>
          <a:xfrm rot="16200000">
            <a:off x="3012701" y="4970083"/>
            <a:ext cx="660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BGL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33AF33-798B-4CF4-8088-252E82D43E20}"/>
              </a:ext>
            </a:extLst>
          </p:cNvPr>
          <p:cNvSpPr txBox="1"/>
          <p:nvPr/>
        </p:nvSpPr>
        <p:spPr>
          <a:xfrm>
            <a:off x="2817270" y="3918448"/>
            <a:ext cx="525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EFCC75-F955-497F-8474-AB40955B10FA}"/>
              </a:ext>
            </a:extLst>
          </p:cNvPr>
          <p:cNvSpPr txBox="1"/>
          <p:nvPr/>
        </p:nvSpPr>
        <p:spPr>
          <a:xfrm>
            <a:off x="2916598" y="4827133"/>
            <a:ext cx="525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F97B3A-915C-4C15-82AB-C1891CB06904}"/>
              </a:ext>
            </a:extLst>
          </p:cNvPr>
          <p:cNvSpPr txBox="1"/>
          <p:nvPr/>
        </p:nvSpPr>
        <p:spPr>
          <a:xfrm>
            <a:off x="2808068" y="4365448"/>
            <a:ext cx="52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AB0AF80-3AD4-4809-9C15-841EC2630686}"/>
              </a:ext>
            </a:extLst>
          </p:cNvPr>
          <p:cNvSpPr/>
          <p:nvPr/>
        </p:nvSpPr>
        <p:spPr>
          <a:xfrm>
            <a:off x="3226182" y="4091109"/>
            <a:ext cx="1298448" cy="780484"/>
          </a:xfrm>
          <a:custGeom>
            <a:avLst/>
            <a:gdLst>
              <a:gd name="connsiteX0" fmla="*/ 0 w 1298448"/>
              <a:gd name="connsiteY0" fmla="*/ 426720 h 780484"/>
              <a:gd name="connsiteX1" fmla="*/ 225552 w 1298448"/>
              <a:gd name="connsiteY1" fmla="*/ 79248 h 780484"/>
              <a:gd name="connsiteX2" fmla="*/ 670560 w 1298448"/>
              <a:gd name="connsiteY2" fmla="*/ 780288 h 780484"/>
              <a:gd name="connsiteX3" fmla="*/ 1298448 w 1298448"/>
              <a:gd name="connsiteY3" fmla="*/ 0 h 78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8448" h="780484">
                <a:moveTo>
                  <a:pt x="0" y="426720"/>
                </a:moveTo>
                <a:cubicBezTo>
                  <a:pt x="56896" y="223520"/>
                  <a:pt x="113792" y="20320"/>
                  <a:pt x="225552" y="79248"/>
                </a:cubicBezTo>
                <a:cubicBezTo>
                  <a:pt x="337312" y="138176"/>
                  <a:pt x="491744" y="793496"/>
                  <a:pt x="670560" y="780288"/>
                </a:cubicBezTo>
                <a:cubicBezTo>
                  <a:pt x="849376" y="767080"/>
                  <a:pt x="1073912" y="383540"/>
                  <a:pt x="1298448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E50E2E07-B9AC-4ACE-809A-B0B298DCA00E}"/>
              </a:ext>
            </a:extLst>
          </p:cNvPr>
          <p:cNvSpPr/>
          <p:nvPr/>
        </p:nvSpPr>
        <p:spPr>
          <a:xfrm>
            <a:off x="4523233" y="3828054"/>
            <a:ext cx="612140" cy="256541"/>
          </a:xfrm>
          <a:custGeom>
            <a:avLst/>
            <a:gdLst>
              <a:gd name="connsiteX0" fmla="*/ 0 w 612140"/>
              <a:gd name="connsiteY0" fmla="*/ 254001 h 256541"/>
              <a:gd name="connsiteX1" fmla="*/ 233680 w 612140"/>
              <a:gd name="connsiteY1" fmla="*/ 1 h 256541"/>
              <a:gd name="connsiteX2" fmla="*/ 612140 w 612140"/>
              <a:gd name="connsiteY2" fmla="*/ 256541 h 25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140" h="256541">
                <a:moveTo>
                  <a:pt x="0" y="254001"/>
                </a:moveTo>
                <a:cubicBezTo>
                  <a:pt x="65828" y="126789"/>
                  <a:pt x="131657" y="-422"/>
                  <a:pt x="233680" y="1"/>
                </a:cubicBezTo>
                <a:cubicBezTo>
                  <a:pt x="335703" y="424"/>
                  <a:pt x="516467" y="175261"/>
                  <a:pt x="612140" y="256541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0827E79D-498E-4234-91CC-8BC12031FA2D}"/>
              </a:ext>
            </a:extLst>
          </p:cNvPr>
          <p:cNvSpPr/>
          <p:nvPr/>
        </p:nvSpPr>
        <p:spPr>
          <a:xfrm>
            <a:off x="5137278" y="4092633"/>
            <a:ext cx="1024890" cy="902970"/>
          </a:xfrm>
          <a:custGeom>
            <a:avLst/>
            <a:gdLst>
              <a:gd name="connsiteX0" fmla="*/ 0 w 1024890"/>
              <a:gd name="connsiteY0" fmla="*/ 0 h 902970"/>
              <a:gd name="connsiteX1" fmla="*/ 316230 w 1024890"/>
              <a:gd name="connsiteY1" fmla="*/ 281940 h 902970"/>
              <a:gd name="connsiteX2" fmla="*/ 636270 w 1024890"/>
              <a:gd name="connsiteY2" fmla="*/ 377190 h 902970"/>
              <a:gd name="connsiteX3" fmla="*/ 1024890 w 1024890"/>
              <a:gd name="connsiteY3" fmla="*/ 902970 h 90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890" h="902970">
                <a:moveTo>
                  <a:pt x="0" y="0"/>
                </a:moveTo>
                <a:cubicBezTo>
                  <a:pt x="105092" y="109537"/>
                  <a:pt x="210185" y="219075"/>
                  <a:pt x="316230" y="281940"/>
                </a:cubicBezTo>
                <a:cubicBezTo>
                  <a:pt x="422275" y="344805"/>
                  <a:pt x="518160" y="273685"/>
                  <a:pt x="636270" y="377190"/>
                </a:cubicBezTo>
                <a:cubicBezTo>
                  <a:pt x="754380" y="480695"/>
                  <a:pt x="980440" y="791210"/>
                  <a:pt x="1024890" y="90297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2C81826-68E3-47BA-87E2-8CA69107821E}"/>
              </a:ext>
            </a:extLst>
          </p:cNvPr>
          <p:cNvSpPr/>
          <p:nvPr/>
        </p:nvSpPr>
        <p:spPr>
          <a:xfrm>
            <a:off x="6160263" y="4995603"/>
            <a:ext cx="581025" cy="184797"/>
          </a:xfrm>
          <a:custGeom>
            <a:avLst/>
            <a:gdLst>
              <a:gd name="connsiteX0" fmla="*/ 0 w 581025"/>
              <a:gd name="connsiteY0" fmla="*/ 0 h 184797"/>
              <a:gd name="connsiteX1" fmla="*/ 207645 w 581025"/>
              <a:gd name="connsiteY1" fmla="*/ 184785 h 184797"/>
              <a:gd name="connsiteX2" fmla="*/ 581025 w 581025"/>
              <a:gd name="connsiteY2" fmla="*/ 9525 h 18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184797">
                <a:moveTo>
                  <a:pt x="0" y="0"/>
                </a:moveTo>
                <a:cubicBezTo>
                  <a:pt x="55404" y="91599"/>
                  <a:pt x="110808" y="183198"/>
                  <a:pt x="207645" y="184785"/>
                </a:cubicBezTo>
                <a:cubicBezTo>
                  <a:pt x="304482" y="186372"/>
                  <a:pt x="520383" y="34925"/>
                  <a:pt x="581025" y="9525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A6997A8-D2C9-47E8-A4E5-FA9201257372}"/>
              </a:ext>
            </a:extLst>
          </p:cNvPr>
          <p:cNvSpPr/>
          <p:nvPr/>
        </p:nvSpPr>
        <p:spPr>
          <a:xfrm>
            <a:off x="6741288" y="4570788"/>
            <a:ext cx="748665" cy="428625"/>
          </a:xfrm>
          <a:custGeom>
            <a:avLst/>
            <a:gdLst>
              <a:gd name="connsiteX0" fmla="*/ 0 w 748665"/>
              <a:gd name="connsiteY0" fmla="*/ 428625 h 428625"/>
              <a:gd name="connsiteX1" fmla="*/ 323850 w 748665"/>
              <a:gd name="connsiteY1" fmla="*/ 243840 h 428625"/>
              <a:gd name="connsiteX2" fmla="*/ 520065 w 748665"/>
              <a:gd name="connsiteY2" fmla="*/ 224790 h 428625"/>
              <a:gd name="connsiteX3" fmla="*/ 714375 w 748665"/>
              <a:gd name="connsiteY3" fmla="*/ 53340 h 428625"/>
              <a:gd name="connsiteX4" fmla="*/ 748665 w 748665"/>
              <a:gd name="connsiteY4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5" h="428625">
                <a:moveTo>
                  <a:pt x="0" y="428625"/>
                </a:moveTo>
                <a:cubicBezTo>
                  <a:pt x="118586" y="353218"/>
                  <a:pt x="237173" y="277812"/>
                  <a:pt x="323850" y="243840"/>
                </a:cubicBezTo>
                <a:cubicBezTo>
                  <a:pt x="410527" y="209868"/>
                  <a:pt x="454978" y="256540"/>
                  <a:pt x="520065" y="224790"/>
                </a:cubicBezTo>
                <a:cubicBezTo>
                  <a:pt x="585152" y="193040"/>
                  <a:pt x="676275" y="90805"/>
                  <a:pt x="714375" y="53340"/>
                </a:cubicBezTo>
                <a:cubicBezTo>
                  <a:pt x="752475" y="15875"/>
                  <a:pt x="739775" y="12065"/>
                  <a:pt x="748665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033CE2-734B-4FE2-9B3D-B835900D82CD}"/>
              </a:ext>
            </a:extLst>
          </p:cNvPr>
          <p:cNvCxnSpPr>
            <a:cxnSpLocks/>
          </p:cNvCxnSpPr>
          <p:nvPr/>
        </p:nvCxnSpPr>
        <p:spPr>
          <a:xfrm flipV="1">
            <a:off x="4653915" y="3870960"/>
            <a:ext cx="0" cy="2167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D78986-BE7A-4C29-9BD1-CB8792D99BEC}"/>
              </a:ext>
            </a:extLst>
          </p:cNvPr>
          <p:cNvCxnSpPr>
            <a:cxnSpLocks/>
          </p:cNvCxnSpPr>
          <p:nvPr/>
        </p:nvCxnSpPr>
        <p:spPr>
          <a:xfrm flipV="1">
            <a:off x="4760595" y="3831704"/>
            <a:ext cx="0" cy="2560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FB4AE0-EFDB-4C92-A27B-9A1A6B5A87AF}"/>
              </a:ext>
            </a:extLst>
          </p:cNvPr>
          <p:cNvCxnSpPr>
            <a:cxnSpLocks/>
          </p:cNvCxnSpPr>
          <p:nvPr/>
        </p:nvCxnSpPr>
        <p:spPr>
          <a:xfrm flipV="1">
            <a:off x="4867275" y="3870960"/>
            <a:ext cx="0" cy="2167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1151AF-D21C-49CE-842D-CD6DCB13CA14}"/>
              </a:ext>
            </a:extLst>
          </p:cNvPr>
          <p:cNvCxnSpPr>
            <a:cxnSpLocks/>
          </p:cNvCxnSpPr>
          <p:nvPr/>
        </p:nvCxnSpPr>
        <p:spPr>
          <a:xfrm flipV="1">
            <a:off x="4966335" y="3931920"/>
            <a:ext cx="0" cy="1558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6F0033-D716-4CA3-B717-8D7D1CA066B4}"/>
              </a:ext>
            </a:extLst>
          </p:cNvPr>
          <p:cNvCxnSpPr>
            <a:cxnSpLocks/>
          </p:cNvCxnSpPr>
          <p:nvPr/>
        </p:nvCxnSpPr>
        <p:spPr>
          <a:xfrm flipH="1" flipV="1">
            <a:off x="5074920" y="4038600"/>
            <a:ext cx="1" cy="525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24509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8708-7C19-4EAF-BA7F-7C30F263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DF37A-3BDB-417D-90F8-A8ADEBF7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265612F9-49EE-4AA7-BBD0-74A2F4B97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007709"/>
              </p:ext>
            </p:extLst>
          </p:nvPr>
        </p:nvGraphicFramePr>
        <p:xfrm>
          <a:off x="2596817" y="2171819"/>
          <a:ext cx="6502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534549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569918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940770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99915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FC Layers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Dropout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84034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Inertial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7932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Unrestricted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2733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Inertial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2507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Unrestricted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49107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Bolus Given Carbs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Inertial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712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Unrestricted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753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BA5BEA-AB0C-459B-9A8D-D02606380CC9}"/>
              </a:ext>
            </a:extLst>
          </p:cNvPr>
          <p:cNvSpPr txBox="1"/>
          <p:nvPr/>
        </p:nvSpPr>
        <p:spPr>
          <a:xfrm>
            <a:off x="3297763" y="1645921"/>
            <a:ext cx="510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LSTM-based Model Tuned Hyper-Parameters</a:t>
            </a:r>
          </a:p>
        </p:txBody>
      </p:sp>
    </p:spTree>
    <p:extLst>
      <p:ext uri="{BB962C8B-B14F-4D97-AF65-F5344CB8AC3E}">
        <p14:creationId xmlns:p14="http://schemas.microsoft.com/office/powerpoint/2010/main" val="156168748"/>
      </p:ext>
    </p:extLst>
  </p:cSld>
  <p:clrMapOvr>
    <a:masterClrMapping/>
  </p:clrMapOvr>
  <p:transition spd="med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6B54-25B7-42D5-BBEB-72657F1E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983D8-1895-4101-987F-6FA0EF89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8F4F588-F53C-4932-B657-F318AB683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83898"/>
              </p:ext>
            </p:extLst>
          </p:nvPr>
        </p:nvGraphicFramePr>
        <p:xfrm>
          <a:off x="2100447" y="2188597"/>
          <a:ext cx="766292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584">
                  <a:extLst>
                    <a:ext uri="{9D8B030D-6E8A-4147-A177-3AD203B41FA5}">
                      <a16:colId xmlns:a16="http://schemas.microsoft.com/office/drawing/2014/main" val="653454970"/>
                    </a:ext>
                  </a:extLst>
                </a:gridCol>
                <a:gridCol w="1532584">
                  <a:extLst>
                    <a:ext uri="{9D8B030D-6E8A-4147-A177-3AD203B41FA5}">
                      <a16:colId xmlns:a16="http://schemas.microsoft.com/office/drawing/2014/main" val="1256991824"/>
                    </a:ext>
                  </a:extLst>
                </a:gridCol>
                <a:gridCol w="1532584">
                  <a:extLst>
                    <a:ext uri="{9D8B030D-6E8A-4147-A177-3AD203B41FA5}">
                      <a16:colId xmlns:a16="http://schemas.microsoft.com/office/drawing/2014/main" val="4194077053"/>
                    </a:ext>
                  </a:extLst>
                </a:gridCol>
                <a:gridCol w="1532584">
                  <a:extLst>
                    <a:ext uri="{9D8B030D-6E8A-4147-A177-3AD203B41FA5}">
                      <a16:colId xmlns:a16="http://schemas.microsoft.com/office/drawing/2014/main" val="799915708"/>
                    </a:ext>
                  </a:extLst>
                </a:gridCol>
                <a:gridCol w="1532584">
                  <a:extLst>
                    <a:ext uri="{9D8B030D-6E8A-4147-A177-3AD203B41FA5}">
                      <a16:colId xmlns:a16="http://schemas.microsoft.com/office/drawing/2014/main" val="16269142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FC Layers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Dropout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84034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Inertial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7932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Unrestricted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2733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Inertial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2507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Unrestricted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49107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Bolus Given Carbs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Inertial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712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Unrestricted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753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EE293A-389D-46C8-8921-5721C0D07EAD}"/>
              </a:ext>
            </a:extLst>
          </p:cNvPr>
          <p:cNvSpPr txBox="1"/>
          <p:nvPr/>
        </p:nvSpPr>
        <p:spPr>
          <a:xfrm>
            <a:off x="3155596" y="1645921"/>
            <a:ext cx="555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N-BEATS-based Model Tuned Hyper-Parameters</a:t>
            </a:r>
          </a:p>
        </p:txBody>
      </p:sp>
    </p:spTree>
    <p:extLst>
      <p:ext uri="{BB962C8B-B14F-4D97-AF65-F5344CB8AC3E}">
        <p14:creationId xmlns:p14="http://schemas.microsoft.com/office/powerpoint/2010/main" val="2847289226"/>
      </p:ext>
    </p:extLst>
  </p:cSld>
  <p:clrMapOvr>
    <a:masterClrMapping/>
  </p:clrMapOvr>
  <p:transition spd="med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9865-F28C-442C-A5B5-18287DD4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F3ED5-2766-478A-974C-30E17B2C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recommendation scenario, two scores are calculated for each the LSTM-based model and the N-BEATS-based model.</a:t>
            </a:r>
          </a:p>
          <a:p>
            <a:pPr lvl="1"/>
            <a:r>
              <a:rPr lang="en-US" b="1" dirty="0"/>
              <a:t>Mean Score: </a:t>
            </a:r>
            <a:r>
              <a:rPr lang="en-US" dirty="0"/>
              <a:t>For each patient, the average RMSE and MAE across all 10 models is calculated. These averaged RMSE and MAE values are averaged across all patients.</a:t>
            </a:r>
          </a:p>
          <a:p>
            <a:pPr lvl="1"/>
            <a:r>
              <a:rPr lang="en-US" b="1" dirty="0"/>
              <a:t>Best Score: </a:t>
            </a:r>
            <a:r>
              <a:rPr lang="en-US" dirty="0"/>
              <a:t>For each patient, the RMSE and MAE of the model that performed best on the </a:t>
            </a:r>
            <a:r>
              <a:rPr lang="en-US" u="sng" dirty="0"/>
              <a:t>validation data</a:t>
            </a:r>
            <a:r>
              <a:rPr lang="en-US" dirty="0"/>
              <a:t> is saved. These RMSE and MAE values are averaged across all patients.</a:t>
            </a:r>
          </a:p>
          <a:p>
            <a:endParaRPr lang="en-US" dirty="0"/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70233-6BD8-4C4D-A861-6E2EF9A9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9965"/>
      </p:ext>
    </p:extLst>
  </p:cSld>
  <p:clrMapOvr>
    <a:masterClrMapping/>
  </p:clrMapOvr>
  <p:transition spd="med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58B-76E4-44CC-8530-253E3CB8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F6B1-F781-4A34-9C7B-DAB34A32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One-tailed paired T-tests </a:t>
            </a:r>
            <a:r>
              <a:rPr lang="en-US" dirty="0"/>
              <a:t>were performed for each set of results to determine the statistical significance of the results. Results yielding a </a:t>
            </a:r>
            <a:r>
              <a:rPr lang="en-US" b="1" dirty="0"/>
              <a:t>p-value &lt; 0.05 </a:t>
            </a:r>
            <a:r>
              <a:rPr lang="en-US" dirty="0"/>
              <a:t>are considered statistically significant.</a:t>
            </a:r>
          </a:p>
          <a:p>
            <a:r>
              <a:rPr lang="en-US" dirty="0"/>
              <a:t>An asterisk (*) indicates the results are </a:t>
            </a:r>
            <a:r>
              <a:rPr lang="en-US" b="1" dirty="0"/>
              <a:t>statistically significant</a:t>
            </a:r>
            <a:r>
              <a:rPr lang="en-US" dirty="0"/>
              <a:t>. For the carb and bolus recommendation results, a single asterisk indicates the </a:t>
            </a:r>
            <a:r>
              <a:rPr lang="en-US" dirty="0" err="1"/>
              <a:t>the</a:t>
            </a:r>
            <a:r>
              <a:rPr lang="en-US" dirty="0"/>
              <a:t> N-BEATS-based model had statistically significant results </a:t>
            </a:r>
            <a:r>
              <a:rPr lang="en-US" b="1" dirty="0"/>
              <a:t>compared to the baseline</a:t>
            </a:r>
            <a:r>
              <a:rPr lang="en-US" dirty="0"/>
              <a:t>.</a:t>
            </a:r>
          </a:p>
          <a:p>
            <a:r>
              <a:rPr lang="en-US" dirty="0"/>
              <a:t>Two asterisks (**) indicates that the N-BEATS-based model had statistically significant results compared to </a:t>
            </a:r>
            <a:r>
              <a:rPr lang="en-US" b="1" dirty="0"/>
              <a:t>both the baseline and the LSTM-based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E6A9C-1F57-4EC1-89AC-E21E1B31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0312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9A84-11BF-41DE-B602-4483B376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Results With vs. Without Pre-processing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E33277-F0EA-4F3E-9109-4CED16350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949194"/>
              </p:ext>
            </p:extLst>
          </p:nvPr>
        </p:nvGraphicFramePr>
        <p:xfrm>
          <a:off x="304507" y="2270119"/>
          <a:ext cx="49696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563">
                  <a:extLst>
                    <a:ext uri="{9D8B030D-6E8A-4147-A177-3AD203B41FA5}">
                      <a16:colId xmlns:a16="http://schemas.microsoft.com/office/drawing/2014/main" val="4065132656"/>
                    </a:ext>
                  </a:extLst>
                </a:gridCol>
                <a:gridCol w="1656563">
                  <a:extLst>
                    <a:ext uri="{9D8B030D-6E8A-4147-A177-3AD203B41FA5}">
                      <a16:colId xmlns:a16="http://schemas.microsoft.com/office/drawing/2014/main" val="3498930752"/>
                    </a:ext>
                  </a:extLst>
                </a:gridCol>
                <a:gridCol w="1656563">
                  <a:extLst>
                    <a:ext uri="{9D8B030D-6E8A-4147-A177-3AD203B41FA5}">
                      <a16:colId xmlns:a16="http://schemas.microsoft.com/office/drawing/2014/main" val="1059874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92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5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8.84*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6.16*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0544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AE3A5C-6244-440D-B636-6F53F6716862}"/>
              </a:ext>
            </a:extLst>
          </p:cNvPr>
          <p:cNvSpPr txBox="1"/>
          <p:nvPr/>
        </p:nvSpPr>
        <p:spPr>
          <a:xfrm>
            <a:off x="2643728" y="1901984"/>
            <a:ext cx="254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Carbohydrate Results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4E141E3-8A83-4227-B449-1ABE569A9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0854"/>
              </p:ext>
            </p:extLst>
          </p:nvPr>
        </p:nvGraphicFramePr>
        <p:xfrm>
          <a:off x="304507" y="3875614"/>
          <a:ext cx="49696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563">
                  <a:extLst>
                    <a:ext uri="{9D8B030D-6E8A-4147-A177-3AD203B41FA5}">
                      <a16:colId xmlns:a16="http://schemas.microsoft.com/office/drawing/2014/main" val="4065132656"/>
                    </a:ext>
                  </a:extLst>
                </a:gridCol>
                <a:gridCol w="1656563">
                  <a:extLst>
                    <a:ext uri="{9D8B030D-6E8A-4147-A177-3AD203B41FA5}">
                      <a16:colId xmlns:a16="http://schemas.microsoft.com/office/drawing/2014/main" val="3498930752"/>
                    </a:ext>
                  </a:extLst>
                </a:gridCol>
                <a:gridCol w="1656563">
                  <a:extLst>
                    <a:ext uri="{9D8B030D-6E8A-4147-A177-3AD203B41FA5}">
                      <a16:colId xmlns:a16="http://schemas.microsoft.com/office/drawing/2014/main" val="1059874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92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5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1.30*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0.92*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0544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3ECB62-DA24-4EF7-A8A5-8BCD3118826D}"/>
              </a:ext>
            </a:extLst>
          </p:cNvPr>
          <p:cNvSpPr txBox="1"/>
          <p:nvPr/>
        </p:nvSpPr>
        <p:spPr>
          <a:xfrm>
            <a:off x="2643728" y="3506282"/>
            <a:ext cx="254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Bolus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204F65-4AD5-4C0A-B117-7EEC3BB4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/>
              <a:t>34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D632F-4CAB-4516-B895-30D0E264471A}"/>
              </a:ext>
            </a:extLst>
          </p:cNvPr>
          <p:cNvSpPr txBox="1"/>
          <p:nvPr/>
        </p:nvSpPr>
        <p:spPr>
          <a:xfrm>
            <a:off x="5322353" y="2270119"/>
            <a:ext cx="65651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the </a:t>
            </a:r>
            <a:r>
              <a:rPr lang="en-US" b="1" dirty="0"/>
              <a:t>Mean Scores</a:t>
            </a:r>
            <a:r>
              <a:rPr lang="en-US" dirty="0"/>
              <a:t> achieved by the N-BEATS-based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models were trained and evaluated on </a:t>
            </a:r>
            <a:r>
              <a:rPr lang="en-US" b="1" dirty="0"/>
              <a:t>unrestricted</a:t>
            </a:r>
            <a:r>
              <a:rPr lang="en-US" dirty="0"/>
              <a:t> 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Pre-processing the data lead to </a:t>
            </a:r>
            <a:r>
              <a:rPr lang="en-US" b="1" dirty="0"/>
              <a:t>statistically significant improvements</a:t>
            </a:r>
            <a:r>
              <a:rPr lang="en-US" dirty="0"/>
              <a:t> in RMSE and MAE for both carb and bolus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1072749007"/>
      </p:ext>
    </p:extLst>
  </p:cSld>
  <p:clrMapOvr>
    <a:masterClrMapping/>
  </p:clrMapOvr>
  <p:transition spd="med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E7BB-10A5-4251-93F7-6BA003A0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 Recommendation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F59BB7-5A8B-43A5-9245-F64BD77D8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383772"/>
              </p:ext>
            </p:extLst>
          </p:nvPr>
        </p:nvGraphicFramePr>
        <p:xfrm>
          <a:off x="268354" y="2113826"/>
          <a:ext cx="65491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045">
                  <a:extLst>
                    <a:ext uri="{9D8B030D-6E8A-4147-A177-3AD203B41FA5}">
                      <a16:colId xmlns:a16="http://schemas.microsoft.com/office/drawing/2014/main" val="3649459594"/>
                    </a:ext>
                  </a:extLst>
                </a:gridCol>
                <a:gridCol w="2183045">
                  <a:extLst>
                    <a:ext uri="{9D8B030D-6E8A-4147-A177-3AD203B41FA5}">
                      <a16:colId xmlns:a16="http://schemas.microsoft.com/office/drawing/2014/main" val="2333846083"/>
                    </a:ext>
                  </a:extLst>
                </a:gridCol>
                <a:gridCol w="2183045">
                  <a:extLst>
                    <a:ext uri="{9D8B030D-6E8A-4147-A177-3AD203B41FA5}">
                      <a16:colId xmlns:a16="http://schemas.microsoft.com/office/drawing/2014/main" val="3935660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24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ToD</a:t>
                      </a:r>
                      <a:r>
                        <a:rPr lang="en-US" dirty="0"/>
                        <a:t> Baseline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53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LSTM-Based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76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N-BEATS-Based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9.79**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6.45**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8422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632048-FD56-42F0-876B-789FF8B41ED2}"/>
              </a:ext>
            </a:extLst>
          </p:cNvPr>
          <p:cNvSpPr txBox="1"/>
          <p:nvPr/>
        </p:nvSpPr>
        <p:spPr>
          <a:xfrm>
            <a:off x="268324" y="1616925"/>
            <a:ext cx="654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Carb events with or without boluses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7CC41B0-026A-4785-8F27-19504C79A8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126615"/>
              </p:ext>
            </p:extLst>
          </p:nvPr>
        </p:nvGraphicFramePr>
        <p:xfrm>
          <a:off x="268354" y="4221656"/>
          <a:ext cx="65491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045">
                  <a:extLst>
                    <a:ext uri="{9D8B030D-6E8A-4147-A177-3AD203B41FA5}">
                      <a16:colId xmlns:a16="http://schemas.microsoft.com/office/drawing/2014/main" val="3649459594"/>
                    </a:ext>
                  </a:extLst>
                </a:gridCol>
                <a:gridCol w="2183045">
                  <a:extLst>
                    <a:ext uri="{9D8B030D-6E8A-4147-A177-3AD203B41FA5}">
                      <a16:colId xmlns:a16="http://schemas.microsoft.com/office/drawing/2014/main" val="2333846083"/>
                    </a:ext>
                  </a:extLst>
                </a:gridCol>
                <a:gridCol w="2183045">
                  <a:extLst>
                    <a:ext uri="{9D8B030D-6E8A-4147-A177-3AD203B41FA5}">
                      <a16:colId xmlns:a16="http://schemas.microsoft.com/office/drawing/2014/main" val="3935660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24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ToD</a:t>
                      </a:r>
                      <a:r>
                        <a:rPr lang="en-US" dirty="0"/>
                        <a:t> Baseline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53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LSTM-Based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76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N-BEATS-Based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11.42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8422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5306E4-7AEF-4316-AD30-DADC0E40E2B8}"/>
              </a:ext>
            </a:extLst>
          </p:cNvPr>
          <p:cNvSpPr txBox="1"/>
          <p:nvPr/>
        </p:nvSpPr>
        <p:spPr>
          <a:xfrm>
            <a:off x="268324" y="3724755"/>
            <a:ext cx="654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Only carb events without boluses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89F1DD-1847-4E2D-BB95-C0344807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/>
              <a:t>35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CE126-7FD1-45B7-9F27-A706EBA269A5}"/>
              </a:ext>
            </a:extLst>
          </p:cNvPr>
          <p:cNvSpPr txBox="1"/>
          <p:nvPr/>
        </p:nvSpPr>
        <p:spPr>
          <a:xfrm>
            <a:off x="7014258" y="2478260"/>
            <a:ext cx="490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results are the </a:t>
            </a:r>
            <a:r>
              <a:rPr lang="en-US" b="1" dirty="0"/>
              <a:t>Mean Scores </a:t>
            </a:r>
            <a:r>
              <a:rPr lang="en-US" dirty="0"/>
              <a:t>achieved by both models and the top performing baseline.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models were trained on evaluated on</a:t>
            </a:r>
            <a:r>
              <a:rPr lang="en-US" b="1" dirty="0"/>
              <a:t> inertial </a:t>
            </a:r>
            <a:r>
              <a:rPr lang="en-US" dirty="0"/>
              <a:t>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N-BEATS-based models </a:t>
            </a:r>
            <a:r>
              <a:rPr lang="en-US" b="1" dirty="0"/>
              <a:t>achieved better performance </a:t>
            </a:r>
            <a:r>
              <a:rPr lang="en-US" dirty="0"/>
              <a:t>than the LSTM-based models and the baseline.</a:t>
            </a:r>
          </a:p>
        </p:txBody>
      </p:sp>
    </p:spTree>
    <p:extLst>
      <p:ext uri="{BB962C8B-B14F-4D97-AF65-F5344CB8AC3E}">
        <p14:creationId xmlns:p14="http://schemas.microsoft.com/office/powerpoint/2010/main" val="620804474"/>
      </p:ext>
    </p:extLst>
  </p:cSld>
  <p:clrMapOvr>
    <a:masterClrMapping/>
  </p:clrMapOvr>
  <p:transition spd="med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E7BB-10A5-4251-93F7-6BA003A0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Bolus Recommendation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F59BB7-5A8B-43A5-9245-F64BD77D8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003077"/>
              </p:ext>
            </p:extLst>
          </p:nvPr>
        </p:nvGraphicFramePr>
        <p:xfrm>
          <a:off x="315291" y="2183275"/>
          <a:ext cx="57807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903">
                  <a:extLst>
                    <a:ext uri="{9D8B030D-6E8A-4147-A177-3AD203B41FA5}">
                      <a16:colId xmlns:a16="http://schemas.microsoft.com/office/drawing/2014/main" val="3649459594"/>
                    </a:ext>
                  </a:extLst>
                </a:gridCol>
                <a:gridCol w="1926903">
                  <a:extLst>
                    <a:ext uri="{9D8B030D-6E8A-4147-A177-3AD203B41FA5}">
                      <a16:colId xmlns:a16="http://schemas.microsoft.com/office/drawing/2014/main" val="2333846083"/>
                    </a:ext>
                  </a:extLst>
                </a:gridCol>
                <a:gridCol w="1926903">
                  <a:extLst>
                    <a:ext uri="{9D8B030D-6E8A-4147-A177-3AD203B41FA5}">
                      <a16:colId xmlns:a16="http://schemas.microsoft.com/office/drawing/2014/main" val="3935660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24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ToD</a:t>
                      </a:r>
                      <a:r>
                        <a:rPr lang="en-US" dirty="0"/>
                        <a:t> Baseline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53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LSTM-Based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76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N-BEATS-Based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1.56*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1.20**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8422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632048-FD56-42F0-876B-789FF8B41ED2}"/>
              </a:ext>
            </a:extLst>
          </p:cNvPr>
          <p:cNvSpPr txBox="1"/>
          <p:nvPr/>
        </p:nvSpPr>
        <p:spPr>
          <a:xfrm>
            <a:off x="315260" y="1686374"/>
            <a:ext cx="578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Bolus events with or without carbs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7CC41B0-026A-4785-8F27-19504C79A8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606926"/>
              </p:ext>
            </p:extLst>
          </p:nvPr>
        </p:nvGraphicFramePr>
        <p:xfrm>
          <a:off x="315291" y="4291105"/>
          <a:ext cx="57807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903">
                  <a:extLst>
                    <a:ext uri="{9D8B030D-6E8A-4147-A177-3AD203B41FA5}">
                      <a16:colId xmlns:a16="http://schemas.microsoft.com/office/drawing/2014/main" val="3649459594"/>
                    </a:ext>
                  </a:extLst>
                </a:gridCol>
                <a:gridCol w="1926903">
                  <a:extLst>
                    <a:ext uri="{9D8B030D-6E8A-4147-A177-3AD203B41FA5}">
                      <a16:colId xmlns:a16="http://schemas.microsoft.com/office/drawing/2014/main" val="2333846083"/>
                    </a:ext>
                  </a:extLst>
                </a:gridCol>
                <a:gridCol w="1926903">
                  <a:extLst>
                    <a:ext uri="{9D8B030D-6E8A-4147-A177-3AD203B41FA5}">
                      <a16:colId xmlns:a16="http://schemas.microsoft.com/office/drawing/2014/main" val="3935660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24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ToD</a:t>
                      </a:r>
                      <a:r>
                        <a:rPr lang="en-US" dirty="0"/>
                        <a:t> Baseline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53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LSTM-Based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76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N-BEATS-Based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0.85*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0.61*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8422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5306E4-7AEF-4316-AD30-DADC0E40E2B8}"/>
              </a:ext>
            </a:extLst>
          </p:cNvPr>
          <p:cNvSpPr txBox="1"/>
          <p:nvPr/>
        </p:nvSpPr>
        <p:spPr>
          <a:xfrm>
            <a:off x="315260" y="3794204"/>
            <a:ext cx="578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Bolus events with carbs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A05B60-BBA5-45B9-8C51-57B36520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/>
              <a:t>36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3CC60-D03A-4FF8-AB25-F2200C9D2AB2}"/>
              </a:ext>
            </a:extLst>
          </p:cNvPr>
          <p:cNvSpPr txBox="1"/>
          <p:nvPr/>
        </p:nvSpPr>
        <p:spPr>
          <a:xfrm>
            <a:off x="6581294" y="2270710"/>
            <a:ext cx="4909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Mean Scores </a:t>
            </a:r>
            <a:r>
              <a:rPr lang="en-US" dirty="0"/>
              <a:t>are showed for the general bolus scenario, and the </a:t>
            </a:r>
            <a:r>
              <a:rPr lang="en-US" b="1" dirty="0"/>
              <a:t>Best Scores</a:t>
            </a:r>
            <a:r>
              <a:rPr lang="en-US" dirty="0"/>
              <a:t> are shown for the bolus given carbs scenario.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models were trained on evaluated on</a:t>
            </a:r>
            <a:r>
              <a:rPr lang="en-US" b="1" dirty="0"/>
              <a:t> inertial </a:t>
            </a:r>
            <a:r>
              <a:rPr lang="en-US" dirty="0"/>
              <a:t>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N-BEATS-based models </a:t>
            </a:r>
            <a:r>
              <a:rPr lang="en-US" b="1" dirty="0"/>
              <a:t>achieved better performance </a:t>
            </a:r>
            <a:r>
              <a:rPr lang="en-US" dirty="0"/>
              <a:t>than the LSTM-based models, which in turn outperformed the baseline.</a:t>
            </a:r>
          </a:p>
        </p:txBody>
      </p:sp>
    </p:spTree>
    <p:extLst>
      <p:ext uri="{BB962C8B-B14F-4D97-AF65-F5344CB8AC3E}">
        <p14:creationId xmlns:p14="http://schemas.microsoft.com/office/powerpoint/2010/main" val="288796520"/>
      </p:ext>
    </p:extLst>
  </p:cSld>
  <p:clrMapOvr>
    <a:masterClrMapping/>
  </p:clrMapOvr>
  <p:transition spd="med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43FD-5FA3-4139-A342-601E5A6A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Results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731F03-C4D0-4D8D-B5B4-5CDBBC299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363558"/>
              </p:ext>
            </p:extLst>
          </p:nvPr>
        </p:nvGraphicFramePr>
        <p:xfrm>
          <a:off x="201357" y="2581395"/>
          <a:ext cx="6400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97343467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77845848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918317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1002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Trained 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7422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Horizon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5548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Horizons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9.74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4692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Horizon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969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Horizons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1.17*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01135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Bolus Given Carbs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Horizon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968133"/>
                  </a:ext>
                </a:extLst>
              </a:tr>
              <a:tr h="24470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Horizons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0.88*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0.65*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98420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91FCD-41FA-497B-BDC6-44CA1B15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41089-E1CF-45F9-ABB0-223F118BBA0C}"/>
              </a:ext>
            </a:extLst>
          </p:cNvPr>
          <p:cNvSpPr txBox="1"/>
          <p:nvPr/>
        </p:nvSpPr>
        <p:spPr>
          <a:xfrm>
            <a:off x="6602157" y="1662794"/>
            <a:ext cx="57305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N-BEATS-based models were </a:t>
            </a:r>
            <a:r>
              <a:rPr lang="en-US" b="1" dirty="0"/>
              <a:t>trained only on examples with a specific prediction horizon</a:t>
            </a:r>
            <a:r>
              <a:rPr lang="en-US" dirty="0"/>
              <a:t>. Models were trained for prediction horizons of 30, 45, 60, 75, and 90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N-BEATS-based models that were trained on all examples were </a:t>
            </a:r>
            <a:r>
              <a:rPr lang="en-US" b="1" dirty="0"/>
              <a:t>evaluated only on examples with a specific prediction horizon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results shown are the averages of the </a:t>
            </a:r>
            <a:r>
              <a:rPr lang="en-US" b="1" dirty="0"/>
              <a:t>Mean Scores</a:t>
            </a:r>
            <a:r>
              <a:rPr lang="en-US" dirty="0"/>
              <a:t> across the 5 prediction horizons mentioned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results appear to show </a:t>
            </a:r>
            <a:r>
              <a:rPr lang="en-US" b="1" dirty="0"/>
              <a:t>transfer learning is present </a:t>
            </a:r>
            <a:r>
              <a:rPr lang="en-US" dirty="0"/>
              <a:t>between prediction horizons.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56230"/>
      </p:ext>
    </p:extLst>
  </p:cSld>
  <p:clrMapOvr>
    <a:masterClrMapping/>
  </p:clrMapOvr>
  <p:transition spd="med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CAA8-7711-4C4D-9377-CF416C06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C12D-61D7-4827-8F4A-04200172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Introduced a neural architecture</a:t>
            </a:r>
            <a:r>
              <a:rPr lang="en-US" dirty="0"/>
              <a:t> consisting of two chained LSTMs designed to provide carb and bolus recommendations to assist Type 1 Diabetes management.</a:t>
            </a:r>
          </a:p>
          <a:p>
            <a:r>
              <a:rPr lang="en-US" b="1" dirty="0"/>
              <a:t>Adapted a state-of-the-art time-series forecasting architecture </a:t>
            </a:r>
            <a:r>
              <a:rPr lang="en-US" dirty="0"/>
              <a:t>to perform carb and bolus recommendations, using our previous architecture as a component of the new architecture.</a:t>
            </a:r>
          </a:p>
          <a:p>
            <a:r>
              <a:rPr lang="en-US" b="1" dirty="0"/>
              <a:t>Achieved promising results </a:t>
            </a:r>
            <a:r>
              <a:rPr lang="en-US" dirty="0"/>
              <a:t>on real-patient data that suggests this approach could potentially be of practical use to those with Type 1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FB2A3-1945-4409-BB44-E8F71C19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05282"/>
      </p:ext>
    </p:extLst>
  </p:cSld>
  <p:clrMapOvr>
    <a:masterClrMapping/>
  </p:clrMapOvr>
  <p:transition spd="med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9C7C-CA76-4BD8-9E24-EB7960E3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4BC06-2B07-44AA-95CB-1CD7B1F29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41229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“A General Neural Architecture for Carbohydrate and Bolus Recommendations in Type 1 Diabetes Management” </a:t>
            </a:r>
          </a:p>
          <a:p>
            <a:pPr lvl="1"/>
            <a:r>
              <a:rPr lang="en-US" dirty="0"/>
              <a:t>by Jeremy Beauchamp, Razvan </a:t>
            </a:r>
            <a:r>
              <a:rPr lang="en-US" dirty="0" err="1"/>
              <a:t>Bunescu</a:t>
            </a:r>
            <a:r>
              <a:rPr lang="en-US" dirty="0"/>
              <a:t>, and Cindy Marling. </a:t>
            </a:r>
          </a:p>
          <a:p>
            <a:pPr lvl="1"/>
            <a:r>
              <a:rPr lang="en-US" dirty="0"/>
              <a:t>Proceedings of the 5</a:t>
            </a:r>
            <a:r>
              <a:rPr lang="en-US" baseline="30000" dirty="0"/>
              <a:t>th</a:t>
            </a:r>
            <a:r>
              <a:rPr lang="en-US" dirty="0"/>
              <a:t> International Workshop on Knowledge Discovery in Healthcare Data. 2020</a:t>
            </a:r>
          </a:p>
          <a:p>
            <a:r>
              <a:rPr lang="en-US" dirty="0"/>
              <a:t>“An LSTM-based Approach for Insulin and Carbohydrate Recommendations in Type 1 Diabetes Self-Management” </a:t>
            </a:r>
          </a:p>
          <a:p>
            <a:pPr lvl="1"/>
            <a:r>
              <a:rPr lang="en-US" dirty="0"/>
              <a:t>by Jeremy Beauchamp, Razvan </a:t>
            </a:r>
            <a:r>
              <a:rPr lang="en-US" dirty="0" err="1"/>
              <a:t>Bunescu</a:t>
            </a:r>
            <a:r>
              <a:rPr lang="en-US" dirty="0"/>
              <a:t>, and Cindy Marling. </a:t>
            </a:r>
          </a:p>
          <a:p>
            <a:pPr lvl="1"/>
            <a:r>
              <a:rPr lang="en-US" dirty="0"/>
              <a:t>Recommender Systems for Medicine and Music. (in pres.). 2021 (invited book chapter)</a:t>
            </a:r>
          </a:p>
          <a:p>
            <a:r>
              <a:rPr lang="en-US" dirty="0"/>
              <a:t>“LSTMs and Deep Residual Networks for Carbohydrate and Bolus Recommendations in Type 1 Diabetes Management” </a:t>
            </a:r>
          </a:p>
          <a:p>
            <a:pPr lvl="1"/>
            <a:r>
              <a:rPr lang="en-US" dirty="0"/>
              <a:t>by Jeremy Beauchamp, Razvan </a:t>
            </a:r>
            <a:r>
              <a:rPr lang="en-US" dirty="0" err="1"/>
              <a:t>Bunescu</a:t>
            </a:r>
            <a:r>
              <a:rPr lang="en-US" dirty="0"/>
              <a:t>, Cindy Marling, </a:t>
            </a:r>
            <a:r>
              <a:rPr lang="en-US" dirty="0" err="1"/>
              <a:t>Zhongen</a:t>
            </a:r>
            <a:r>
              <a:rPr lang="en-US" dirty="0"/>
              <a:t> Li, and Chang Liu. </a:t>
            </a:r>
          </a:p>
          <a:p>
            <a:pPr lvl="1"/>
            <a:r>
              <a:rPr lang="en-US" dirty="0"/>
              <a:t>MDPI Sensors Journal. 2021 (Under review)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4AAEB-AA27-4EF8-8A9C-DB7E9A4C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7836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D98F-CDED-4AF9-8B06-481070B9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AD4E-D74B-4137-8552-8096CC16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45921"/>
            <a:ext cx="9603275" cy="1983671"/>
          </a:xfrm>
        </p:spPr>
        <p:txBody>
          <a:bodyPr/>
          <a:lstStyle/>
          <a:p>
            <a:r>
              <a:rPr lang="en-US" dirty="0"/>
              <a:t>External insulin sources provide insulin for those with Type 1 Diabetes.</a:t>
            </a:r>
          </a:p>
          <a:p>
            <a:r>
              <a:rPr lang="en-US" dirty="0"/>
              <a:t>Too much insulin can cause BGLs to drop too low.</a:t>
            </a:r>
          </a:p>
          <a:p>
            <a:r>
              <a:rPr lang="en-US" dirty="0"/>
              <a:t>Low BGLs (&lt; 70 mg/dl) can lead to </a:t>
            </a:r>
            <a:r>
              <a:rPr lang="en-US" b="1" dirty="0">
                <a:solidFill>
                  <a:srgbClr val="0070C0"/>
                </a:solidFill>
              </a:rPr>
              <a:t>hypoglycemia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070C0"/>
                </a:solidFill>
              </a:rPr>
              <a:t>Hypoglycemia</a:t>
            </a:r>
            <a:r>
              <a:rPr lang="en-US" dirty="0"/>
              <a:t> can lead to serious health complications in not addressed.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D71DD-6062-4A6A-851B-0358519F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7ACD7F-B545-4C34-BFF9-CCF1871EBAC2}"/>
              </a:ext>
            </a:extLst>
          </p:cNvPr>
          <p:cNvCxnSpPr>
            <a:cxnSpLocks/>
          </p:cNvCxnSpPr>
          <p:nvPr/>
        </p:nvCxnSpPr>
        <p:spPr>
          <a:xfrm flipV="1">
            <a:off x="3212601" y="3698502"/>
            <a:ext cx="38895" cy="1734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CE9A85-964E-49AC-91D3-1B65063F3F9F}"/>
              </a:ext>
            </a:extLst>
          </p:cNvPr>
          <p:cNvCxnSpPr>
            <a:cxnSpLocks/>
          </p:cNvCxnSpPr>
          <p:nvPr/>
        </p:nvCxnSpPr>
        <p:spPr>
          <a:xfrm>
            <a:off x="3232048" y="4534725"/>
            <a:ext cx="4934180" cy="4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BE58A4-DB24-43A0-8932-D4C55F15552E}"/>
              </a:ext>
            </a:extLst>
          </p:cNvPr>
          <p:cNvCxnSpPr>
            <a:cxnSpLocks/>
          </p:cNvCxnSpPr>
          <p:nvPr/>
        </p:nvCxnSpPr>
        <p:spPr>
          <a:xfrm>
            <a:off x="3255306" y="4087726"/>
            <a:ext cx="4910922" cy="1882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93C9E5-D950-4EB4-9493-ADDE3D97BA40}"/>
              </a:ext>
            </a:extLst>
          </p:cNvPr>
          <p:cNvCxnSpPr>
            <a:cxnSpLocks/>
          </p:cNvCxnSpPr>
          <p:nvPr/>
        </p:nvCxnSpPr>
        <p:spPr>
          <a:xfrm>
            <a:off x="3255306" y="4996414"/>
            <a:ext cx="4910922" cy="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33F73E-1602-4EC7-9C1A-E718ABE03917}"/>
              </a:ext>
            </a:extLst>
          </p:cNvPr>
          <p:cNvSpPr txBox="1"/>
          <p:nvPr/>
        </p:nvSpPr>
        <p:spPr>
          <a:xfrm>
            <a:off x="7609705" y="4519356"/>
            <a:ext cx="66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E6A037-37E4-4E08-B354-80D24A17914A}"/>
              </a:ext>
            </a:extLst>
          </p:cNvPr>
          <p:cNvSpPr txBox="1"/>
          <p:nvPr/>
        </p:nvSpPr>
        <p:spPr>
          <a:xfrm rot="16200000">
            <a:off x="3012701" y="4970083"/>
            <a:ext cx="660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BGL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9348CE-2147-44A5-80D6-0E908A2A93CA}"/>
              </a:ext>
            </a:extLst>
          </p:cNvPr>
          <p:cNvSpPr txBox="1"/>
          <p:nvPr/>
        </p:nvSpPr>
        <p:spPr>
          <a:xfrm>
            <a:off x="2817270" y="3918448"/>
            <a:ext cx="525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4BF29-4507-4436-892C-FB137AE6487A}"/>
              </a:ext>
            </a:extLst>
          </p:cNvPr>
          <p:cNvSpPr txBox="1"/>
          <p:nvPr/>
        </p:nvSpPr>
        <p:spPr>
          <a:xfrm>
            <a:off x="2916598" y="4827133"/>
            <a:ext cx="525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8F3B3-3259-410B-8B35-57E690FDB4B6}"/>
              </a:ext>
            </a:extLst>
          </p:cNvPr>
          <p:cNvSpPr txBox="1"/>
          <p:nvPr/>
        </p:nvSpPr>
        <p:spPr>
          <a:xfrm>
            <a:off x="2808068" y="4365448"/>
            <a:ext cx="52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D55B26-3297-4CCD-824B-221B2EFD8E34}"/>
              </a:ext>
            </a:extLst>
          </p:cNvPr>
          <p:cNvSpPr/>
          <p:nvPr/>
        </p:nvSpPr>
        <p:spPr>
          <a:xfrm>
            <a:off x="3226182" y="4091109"/>
            <a:ext cx="1298448" cy="780484"/>
          </a:xfrm>
          <a:custGeom>
            <a:avLst/>
            <a:gdLst>
              <a:gd name="connsiteX0" fmla="*/ 0 w 1298448"/>
              <a:gd name="connsiteY0" fmla="*/ 426720 h 780484"/>
              <a:gd name="connsiteX1" fmla="*/ 225552 w 1298448"/>
              <a:gd name="connsiteY1" fmla="*/ 79248 h 780484"/>
              <a:gd name="connsiteX2" fmla="*/ 670560 w 1298448"/>
              <a:gd name="connsiteY2" fmla="*/ 780288 h 780484"/>
              <a:gd name="connsiteX3" fmla="*/ 1298448 w 1298448"/>
              <a:gd name="connsiteY3" fmla="*/ 0 h 78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8448" h="780484">
                <a:moveTo>
                  <a:pt x="0" y="426720"/>
                </a:moveTo>
                <a:cubicBezTo>
                  <a:pt x="56896" y="223520"/>
                  <a:pt x="113792" y="20320"/>
                  <a:pt x="225552" y="79248"/>
                </a:cubicBezTo>
                <a:cubicBezTo>
                  <a:pt x="337312" y="138176"/>
                  <a:pt x="491744" y="793496"/>
                  <a:pt x="670560" y="780288"/>
                </a:cubicBezTo>
                <a:cubicBezTo>
                  <a:pt x="849376" y="767080"/>
                  <a:pt x="1073912" y="383540"/>
                  <a:pt x="1298448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553DA49-34F6-4D30-81F4-A1BAB342531B}"/>
              </a:ext>
            </a:extLst>
          </p:cNvPr>
          <p:cNvSpPr/>
          <p:nvPr/>
        </p:nvSpPr>
        <p:spPr>
          <a:xfrm>
            <a:off x="4524630" y="3831704"/>
            <a:ext cx="612140" cy="256541"/>
          </a:xfrm>
          <a:custGeom>
            <a:avLst/>
            <a:gdLst>
              <a:gd name="connsiteX0" fmla="*/ 0 w 612140"/>
              <a:gd name="connsiteY0" fmla="*/ 254001 h 256541"/>
              <a:gd name="connsiteX1" fmla="*/ 233680 w 612140"/>
              <a:gd name="connsiteY1" fmla="*/ 1 h 256541"/>
              <a:gd name="connsiteX2" fmla="*/ 612140 w 612140"/>
              <a:gd name="connsiteY2" fmla="*/ 256541 h 25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140" h="256541">
                <a:moveTo>
                  <a:pt x="0" y="254001"/>
                </a:moveTo>
                <a:cubicBezTo>
                  <a:pt x="65828" y="126789"/>
                  <a:pt x="131657" y="-422"/>
                  <a:pt x="233680" y="1"/>
                </a:cubicBezTo>
                <a:cubicBezTo>
                  <a:pt x="335703" y="424"/>
                  <a:pt x="516467" y="175261"/>
                  <a:pt x="612140" y="256541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F167929-67DC-4168-BC4D-0C2086C30669}"/>
              </a:ext>
            </a:extLst>
          </p:cNvPr>
          <p:cNvSpPr/>
          <p:nvPr/>
        </p:nvSpPr>
        <p:spPr>
          <a:xfrm>
            <a:off x="5137278" y="4092633"/>
            <a:ext cx="1024890" cy="902970"/>
          </a:xfrm>
          <a:custGeom>
            <a:avLst/>
            <a:gdLst>
              <a:gd name="connsiteX0" fmla="*/ 0 w 1024890"/>
              <a:gd name="connsiteY0" fmla="*/ 0 h 902970"/>
              <a:gd name="connsiteX1" fmla="*/ 316230 w 1024890"/>
              <a:gd name="connsiteY1" fmla="*/ 281940 h 902970"/>
              <a:gd name="connsiteX2" fmla="*/ 636270 w 1024890"/>
              <a:gd name="connsiteY2" fmla="*/ 377190 h 902970"/>
              <a:gd name="connsiteX3" fmla="*/ 1024890 w 1024890"/>
              <a:gd name="connsiteY3" fmla="*/ 902970 h 90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890" h="902970">
                <a:moveTo>
                  <a:pt x="0" y="0"/>
                </a:moveTo>
                <a:cubicBezTo>
                  <a:pt x="105092" y="109537"/>
                  <a:pt x="210185" y="219075"/>
                  <a:pt x="316230" y="281940"/>
                </a:cubicBezTo>
                <a:cubicBezTo>
                  <a:pt x="422275" y="344805"/>
                  <a:pt x="518160" y="273685"/>
                  <a:pt x="636270" y="377190"/>
                </a:cubicBezTo>
                <a:cubicBezTo>
                  <a:pt x="754380" y="480695"/>
                  <a:pt x="980440" y="791210"/>
                  <a:pt x="1024890" y="90297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A6A3DB-8EA9-4A1F-944E-8B76824D57E8}"/>
              </a:ext>
            </a:extLst>
          </p:cNvPr>
          <p:cNvSpPr/>
          <p:nvPr/>
        </p:nvSpPr>
        <p:spPr>
          <a:xfrm>
            <a:off x="6161216" y="4995603"/>
            <a:ext cx="581025" cy="184797"/>
          </a:xfrm>
          <a:custGeom>
            <a:avLst/>
            <a:gdLst>
              <a:gd name="connsiteX0" fmla="*/ 0 w 581025"/>
              <a:gd name="connsiteY0" fmla="*/ 0 h 184797"/>
              <a:gd name="connsiteX1" fmla="*/ 207645 w 581025"/>
              <a:gd name="connsiteY1" fmla="*/ 184785 h 184797"/>
              <a:gd name="connsiteX2" fmla="*/ 581025 w 581025"/>
              <a:gd name="connsiteY2" fmla="*/ 9525 h 18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184797">
                <a:moveTo>
                  <a:pt x="0" y="0"/>
                </a:moveTo>
                <a:cubicBezTo>
                  <a:pt x="55404" y="91599"/>
                  <a:pt x="110808" y="183198"/>
                  <a:pt x="207645" y="184785"/>
                </a:cubicBezTo>
                <a:cubicBezTo>
                  <a:pt x="304482" y="186372"/>
                  <a:pt x="520383" y="34925"/>
                  <a:pt x="581025" y="9525"/>
                </a:cubicBezTo>
              </a:path>
            </a:pathLst>
          </a:custGeom>
          <a:noFill/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077DA0-3390-4598-9CCB-C2F49394A14E}"/>
              </a:ext>
            </a:extLst>
          </p:cNvPr>
          <p:cNvSpPr/>
          <p:nvPr/>
        </p:nvSpPr>
        <p:spPr>
          <a:xfrm>
            <a:off x="6741288" y="4570788"/>
            <a:ext cx="748665" cy="428625"/>
          </a:xfrm>
          <a:custGeom>
            <a:avLst/>
            <a:gdLst>
              <a:gd name="connsiteX0" fmla="*/ 0 w 748665"/>
              <a:gd name="connsiteY0" fmla="*/ 428625 h 428625"/>
              <a:gd name="connsiteX1" fmla="*/ 323850 w 748665"/>
              <a:gd name="connsiteY1" fmla="*/ 243840 h 428625"/>
              <a:gd name="connsiteX2" fmla="*/ 520065 w 748665"/>
              <a:gd name="connsiteY2" fmla="*/ 224790 h 428625"/>
              <a:gd name="connsiteX3" fmla="*/ 714375 w 748665"/>
              <a:gd name="connsiteY3" fmla="*/ 53340 h 428625"/>
              <a:gd name="connsiteX4" fmla="*/ 748665 w 748665"/>
              <a:gd name="connsiteY4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665" h="428625">
                <a:moveTo>
                  <a:pt x="0" y="428625"/>
                </a:moveTo>
                <a:cubicBezTo>
                  <a:pt x="118586" y="353218"/>
                  <a:pt x="237173" y="277812"/>
                  <a:pt x="323850" y="243840"/>
                </a:cubicBezTo>
                <a:cubicBezTo>
                  <a:pt x="410527" y="209868"/>
                  <a:pt x="454978" y="256540"/>
                  <a:pt x="520065" y="224790"/>
                </a:cubicBezTo>
                <a:cubicBezTo>
                  <a:pt x="585152" y="193040"/>
                  <a:pt x="676275" y="90805"/>
                  <a:pt x="714375" y="53340"/>
                </a:cubicBezTo>
                <a:cubicBezTo>
                  <a:pt x="752475" y="15875"/>
                  <a:pt x="739775" y="12065"/>
                  <a:pt x="748665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F40660-4F1D-49DF-B596-9ECA922D8A43}"/>
              </a:ext>
            </a:extLst>
          </p:cNvPr>
          <p:cNvCxnSpPr>
            <a:cxnSpLocks/>
          </p:cNvCxnSpPr>
          <p:nvPr/>
        </p:nvCxnSpPr>
        <p:spPr>
          <a:xfrm>
            <a:off x="6330315" y="4995603"/>
            <a:ext cx="0" cy="18409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672F01-7EA4-4217-A1EE-E091CBEC5C12}"/>
              </a:ext>
            </a:extLst>
          </p:cNvPr>
          <p:cNvCxnSpPr>
            <a:cxnSpLocks/>
          </p:cNvCxnSpPr>
          <p:nvPr/>
        </p:nvCxnSpPr>
        <p:spPr>
          <a:xfrm>
            <a:off x="6433185" y="4995603"/>
            <a:ext cx="0" cy="1700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8E5494-1A38-4718-9FF1-780D42A3BE27}"/>
              </a:ext>
            </a:extLst>
          </p:cNvPr>
          <p:cNvCxnSpPr>
            <a:cxnSpLocks/>
          </p:cNvCxnSpPr>
          <p:nvPr/>
        </p:nvCxnSpPr>
        <p:spPr>
          <a:xfrm>
            <a:off x="6541770" y="4995603"/>
            <a:ext cx="0" cy="1155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B1261B-2B5A-42AB-8715-DBA3FA18DDED}"/>
              </a:ext>
            </a:extLst>
          </p:cNvPr>
          <p:cNvCxnSpPr>
            <a:cxnSpLocks/>
          </p:cNvCxnSpPr>
          <p:nvPr/>
        </p:nvCxnSpPr>
        <p:spPr>
          <a:xfrm>
            <a:off x="6646545" y="4995603"/>
            <a:ext cx="0" cy="5775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F4269F-58F1-4CF3-89A7-390F1D4B828D}"/>
              </a:ext>
            </a:extLst>
          </p:cNvPr>
          <p:cNvCxnSpPr>
            <a:cxnSpLocks/>
          </p:cNvCxnSpPr>
          <p:nvPr/>
        </p:nvCxnSpPr>
        <p:spPr>
          <a:xfrm>
            <a:off x="6227445" y="4995603"/>
            <a:ext cx="0" cy="9265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909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2AA9-D9E7-43DB-B7BE-0F38345E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94" y="2904382"/>
            <a:ext cx="3895012" cy="1049235"/>
          </a:xfrm>
        </p:spPr>
        <p:txBody>
          <a:bodyPr>
            <a:noAutofit/>
          </a:bodyPr>
          <a:lstStyle/>
          <a:p>
            <a:r>
              <a:rPr lang="en-US" sz="54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6FB85-24DE-4776-A03C-19DBAEB5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08744"/>
      </p:ext>
    </p:extLst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7838-D6B9-438A-9B46-4AFA138C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98F3-8C69-4BC1-8399-EAE46F1C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45921"/>
            <a:ext cx="9603275" cy="1871882"/>
          </a:xfrm>
        </p:spPr>
        <p:txBody>
          <a:bodyPr>
            <a:normAutofit/>
          </a:bodyPr>
          <a:lstStyle/>
          <a:p>
            <a:r>
              <a:rPr lang="en-US" sz="2200" dirty="0"/>
              <a:t>Type 1 Diabetes management consists of:</a:t>
            </a:r>
          </a:p>
          <a:p>
            <a:pPr lvl="1"/>
            <a:r>
              <a:rPr lang="en-US" sz="2000" dirty="0"/>
              <a:t>Vigilantly monitoring blood glucose levels.</a:t>
            </a:r>
          </a:p>
          <a:p>
            <a:pPr lvl="1"/>
            <a:r>
              <a:rPr lang="en-US" sz="2000" dirty="0"/>
              <a:t>Making careful decisions about how many </a:t>
            </a:r>
            <a:r>
              <a:rPr lang="en-US" sz="2000" b="1" dirty="0"/>
              <a:t>carbs</a:t>
            </a:r>
            <a:r>
              <a:rPr lang="en-US" sz="2000" dirty="0"/>
              <a:t> to eat.</a:t>
            </a:r>
          </a:p>
          <a:p>
            <a:pPr lvl="1"/>
            <a:r>
              <a:rPr lang="en-US" sz="2000" dirty="0"/>
              <a:t>Careful administration of </a:t>
            </a:r>
            <a:r>
              <a:rPr lang="en-US" sz="2000" b="1" dirty="0"/>
              <a:t>insulin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3D02F-A969-4131-8471-B6436672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9" descr="Medtronic-Torso.jpg">
            <a:extLst>
              <a:ext uri="{FF2B5EF4-FFF2-40B4-BE49-F238E27FC236}">
                <a16:creationId xmlns:a16="http://schemas.microsoft.com/office/drawing/2014/main" id="{805F618F-280B-4F5B-B954-46FECD89F0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9" b="10349"/>
          <a:stretch>
            <a:fillRect/>
          </a:stretch>
        </p:blipFill>
        <p:spPr bwMode="auto">
          <a:xfrm>
            <a:off x="3944774" y="3687014"/>
            <a:ext cx="3334378" cy="183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6E6F6A-29BF-4DA4-A711-16F9864ABDA0}"/>
              </a:ext>
            </a:extLst>
          </p:cNvPr>
          <p:cNvSpPr txBox="1"/>
          <p:nvPr/>
        </p:nvSpPr>
        <p:spPr>
          <a:xfrm>
            <a:off x="2160918" y="4274149"/>
            <a:ext cx="172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CGM Sensor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85D858-D5E9-4DB9-B1E4-C19697AA5C89}"/>
              </a:ext>
            </a:extLst>
          </p:cNvPr>
          <p:cNvCxnSpPr/>
          <p:nvPr/>
        </p:nvCxnSpPr>
        <p:spPr>
          <a:xfrm>
            <a:off x="3021977" y="3864836"/>
            <a:ext cx="15057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8D6443-14AA-40DD-9D8C-55F8B4D76282}"/>
              </a:ext>
            </a:extLst>
          </p:cNvPr>
          <p:cNvCxnSpPr/>
          <p:nvPr/>
        </p:nvCxnSpPr>
        <p:spPr>
          <a:xfrm>
            <a:off x="3028073" y="3864836"/>
            <a:ext cx="0" cy="42775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586825-0EAF-4047-B959-7142A58F0F5C}"/>
              </a:ext>
            </a:extLst>
          </p:cNvPr>
          <p:cNvCxnSpPr/>
          <p:nvPr/>
        </p:nvCxnSpPr>
        <p:spPr>
          <a:xfrm flipH="1">
            <a:off x="6689737" y="3962372"/>
            <a:ext cx="20116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54595C-2FEF-45A7-B8F3-A028B6FD5830}"/>
              </a:ext>
            </a:extLst>
          </p:cNvPr>
          <p:cNvCxnSpPr/>
          <p:nvPr/>
        </p:nvCxnSpPr>
        <p:spPr>
          <a:xfrm>
            <a:off x="8701417" y="3962372"/>
            <a:ext cx="0" cy="457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0379EE0-F10A-465F-B12B-35182CE77544}"/>
              </a:ext>
            </a:extLst>
          </p:cNvPr>
          <p:cNvSpPr txBox="1"/>
          <p:nvPr/>
        </p:nvSpPr>
        <p:spPr>
          <a:xfrm>
            <a:off x="7906398" y="4459204"/>
            <a:ext cx="201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Insulin Pump</a:t>
            </a:r>
          </a:p>
        </p:txBody>
      </p:sp>
    </p:spTree>
    <p:extLst>
      <p:ext uri="{BB962C8B-B14F-4D97-AF65-F5344CB8AC3E}">
        <p14:creationId xmlns:p14="http://schemas.microsoft.com/office/powerpoint/2010/main" val="382011189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5D66-1505-4D9A-81D8-D2D0DD97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CA38-B686-4343-988C-F8193F17C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185" y="1645921"/>
            <a:ext cx="9603275" cy="4372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How much should I eat/bolus to reach my target blood glucose level?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27D94-487D-4DCF-B1AC-DE66B988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32C91-C1A0-494B-A160-EBD9693D8A36}"/>
              </a:ext>
            </a:extLst>
          </p:cNvPr>
          <p:cNvSpPr/>
          <p:nvPr/>
        </p:nvSpPr>
        <p:spPr>
          <a:xfrm>
            <a:off x="3239121" y="2510967"/>
            <a:ext cx="4572000" cy="23656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Carb/Bolus Recommendation System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08240BA0-2E69-4E11-967B-3C067F3968C6}"/>
              </a:ext>
            </a:extLst>
          </p:cNvPr>
          <p:cNvSpPr/>
          <p:nvPr/>
        </p:nvSpPr>
        <p:spPr>
          <a:xfrm>
            <a:off x="3071341" y="2510967"/>
            <a:ext cx="50334" cy="236569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D99808CE-EA20-4477-A776-F560D437B24C}"/>
              </a:ext>
            </a:extLst>
          </p:cNvPr>
          <p:cNvSpPr/>
          <p:nvPr/>
        </p:nvSpPr>
        <p:spPr>
          <a:xfrm rot="10800000">
            <a:off x="7928567" y="2510966"/>
            <a:ext cx="50334" cy="236569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275E84-5429-4E39-A3DE-76CAAE214457}"/>
              </a:ext>
            </a:extLst>
          </p:cNvPr>
          <p:cNvCxnSpPr/>
          <p:nvPr/>
        </p:nvCxnSpPr>
        <p:spPr>
          <a:xfrm>
            <a:off x="2165330" y="3082738"/>
            <a:ext cx="9060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B2A794-B313-489E-98ED-B54C6A7E09C0}"/>
              </a:ext>
            </a:extLst>
          </p:cNvPr>
          <p:cNvSpPr txBox="1"/>
          <p:nvPr/>
        </p:nvSpPr>
        <p:spPr>
          <a:xfrm>
            <a:off x="607844" y="2898072"/>
            <a:ext cx="1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5F5D21-46C8-4226-9E1E-5AC95288F0F1}"/>
              </a:ext>
            </a:extLst>
          </p:cNvPr>
          <p:cNvCxnSpPr/>
          <p:nvPr/>
        </p:nvCxnSpPr>
        <p:spPr>
          <a:xfrm>
            <a:off x="2165330" y="4267014"/>
            <a:ext cx="9060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0A8B415-5CA2-4A07-8788-3E8536EA7C2D}"/>
              </a:ext>
            </a:extLst>
          </p:cNvPr>
          <p:cNvSpPr txBox="1"/>
          <p:nvPr/>
        </p:nvSpPr>
        <p:spPr>
          <a:xfrm>
            <a:off x="607844" y="4082348"/>
            <a:ext cx="1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BGL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E98325-0EC8-44E5-9DAE-5AB92934A9B8}"/>
              </a:ext>
            </a:extLst>
          </p:cNvPr>
          <p:cNvCxnSpPr/>
          <p:nvPr/>
        </p:nvCxnSpPr>
        <p:spPr>
          <a:xfrm>
            <a:off x="7978901" y="3631378"/>
            <a:ext cx="9060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CC63BF-6A0C-416E-B8A9-9C1366C54ABB}"/>
              </a:ext>
            </a:extLst>
          </p:cNvPr>
          <p:cNvSpPr txBox="1"/>
          <p:nvPr/>
        </p:nvSpPr>
        <p:spPr>
          <a:xfrm>
            <a:off x="8884912" y="3169713"/>
            <a:ext cx="255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amount of carbs or bolus insulin</a:t>
            </a:r>
          </a:p>
        </p:txBody>
      </p:sp>
    </p:spTree>
    <p:extLst>
      <p:ext uri="{BB962C8B-B14F-4D97-AF65-F5344CB8AC3E}">
        <p14:creationId xmlns:p14="http://schemas.microsoft.com/office/powerpoint/2010/main" val="4294897751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C411-B2AA-44E3-80D3-988DBC25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OhioT1DM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EC13-7CE0-47A2-890C-90A6BF16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707" y="1761657"/>
            <a:ext cx="6286388" cy="4114798"/>
          </a:xfrm>
        </p:spPr>
        <p:txBody>
          <a:bodyPr>
            <a:normAutofit/>
          </a:bodyPr>
          <a:lstStyle/>
          <a:p>
            <a:r>
              <a:rPr lang="en-US" dirty="0"/>
              <a:t>2018 and 2020 versions.</a:t>
            </a:r>
          </a:p>
          <a:p>
            <a:r>
              <a:rPr lang="en-US" dirty="0"/>
              <a:t>Contains data from 12 people with T1D.</a:t>
            </a:r>
          </a:p>
          <a:p>
            <a:r>
              <a:rPr lang="en-US" dirty="0"/>
              <a:t>Roughly 50 days of data per patient.</a:t>
            </a:r>
          </a:p>
          <a:p>
            <a:r>
              <a:rPr lang="en-US" dirty="0"/>
              <a:t>Contains BGLs, insulin, carbs, exercise, sleep, and other features.</a:t>
            </a:r>
          </a:p>
          <a:p>
            <a:r>
              <a:rPr lang="en-US" dirty="0"/>
              <a:t>Data collected from CGM system, insulin pump, smartphone interface, and a fitness band.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8A6C-8E46-44F5-91E5-8A129DDA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 descr="iphone2.png">
            <a:extLst>
              <a:ext uri="{FF2B5EF4-FFF2-40B4-BE49-F238E27FC236}">
                <a16:creationId xmlns:a16="http://schemas.microsoft.com/office/drawing/2014/main" id="{0C6186EC-3991-46A8-99F8-86343FD21A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8455" y="1761657"/>
            <a:ext cx="2751614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15094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67AE-A0AB-4469-9A4D-C2CA76E5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OhioT1DM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63DE9B-9680-4E0F-8B27-BD9E58173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417" y="1449060"/>
            <a:ext cx="8220978" cy="48594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B00A0-34EC-4020-8029-FFABF74B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02758"/>
      </p:ext>
    </p:extLst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50A8-7347-4AA9-BAEA-60CA62BB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OhioT1DM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79007-009A-4449-B586-ABAAAA4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EC8B-F395-4168-A508-286DADB44AC7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641854F7-1AA7-4060-901B-F7BF08AC2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396059"/>
              </p:ext>
            </p:extLst>
          </p:nvPr>
        </p:nvGraphicFramePr>
        <p:xfrm>
          <a:off x="1134259" y="2171701"/>
          <a:ext cx="96027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464">
                  <a:extLst>
                    <a:ext uri="{9D8B030D-6E8A-4147-A177-3AD203B41FA5}">
                      <a16:colId xmlns:a16="http://schemas.microsoft.com/office/drawing/2014/main" val="4217644905"/>
                    </a:ext>
                  </a:extLst>
                </a:gridCol>
                <a:gridCol w="1600464">
                  <a:extLst>
                    <a:ext uri="{9D8B030D-6E8A-4147-A177-3AD203B41FA5}">
                      <a16:colId xmlns:a16="http://schemas.microsoft.com/office/drawing/2014/main" val="3796823751"/>
                    </a:ext>
                  </a:extLst>
                </a:gridCol>
                <a:gridCol w="1600464">
                  <a:extLst>
                    <a:ext uri="{9D8B030D-6E8A-4147-A177-3AD203B41FA5}">
                      <a16:colId xmlns:a16="http://schemas.microsoft.com/office/drawing/2014/main" val="623087489"/>
                    </a:ext>
                  </a:extLst>
                </a:gridCol>
                <a:gridCol w="1600464">
                  <a:extLst>
                    <a:ext uri="{9D8B030D-6E8A-4147-A177-3AD203B41FA5}">
                      <a16:colId xmlns:a16="http://schemas.microsoft.com/office/drawing/2014/main" val="2806447184"/>
                    </a:ext>
                  </a:extLst>
                </a:gridCol>
                <a:gridCol w="1600464">
                  <a:extLst>
                    <a:ext uri="{9D8B030D-6E8A-4147-A177-3AD203B41FA5}">
                      <a16:colId xmlns:a16="http://schemas.microsoft.com/office/drawing/2014/main" val="247453928"/>
                    </a:ext>
                  </a:extLst>
                </a:gridCol>
                <a:gridCol w="1600464">
                  <a:extLst>
                    <a:ext uri="{9D8B030D-6E8A-4147-A177-3AD203B41FA5}">
                      <a16:colId xmlns:a16="http://schemas.microsoft.com/office/drawing/2014/main" val="354536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Carbs per Meal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5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Carb Events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Std. Dev.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04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2,894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50932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F81AEA13-361F-4D51-B961-77C519C598D1}"/>
              </a:ext>
            </a:extLst>
          </p:cNvPr>
          <p:cNvSpPr txBox="1"/>
          <p:nvPr/>
        </p:nvSpPr>
        <p:spPr>
          <a:xfrm>
            <a:off x="1836091" y="1645921"/>
            <a:ext cx="819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Carbohydrate Statistics</a:t>
            </a:r>
          </a:p>
        </p:txBody>
      </p:sp>
      <p:graphicFrame>
        <p:nvGraphicFramePr>
          <p:cNvPr id="35" name="Table 33">
            <a:extLst>
              <a:ext uri="{FF2B5EF4-FFF2-40B4-BE49-F238E27FC236}">
                <a16:creationId xmlns:a16="http://schemas.microsoft.com/office/drawing/2014/main" id="{D5D9BF76-B0BE-4B76-9F36-F3D493324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488139"/>
              </p:ext>
            </p:extLst>
          </p:nvPr>
        </p:nvGraphicFramePr>
        <p:xfrm>
          <a:off x="1130270" y="3963902"/>
          <a:ext cx="96027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464">
                  <a:extLst>
                    <a:ext uri="{9D8B030D-6E8A-4147-A177-3AD203B41FA5}">
                      <a16:colId xmlns:a16="http://schemas.microsoft.com/office/drawing/2014/main" val="4217644905"/>
                    </a:ext>
                  </a:extLst>
                </a:gridCol>
                <a:gridCol w="1600464">
                  <a:extLst>
                    <a:ext uri="{9D8B030D-6E8A-4147-A177-3AD203B41FA5}">
                      <a16:colId xmlns:a16="http://schemas.microsoft.com/office/drawing/2014/main" val="3796823751"/>
                    </a:ext>
                  </a:extLst>
                </a:gridCol>
                <a:gridCol w="1600464">
                  <a:extLst>
                    <a:ext uri="{9D8B030D-6E8A-4147-A177-3AD203B41FA5}">
                      <a16:colId xmlns:a16="http://schemas.microsoft.com/office/drawing/2014/main" val="623087489"/>
                    </a:ext>
                  </a:extLst>
                </a:gridCol>
                <a:gridCol w="1600464">
                  <a:extLst>
                    <a:ext uri="{9D8B030D-6E8A-4147-A177-3AD203B41FA5}">
                      <a16:colId xmlns:a16="http://schemas.microsoft.com/office/drawing/2014/main" val="2806447184"/>
                    </a:ext>
                  </a:extLst>
                </a:gridCol>
                <a:gridCol w="1600464">
                  <a:extLst>
                    <a:ext uri="{9D8B030D-6E8A-4147-A177-3AD203B41FA5}">
                      <a16:colId xmlns:a16="http://schemas.microsoft.com/office/drawing/2014/main" val="247453928"/>
                    </a:ext>
                  </a:extLst>
                </a:gridCol>
                <a:gridCol w="1600464">
                  <a:extLst>
                    <a:ext uri="{9D8B030D-6E8A-4147-A177-3AD203B41FA5}">
                      <a16:colId xmlns:a16="http://schemas.microsoft.com/office/drawing/2014/main" val="354536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Insulin per Bolus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5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Bolus Events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Std. Dev.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04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4,876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50932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8C65EBF-7BCD-45B2-A56C-BEE6973CEF78}"/>
              </a:ext>
            </a:extLst>
          </p:cNvPr>
          <p:cNvSpPr txBox="1"/>
          <p:nvPr/>
        </p:nvSpPr>
        <p:spPr>
          <a:xfrm>
            <a:off x="1832102" y="3438122"/>
            <a:ext cx="819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Bolus Statistics</a:t>
            </a:r>
          </a:p>
        </p:txBody>
      </p:sp>
    </p:spTree>
    <p:extLst>
      <p:ext uri="{BB962C8B-B14F-4D97-AF65-F5344CB8AC3E}">
        <p14:creationId xmlns:p14="http://schemas.microsoft.com/office/powerpoint/2010/main" val="1979142182"/>
      </p:ext>
    </p:extLst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2510</TotalTime>
  <Words>2289</Words>
  <Application>Microsoft Office PowerPoint</Application>
  <PresentationFormat>Widescreen</PresentationFormat>
  <Paragraphs>545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Century Gothic</vt:lpstr>
      <vt:lpstr>Times New Roman</vt:lpstr>
      <vt:lpstr>Gallery</vt:lpstr>
      <vt:lpstr>LSTMs and Deep Residual Networks for Carbohydrate and Bolus Recommendations in Type 1 Diabetes Management</vt:lpstr>
      <vt:lpstr>Overview</vt:lpstr>
      <vt:lpstr>Introduction and Motivation</vt:lpstr>
      <vt:lpstr>Introduction and Motivation</vt:lpstr>
      <vt:lpstr>Introduction and Motivation</vt:lpstr>
      <vt:lpstr>Introduction and Motivation</vt:lpstr>
      <vt:lpstr>The OhioT1DM Dataset</vt:lpstr>
      <vt:lpstr>The OhioT1DM Dataset</vt:lpstr>
      <vt:lpstr>The OhioT1DM Dataset</vt:lpstr>
      <vt:lpstr>The OhioT1DM Dataset</vt:lpstr>
      <vt:lpstr>The OhioT1DM Dataset</vt:lpstr>
      <vt:lpstr>The OhioT1DM Dataset</vt:lpstr>
      <vt:lpstr>Recommendation Scenarios</vt:lpstr>
      <vt:lpstr>Recommendation Scenarios</vt:lpstr>
      <vt:lpstr>Recommendation Scenarios</vt:lpstr>
      <vt:lpstr>Recommendation Cases</vt:lpstr>
      <vt:lpstr>Examples</vt:lpstr>
      <vt:lpstr>Examples</vt:lpstr>
      <vt:lpstr>Baseline Models</vt:lpstr>
      <vt:lpstr>Deep Learning Models (LSTM-based)</vt:lpstr>
      <vt:lpstr>Deep Learning Models (LSTM-based)</vt:lpstr>
      <vt:lpstr>The N-BEATS Architecture</vt:lpstr>
      <vt:lpstr>Deep Learning Models (N-BEATS-based)</vt:lpstr>
      <vt:lpstr>Deep Learning Models (N-BEATS-based)</vt:lpstr>
      <vt:lpstr>Deep Learning Models (N-BEATS-based)</vt:lpstr>
      <vt:lpstr>Training Process</vt:lpstr>
      <vt:lpstr>Example Counts</vt:lpstr>
      <vt:lpstr>Training Process</vt:lpstr>
      <vt:lpstr>Hyper-Parameters</vt:lpstr>
      <vt:lpstr>Hyper-Parameters</vt:lpstr>
      <vt:lpstr>Hyper-Parameters</vt:lpstr>
      <vt:lpstr>Evaluation Procedures</vt:lpstr>
      <vt:lpstr>Statistical Significance</vt:lpstr>
      <vt:lpstr>Comparing Results With vs. Without Pre-processing</vt:lpstr>
      <vt:lpstr>Carb Recommendation Results</vt:lpstr>
      <vt:lpstr>Bolus Recommendation Results</vt:lpstr>
      <vt:lpstr>Transfer Learning Results</vt:lpstr>
      <vt:lpstr>Conclusion</vt:lpstr>
      <vt:lpstr>Publications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Based Diabetes Management</dc:title>
  <dc:creator>Beauchamp, Jeremy</dc:creator>
  <cp:lastModifiedBy>Beauchamp, Jeremy</cp:lastModifiedBy>
  <cp:revision>916</cp:revision>
  <dcterms:created xsi:type="dcterms:W3CDTF">2021-01-26T23:28:48Z</dcterms:created>
  <dcterms:modified xsi:type="dcterms:W3CDTF">2021-03-29T18:47:50Z</dcterms:modified>
</cp:coreProperties>
</file>