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F7F7F"/>
    <a:srgbClr val="FF7A3F"/>
    <a:srgbClr val="F2F2F2"/>
    <a:srgbClr val="D8D9DA"/>
    <a:srgbClr val="FB641F"/>
    <a:srgbClr val="626262"/>
    <a:srgbClr val="FF8853"/>
    <a:srgbClr val="FF6825"/>
    <a:srgbClr val="FF7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0BE9-A730-43E9-9D85-64D3C99B8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FFB0E-1AF1-4C53-B040-EC17B815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EB95-AC51-47D6-8FC1-1B76CD4E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B031-E78D-4E87-BBBE-DD7DBB03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7904-4970-4462-A849-C4812BE3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8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5028-7FDB-412D-A607-23D88E7F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1A2C-CEC4-4BAD-ACC7-910401696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F348-1FF3-4F41-9E90-3A57222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C7E8-AB6A-4281-9887-6AF2977D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3374-8F4A-410A-89BE-71464517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42DBF-4F31-49BA-920A-730E49345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87B41-CF0A-44CF-9094-5B0CBE62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0B9E-D529-43FB-AE63-70DB7444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614C-6DDD-41D8-8B7D-1069D0C3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13FF-246F-4367-8726-E95FD98C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AA2A-1C4A-42BC-A8DE-ACBF9010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F37E-6FA5-4020-91FD-52F7882B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3D61-E2E1-48E1-94D2-C2DFEAE7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01B3-F094-4DED-A886-5A77E511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DF7F-3B25-4640-9F66-757E64DD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2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90EB-85B4-4082-AA3E-89E11574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18607-A15E-4D27-95C8-4CC77E61B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4EB2-2794-4586-86C8-3A37D222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4777-94FB-46A1-A13C-AD1E9B72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4F78-7439-40FB-B7FD-FF665AFA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0221-AD62-4F0C-AC53-1C1749C8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5A64-B07B-4E90-9463-AA984CC33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4770D-5435-45CF-8918-7792FFAC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EC6A-81D3-4D14-84C4-327C152C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069D6-67D5-4C7E-9BAE-43BEB988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7EDE-8EB0-4CE1-9D04-98D7B84B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04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6918-48CD-44F9-BFD8-9A37D5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52030-9EF4-4DCC-A708-6CC21E68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17E6-7D58-4B6B-B2AD-3AC292F9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D1EB-CBCD-4186-A348-14075FDB9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5A8BE-9E56-41A9-A94F-9408C0E9D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1742C-E292-422E-9AE2-EC831D4C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1682A-8C3E-469C-B8FF-29F70BA2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E4CFC-CA17-408A-ACC1-919FA8E0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1317-9617-49F1-BDE9-23A5B74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CCA45-AFDC-4923-AAFB-FF08869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2957-22FE-408D-A49E-A494A28E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21CC2-E259-4C66-8BBE-7DB33D4C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54B3A-44D7-44CE-9FD8-001D225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8C0E9-982A-4F86-BA4F-D0789A99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7D2C5-488B-49F5-8622-F4F3A7FD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3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7BF8-E345-4833-AC34-0D2DEF30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C5A2-31F9-490A-801D-CD6D12B1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C44E9-39E6-4F9B-9F7D-32F2E8A37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CBED-EE40-4462-9BE4-D07406CA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254C-7F55-45C1-A5F7-D0FC3551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4B73F-3EA3-40D9-BD0A-1C68D3AF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8DE1-DA46-4857-A697-E43430E3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AA067-1604-42DE-9F74-CC4081C7D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437A-8525-49BA-AC2A-E7C5D2E1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6ED0-3494-4A96-A713-25965E71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7DB8-31A6-421C-B702-A11424D8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5954-498A-401C-85E9-09665C4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4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0C949-5905-41B6-A9D5-C74A0FC1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A7D3-62BF-4595-AE51-C78D4ED8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271-78B5-4E15-8F6B-53A9165CB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3534-5A24-49B3-8699-04256F26021A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5506-EA29-4714-9D70-226F0112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2042-AE04-40B4-93E9-225F77B4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10C0-D929-4691-8CDA-735B57DBD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9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37FB-2EED-4275-A186-CED7D791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0160"/>
            <a:ext cx="9144000" cy="1737360"/>
          </a:xfrm>
          <a:solidFill>
            <a:srgbClr val="FF7A3F"/>
          </a:solidFill>
          <a:ln w="57150">
            <a:solidFill>
              <a:schemeClr val="bg1"/>
            </a:solidFill>
          </a:ln>
        </p:spPr>
        <p:txBody>
          <a:bodyPr anchor="ctr">
            <a:normAutofit fontScale="90000"/>
          </a:bodyPr>
          <a:lstStyle/>
          <a:p>
            <a:r>
              <a:rPr lang="en-GB" b="1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Data-Driven </a:t>
            </a:r>
            <a:br>
              <a:rPr lang="en-GB" b="1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b="1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Basketball</a:t>
            </a:r>
          </a:p>
        </p:txBody>
      </p:sp>
      <p:pic>
        <p:nvPicPr>
          <p:cNvPr id="1026" name="Picture 2" descr="Mango Solution Logo">
            <a:extLst>
              <a:ext uri="{FF2B5EF4-FFF2-40B4-BE49-F238E27FC236}">
                <a16:creationId xmlns:a16="http://schemas.microsoft.com/office/drawing/2014/main" id="{E1ED53FF-6365-48F1-B010-8B38D47F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89" y="5994400"/>
            <a:ext cx="3750221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35C188-A435-422C-B30B-F76BE9FE7815}"/>
              </a:ext>
            </a:extLst>
          </p:cNvPr>
          <p:cNvSpPr/>
          <p:nvPr/>
        </p:nvSpPr>
        <p:spPr>
          <a:xfrm>
            <a:off x="4296000" y="4252432"/>
            <a:ext cx="3600000" cy="1985963"/>
          </a:xfrm>
          <a:prstGeom prst="roundRect">
            <a:avLst>
              <a:gd name="adj" fmla="val 7970"/>
            </a:avLst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AD0FFD-98E5-4213-8EC5-19D059F776AC}"/>
              </a:ext>
            </a:extLst>
          </p:cNvPr>
          <p:cNvSpPr/>
          <p:nvPr/>
        </p:nvSpPr>
        <p:spPr>
          <a:xfrm>
            <a:off x="8074098" y="4252432"/>
            <a:ext cx="3600000" cy="1985963"/>
          </a:xfrm>
          <a:prstGeom prst="roundRect">
            <a:avLst>
              <a:gd name="adj" fmla="val 7970"/>
            </a:avLst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B5BAE-E5B1-4B8E-8A2B-F7FB8F2C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03" y="365125"/>
            <a:ext cx="11120008" cy="1325563"/>
          </a:xfrm>
          <a:solidFill>
            <a:srgbClr val="FF7A3F"/>
          </a:solidFill>
          <a:ln w="57150">
            <a:solidFill>
              <a:srgbClr val="FB641F"/>
            </a:solidFill>
          </a:ln>
        </p:spPr>
        <p:txBody>
          <a:bodyPr/>
          <a:lstStyle/>
          <a:p>
            <a:r>
              <a:rPr lang="en-GB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Dataset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67C5751-5F27-466D-9C87-FEC6D1CC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28" y="4582631"/>
            <a:ext cx="1325563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A4198-E74D-476D-858C-89CA0C2D103E}"/>
              </a:ext>
            </a:extLst>
          </p:cNvPr>
          <p:cNvSpPr txBox="1"/>
          <p:nvPr/>
        </p:nvSpPr>
        <p:spPr>
          <a:xfrm>
            <a:off x="9880611" y="4596666"/>
            <a:ext cx="175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en-GB" sz="3200" b="1" cap="small" dirty="0">
                <a:solidFill>
                  <a:schemeClr val="bg1"/>
                </a:solidFill>
              </a:rPr>
              <a:t>Seasons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D4F11-5741-430B-82E1-3DF37F93ECC7}"/>
              </a:ext>
            </a:extLst>
          </p:cNvPr>
          <p:cNvSpPr txBox="1"/>
          <p:nvPr/>
        </p:nvSpPr>
        <p:spPr>
          <a:xfrm>
            <a:off x="6036219" y="4583693"/>
            <a:ext cx="175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GB" sz="3200" b="1" cap="small" dirty="0">
                <a:solidFill>
                  <a:schemeClr val="bg1"/>
                </a:solidFill>
              </a:rPr>
              <a:t>Stages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729012-0A0C-455D-B88C-AF54B4D7DB7D}"/>
              </a:ext>
            </a:extLst>
          </p:cNvPr>
          <p:cNvGrpSpPr/>
          <p:nvPr/>
        </p:nvGrpSpPr>
        <p:grpSpPr>
          <a:xfrm>
            <a:off x="8080611" y="2085018"/>
            <a:ext cx="3600000" cy="1985963"/>
            <a:chOff x="4503952" y="4303232"/>
            <a:chExt cx="3600000" cy="198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88611EA-12DD-4023-842B-EC9454647765}"/>
                </a:ext>
              </a:extLst>
            </p:cNvPr>
            <p:cNvSpPr/>
            <p:nvPr/>
          </p:nvSpPr>
          <p:spPr>
            <a:xfrm>
              <a:off x="4503952" y="4303232"/>
              <a:ext cx="3600000" cy="1985963"/>
            </a:xfrm>
            <a:prstGeom prst="roundRect">
              <a:avLst>
                <a:gd name="adj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69394-6290-44F6-8E48-5128D7F64BAC}"/>
                </a:ext>
              </a:extLst>
            </p:cNvPr>
            <p:cNvSpPr txBox="1"/>
            <p:nvPr/>
          </p:nvSpPr>
          <p:spPr>
            <a:xfrm>
              <a:off x="6203529" y="4636824"/>
              <a:ext cx="17576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</a:rPr>
                <a:t>1098</a:t>
              </a:r>
            </a:p>
            <a:p>
              <a:pPr algn="ctr"/>
              <a:r>
                <a:rPr lang="en-GB" sz="3200" b="1" cap="small" dirty="0">
                  <a:solidFill>
                    <a:schemeClr val="bg1"/>
                  </a:solidFill>
                </a:rPr>
                <a:t>Players</a:t>
              </a: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8AB3DE43-C943-4B49-BE17-16BBEB046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822" y="4630844"/>
              <a:ext cx="1262217" cy="126221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1D51E0-A6A3-436C-B182-944E5671E2CA}"/>
              </a:ext>
            </a:extLst>
          </p:cNvPr>
          <p:cNvGrpSpPr/>
          <p:nvPr/>
        </p:nvGrpSpPr>
        <p:grpSpPr>
          <a:xfrm>
            <a:off x="560603" y="4263013"/>
            <a:ext cx="3600000" cy="1985963"/>
            <a:chOff x="7918064" y="282967"/>
            <a:chExt cx="3600000" cy="198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7D6E6E6-F11B-4ECB-B65C-7888C72E9439}"/>
                </a:ext>
              </a:extLst>
            </p:cNvPr>
            <p:cNvSpPr/>
            <p:nvPr/>
          </p:nvSpPr>
          <p:spPr>
            <a:xfrm>
              <a:off x="7918064" y="282967"/>
              <a:ext cx="3600000" cy="1985963"/>
            </a:xfrm>
            <a:prstGeom prst="roundRect">
              <a:avLst>
                <a:gd name="adj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5D2B7-C820-4313-A169-C64CAF203017}"/>
                </a:ext>
              </a:extLst>
            </p:cNvPr>
            <p:cNvSpPr txBox="1"/>
            <p:nvPr/>
          </p:nvSpPr>
          <p:spPr>
            <a:xfrm>
              <a:off x="9597608" y="616559"/>
              <a:ext cx="17576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</a:rPr>
                <a:t>34</a:t>
              </a:r>
            </a:p>
            <a:p>
              <a:pPr algn="ctr"/>
              <a:r>
                <a:rPr lang="en-GB" sz="3200" b="1" cap="small" dirty="0">
                  <a:solidFill>
                    <a:schemeClr val="bg1"/>
                  </a:solidFill>
                </a:rPr>
                <a:t>Teams</a:t>
              </a: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4E1E49A2-2D2E-473C-9BFD-AD5789AB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235" y="609009"/>
              <a:ext cx="935385" cy="935385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BFB1D6E7-6125-4168-8BDB-66C87E726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062" y="889729"/>
              <a:ext cx="971839" cy="971839"/>
            </a:xfrm>
            <a:prstGeom prst="rect">
              <a:avLst/>
            </a:prstGeom>
          </p:spPr>
        </p:pic>
      </p:grpSp>
      <p:pic>
        <p:nvPicPr>
          <p:cNvPr id="28" name="Content Placeholder 27" descr="A picture containing qr code&#10;&#10;Description automatically generated">
            <a:extLst>
              <a:ext uri="{FF2B5EF4-FFF2-40B4-BE49-F238E27FC236}">
                <a16:creationId xmlns:a16="http://schemas.microsoft.com/office/drawing/2014/main" id="{905B173D-CD78-43AA-9CE3-E29AF0BE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1" y="4583693"/>
            <a:ext cx="1344605" cy="1344605"/>
          </a:xfr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6128BC0-A59F-4E83-9E82-B15721A004B1}"/>
              </a:ext>
            </a:extLst>
          </p:cNvPr>
          <p:cNvGrpSpPr/>
          <p:nvPr/>
        </p:nvGrpSpPr>
        <p:grpSpPr>
          <a:xfrm>
            <a:off x="4296000" y="2085020"/>
            <a:ext cx="3600000" cy="1985963"/>
            <a:chOff x="8307520" y="2125661"/>
            <a:chExt cx="3600000" cy="198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5231BE5-A828-45ED-8906-D5AC3F76B53B}"/>
                </a:ext>
              </a:extLst>
            </p:cNvPr>
            <p:cNvSpPr/>
            <p:nvPr/>
          </p:nvSpPr>
          <p:spPr>
            <a:xfrm>
              <a:off x="8307520" y="2125661"/>
              <a:ext cx="3600000" cy="1985963"/>
            </a:xfrm>
            <a:prstGeom prst="roundRect">
              <a:avLst>
                <a:gd name="adj" fmla="val 797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24A819-7C03-4B9B-B288-126758C132CC}"/>
                </a:ext>
              </a:extLst>
            </p:cNvPr>
            <p:cNvSpPr txBox="1"/>
            <p:nvPr/>
          </p:nvSpPr>
          <p:spPr>
            <a:xfrm>
              <a:off x="9842118" y="2469413"/>
              <a:ext cx="19922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</a:rPr>
                <a:t>12,874</a:t>
              </a:r>
            </a:p>
            <a:p>
              <a:pPr algn="ctr"/>
              <a:r>
                <a:rPr lang="en-GB" sz="3200" b="1" cap="small" dirty="0">
                  <a:solidFill>
                    <a:schemeClr val="bg1"/>
                  </a:solidFill>
                </a:rPr>
                <a:t>Games</a:t>
              </a: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76B4D84C-48EA-4906-B1B3-2AE3370E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3065" y="2509117"/>
              <a:ext cx="1219048" cy="1219048"/>
            </a:xfrm>
            <a:prstGeom prst="rect">
              <a:avLst/>
            </a:prstGeom>
          </p:spPr>
        </p:pic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7DA35E7-C544-40CF-8DA9-52C2A0D029DA}"/>
              </a:ext>
            </a:extLst>
          </p:cNvPr>
          <p:cNvSpPr/>
          <p:nvPr/>
        </p:nvSpPr>
        <p:spPr>
          <a:xfrm>
            <a:off x="560603" y="2085020"/>
            <a:ext cx="3600000" cy="1985963"/>
          </a:xfrm>
          <a:prstGeom prst="roundRect">
            <a:avLst>
              <a:gd name="adj" fmla="val 7970"/>
            </a:avLst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C5B1C-B6C8-4FEA-97AC-A968A29A5836}"/>
              </a:ext>
            </a:extLst>
          </p:cNvPr>
          <p:cNvSpPr txBox="1"/>
          <p:nvPr/>
        </p:nvSpPr>
        <p:spPr>
          <a:xfrm>
            <a:off x="1696721" y="2346961"/>
            <a:ext cx="259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618,019</a:t>
            </a:r>
          </a:p>
          <a:p>
            <a:pPr algn="ctr"/>
            <a:r>
              <a:rPr lang="en-GB" sz="3200" b="1" cap="small" dirty="0">
                <a:solidFill>
                  <a:schemeClr val="bg1"/>
                </a:solidFill>
              </a:rPr>
              <a:t>Records</a:t>
            </a:r>
          </a:p>
        </p:txBody>
      </p:sp>
      <p:pic>
        <p:nvPicPr>
          <p:cNvPr id="40" name="Picture 39" descr="A picture containing clipart&#10;&#10;Description automatically generated">
            <a:extLst>
              <a:ext uri="{FF2B5EF4-FFF2-40B4-BE49-F238E27FC236}">
                <a16:creationId xmlns:a16="http://schemas.microsoft.com/office/drawing/2014/main" id="{B8770895-26B0-463B-ABA6-E76BC6393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8" y="2468478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5BAE-E5B1-4B8E-8A2B-F7FB8F2C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00" y="365125"/>
            <a:ext cx="11120400" cy="1325563"/>
          </a:xfrm>
          <a:solidFill>
            <a:srgbClr val="FF7A3F"/>
          </a:solidFill>
          <a:ln w="57150">
            <a:solidFill>
              <a:srgbClr val="FB641F"/>
            </a:solidFill>
          </a:ln>
        </p:spPr>
        <p:txBody>
          <a:bodyPr/>
          <a:lstStyle/>
          <a:p>
            <a:r>
              <a:rPr lang="en-GB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Competitor Analysis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180799-2F22-4B5F-8374-62CC3699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18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strategies used by competitors is vital when preparing for upcoming games. 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analysis shows that competitors tend to choose players with higher free throw accuracy to take shots towards the end of a period.  </a:t>
            </a:r>
          </a:p>
        </p:txBody>
      </p:sp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8E90A2B-DFED-4927-8E15-42D37452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28" y="1952779"/>
            <a:ext cx="4928454" cy="4540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6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180799-2F22-4B5F-8374-62CC3699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2002472"/>
            <a:ext cx="5877560" cy="499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Monitoring variations in free shot accuracy can be useful when scouting for talent. Players who show continuous accuracy improvement are ideal, as their market value will most likely get higher.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table on the right shows the top 5 players which have shown constant accuracy improvement over the last 5 seasons.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310E9BD-50AB-43D5-B812-7F6F1EE01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72448"/>
              </p:ext>
            </p:extLst>
          </p:nvPr>
        </p:nvGraphicFramePr>
        <p:xfrm>
          <a:off x="6846148" y="2621280"/>
          <a:ext cx="4700692" cy="28243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0346">
                  <a:extLst>
                    <a:ext uri="{9D8B030D-6E8A-4147-A177-3AD203B41FA5}">
                      <a16:colId xmlns:a16="http://schemas.microsoft.com/office/drawing/2014/main" val="3843894922"/>
                    </a:ext>
                  </a:extLst>
                </a:gridCol>
                <a:gridCol w="2350346">
                  <a:extLst>
                    <a:ext uri="{9D8B030D-6E8A-4147-A177-3AD203B41FA5}">
                      <a16:colId xmlns:a16="http://schemas.microsoft.com/office/drawing/2014/main" val="1971292528"/>
                    </a:ext>
                  </a:extLst>
                </a:gridCol>
              </a:tblGrid>
              <a:tr h="7381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Player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Avg</a:t>
                      </a:r>
                      <a:r>
                        <a:rPr lang="en-GB" sz="2000" dirty="0"/>
                        <a:t> Seasonal </a:t>
                      </a:r>
                    </a:p>
                    <a:p>
                      <a:pPr algn="ctr"/>
                      <a:r>
                        <a:rPr lang="en-GB" sz="2000" dirty="0"/>
                        <a:t>Improvement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33504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Lou Amundson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24.5%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51208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Jon Leuer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24.2%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241682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Charlie Villanueva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22.4%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420215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Ish</a:t>
                      </a:r>
                      <a:r>
                        <a:rPr lang="en-GB" sz="2000" dirty="0"/>
                        <a:t> Smith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17.9%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06113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Ian Mahinmi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15.3%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090381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B68FC68D-3345-4C52-BEEA-DC4BC64B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A0F2A7-DAAB-40A3-B11E-155DBC5BA817}"/>
              </a:ext>
            </a:extLst>
          </p:cNvPr>
          <p:cNvSpPr txBox="1">
            <a:spLocks/>
          </p:cNvSpPr>
          <p:nvPr/>
        </p:nvSpPr>
        <p:spPr>
          <a:xfrm>
            <a:off x="560603" y="365125"/>
            <a:ext cx="11120008" cy="1325563"/>
          </a:xfrm>
          <a:prstGeom prst="rect">
            <a:avLst/>
          </a:prstGeom>
          <a:solidFill>
            <a:srgbClr val="FF7A3F"/>
          </a:solidFill>
          <a:ln w="57150">
            <a:solidFill>
              <a:srgbClr val="FB641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Talent Acquisition</a:t>
            </a:r>
          </a:p>
        </p:txBody>
      </p:sp>
    </p:spTree>
    <p:extLst>
      <p:ext uri="{BB962C8B-B14F-4D97-AF65-F5344CB8AC3E}">
        <p14:creationId xmlns:p14="http://schemas.microsoft.com/office/powerpoint/2010/main" val="21863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180799-2F22-4B5F-8374-62CC3699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2002472"/>
            <a:ext cx="5877560" cy="499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Being mindful of upcoming games is important when selecting which players should play. This is imperative to ensure that the best players are not fatigued or injured if a difficult game is coming up.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table on the right shows the top challenging teams for the Atlanta Hawks and the average end-result difference, over the last 3 seasons.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8FC68D-3345-4C52-BEEA-DC4BC64B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A0F2A7-DAAB-40A3-B11E-155DBC5BA817}"/>
              </a:ext>
            </a:extLst>
          </p:cNvPr>
          <p:cNvSpPr txBox="1">
            <a:spLocks/>
          </p:cNvSpPr>
          <p:nvPr/>
        </p:nvSpPr>
        <p:spPr>
          <a:xfrm>
            <a:off x="560603" y="365125"/>
            <a:ext cx="11120008" cy="1325563"/>
          </a:xfrm>
          <a:prstGeom prst="rect">
            <a:avLst/>
          </a:prstGeom>
          <a:solidFill>
            <a:srgbClr val="FF7A3F"/>
          </a:solidFill>
          <a:ln w="57150">
            <a:solidFill>
              <a:srgbClr val="FB641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Squad Selection</a:t>
            </a: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293ED370-8D1C-42B2-98C9-F7FF5C58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73204"/>
              </p:ext>
            </p:extLst>
          </p:nvPr>
        </p:nvGraphicFramePr>
        <p:xfrm>
          <a:off x="6846148" y="2621280"/>
          <a:ext cx="4700692" cy="28243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0346">
                  <a:extLst>
                    <a:ext uri="{9D8B030D-6E8A-4147-A177-3AD203B41FA5}">
                      <a16:colId xmlns:a16="http://schemas.microsoft.com/office/drawing/2014/main" val="3843894922"/>
                    </a:ext>
                  </a:extLst>
                </a:gridCol>
                <a:gridCol w="2350346">
                  <a:extLst>
                    <a:ext uri="{9D8B030D-6E8A-4147-A177-3AD203B41FA5}">
                      <a16:colId xmlns:a16="http://schemas.microsoft.com/office/drawing/2014/main" val="1971292528"/>
                    </a:ext>
                  </a:extLst>
                </a:gridCol>
              </a:tblGrid>
              <a:tr h="73818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Team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Avg</a:t>
                      </a:r>
                      <a:r>
                        <a:rPr lang="en-GB" sz="2000" dirty="0"/>
                        <a:t> End Result Difference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33504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5.8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51208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ORL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241682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OKC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8.0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420215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06113"/>
                  </a:ext>
                </a:extLst>
              </a:tr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8.1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09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1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180799-2F22-4B5F-8374-62CC3699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59" y="2002472"/>
            <a:ext cx="10874179" cy="49977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Expansion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more features to the dataset, such as current player market value, injury history and real-time game data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 System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machine-learning model to recommend which player should perform the 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throw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Player Valuation Model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model to help determine the value of a player, which can then be used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 transfer season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8FC68D-3345-4C52-BEEA-DC4BC64B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A0F2A7-DAAB-40A3-B11E-155DBC5BA817}"/>
              </a:ext>
            </a:extLst>
          </p:cNvPr>
          <p:cNvSpPr txBox="1">
            <a:spLocks/>
          </p:cNvSpPr>
          <p:nvPr/>
        </p:nvSpPr>
        <p:spPr>
          <a:xfrm>
            <a:off x="560603" y="365125"/>
            <a:ext cx="11120008" cy="1325563"/>
          </a:xfrm>
          <a:prstGeom prst="rect">
            <a:avLst/>
          </a:prstGeom>
          <a:solidFill>
            <a:srgbClr val="FF7A3F"/>
          </a:solidFill>
          <a:ln w="57150">
            <a:solidFill>
              <a:srgbClr val="FB641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cap="small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Future </a:t>
            </a:r>
            <a:r>
              <a:rPr lang="en-GB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42569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285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Data-Driven  Basketball</vt:lpstr>
      <vt:lpstr> Dataset</vt:lpstr>
      <vt:lpstr> Competitor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 Basketball</dc:title>
  <dc:creator>Jeremy Borg</dc:creator>
  <cp:lastModifiedBy>Jeremy Borg</cp:lastModifiedBy>
  <cp:revision>25</cp:revision>
  <dcterms:created xsi:type="dcterms:W3CDTF">2021-02-05T08:02:05Z</dcterms:created>
  <dcterms:modified xsi:type="dcterms:W3CDTF">2021-02-05T20:20:19Z</dcterms:modified>
</cp:coreProperties>
</file>