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04" r:id="rId2"/>
    <p:sldMasterId id="2147483822" r:id="rId3"/>
  </p:sldMasterIdLst>
  <p:sldIdLst>
    <p:sldId id="257" r:id="rId4"/>
    <p:sldId id="539" r:id="rId5"/>
    <p:sldId id="301" r:id="rId6"/>
    <p:sldId id="258" r:id="rId7"/>
    <p:sldId id="259" r:id="rId8"/>
    <p:sldId id="260" r:id="rId9"/>
    <p:sldId id="261" r:id="rId10"/>
    <p:sldId id="299" r:id="rId11"/>
    <p:sldId id="262" r:id="rId12"/>
    <p:sldId id="263" r:id="rId13"/>
    <p:sldId id="264" r:id="rId14"/>
    <p:sldId id="265" r:id="rId15"/>
    <p:sldId id="266" r:id="rId16"/>
    <p:sldId id="296" r:id="rId17"/>
    <p:sldId id="267" r:id="rId18"/>
    <p:sldId id="298" r:id="rId19"/>
    <p:sldId id="269" r:id="rId20"/>
    <p:sldId id="270" r:id="rId21"/>
    <p:sldId id="271" r:id="rId22"/>
    <p:sldId id="300" r:id="rId23"/>
    <p:sldId id="272" r:id="rId24"/>
    <p:sldId id="273" r:id="rId25"/>
    <p:sldId id="274" r:id="rId26"/>
    <p:sldId id="275" r:id="rId27"/>
    <p:sldId id="276" r:id="rId28"/>
    <p:sldId id="277" r:id="rId29"/>
    <p:sldId id="293" r:id="rId30"/>
    <p:sldId id="278" r:id="rId31"/>
    <p:sldId id="280" r:id="rId32"/>
    <p:sldId id="294" r:id="rId33"/>
    <p:sldId id="282" r:id="rId34"/>
    <p:sldId id="283" r:id="rId35"/>
    <p:sldId id="284" r:id="rId36"/>
    <p:sldId id="297" r:id="rId37"/>
    <p:sldId id="286" r:id="rId38"/>
    <p:sldId id="287" r:id="rId39"/>
    <p:sldId id="288" r:id="rId40"/>
    <p:sldId id="268" r:id="rId41"/>
    <p:sldId id="295" r:id="rId42"/>
    <p:sldId id="290" r:id="rId43"/>
    <p:sldId id="291" r:id="rId44"/>
    <p:sldId id="292" r:id="rId45"/>
  </p:sldIdLst>
  <p:sldSz cx="12192000" cy="68580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200" y="1803405"/>
            <a:ext cx="9753600" cy="1825096"/>
          </a:xfrm>
        </p:spPr>
        <p:txBody>
          <a:bodyPr anchor="b">
            <a:normAutofit/>
          </a:bodyPr>
          <a:lstStyle>
            <a:lvl1pPr algn="r">
              <a:defRPr sz="60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199" y="4698514"/>
            <a:ext cx="9753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8"/>
            <a:ext cx="2895600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7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73" y="4697362"/>
            <a:ext cx="10608643" cy="819355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2473" y="977035"/>
            <a:ext cx="10600347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5516716"/>
            <a:ext cx="1060704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753534"/>
            <a:ext cx="10607040" cy="2802467"/>
          </a:xfrm>
        </p:spPr>
        <p:txBody>
          <a:bodyPr anchor="ctr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649134"/>
            <a:ext cx="103632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3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4468" y="753534"/>
            <a:ext cx="10151533" cy="2756234"/>
          </a:xfrm>
        </p:spPr>
        <p:txBody>
          <a:bodyPr anchor="ctr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509768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74598"/>
            <a:ext cx="10371669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79439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8611" y="80772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62311" y="302133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140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124703"/>
            <a:ext cx="10366376" cy="2511835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89" y="3648317"/>
            <a:ext cx="1036481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235" y="378885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92480" y="378885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895602" y="762001"/>
            <a:ext cx="8503919" cy="1303867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92481" y="2202080"/>
            <a:ext cx="341376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92480" y="2904565"/>
            <a:ext cx="341376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02983" y="2201333"/>
            <a:ext cx="341376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01041" y="2904068"/>
            <a:ext cx="341376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5759" y="2192866"/>
            <a:ext cx="341376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85760" y="2904565"/>
            <a:ext cx="341376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2895603" y="762000"/>
            <a:ext cx="8509312" cy="12954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92480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92480" y="2331720"/>
            <a:ext cx="341376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92480" y="4796104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164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89163" y="2331720"/>
            <a:ext cx="341376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87811" y="4796103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91153" y="4113341"/>
            <a:ext cx="341376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91152" y="2331722"/>
            <a:ext cx="341376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91029" y="4796101"/>
            <a:ext cx="341376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87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0" y="2194560"/>
            <a:ext cx="1060704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87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342120" y="747184"/>
            <a:ext cx="2057400" cy="4248675"/>
          </a:xfrm>
        </p:spPr>
        <p:txBody>
          <a:bodyPr vert="eaVert"/>
          <a:lstStyle>
            <a:lvl1pPr algn="l"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481" y="746126"/>
            <a:ext cx="8370713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5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99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0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758622"/>
            <a:ext cx="8503920" cy="129302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79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824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70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3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20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02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91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942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79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97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12192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753535"/>
            <a:ext cx="10607040" cy="2801935"/>
          </a:xfrm>
        </p:spPr>
        <p:txBody>
          <a:bodyPr anchor="b">
            <a:normAutofit/>
          </a:bodyPr>
          <a:lstStyle>
            <a:lvl1pPr algn="r">
              <a:defRPr sz="40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1" y="3641726"/>
            <a:ext cx="1060704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16235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480" y="381002"/>
            <a:ext cx="644087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09955" y="381002"/>
            <a:ext cx="889564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2439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82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86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576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33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E4F2-46F4-0996-3149-972B57716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223FE-7EF9-9BA0-3997-1D71CD7BF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358F-0B10-16AC-65D6-FF68A950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46D91-D533-F6A1-C143-8ABF432A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9293B-0C58-4F8B-0612-C7C50F17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509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8D27-C099-8141-F2D0-92DE580A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51B64-AA69-8B20-2F2D-4EC069BE7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57368-39CA-5ABF-20CA-52CCDBC2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47692-E01F-63E6-C4CB-B1C0446A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6686-DBC8-13D4-F99A-9AD3EEF6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55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CFEE-DDA5-EF2D-731D-024BBED26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45147-1785-6090-ACC6-0848E3991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4983-79F7-10F8-C9F1-3E36617A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6CE06-70F4-2136-7014-E1DF10D1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288D9-0695-8195-E21B-D5EC9D23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083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6CFB-4367-A0AD-2977-9411DBE4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CBF63-110C-5DEF-5F59-C81C7FD99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85C60-0D4B-BAFD-FAA5-EE9572A70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38275-FC5A-2376-1F9C-D65775C2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7B541-DA74-0EC9-5A6A-8A453821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D61CB-DA75-8D8B-18A3-FD828486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964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A7CA-087C-56E0-119B-9F029DA0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EE7B8-72A1-E43B-634E-A4C7C5E55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7618F-8C6C-523E-141D-EF0A577AD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F6D04-1794-D42B-E2D3-95BC0AB81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50F57-761D-793E-52DF-26ECA4165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2A04B-3E75-8973-2D3F-9B575EAA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333F27-1BCE-668C-B619-8A5DA782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F52EA-EE2A-BCD3-04AF-6729058A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4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481" y="2194560"/>
            <a:ext cx="5214105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466" y="2194560"/>
            <a:ext cx="5210053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507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2190-58E8-3CBC-C9D9-D733D45DA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65313-64B6-D876-F133-676AF3D1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B5C5A-0F68-F919-10CE-09330924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5B1F4-56FE-0ADE-2624-74076E13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317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63D93-D1AD-B291-0FDF-E0D3C49B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8B2E8-82B9-E6CB-869D-FACED715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F4A0B-DE9E-29A4-95D9-840C66605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558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96AC-5814-08B4-0113-D787BF2B1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E3B7-4465-7A97-0469-B47DE7F01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53643-56D3-BEE8-EFA2-D04F2A783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D1FD7-7A93-CB49-AF85-5CBFF1C2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EDECE-5D6C-051A-1108-7917007C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04706-4547-2DD3-0D85-219BC011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89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4215-D9A8-0BFF-F010-6AFB9580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77C5E-CF16-068E-32AA-FCD6BE4F0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6F9CD-C2BE-7286-D865-15E157F2D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98725-91F5-8835-FEAE-7DEEBB3E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7D909-F9D1-74CD-DAB1-F18DF536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10F31-7755-4BB1-2FC2-9DF49FDD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904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6ED3-8531-3535-118A-F2590E72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ADC9C-3CF4-1CBF-5069-E097F9E6F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A2330-1B03-E581-0CA9-B63F9B41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D585-1349-E0AE-A945-67ACC571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9C47B-DF2C-7DBD-54C0-FCFFE637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46899-0D13-6F28-6371-89A22E8D3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B7BA5-7524-4F80-897A-165F28EE4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4EAA-3BBB-C71F-31C8-A79C7CD8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DD6C-078E-48A9-9345-7B9650E466D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B8703-5CBC-D13D-C9E9-22778AF4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2D162-BA15-DC57-4519-6CE29DCB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011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93" y="365125"/>
            <a:ext cx="9415407" cy="75989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7AE848-6D38-4588-95C0-8274006985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5" b="17803"/>
          <a:stretch/>
        </p:blipFill>
        <p:spPr>
          <a:xfrm>
            <a:off x="10579209" y="36786"/>
            <a:ext cx="1426998" cy="14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1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503920" cy="12954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039" y="2183802"/>
            <a:ext cx="491154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480" y="3132668"/>
            <a:ext cx="5214105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2025" y="2183802"/>
            <a:ext cx="490749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465" y="3132668"/>
            <a:ext cx="5210055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758622"/>
            <a:ext cx="8503920" cy="1293028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6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1524000"/>
            <a:ext cx="4114800" cy="1600200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746760"/>
            <a:ext cx="621792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3124200"/>
            <a:ext cx="41148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2480" y="1524000"/>
            <a:ext cx="5434307" cy="1600200"/>
          </a:xfrm>
        </p:spPr>
        <p:txBody>
          <a:bodyPr anchor="b"/>
          <a:lstStyle>
            <a:lvl1pPr algn="l">
              <a:defRPr sz="320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03365" y="751242"/>
            <a:ext cx="4898979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" y="3124200"/>
            <a:ext cx="5434307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50392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480" y="2194560"/>
            <a:ext cx="1060704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49640" y="6356352"/>
            <a:ext cx="2849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480" y="6355847"/>
            <a:ext cx="7574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2"/>
            <a:ext cx="2636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41444-1861-44FB-92D0-9D3571845A9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B615-9517-4614-BD20-7525FBAFD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1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ransition>
    <p:fade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E0E22-50B3-CDAC-666C-EBE09A9D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7F235-A107-8A44-9068-4626258D2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05DF-417E-A250-7CD1-645BB7FCC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9DD6C-078E-48A9-9345-7B9650E466D7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5351-C5EE-07B4-E47C-32DE29638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9B72F-1971-3B8F-8E8C-834DFA0A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5BA83-93CE-4C55-B0FC-67194A5BF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1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r"/>
            <a:r>
              <a:rPr lang="en-US" dirty="0">
                <a:latin typeface="+mn-lt"/>
              </a:rPr>
              <a:t>Code is for Humans</a:t>
            </a:r>
            <a:br>
              <a:rPr lang="en-US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169" y="4560047"/>
            <a:ext cx="7315200" cy="1449983"/>
          </a:xfrm>
        </p:spPr>
        <p:txBody>
          <a:bodyPr>
            <a:noAutofit/>
          </a:bodyPr>
          <a:lstStyle/>
          <a:p>
            <a:r>
              <a:rPr lang="en-US" sz="3200" dirty="0"/>
              <a:t>Jeremy Clark</a:t>
            </a:r>
            <a:br>
              <a:rPr lang="en-US" sz="3200"/>
            </a:br>
            <a:r>
              <a:rPr lang="en-US" sz="3200"/>
              <a:t>jeremybytes</a:t>
            </a:r>
            <a:r>
              <a:rPr lang="en-US" sz="3200" dirty="0"/>
              <a:t>.com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jeremybytes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1459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Number one reason:</a:t>
            </a:r>
            <a:endParaRPr lang="en-US" sz="2800" dirty="0"/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6500" dirty="0"/>
              <a:t>“I’ll fix it later.”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500" dirty="0"/>
              <a:t>Pro Tip: “Later” never comes.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1426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Truth about Human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Human readable code saves time.</a:t>
            </a:r>
            <a:endParaRPr lang="en-US" sz="3200" dirty="0"/>
          </a:p>
          <a:p>
            <a:pPr lvl="1"/>
            <a:endParaRPr lang="en-US" sz="3200" dirty="0"/>
          </a:p>
          <a:p>
            <a:r>
              <a:rPr lang="en-US" sz="3600" dirty="0"/>
              <a:t>We can’t take a short-term view of software.</a:t>
            </a:r>
          </a:p>
          <a:p>
            <a:endParaRPr lang="en-US" sz="3600" dirty="0"/>
          </a:p>
          <a:p>
            <a:r>
              <a:rPr lang="en-US" sz="3600" dirty="0"/>
              <a:t>We need to look at the lifespan of the application.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837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Rule of Thumb: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/>
              <a:t>Imagine that the developer </a:t>
            </a:r>
            <a:br>
              <a:rPr lang="en-US" sz="4400" dirty="0"/>
            </a:br>
            <a:r>
              <a:rPr lang="en-US" sz="4400" dirty="0"/>
              <a:t>who comes after you </a:t>
            </a:r>
            <a:br>
              <a:rPr lang="en-US" sz="4400" dirty="0"/>
            </a:br>
            <a:r>
              <a:rPr lang="en-US" sz="4400" dirty="0"/>
              <a:t>is a homicidal maniac </a:t>
            </a:r>
            <a:br>
              <a:rPr lang="en-US" sz="4400" dirty="0"/>
            </a:br>
            <a:r>
              <a:rPr lang="en-US" sz="4400" dirty="0"/>
              <a:t>who knows where you live.</a:t>
            </a:r>
          </a:p>
          <a:p>
            <a:pPr marL="0" indent="0" algn="r">
              <a:buNone/>
            </a:pPr>
            <a:r>
              <a:rPr lang="en-US" dirty="0"/>
              <a:t>-Unknown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223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The Next </a:t>
            </a:r>
            <a:br>
              <a:rPr lang="en-US" sz="4800" dirty="0"/>
            </a:br>
            <a:r>
              <a:rPr lang="en-US" sz="4800" dirty="0"/>
              <a:t>Developer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93" y="223159"/>
            <a:ext cx="5840721" cy="638829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707933" y="5155516"/>
            <a:ext cx="2156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/>
              <a:t>Json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8465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This Might</a:t>
            </a:r>
            <a:br>
              <a:rPr lang="en-US" sz="4800" dirty="0"/>
            </a:br>
            <a:r>
              <a:rPr lang="en-US" sz="4800" dirty="0"/>
              <a:t>Take Awhile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71"/>
          <a:stretch/>
        </p:blipFill>
        <p:spPr>
          <a:xfrm>
            <a:off x="4716929" y="465483"/>
            <a:ext cx="7068671" cy="6151398"/>
          </a:xfrm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8267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Readable (by mere mortals)</a:t>
            </a:r>
          </a:p>
          <a:p>
            <a:r>
              <a:rPr lang="en-US" sz="3200" dirty="0"/>
              <a:t>Maintainable</a:t>
            </a:r>
          </a:p>
          <a:p>
            <a:r>
              <a:rPr lang="en-US" sz="3200" dirty="0"/>
              <a:t>Testable</a:t>
            </a:r>
          </a:p>
          <a:p>
            <a:r>
              <a:rPr lang="en-US" sz="3200" dirty="0"/>
              <a:t>Elegant</a:t>
            </a:r>
          </a:p>
          <a:p>
            <a:endParaRPr lang="en-US" sz="3200" dirty="0"/>
          </a:p>
          <a:p>
            <a:pPr marL="0" indent="0" algn="ctr">
              <a:buNone/>
            </a:pPr>
            <a:r>
              <a:rPr lang="en-US" sz="4800" dirty="0"/>
              <a:t>All of these qualities are subjective.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571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7"/>
          <a:stretch/>
        </p:blipFill>
        <p:spPr>
          <a:xfrm>
            <a:off x="1371600" y="228600"/>
            <a:ext cx="9829800" cy="6027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5" t="16800" r="10078" b="38801"/>
          <a:stretch/>
        </p:blipFill>
        <p:spPr>
          <a:xfrm>
            <a:off x="7162800" y="1295400"/>
            <a:ext cx="30480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2298BA-841F-1F3B-EAB0-88E6919F0B69}"/>
              </a:ext>
            </a:extLst>
          </p:cNvPr>
          <p:cNvSpPr txBox="1"/>
          <p:nvPr/>
        </p:nvSpPr>
        <p:spPr>
          <a:xfrm>
            <a:off x="1578683" y="5202017"/>
            <a:ext cx="5489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“Best Practices”</a:t>
            </a:r>
          </a:p>
        </p:txBody>
      </p:sp>
    </p:spTree>
    <p:extLst>
      <p:ext uri="{BB962C8B-B14F-4D97-AF65-F5344CB8AC3E}">
        <p14:creationId xmlns:p14="http://schemas.microsoft.com/office/powerpoint/2010/main" val="207498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6000" dirty="0"/>
              <a:t>Don’t Repeat Yourself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copy/pasta = spaghetti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37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2" y="604698"/>
            <a:ext cx="7668196" cy="575114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446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theList</a:t>
            </a:r>
            <a:endParaRPr lang="en-US" sz="4000" dirty="0"/>
          </a:p>
          <a:p>
            <a:pPr lvl="1"/>
            <a:r>
              <a:rPr lang="en-US" sz="2800" dirty="0"/>
              <a:t>Not very good</a:t>
            </a:r>
          </a:p>
          <a:p>
            <a:pPr lvl="1"/>
            <a:endParaRPr lang="en-US" sz="1000" dirty="0"/>
          </a:p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ProductList</a:t>
            </a: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/>
              <a:t>A bit better</a:t>
            </a:r>
            <a:br>
              <a:rPr lang="en-US" sz="3200" dirty="0"/>
            </a:br>
            <a:endParaRPr lang="en-US" sz="1000" dirty="0"/>
          </a:p>
          <a:p>
            <a:r>
              <a:rPr lang="en-US" sz="4000" dirty="0" err="1">
                <a:latin typeface="Consolas" panose="020B0609020204030204" pitchFamily="49" charset="0"/>
                <a:cs typeface="Consolas" panose="020B0609020204030204" pitchFamily="49" charset="0"/>
              </a:rPr>
              <a:t>ProductCatalog</a:t>
            </a:r>
            <a:endParaRPr 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/>
              <a:t>Good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802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05E21-BA95-4584-A9CF-E5D79C06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Cincy </a:t>
            </a:r>
            <a:r>
              <a:rPr lang="en-US"/>
              <a:t>Deliver 2024 </a:t>
            </a:r>
            <a:r>
              <a:rPr lang="en-US" dirty="0"/>
              <a:t>Sponsors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4BAF8-AA63-48BB-85EE-9DC662C24FAE}"/>
              </a:ext>
            </a:extLst>
          </p:cNvPr>
          <p:cNvSpPr txBox="1"/>
          <p:nvPr/>
        </p:nvSpPr>
        <p:spPr>
          <a:xfrm>
            <a:off x="185793" y="1037223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Diamond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665F5-9420-4FA4-A3A4-38FFA2B3287D}"/>
              </a:ext>
            </a:extLst>
          </p:cNvPr>
          <p:cNvSpPr txBox="1"/>
          <p:nvPr/>
        </p:nvSpPr>
        <p:spPr>
          <a:xfrm>
            <a:off x="203111" y="2945237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Gold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9ACE765-1C79-411E-949B-7C911B457A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07" y="1632841"/>
            <a:ext cx="3200400" cy="916115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A6D6F450-189B-2BAF-DB38-E41881C50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2DE8A38-D4CD-29BB-484B-2F1DF89D5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50946A4-303E-C326-CF4F-6AC41DBD0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52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9C8F27D3-E3EC-DC0B-775F-77EEF83F09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4" y="5487402"/>
            <a:ext cx="25273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24FC72-4AE2-876E-C29B-0F22AC595E4A}"/>
              </a:ext>
            </a:extLst>
          </p:cNvPr>
          <p:cNvSpPr txBox="1"/>
          <p:nvPr/>
        </p:nvSpPr>
        <p:spPr>
          <a:xfrm>
            <a:off x="133379" y="4762677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Silver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2CA5CC-DB29-7F06-3EA4-3D2CD0BF7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96563"/>
            <a:ext cx="3371850" cy="89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7CC75-34C5-4799-99EA-CAB517B56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" t="15920" r="6260" b="17888"/>
          <a:stretch/>
        </p:blipFill>
        <p:spPr bwMode="auto">
          <a:xfrm>
            <a:off x="7315200" y="1538904"/>
            <a:ext cx="3517900" cy="1003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229B70-7487-3939-856A-991BBDDF78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477" y="3510070"/>
            <a:ext cx="2819400" cy="739775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645710-2B6E-EBC7-B34F-BA21B99277D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" r="13261"/>
          <a:stretch/>
        </p:blipFill>
        <p:spPr bwMode="auto">
          <a:xfrm>
            <a:off x="332634" y="3528489"/>
            <a:ext cx="2381250" cy="7778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F7790A-25D7-795C-DAEA-2A157990DF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376085"/>
            <a:ext cx="2914650" cy="873760"/>
          </a:xfrm>
          <a:prstGeom prst="rect">
            <a:avLst/>
          </a:prstGeom>
          <a:noFill/>
        </p:spPr>
      </p:pic>
      <p:pic>
        <p:nvPicPr>
          <p:cNvPr id="20" name="Picture 19" descr="A blue triangle with a black background&#10;&#10;Description automatically generated">
            <a:extLst>
              <a:ext uri="{FF2B5EF4-FFF2-40B4-BE49-F238E27FC236}">
                <a16:creationId xmlns:a16="http://schemas.microsoft.com/office/drawing/2014/main" id="{D0331CA0-6209-AE2C-EC75-8F6EDA4E78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211609"/>
            <a:ext cx="3048000" cy="1022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617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5000">
        <p:fade/>
      </p:transition>
    </mc:Choice>
    <mc:Fallback>
      <p:transition spd="med" advTm="15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B7CA05-5B4B-ADE7-7250-F43A28D89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90" b="6190"/>
          <a:stretch/>
        </p:blipFill>
        <p:spPr>
          <a:xfrm>
            <a:off x="1212196" y="1812759"/>
            <a:ext cx="9969152" cy="43153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543DF-913D-C673-9B78-889928A3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355845"/>
            <a:ext cx="7772400" cy="365125"/>
          </a:xfrm>
        </p:spPr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4CDFBB0-BFBE-FB48-0115-51D4D11F3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68" b="56846"/>
          <a:stretch/>
        </p:blipFill>
        <p:spPr>
          <a:xfrm>
            <a:off x="3472232" y="485607"/>
            <a:ext cx="5117432" cy="26543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2168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Nouns for Variables, Properties, Parameters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indexer</a:t>
            </a:r>
            <a:r>
              <a:rPr lang="en-US" sz="2800" dirty="0"/>
              <a:t>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currentUser</a:t>
            </a:r>
            <a:r>
              <a:rPr lang="en-US" sz="2800" dirty="0"/>
              <a:t>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PriceFilter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/>
              <a:t>Use Verbs for Methods and Functions</a:t>
            </a:r>
          </a:p>
          <a:p>
            <a:pPr lvl="1"/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SaveOrder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getDiscounts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RunPayroll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sz="1200" dirty="0"/>
          </a:p>
          <a:p>
            <a:r>
              <a:rPr lang="en-US" sz="3200" dirty="0"/>
              <a:t>Pronounceable and Unambiguous</a:t>
            </a:r>
          </a:p>
          <a:p>
            <a:pPr lvl="1"/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recdptrl</a:t>
            </a:r>
            <a:r>
              <a:rPr lang="en-US" sz="2800" dirty="0"/>
              <a:t> = received patrol? record department role?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62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3370385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camelCase</a:t>
            </a:r>
            <a:r>
              <a:rPr lang="en-US" sz="2800" dirty="0"/>
              <a:t>?</a:t>
            </a:r>
          </a:p>
          <a:p>
            <a:r>
              <a:rPr lang="en-US" sz="2800" dirty="0" err="1"/>
              <a:t>PascalCase</a:t>
            </a:r>
            <a:r>
              <a:rPr lang="en-US" sz="2800" dirty="0"/>
              <a:t>?</a:t>
            </a:r>
          </a:p>
          <a:p>
            <a:r>
              <a:rPr lang="en-US" sz="2800" dirty="0" err="1"/>
              <a:t>snake_case</a:t>
            </a:r>
            <a:r>
              <a:rPr lang="en-US" sz="2800" dirty="0"/>
              <a:t>?</a:t>
            </a:r>
          </a:p>
          <a:p>
            <a:r>
              <a:rPr lang="en-US" sz="2800" dirty="0"/>
              <a:t>kebab-case?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56185" y="2194559"/>
            <a:ext cx="7450015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4400" dirty="0"/>
              <a:t>It doesn’t matter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365760" lvl="1" indent="0" algn="ctr">
              <a:buNone/>
            </a:pPr>
            <a:r>
              <a:rPr lang="en-US" sz="5400" dirty="0"/>
              <a:t>Have a Standard</a:t>
            </a:r>
          </a:p>
          <a:p>
            <a:pPr marL="365760" lvl="1" indent="0" algn="ctr">
              <a:buNone/>
            </a:pPr>
            <a:r>
              <a:rPr lang="en-US" sz="5400" dirty="0"/>
              <a:t>Be Consistent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205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36" y="2555629"/>
            <a:ext cx="9788149" cy="23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8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Rule #1: Comments lie</a:t>
            </a:r>
          </a:p>
          <a:p>
            <a:pPr lvl="1"/>
            <a:r>
              <a:rPr lang="en-US" sz="2800" dirty="0"/>
              <a:t>Code is updated or moved, but not the comments</a:t>
            </a:r>
          </a:p>
          <a:p>
            <a:pPr lvl="1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285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Comments Lie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5"/>
          <a:stretch/>
        </p:blipFill>
        <p:spPr>
          <a:xfrm>
            <a:off x="5952564" y="251012"/>
            <a:ext cx="5354917" cy="6486265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62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Rule #1: Comments lie</a:t>
            </a:r>
          </a:p>
          <a:p>
            <a:pPr lvl="1"/>
            <a:r>
              <a:rPr lang="en-US" sz="2800" dirty="0"/>
              <a:t>Code is updated or moved, but not the comments</a:t>
            </a:r>
          </a:p>
          <a:p>
            <a:endParaRPr lang="en-US" sz="2800" dirty="0"/>
          </a:p>
          <a:p>
            <a:r>
              <a:rPr lang="en-US" sz="3200" dirty="0"/>
              <a:t>Rule #2: Comments do not make up for bad code</a:t>
            </a:r>
          </a:p>
          <a:p>
            <a:pPr lvl="1"/>
            <a:r>
              <a:rPr lang="en-US" sz="2800" dirty="0"/>
              <a:t>If the code is that unclear, rewrite the code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287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Can be used to describe intent or clarification</a:t>
            </a:r>
          </a:p>
          <a:p>
            <a:pPr lvl="1"/>
            <a:r>
              <a:rPr lang="en-US" sz="2800" dirty="0"/>
              <a:t>Ex: // Sample input: Oct 5, 2015 - 13:54:15 PDT</a:t>
            </a:r>
          </a:p>
          <a:p>
            <a:pPr lvl="1"/>
            <a:endParaRPr lang="en-US" sz="3200" dirty="0"/>
          </a:p>
          <a:p>
            <a:r>
              <a:rPr lang="en-US" sz="3200" dirty="0"/>
              <a:t>Can be used to give warnings or consequences</a:t>
            </a:r>
          </a:p>
          <a:p>
            <a:pPr lvl="1"/>
            <a:r>
              <a:rPr lang="en-US" sz="2800" dirty="0"/>
              <a:t>Ex:  // We do a deep copy of this collection to make </a:t>
            </a:r>
            <a:br>
              <a:rPr lang="en-US" sz="2800" dirty="0"/>
            </a:br>
            <a:r>
              <a:rPr lang="en-US" sz="2800" dirty="0"/>
              <a:t>       // sure that updates to one copy do not affect</a:t>
            </a:r>
            <a:br>
              <a:rPr lang="en-US" sz="2800" dirty="0"/>
            </a:br>
            <a:r>
              <a:rPr lang="en-US" sz="2800" dirty="0"/>
              <a:t>       // the 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89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Can be used for TODOs</a:t>
            </a:r>
          </a:p>
          <a:p>
            <a:pPr lvl="1"/>
            <a:r>
              <a:rPr lang="en-US" sz="2800" dirty="0"/>
              <a:t>Especially useful when the IDE supports it</a:t>
            </a:r>
          </a:p>
          <a:p>
            <a:pPr lvl="1"/>
            <a:r>
              <a:rPr lang="en-US" sz="2800" dirty="0"/>
              <a:t>These should be temporary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603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2117970"/>
          </a:xfrm>
        </p:spPr>
        <p:txBody>
          <a:bodyPr>
            <a:noAutofit/>
          </a:bodyPr>
          <a:lstStyle/>
          <a:p>
            <a:r>
              <a:rPr lang="en-US" sz="4800" dirty="0"/>
              <a:t>Know </a:t>
            </a:r>
            <a:br>
              <a:rPr lang="en-US" sz="4800" dirty="0"/>
            </a:br>
            <a:r>
              <a:rPr lang="en-US" sz="4800" dirty="0"/>
              <a:t>	Your </a:t>
            </a:r>
            <a:br>
              <a:rPr lang="en-US" sz="4800" dirty="0"/>
            </a:br>
            <a:r>
              <a:rPr lang="en-US" sz="4800" dirty="0"/>
              <a:t>		Tools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62"/>
          <a:stretch/>
        </p:blipFill>
        <p:spPr>
          <a:xfrm>
            <a:off x="5731435" y="246506"/>
            <a:ext cx="5616504" cy="63789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4635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r"/>
            <a:r>
              <a:rPr lang="en-US" dirty="0">
                <a:latin typeface="+mn-lt"/>
              </a:rPr>
              <a:t>Code is for Humans</a:t>
            </a:r>
            <a:br>
              <a:rPr lang="en-US" dirty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169" y="4560047"/>
            <a:ext cx="7315200" cy="1449983"/>
          </a:xfrm>
        </p:spPr>
        <p:txBody>
          <a:bodyPr>
            <a:noAutofit/>
          </a:bodyPr>
          <a:lstStyle/>
          <a:p>
            <a:r>
              <a:rPr lang="en-US" sz="3200" dirty="0"/>
              <a:t>Jeremy Clark</a:t>
            </a:r>
            <a:br>
              <a:rPr lang="en-US" sz="3200"/>
            </a:br>
            <a:r>
              <a:rPr lang="en-US" sz="3200"/>
              <a:t>jeremybytes</a:t>
            </a:r>
            <a:r>
              <a:rPr lang="en-US" sz="3200" dirty="0"/>
              <a:t>.com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jeremybytes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3531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 not comment out code</a:t>
            </a:r>
          </a:p>
          <a:p>
            <a:pPr lvl="1"/>
            <a:r>
              <a:rPr lang="en-US" sz="2800" dirty="0"/>
              <a:t>Code no longer in use should be deleted</a:t>
            </a:r>
          </a:p>
          <a:p>
            <a:pPr lvl="1"/>
            <a:r>
              <a:rPr lang="en-US" sz="2800" dirty="0"/>
              <a:t>If needed, you can always retrieve it from source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310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2117970"/>
          </a:xfrm>
        </p:spPr>
        <p:txBody>
          <a:bodyPr>
            <a:normAutofit/>
          </a:bodyPr>
          <a:lstStyle/>
          <a:p>
            <a:r>
              <a:rPr lang="en-US" sz="4800" dirty="0"/>
              <a:t>Know </a:t>
            </a:r>
            <a:br>
              <a:rPr lang="en-US" sz="4800" dirty="0"/>
            </a:br>
            <a:r>
              <a:rPr lang="en-US" sz="4800" dirty="0"/>
              <a:t>	Your </a:t>
            </a:r>
            <a:br>
              <a:rPr lang="en-US" sz="4800" dirty="0"/>
            </a:br>
            <a:r>
              <a:rPr lang="en-US" sz="4800" dirty="0"/>
              <a:t>		Tools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3" r="1333" b="6915"/>
          <a:stretch/>
        </p:blipFill>
        <p:spPr>
          <a:xfrm>
            <a:off x="5778722" y="277221"/>
            <a:ext cx="5749890" cy="63208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893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Methods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412" y="3696494"/>
            <a:ext cx="8639175" cy="101917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82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Keep methods short</a:t>
            </a:r>
          </a:p>
          <a:p>
            <a:pPr lvl="1"/>
            <a:r>
              <a:rPr lang="en-US" sz="3200" dirty="0"/>
              <a:t>Should fit on a single screen</a:t>
            </a:r>
          </a:p>
          <a:p>
            <a:pPr lvl="1"/>
            <a:r>
              <a:rPr lang="en-US" sz="3200" dirty="0"/>
              <a:t>Prefer methods no longer than 10 lines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7200" dirty="0"/>
              <a:t>Do one thing!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486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Levels of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High level </a:t>
            </a:r>
          </a:p>
          <a:p>
            <a:pPr lvl="1"/>
            <a:r>
              <a:rPr lang="en-US" sz="3200" dirty="0"/>
              <a:t>Overview of functionality</a:t>
            </a:r>
          </a:p>
          <a:p>
            <a:r>
              <a:rPr lang="en-US" sz="4000" dirty="0"/>
              <a:t>Mid-level</a:t>
            </a:r>
          </a:p>
          <a:p>
            <a:pPr lvl="1"/>
            <a:r>
              <a:rPr lang="en-US" sz="3200" dirty="0"/>
              <a:t>More details, but not too deep</a:t>
            </a:r>
          </a:p>
          <a:p>
            <a:r>
              <a:rPr lang="en-US" sz="4000" dirty="0"/>
              <a:t>Detail</a:t>
            </a:r>
          </a:p>
          <a:p>
            <a:pPr lvl="1"/>
            <a:r>
              <a:rPr lang="en-US" sz="3200" dirty="0"/>
              <a:t>The “weeds” of the functionality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569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Small Chunks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If you aren’t writing incremental code,</a:t>
            </a:r>
          </a:p>
          <a:p>
            <a:pPr marL="0" indent="0" algn="ctr">
              <a:buNone/>
            </a:pPr>
            <a:r>
              <a:rPr lang="en-US" sz="4400" dirty="0"/>
              <a:t>you are writing excremental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3580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Refactoring?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Making code better </a:t>
            </a:r>
          </a:p>
          <a:p>
            <a:pPr marL="0" indent="0" algn="ctr">
              <a:buNone/>
            </a:pPr>
            <a:r>
              <a:rPr lang="en-US" sz="4800" dirty="0"/>
              <a:t>without changing the functionality</a:t>
            </a:r>
          </a:p>
          <a:p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150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and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you don’t have unit tests, </a:t>
            </a:r>
            <a:br>
              <a:rPr lang="en-US" sz="3200" dirty="0"/>
            </a:br>
            <a:r>
              <a:rPr lang="en-US" sz="3200" dirty="0"/>
              <a:t>you don’t know what your code does.</a:t>
            </a:r>
          </a:p>
          <a:p>
            <a:endParaRPr lang="en-US" sz="3200" dirty="0"/>
          </a:p>
          <a:p>
            <a:r>
              <a:rPr lang="en-US" sz="3200" dirty="0"/>
              <a:t>Refactoring Step 1:</a:t>
            </a:r>
          </a:p>
          <a:p>
            <a:pPr lvl="1"/>
            <a:r>
              <a:rPr lang="en-US" sz="3200" dirty="0"/>
              <a:t>Bring your code under test.</a:t>
            </a:r>
          </a:p>
          <a:p>
            <a:r>
              <a:rPr lang="en-US" sz="3200" dirty="0"/>
              <a:t>Refactoring Step 2:</a:t>
            </a:r>
          </a:p>
          <a:p>
            <a:pPr lvl="1"/>
            <a:r>
              <a:rPr lang="en-US" sz="3200" dirty="0"/>
              <a:t>Safely and confidently update the code.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600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ED5534-D3E9-C9DB-207A-2C4B3B938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6156158" cy="4024125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Working Effectively with Legacy Code</a:t>
            </a:r>
          </a:p>
          <a:p>
            <a:pPr marL="0" indent="0">
              <a:buNone/>
            </a:pPr>
            <a:r>
              <a:rPr lang="en-US" sz="2800" dirty="0"/>
              <a:t>              - Michael C. Feathers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48" y="953388"/>
            <a:ext cx="4102857" cy="54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2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Watcher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93" y="223159"/>
            <a:ext cx="5840721" cy="638829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7707933" y="5155516"/>
            <a:ext cx="21563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/>
              <a:t>Json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2003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The computer doesn’t care what code looks like.</a:t>
            </a:r>
          </a:p>
          <a:p>
            <a:pPr marL="0" indent="0" algn="ctr">
              <a:buNone/>
            </a:pPr>
            <a:r>
              <a:rPr lang="en-US" sz="3200" dirty="0"/>
              <a:t>All that matters is that the code compiles.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5400" dirty="0"/>
              <a:t>But what about the humans?</a:t>
            </a:r>
            <a:endParaRPr lang="en-US" sz="4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9F0297-6F10-5585-024B-F145B5516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Don’t Care</a:t>
            </a:r>
          </a:p>
        </p:txBody>
      </p:sp>
    </p:spTree>
    <p:extLst>
      <p:ext uri="{BB962C8B-B14F-4D97-AF65-F5344CB8AC3E}">
        <p14:creationId xmlns:p14="http://schemas.microsoft.com/office/powerpoint/2010/main" val="15512816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for Humans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16492"/>
            <a:ext cx="6419140" cy="44393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9790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30B32-5092-4F3E-87F1-7A64F4EF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There’s no such thing as write once code</a:t>
            </a:r>
          </a:p>
          <a:p>
            <a:endParaRPr lang="en-US" sz="4000" dirty="0"/>
          </a:p>
          <a:p>
            <a:r>
              <a:rPr lang="en-US" sz="4000" dirty="0"/>
              <a:t>Be nice to the humans who have to change your code (it may be you)</a:t>
            </a:r>
          </a:p>
        </p:txBody>
      </p:sp>
    </p:spTree>
    <p:extLst>
      <p:ext uri="{BB962C8B-B14F-4D97-AF65-F5344CB8AC3E}">
        <p14:creationId xmlns:p14="http://schemas.microsoft.com/office/powerpoint/2010/main" val="39190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Jeremy Clark</a:t>
            </a:r>
          </a:p>
          <a:p>
            <a:endParaRPr lang="en-US" sz="3200" dirty="0"/>
          </a:p>
          <a:p>
            <a:pPr lvl="1"/>
            <a:r>
              <a:rPr lang="en-US" sz="3200" dirty="0"/>
              <a:t>jeremybytes.com</a:t>
            </a:r>
          </a:p>
          <a:p>
            <a:pPr lvl="1"/>
            <a:r>
              <a:rPr lang="en-US" sz="3200" dirty="0"/>
              <a:t>jeremy@jeremybytes.com</a:t>
            </a:r>
          </a:p>
          <a:p>
            <a:pPr lvl="1"/>
            <a:r>
              <a:rPr lang="en-US" sz="3200" dirty="0"/>
              <a:t>@</a:t>
            </a:r>
            <a:r>
              <a:rPr lang="en-US" sz="3200" dirty="0" err="1"/>
              <a:t>jeremybytes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917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Humans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4800" dirty="0"/>
              <a:t>There’s no such thing </a:t>
            </a:r>
            <a:br>
              <a:rPr lang="en-US" sz="4800" dirty="0"/>
            </a:br>
            <a:r>
              <a:rPr lang="en-US" sz="4800" dirty="0"/>
              <a:t>as write-once code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079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87" y="413170"/>
            <a:ext cx="8016240" cy="5661469"/>
          </a:xfrm>
        </p:spPr>
      </p:pic>
      <p:sp>
        <p:nvSpPr>
          <p:cNvPr id="3" name="Rectangle 2"/>
          <p:cNvSpPr/>
          <p:nvPr/>
        </p:nvSpPr>
        <p:spPr>
          <a:xfrm>
            <a:off x="274917" y="6182215"/>
            <a:ext cx="11504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http://geekandpoke.typepad.com/geekandpoke/2012/03/thank-god-not-everything-is-software.html</a:t>
            </a:r>
          </a:p>
        </p:txBody>
      </p:sp>
    </p:spTree>
    <p:extLst>
      <p:ext uri="{BB962C8B-B14F-4D97-AF65-F5344CB8AC3E}">
        <p14:creationId xmlns:p14="http://schemas.microsoft.com/office/powerpoint/2010/main" val="115141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6671235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4800" dirty="0"/>
              <a:t>There’s no such thing</a:t>
            </a:r>
            <a:br>
              <a:rPr lang="en-US" sz="4800" dirty="0"/>
            </a:br>
            <a:r>
              <a:rPr lang="en-US" sz="4800" dirty="0"/>
              <a:t>as write-once code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7524376" y="2194559"/>
            <a:ext cx="3981824" cy="4024125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Bug Fixes</a:t>
            </a:r>
          </a:p>
          <a:p>
            <a:r>
              <a:rPr lang="en-US" sz="3200" dirty="0"/>
              <a:t>Business Changes</a:t>
            </a:r>
          </a:p>
          <a:p>
            <a:r>
              <a:rPr lang="en-US" sz="3200" dirty="0"/>
              <a:t>Enhancements</a:t>
            </a:r>
          </a:p>
          <a:p>
            <a:r>
              <a:rPr lang="en-US" sz="3200" dirty="0"/>
              <a:t>New Functionality</a:t>
            </a:r>
          </a:p>
          <a:p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131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Readable</a:t>
            </a:r>
          </a:p>
          <a:p>
            <a:pPr marL="640080" lvl="2" indent="0">
              <a:buNone/>
            </a:pPr>
            <a:endParaRPr lang="en-US" sz="2600" dirty="0"/>
          </a:p>
          <a:p>
            <a:r>
              <a:rPr lang="en-US" sz="3200" dirty="0"/>
              <a:t>Maintainable</a:t>
            </a:r>
          </a:p>
          <a:p>
            <a:pPr marL="731520" lvl="2" indent="0">
              <a:buNone/>
            </a:pPr>
            <a:endParaRPr lang="en-US" sz="2600" dirty="0"/>
          </a:p>
          <a:p>
            <a:r>
              <a:rPr lang="en-US" sz="3200" dirty="0"/>
              <a:t>Testable</a:t>
            </a:r>
          </a:p>
          <a:p>
            <a:pPr marL="731520" lvl="2" indent="0">
              <a:buNone/>
            </a:pPr>
            <a:endParaRPr lang="en-US" sz="2600" dirty="0"/>
          </a:p>
          <a:p>
            <a:r>
              <a:rPr lang="en-US" sz="3200" dirty="0"/>
              <a:t>Elegant</a:t>
            </a:r>
          </a:p>
          <a:p>
            <a:pPr marL="731520" lvl="2" indent="0">
              <a:buNone/>
            </a:pPr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883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Ignorance</a:t>
            </a:r>
          </a:p>
          <a:p>
            <a:pPr lvl="1"/>
            <a:endParaRPr lang="en-US" sz="3200" dirty="0"/>
          </a:p>
          <a:p>
            <a:r>
              <a:rPr lang="en-US" sz="3600" dirty="0"/>
              <a:t>Stubbornness</a:t>
            </a:r>
          </a:p>
          <a:p>
            <a:pPr lvl="1"/>
            <a:endParaRPr lang="en-US" sz="3200" dirty="0"/>
          </a:p>
          <a:p>
            <a:r>
              <a:rPr lang="en-US" sz="3600" dirty="0"/>
              <a:t>Short-Timer Syndrome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Arrogance</a:t>
            </a:r>
          </a:p>
          <a:p>
            <a:pPr lvl="1"/>
            <a:endParaRPr lang="en-US" sz="3200" dirty="0"/>
          </a:p>
          <a:p>
            <a:r>
              <a:rPr lang="en-US" sz="3600" dirty="0"/>
              <a:t>Job Security</a:t>
            </a:r>
          </a:p>
          <a:p>
            <a:pPr lvl="1"/>
            <a:endParaRPr lang="en-US" sz="3200" dirty="0"/>
          </a:p>
          <a:p>
            <a:r>
              <a:rPr lang="en-US" sz="3600" dirty="0"/>
              <a:t>Scheduling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800" dirty="0"/>
              <a:t>@</a:t>
            </a:r>
            <a:r>
              <a:rPr lang="en-US" sz="1800" dirty="0" err="1"/>
              <a:t>jeremybytes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9592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uiExpand="1" build="p"/>
    </p:bldLst>
  </p:timing>
</p:sld>
</file>

<file path=ppt/theme/theme1.xml><?xml version="1.0" encoding="utf-8"?>
<a:theme xmlns:a="http://schemas.openxmlformats.org/drawingml/2006/main" name="43PresentationTheme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45AC051-7B65-42FB-9E63-243A5E266EC3}" vid="{3D8B7B9D-7E84-4098-9A76-4AF84075FA62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45AC051-7B65-42FB-9E63-243A5E266EC3}" vid="{6D3B13B0-1CB4-4981-BCCF-844C05447A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DarkWideTemplate</Template>
  <TotalTime>205</TotalTime>
  <Words>752</Words>
  <Application>Microsoft Office PowerPoint</Application>
  <PresentationFormat>Widescreen</PresentationFormat>
  <Paragraphs>222</Paragraphs>
  <Slides>42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Aptos</vt:lpstr>
      <vt:lpstr>Aptos Display</vt:lpstr>
      <vt:lpstr>Arial</vt:lpstr>
      <vt:lpstr>Cambria</vt:lpstr>
      <vt:lpstr>Century Gothic</vt:lpstr>
      <vt:lpstr>Consolas</vt:lpstr>
      <vt:lpstr>43PresentationTheme</vt:lpstr>
      <vt:lpstr>Vapor Trail</vt:lpstr>
      <vt:lpstr>Office Theme</vt:lpstr>
      <vt:lpstr>Code is for Humans </vt:lpstr>
      <vt:lpstr>Cincy Deliver 2024 Sponsors</vt:lpstr>
      <vt:lpstr>Code is for Humans </vt:lpstr>
      <vt:lpstr>Computers Don’t Care</vt:lpstr>
      <vt:lpstr>Why Do Humans Matter?</vt:lpstr>
      <vt:lpstr>PowerPoint Presentation</vt:lpstr>
      <vt:lpstr>Why Do We Care?</vt:lpstr>
      <vt:lpstr>Code Qualities</vt:lpstr>
      <vt:lpstr>Blockers</vt:lpstr>
      <vt:lpstr>Blockers</vt:lpstr>
      <vt:lpstr>The Truth about Human Code</vt:lpstr>
      <vt:lpstr>Inspiration</vt:lpstr>
      <vt:lpstr>The Next  Developer</vt:lpstr>
      <vt:lpstr>This Might Take Awhile</vt:lpstr>
      <vt:lpstr>The Problem</vt:lpstr>
      <vt:lpstr>PowerPoint Presentation</vt:lpstr>
      <vt:lpstr>The Dry Principle</vt:lpstr>
      <vt:lpstr>Naming</vt:lpstr>
      <vt:lpstr>Intentional Naming</vt:lpstr>
      <vt:lpstr>PowerPoint Presentation</vt:lpstr>
      <vt:lpstr>Naming Tips</vt:lpstr>
      <vt:lpstr>Naming Standards</vt:lpstr>
      <vt:lpstr>Comments</vt:lpstr>
      <vt:lpstr>Comments</vt:lpstr>
      <vt:lpstr>Comments Lie</vt:lpstr>
      <vt:lpstr>Comments</vt:lpstr>
      <vt:lpstr>Good Comments</vt:lpstr>
      <vt:lpstr>Good Comments</vt:lpstr>
      <vt:lpstr>Know   Your    Tools</vt:lpstr>
      <vt:lpstr>Bad Comments</vt:lpstr>
      <vt:lpstr>Know   Your    Tools</vt:lpstr>
      <vt:lpstr>Functions and Methods</vt:lpstr>
      <vt:lpstr>Functions and Methods</vt:lpstr>
      <vt:lpstr>Multiple Levels of Methods</vt:lpstr>
      <vt:lpstr>Work in Small Chunks</vt:lpstr>
      <vt:lpstr>What is Refactoring?</vt:lpstr>
      <vt:lpstr>Refactoring and Unit Testing</vt:lpstr>
      <vt:lpstr>PowerPoint Presentation</vt:lpstr>
      <vt:lpstr>The Watcher</vt:lpstr>
      <vt:lpstr>Coding for Humans</vt:lpstr>
      <vt:lpstr>Wrap Up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Clark</dc:creator>
  <cp:lastModifiedBy>Jeremy Clark</cp:lastModifiedBy>
  <cp:revision>50</cp:revision>
  <cp:lastPrinted>2024-07-24T20:18:26Z</cp:lastPrinted>
  <dcterms:created xsi:type="dcterms:W3CDTF">2015-07-20T19:32:42Z</dcterms:created>
  <dcterms:modified xsi:type="dcterms:W3CDTF">2024-07-24T20:18:37Z</dcterms:modified>
</cp:coreProperties>
</file>