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</p:sldMasterIdLst>
  <p:sldIdLst>
    <p:sldId id="257" r:id="rId3"/>
    <p:sldId id="277" r:id="rId4"/>
    <p:sldId id="270" r:id="rId5"/>
    <p:sldId id="276" r:id="rId6"/>
    <p:sldId id="274" r:id="rId7"/>
    <p:sldId id="275" r:id="rId8"/>
    <p:sldId id="269" r:id="rId9"/>
    <p:sldId id="266" r:id="rId10"/>
    <p:sldId id="268" r:id="rId11"/>
    <p:sldId id="272" r:id="rId12"/>
    <p:sldId id="271" r:id="rId13"/>
    <p:sldId id="273" r:id="rId14"/>
    <p:sldId id="267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r">
              <a:defRPr sz="6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4698514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8956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73" y="4697362"/>
            <a:ext cx="10608643" cy="81935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4"/>
            <a:ext cx="10607040" cy="2802467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598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9439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40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24703"/>
            <a:ext cx="10366376" cy="251183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7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8885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95602" y="762001"/>
            <a:ext cx="8503919" cy="130386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895603" y="762000"/>
            <a:ext cx="8509312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4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2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1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342120" y="747184"/>
            <a:ext cx="2057400" cy="4248675"/>
          </a:xfrm>
        </p:spPr>
        <p:txBody>
          <a:bodyPr vert="eaVert"/>
          <a:lstStyle>
            <a:lvl1pPr algn="l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746126"/>
            <a:ext cx="8370713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9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9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82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0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9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5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4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439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8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6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7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2194560"/>
            <a:ext cx="5214105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2194560"/>
            <a:ext cx="5210053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503920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3132668"/>
            <a:ext cx="521410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3132668"/>
            <a:ext cx="521005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5434307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2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7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bytes/csharp-channels-presentation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1327155"/>
            <a:ext cx="10382250" cy="18250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Better Parallel Code with</a:t>
            </a:r>
            <a:br>
              <a:rPr lang="en-US" sz="4800" dirty="0"/>
            </a:br>
            <a:r>
              <a:rPr lang="en-US" sz="4800" dirty="0"/>
              <a:t>C# Channels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307541"/>
            <a:ext cx="9448800" cy="1571581"/>
          </a:xfrm>
        </p:spPr>
        <p:txBody>
          <a:bodyPr>
            <a:normAutofit/>
          </a:bodyPr>
          <a:lstStyle/>
          <a:p>
            <a:r>
              <a:rPr lang="en-US" dirty="0"/>
              <a:t>Jeremy Clark</a:t>
            </a:r>
          </a:p>
          <a:p>
            <a:r>
              <a:rPr lang="en-US" dirty="0"/>
              <a:t>www.jeremybytes.com</a:t>
            </a:r>
          </a:p>
          <a:p>
            <a:r>
              <a:rPr lang="en-US" dirty="0"/>
              <a:t>@</a:t>
            </a:r>
            <a:r>
              <a:rPr lang="en-US"/>
              <a:t>jeremybytes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a Channel “Complete”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writer.Complete</a:t>
            </a:r>
            <a:r>
              <a:rPr lang="en-US" sz="3200" dirty="0"/>
              <a:t>()</a:t>
            </a:r>
          </a:p>
          <a:p>
            <a:pPr lvl="1"/>
            <a:r>
              <a:rPr lang="en-US" sz="2800" dirty="0"/>
              <a:t>Indicates that no further items will be written</a:t>
            </a:r>
          </a:p>
          <a:p>
            <a:pPr lvl="1"/>
            <a:r>
              <a:rPr lang="en-US" sz="2800" dirty="0"/>
              <a:t>Writing to a “complete” channel throws an exception</a:t>
            </a:r>
          </a:p>
          <a:p>
            <a:pPr lvl="1"/>
            <a:r>
              <a:rPr lang="en-US" sz="2800" dirty="0"/>
              <a:t>Reading from a “complete” channel will continue normally until the channel is empty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0165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Channel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/>
              <a:t>reader.ReadAllAsync</a:t>
            </a:r>
            <a:r>
              <a:rPr lang="en-US" sz="3200" dirty="0"/>
              <a:t>()</a:t>
            </a:r>
          </a:p>
          <a:p>
            <a:pPr lvl="1"/>
            <a:r>
              <a:rPr lang="en-US" sz="3000" dirty="0"/>
              <a:t>Returns an </a:t>
            </a:r>
            <a:r>
              <a:rPr lang="en-US" sz="3000" dirty="0" err="1"/>
              <a:t>IAsyncEnumerable</a:t>
            </a:r>
            <a:r>
              <a:rPr lang="en-US" sz="3000" dirty="0"/>
              <a:t>&lt;T&gt;</a:t>
            </a:r>
          </a:p>
          <a:p>
            <a:pPr lvl="1"/>
            <a:endParaRPr lang="en-US" sz="3000" dirty="0"/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item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reader.ReadAllAsync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use item here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lvl="1"/>
            <a:r>
              <a:rPr lang="en-US" sz="2600" dirty="0"/>
              <a:t>If the channel is empty, the loop will pause until an item is available.</a:t>
            </a:r>
          </a:p>
          <a:p>
            <a:pPr lvl="1"/>
            <a:r>
              <a:rPr lang="en-US" sz="2600" dirty="0"/>
              <a:t>If the channel is “complete”, the loop will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0134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ChannelReader</a:t>
            </a:r>
            <a:r>
              <a:rPr lang="en-US" sz="3200" dirty="0"/>
              <a:t>&lt;T&gt;</a:t>
            </a:r>
          </a:p>
          <a:p>
            <a:pPr lvl="1"/>
            <a:r>
              <a:rPr lang="en-US" sz="2800" dirty="0" err="1"/>
              <a:t>WaitToReadAsync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ReadAsync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TryRead</a:t>
            </a:r>
            <a:r>
              <a:rPr lang="en-US" sz="2800" dirty="0"/>
              <a:t>()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B92CA5-9BA7-4270-9D6C-974A92DEF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err="1"/>
              <a:t>ChannelWriter</a:t>
            </a:r>
            <a:r>
              <a:rPr lang="en-US" sz="3200" dirty="0"/>
              <a:t>&lt;T&gt;</a:t>
            </a:r>
          </a:p>
          <a:p>
            <a:pPr lvl="1"/>
            <a:r>
              <a:rPr lang="en-US" sz="2800" dirty="0" err="1"/>
              <a:t>WaitToWriteAsync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TryWrite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TryComplete</a:t>
            </a:r>
            <a:r>
              <a:rPr lang="en-US" sz="2800" dirty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1072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Channel.CreateUnbounded</a:t>
            </a:r>
            <a:r>
              <a:rPr lang="en-US" sz="3200" dirty="0"/>
              <a:t>&lt;T&gt;</a:t>
            </a:r>
          </a:p>
          <a:p>
            <a:endParaRPr lang="en-US" sz="3200" dirty="0"/>
          </a:p>
          <a:p>
            <a:r>
              <a:rPr lang="en-US" sz="3200" dirty="0" err="1"/>
              <a:t>ChannelCreationOptions</a:t>
            </a:r>
            <a:endParaRPr lang="en-US" sz="3200" dirty="0"/>
          </a:p>
          <a:p>
            <a:pPr lvl="1"/>
            <a:r>
              <a:rPr lang="en-US" sz="2800" dirty="0" err="1"/>
              <a:t>SingleReader</a:t>
            </a:r>
            <a:endParaRPr lang="en-US" sz="2800" dirty="0"/>
          </a:p>
          <a:p>
            <a:pPr lvl="1"/>
            <a:r>
              <a:rPr lang="en-US" sz="2800" dirty="0" err="1"/>
              <a:t>SingleWriter</a:t>
            </a:r>
            <a:endParaRPr lang="en-US" sz="2800" dirty="0"/>
          </a:p>
          <a:p>
            <a:pPr lvl="1"/>
            <a:r>
              <a:rPr lang="en-US" sz="2800" dirty="0" err="1"/>
              <a:t>AllowSynchronousContinuations</a:t>
            </a:r>
            <a:br>
              <a:rPr lang="en-US" sz="2800" dirty="0"/>
            </a:br>
            <a:r>
              <a:rPr lang="en-US" sz="2800" dirty="0"/>
              <a:t>These allow for compiler and runtime optimizations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1549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Code Samples &amp; Resources</a:t>
            </a:r>
          </a:p>
          <a:p>
            <a:pPr>
              <a:buNone/>
            </a:pPr>
            <a:endParaRPr lang="en-US" sz="4000" dirty="0"/>
          </a:p>
          <a:p>
            <a:pPr marL="457200" lvl="1" indent="0">
              <a:buNone/>
            </a:pPr>
            <a:r>
              <a:rPr lang="en-US" sz="4800" dirty="0">
                <a:hlinkClick r:id="rId2"/>
              </a:rPr>
              <a:t>https://github.com/jeremybytes/</a:t>
            </a:r>
            <a:br>
              <a:rPr lang="en-US" sz="4800" dirty="0">
                <a:hlinkClick r:id="rId2"/>
              </a:rPr>
            </a:br>
            <a:r>
              <a:rPr lang="en-US" sz="4800" dirty="0" err="1">
                <a:hlinkClick r:id="rId2"/>
              </a:rPr>
              <a:t>csharp</a:t>
            </a:r>
            <a:r>
              <a:rPr lang="en-US" sz="4800" dirty="0">
                <a:hlinkClick r:id="rId2"/>
              </a:rPr>
              <a:t>-channels-presentation</a:t>
            </a:r>
            <a:r>
              <a:rPr lang="en-US" sz="4800" dirty="0"/>
              <a:t>  </a:t>
            </a:r>
          </a:p>
          <a:p>
            <a:pPr>
              <a:buNone/>
            </a:pP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5949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Jeremy Clark</a:t>
            </a:r>
          </a:p>
          <a:p>
            <a:endParaRPr lang="en-US" sz="3200" dirty="0"/>
          </a:p>
          <a:p>
            <a:pPr lvl="1"/>
            <a:r>
              <a:rPr lang="en-US" sz="3200" dirty="0"/>
              <a:t>www.jeremybytes.com</a:t>
            </a:r>
          </a:p>
          <a:p>
            <a:pPr lvl="1"/>
            <a:r>
              <a:rPr lang="en-US" sz="3200" dirty="0"/>
              <a:t>github.com/jeremybytes</a:t>
            </a:r>
          </a:p>
          <a:p>
            <a:pPr lvl="1"/>
            <a:r>
              <a:rPr lang="en-US" sz="3200" dirty="0"/>
              <a:t>@jeremybytes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2614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7A99-C6E8-4608-B4CB-2D86B1BC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5125-CC30-4FCB-B4A4-51718E76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Rolled in to .NET Core 3.0</a:t>
            </a:r>
            <a:br>
              <a:rPr lang="en-US" sz="2800" dirty="0"/>
            </a:br>
            <a:r>
              <a:rPr lang="en-US" sz="2800" dirty="0"/>
              <a:t>Prior to that, there was a separate NuGet package</a:t>
            </a:r>
          </a:p>
          <a:p>
            <a:endParaRPr lang="en-US" sz="2800" dirty="0"/>
          </a:p>
          <a:p>
            <a:r>
              <a:rPr lang="en-US" sz="2800"/>
              <a:t>Communicate </a:t>
            </a:r>
            <a:r>
              <a:rPr lang="en-US" sz="2800" dirty="0"/>
              <a:t>between async methods</a:t>
            </a:r>
            <a:r>
              <a:rPr lang="en-US" sz="2800"/>
              <a:t>/functions</a:t>
            </a:r>
          </a:p>
          <a:p>
            <a:endParaRPr lang="en-US" sz="2800" dirty="0"/>
          </a:p>
          <a:p>
            <a:r>
              <a:rPr lang="en-US" sz="2800" dirty="0"/>
              <a:t>Similar to a concurrent queue, but with reader/writer optimizations and signaling built-in</a:t>
            </a:r>
          </a:p>
          <a:p>
            <a:endParaRPr lang="en-US" sz="2800" dirty="0"/>
          </a:p>
          <a:p>
            <a:r>
              <a:rPr lang="en-US" sz="2800" dirty="0"/>
              <a:t>Not for communicating between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970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E9E797-56E2-4669-96EC-2E0D4D34BDD7}"/>
              </a:ext>
            </a:extLst>
          </p:cNvPr>
          <p:cNvSpPr/>
          <p:nvPr/>
        </p:nvSpPr>
        <p:spPr>
          <a:xfrm>
            <a:off x="481794" y="2057401"/>
            <a:ext cx="1371600" cy="35291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BB561-6D06-4E10-9F51-12501EA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/ Use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0D97FC-2BE4-49F3-AAE3-9F23697E18AE}"/>
              </a:ext>
            </a:extLst>
          </p:cNvPr>
          <p:cNvSpPr/>
          <p:nvPr/>
        </p:nvSpPr>
        <p:spPr>
          <a:xfrm>
            <a:off x="970163" y="2978761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4B167A-C01D-4A06-8D52-05FC707B81AB}"/>
              </a:ext>
            </a:extLst>
          </p:cNvPr>
          <p:cNvSpPr/>
          <p:nvPr/>
        </p:nvSpPr>
        <p:spPr>
          <a:xfrm>
            <a:off x="687421" y="2696019"/>
            <a:ext cx="914400" cy="914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3C45AF-D4B2-4777-9CED-4764B283E633}"/>
              </a:ext>
            </a:extLst>
          </p:cNvPr>
          <p:cNvSpPr/>
          <p:nvPr/>
        </p:nvSpPr>
        <p:spPr>
          <a:xfrm>
            <a:off x="687421" y="403495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F26A27-4E99-432D-8EDD-873852EF28D8}"/>
              </a:ext>
            </a:extLst>
          </p:cNvPr>
          <p:cNvSpPr/>
          <p:nvPr/>
        </p:nvSpPr>
        <p:spPr>
          <a:xfrm>
            <a:off x="2433811" y="2057401"/>
            <a:ext cx="1371600" cy="35291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307F7F-641D-4A21-B0CE-99A6E2AB4C46}"/>
              </a:ext>
            </a:extLst>
          </p:cNvPr>
          <p:cNvSpPr/>
          <p:nvPr/>
        </p:nvSpPr>
        <p:spPr>
          <a:xfrm>
            <a:off x="2922180" y="2978761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A8CA64-D5CE-478E-BC4B-AFB089D8008A}"/>
              </a:ext>
            </a:extLst>
          </p:cNvPr>
          <p:cNvSpPr/>
          <p:nvPr/>
        </p:nvSpPr>
        <p:spPr>
          <a:xfrm>
            <a:off x="2639438" y="2696019"/>
            <a:ext cx="914400" cy="914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7F53C-8A4E-4CB7-A4A7-5E2174A1BDEC}"/>
              </a:ext>
            </a:extLst>
          </p:cNvPr>
          <p:cNvSpPr/>
          <p:nvPr/>
        </p:nvSpPr>
        <p:spPr>
          <a:xfrm>
            <a:off x="2639438" y="403495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5FC4BC0-133D-453C-8025-FF3731EA9C1E}"/>
              </a:ext>
            </a:extLst>
          </p:cNvPr>
          <p:cNvSpPr/>
          <p:nvPr/>
        </p:nvSpPr>
        <p:spPr>
          <a:xfrm>
            <a:off x="4385828" y="2057401"/>
            <a:ext cx="1371600" cy="35291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73DD7E-2041-4A6B-8967-2217CED8797D}"/>
              </a:ext>
            </a:extLst>
          </p:cNvPr>
          <p:cNvSpPr/>
          <p:nvPr/>
        </p:nvSpPr>
        <p:spPr>
          <a:xfrm>
            <a:off x="4874197" y="2978761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F001AB-A737-4612-9BC7-B41879294D16}"/>
              </a:ext>
            </a:extLst>
          </p:cNvPr>
          <p:cNvSpPr/>
          <p:nvPr/>
        </p:nvSpPr>
        <p:spPr>
          <a:xfrm>
            <a:off x="4591455" y="2696019"/>
            <a:ext cx="914400" cy="914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C29627-0A4B-4505-8095-F896262AFAAF}"/>
              </a:ext>
            </a:extLst>
          </p:cNvPr>
          <p:cNvSpPr/>
          <p:nvPr/>
        </p:nvSpPr>
        <p:spPr>
          <a:xfrm>
            <a:off x="4591455" y="403495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A63EBAB-7E69-4CFE-AD9C-1591D3F20CC1}"/>
              </a:ext>
            </a:extLst>
          </p:cNvPr>
          <p:cNvSpPr/>
          <p:nvPr/>
        </p:nvSpPr>
        <p:spPr>
          <a:xfrm>
            <a:off x="6337845" y="2057401"/>
            <a:ext cx="1371600" cy="35291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87494F-D5B2-4C0F-B22C-BBC8925D036F}"/>
              </a:ext>
            </a:extLst>
          </p:cNvPr>
          <p:cNvSpPr/>
          <p:nvPr/>
        </p:nvSpPr>
        <p:spPr>
          <a:xfrm>
            <a:off x="6826214" y="2978761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42FBDB-67BB-482F-9FBA-A50AC584FD41}"/>
              </a:ext>
            </a:extLst>
          </p:cNvPr>
          <p:cNvSpPr/>
          <p:nvPr/>
        </p:nvSpPr>
        <p:spPr>
          <a:xfrm>
            <a:off x="6543472" y="2696019"/>
            <a:ext cx="914400" cy="914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4B00F7-11D3-4009-83FA-004CF0945C0C}"/>
              </a:ext>
            </a:extLst>
          </p:cNvPr>
          <p:cNvSpPr/>
          <p:nvPr/>
        </p:nvSpPr>
        <p:spPr>
          <a:xfrm>
            <a:off x="6543472" y="403495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AC19D1D-3A3F-4C34-8BEB-0A56A803E745}"/>
              </a:ext>
            </a:extLst>
          </p:cNvPr>
          <p:cNvSpPr/>
          <p:nvPr/>
        </p:nvSpPr>
        <p:spPr>
          <a:xfrm>
            <a:off x="8289862" y="2057401"/>
            <a:ext cx="1371600" cy="35291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83379B-2883-48E0-B93F-2A8AE9BF0C5C}"/>
              </a:ext>
            </a:extLst>
          </p:cNvPr>
          <p:cNvSpPr/>
          <p:nvPr/>
        </p:nvSpPr>
        <p:spPr>
          <a:xfrm>
            <a:off x="8778231" y="2978761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80A5D9-3E4D-4E1F-9364-4CB5B2C279AC}"/>
              </a:ext>
            </a:extLst>
          </p:cNvPr>
          <p:cNvSpPr/>
          <p:nvPr/>
        </p:nvSpPr>
        <p:spPr>
          <a:xfrm>
            <a:off x="8495489" y="2696019"/>
            <a:ext cx="914400" cy="914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C017AC-68A6-4EB2-A448-3A12F47FBB4B}"/>
              </a:ext>
            </a:extLst>
          </p:cNvPr>
          <p:cNvSpPr/>
          <p:nvPr/>
        </p:nvSpPr>
        <p:spPr>
          <a:xfrm>
            <a:off x="8495489" y="403495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B0359FC-ECF3-4057-8375-A9DDCD765B9B}"/>
              </a:ext>
            </a:extLst>
          </p:cNvPr>
          <p:cNvSpPr/>
          <p:nvPr/>
        </p:nvSpPr>
        <p:spPr>
          <a:xfrm>
            <a:off x="10243103" y="2057401"/>
            <a:ext cx="1371600" cy="35291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EAAB4E7-CE60-423C-B668-359593B37898}"/>
              </a:ext>
            </a:extLst>
          </p:cNvPr>
          <p:cNvSpPr/>
          <p:nvPr/>
        </p:nvSpPr>
        <p:spPr>
          <a:xfrm>
            <a:off x="10731472" y="2978761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D491AE-18A6-4E61-BCAA-C24D29717D1A}"/>
              </a:ext>
            </a:extLst>
          </p:cNvPr>
          <p:cNvSpPr/>
          <p:nvPr/>
        </p:nvSpPr>
        <p:spPr>
          <a:xfrm>
            <a:off x="10448730" y="2696019"/>
            <a:ext cx="914400" cy="914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0F0740-F8AB-48AC-956A-2020DD411BD7}"/>
              </a:ext>
            </a:extLst>
          </p:cNvPr>
          <p:cNvSpPr/>
          <p:nvPr/>
        </p:nvSpPr>
        <p:spPr>
          <a:xfrm>
            <a:off x="10448730" y="403495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97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2.08333E-7 0.186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3.54167E-6 0.186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186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1.25E-6 0.1868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0.1868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-1.25E-6 0.1868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DA39237-D88A-4862-80E9-5A771470910D}"/>
              </a:ext>
            </a:extLst>
          </p:cNvPr>
          <p:cNvSpPr/>
          <p:nvPr/>
        </p:nvSpPr>
        <p:spPr>
          <a:xfrm>
            <a:off x="2504997" y="1067988"/>
            <a:ext cx="2340584" cy="129302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Producer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FBDD-EEC6-4A6B-B45B-0AED51BA7A40}"/>
              </a:ext>
            </a:extLst>
          </p:cNvPr>
          <p:cNvSpPr/>
          <p:nvPr/>
        </p:nvSpPr>
        <p:spPr>
          <a:xfrm>
            <a:off x="586913" y="1067988"/>
            <a:ext cx="1770697" cy="129302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Producer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EFE1A2-F7A8-4137-8FA4-28F9419820FC}"/>
              </a:ext>
            </a:extLst>
          </p:cNvPr>
          <p:cNvSpPr/>
          <p:nvPr/>
        </p:nvSpPr>
        <p:spPr>
          <a:xfrm>
            <a:off x="2604838" y="4359680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BB561-6D06-4E10-9F51-12501EA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/ Consumer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EA857B-0A54-4B44-AC47-90FF58A9ED9E}"/>
              </a:ext>
            </a:extLst>
          </p:cNvPr>
          <p:cNvSpPr/>
          <p:nvPr/>
        </p:nvSpPr>
        <p:spPr>
          <a:xfrm>
            <a:off x="2021748" y="5545123"/>
            <a:ext cx="7574739" cy="822121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83EE49A5-B43B-44E9-B155-65C5BC686CE6}"/>
              </a:ext>
            </a:extLst>
          </p:cNvPr>
          <p:cNvSpPr/>
          <p:nvPr/>
        </p:nvSpPr>
        <p:spPr>
          <a:xfrm>
            <a:off x="2093491" y="5606713"/>
            <a:ext cx="685805" cy="685805"/>
          </a:xfrm>
          <a:prstGeom prst="flowChartSummingJuncti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D45F4FAF-519E-4222-B3EA-C48AA4ADB147}"/>
              </a:ext>
            </a:extLst>
          </p:cNvPr>
          <p:cNvSpPr/>
          <p:nvPr/>
        </p:nvSpPr>
        <p:spPr>
          <a:xfrm>
            <a:off x="3217178" y="5613280"/>
            <a:ext cx="685805" cy="685805"/>
          </a:xfrm>
          <a:prstGeom prst="flowChartSummingJuncti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CF940742-C93A-4EC4-80FC-E4F19949CF6F}"/>
              </a:ext>
            </a:extLst>
          </p:cNvPr>
          <p:cNvSpPr/>
          <p:nvPr/>
        </p:nvSpPr>
        <p:spPr>
          <a:xfrm>
            <a:off x="4340865" y="5613280"/>
            <a:ext cx="685805" cy="685805"/>
          </a:xfrm>
          <a:prstGeom prst="flowChartSummingJuncti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>
            <a:extLst>
              <a:ext uri="{FF2B5EF4-FFF2-40B4-BE49-F238E27FC236}">
                <a16:creationId xmlns:a16="http://schemas.microsoft.com/office/drawing/2014/main" id="{D67D47BA-CD3B-4BD4-98F9-D4042259B3BE}"/>
              </a:ext>
            </a:extLst>
          </p:cNvPr>
          <p:cNvSpPr/>
          <p:nvPr/>
        </p:nvSpPr>
        <p:spPr>
          <a:xfrm>
            <a:off x="5464552" y="5602866"/>
            <a:ext cx="685805" cy="685805"/>
          </a:xfrm>
          <a:prstGeom prst="flowChartSummingJuncti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D0D7F1CF-8467-475A-A1FE-63E9A0BE39B4}"/>
              </a:ext>
            </a:extLst>
          </p:cNvPr>
          <p:cNvSpPr/>
          <p:nvPr/>
        </p:nvSpPr>
        <p:spPr>
          <a:xfrm>
            <a:off x="6588239" y="5613280"/>
            <a:ext cx="685805" cy="685805"/>
          </a:xfrm>
          <a:prstGeom prst="flowChartSummingJuncti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7F46A312-0496-423F-B8EB-E0B8C3127FCA}"/>
              </a:ext>
            </a:extLst>
          </p:cNvPr>
          <p:cNvSpPr/>
          <p:nvPr/>
        </p:nvSpPr>
        <p:spPr>
          <a:xfrm>
            <a:off x="7711926" y="5602865"/>
            <a:ext cx="685805" cy="685805"/>
          </a:xfrm>
          <a:prstGeom prst="flowChartSummingJuncti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0F35204E-AC8D-414E-9DA6-49C88D61C284}"/>
              </a:ext>
            </a:extLst>
          </p:cNvPr>
          <p:cNvSpPr/>
          <p:nvPr/>
        </p:nvSpPr>
        <p:spPr>
          <a:xfrm>
            <a:off x="8831969" y="5602864"/>
            <a:ext cx="685805" cy="685805"/>
          </a:xfrm>
          <a:prstGeom prst="flowChartSummingJuncti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550E45-EB72-441C-8813-E2286B5E68A7}"/>
              </a:ext>
            </a:extLst>
          </p:cNvPr>
          <p:cNvSpPr/>
          <p:nvPr/>
        </p:nvSpPr>
        <p:spPr>
          <a:xfrm>
            <a:off x="836196" y="1540044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0874FF-1E50-4360-AFC8-3AA4ADD27667}"/>
              </a:ext>
            </a:extLst>
          </p:cNvPr>
          <p:cNvSpPr/>
          <p:nvPr/>
        </p:nvSpPr>
        <p:spPr>
          <a:xfrm>
            <a:off x="1321802" y="1888960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0D97FC-2BE4-49F3-AAE3-9F23697E18AE}"/>
              </a:ext>
            </a:extLst>
          </p:cNvPr>
          <p:cNvSpPr/>
          <p:nvPr/>
        </p:nvSpPr>
        <p:spPr>
          <a:xfrm>
            <a:off x="1876182" y="1611926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B23439-AFB1-49E9-AA39-28BB27797AD1}"/>
              </a:ext>
            </a:extLst>
          </p:cNvPr>
          <p:cNvSpPr/>
          <p:nvPr/>
        </p:nvSpPr>
        <p:spPr>
          <a:xfrm>
            <a:off x="2693106" y="1850921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3C1B0-31B1-43D7-9377-855C69638D8D}"/>
              </a:ext>
            </a:extLst>
          </p:cNvPr>
          <p:cNvSpPr/>
          <p:nvPr/>
        </p:nvSpPr>
        <p:spPr>
          <a:xfrm>
            <a:off x="3266310" y="1540044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44368-3041-4D56-BA13-81AE4B3C7820}"/>
              </a:ext>
            </a:extLst>
          </p:cNvPr>
          <p:cNvSpPr/>
          <p:nvPr/>
        </p:nvSpPr>
        <p:spPr>
          <a:xfrm>
            <a:off x="4334851" y="1568107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25D9D1-E161-4AC9-BB78-FF655F0AE855}"/>
              </a:ext>
            </a:extLst>
          </p:cNvPr>
          <p:cNvSpPr/>
          <p:nvPr/>
        </p:nvSpPr>
        <p:spPr>
          <a:xfrm>
            <a:off x="3794627" y="1862964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E7FC95-0695-40ED-AB65-CCE12DF8AD4E}"/>
              </a:ext>
            </a:extLst>
          </p:cNvPr>
          <p:cNvSpPr/>
          <p:nvPr/>
        </p:nvSpPr>
        <p:spPr>
          <a:xfrm>
            <a:off x="2604838" y="5059112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4554D-E89B-4204-9B1F-6FF479DD5A80}"/>
              </a:ext>
            </a:extLst>
          </p:cNvPr>
          <p:cNvSpPr/>
          <p:nvPr/>
        </p:nvSpPr>
        <p:spPr>
          <a:xfrm>
            <a:off x="4496665" y="5059112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8B337D-90AD-43C9-947A-2DEAC04615EC}"/>
              </a:ext>
            </a:extLst>
          </p:cNvPr>
          <p:cNvSpPr/>
          <p:nvPr/>
        </p:nvSpPr>
        <p:spPr>
          <a:xfrm>
            <a:off x="6398220" y="5059112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E6BB56-5F3E-45A1-9A48-7088A1E4F416}"/>
              </a:ext>
            </a:extLst>
          </p:cNvPr>
          <p:cNvSpPr/>
          <p:nvPr/>
        </p:nvSpPr>
        <p:spPr>
          <a:xfrm>
            <a:off x="8299775" y="5050620"/>
            <a:ext cx="348916" cy="348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FC5281-6570-4DAC-9C68-4E8322CDF080}"/>
              </a:ext>
            </a:extLst>
          </p:cNvPr>
          <p:cNvSpPr/>
          <p:nvPr/>
        </p:nvSpPr>
        <p:spPr>
          <a:xfrm>
            <a:off x="9873573" y="5877608"/>
            <a:ext cx="2033081" cy="8221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Consumer</a:t>
            </a:r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DE3004FA-7956-4F07-8694-17E10DF34E43}"/>
              </a:ext>
            </a:extLst>
          </p:cNvPr>
          <p:cNvSpPr/>
          <p:nvPr/>
        </p:nvSpPr>
        <p:spPr>
          <a:xfrm>
            <a:off x="375850" y="2756833"/>
            <a:ext cx="4806892" cy="208885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8.33333E-7 0.18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-2.70833E-6 0.186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8.33333E-7 0.186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3.75E-6 0.18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3.75E-6 0.186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0.186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1.45833E-6 0.1868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972 L -4.79167E-6 0.102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15612 -4.44444E-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5612 -4.44444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15612 -4.4444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5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09623 0.00139 C 0.13932 0.00139 0.19245 0.04699 0.19245 0.08472 L 0.19245 0.16805 " pathEditMode="relative" rAng="0" ptsTypes="AAAA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1B0240-BA00-4937-80FB-87736938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472344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Producers and consumers can communicate asynchronously through a channel.</a:t>
            </a:r>
          </a:p>
        </p:txBody>
      </p:sp>
    </p:spTree>
    <p:extLst>
      <p:ext uri="{BB962C8B-B14F-4D97-AF65-F5344CB8AC3E}">
        <p14:creationId xmlns:p14="http://schemas.microsoft.com/office/powerpoint/2010/main" val="362089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Channel&lt;T&gt;</a:t>
            </a:r>
          </a:p>
          <a:p>
            <a:pPr lvl="1"/>
            <a:r>
              <a:rPr lang="en-US" sz="2800" dirty="0"/>
              <a:t>Create a channel</a:t>
            </a:r>
          </a:p>
          <a:p>
            <a:pPr lvl="1"/>
            <a:r>
              <a:rPr lang="en-US" sz="2800" dirty="0"/>
              <a:t>Write to a channel</a:t>
            </a:r>
          </a:p>
          <a:p>
            <a:pPr lvl="1"/>
            <a:r>
              <a:rPr lang="en-US" sz="2800" dirty="0"/>
              <a:t>Mark the channel “complete”</a:t>
            </a:r>
          </a:p>
          <a:p>
            <a:pPr lvl="1"/>
            <a:r>
              <a:rPr lang="en-US" sz="2800" dirty="0"/>
              <a:t>Read from a channel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6247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Channel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CreateBounded</a:t>
            </a:r>
            <a:r>
              <a:rPr lang="en-US" sz="3200" dirty="0"/>
              <a:t>&lt;T&gt;</a:t>
            </a:r>
          </a:p>
          <a:p>
            <a:pPr lvl="1"/>
            <a:r>
              <a:rPr lang="en-US" sz="2800" dirty="0"/>
              <a:t>Creates a channel of a specific size</a:t>
            </a:r>
          </a:p>
          <a:p>
            <a:pPr lvl="1"/>
            <a:r>
              <a:rPr lang="en-US" sz="2800" dirty="0"/>
              <a:t>If the channel is full, writers are blocked until space is available</a:t>
            </a:r>
          </a:p>
          <a:p>
            <a:pPr lvl="1"/>
            <a:endParaRPr lang="en-US" sz="3000" dirty="0"/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channel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Channel</a:t>
            </a:r>
            <a:r>
              <a:rPr lang="en-US" sz="2800" dirty="0" err="1">
                <a:latin typeface="Consolas" panose="020B0609020204030204" pitchFamily="49" charset="0"/>
              </a:rPr>
              <a:t>.CreateBounded</a:t>
            </a:r>
            <a:r>
              <a:rPr lang="en-US" sz="2800" dirty="0"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>
                <a:latin typeface="Consolas" panose="020B0609020204030204" pitchFamily="49" charset="0"/>
              </a:rPr>
              <a:t>&gt;(10);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7063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Reader / Writer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A84F75-028F-44E4-9758-13BB59574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Reader property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ChannelReader</a:t>
            </a:r>
            <a:r>
              <a:rPr lang="en-US" sz="3000" dirty="0"/>
              <a:t>&lt;T&gt;</a:t>
            </a:r>
          </a:p>
          <a:p>
            <a:pPr lvl="1"/>
            <a:r>
              <a:rPr lang="en-US" sz="2800" dirty="0" err="1"/>
              <a:t>ReadAllAsync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D187E-50D2-4FBB-B59F-ECFE5B9D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Writer 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1EDDE-89FC-4B93-A165-DE208B5E1B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ChannelWriter</a:t>
            </a:r>
            <a:r>
              <a:rPr lang="en-US" sz="3000" dirty="0"/>
              <a:t>&lt;T&gt;</a:t>
            </a:r>
          </a:p>
          <a:p>
            <a:pPr lvl="1"/>
            <a:r>
              <a:rPr lang="en-US" sz="2800" dirty="0" err="1"/>
              <a:t>WriteAsync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Complete()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9561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Channel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67420-6FB2-4CFC-8E0D-7FD611AC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writer.WriteAsync</a:t>
            </a:r>
            <a:r>
              <a:rPr lang="en-US" sz="3200" dirty="0"/>
              <a:t>()</a:t>
            </a:r>
            <a:endParaRPr lang="en-US" sz="2800" dirty="0"/>
          </a:p>
          <a:p>
            <a:pPr lvl="1"/>
            <a:r>
              <a:rPr lang="en-US" sz="2800" dirty="0"/>
              <a:t>Writes an item to the channel</a:t>
            </a:r>
          </a:p>
          <a:p>
            <a:pPr lvl="1"/>
            <a:endParaRPr lang="en-US" sz="3000" dirty="0"/>
          </a:p>
          <a:p>
            <a:pPr marL="457200" lvl="1" indent="0">
              <a:buNone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</a:rPr>
              <a:t>writer.WriteAsync</a:t>
            </a:r>
            <a:r>
              <a:rPr lang="en-US" sz="3000" dirty="0">
                <a:latin typeface="Consolas" panose="020B0609020204030204" pitchFamily="49" charset="0"/>
              </a:rPr>
              <a:t>(item);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3336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3PresentationThem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3D8B7B9D-7E84-4098-9A76-4AF84075FA62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6D3B13B0-1CB4-4981-BCCF-844C05447A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DarkWideTemplate</Template>
  <TotalTime>1161</TotalTime>
  <Words>407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43PresentationTheme</vt:lpstr>
      <vt:lpstr>Vapor Trail</vt:lpstr>
      <vt:lpstr>Better Parallel Code with C# Channels</vt:lpstr>
      <vt:lpstr>Channel&lt;T&gt;</vt:lpstr>
      <vt:lpstr>Get Data / Use Data</vt:lpstr>
      <vt:lpstr>Producer / Consumer</vt:lpstr>
      <vt:lpstr>Producers and consumers can communicate asynchronously through a channel.</vt:lpstr>
      <vt:lpstr>Major Operations</vt:lpstr>
      <vt:lpstr>Creating a Channel</vt:lpstr>
      <vt:lpstr>Channel Reader / Writer</vt:lpstr>
      <vt:lpstr>Writing to a Channel</vt:lpstr>
      <vt:lpstr>Marking a Channel “Complete”</vt:lpstr>
      <vt:lpstr>Reading from a Channel</vt:lpstr>
      <vt:lpstr>Other Stuff</vt:lpstr>
      <vt:lpstr>Other Stuff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Jeremy Clark</cp:lastModifiedBy>
  <cp:revision>185</cp:revision>
  <dcterms:created xsi:type="dcterms:W3CDTF">2015-07-24T23:19:13Z</dcterms:created>
  <dcterms:modified xsi:type="dcterms:W3CDTF">2022-04-14T01:48:31Z</dcterms:modified>
</cp:coreProperties>
</file>