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04" r:id="rId2"/>
  </p:sldMasterIdLst>
  <p:sldIdLst>
    <p:sldId id="257" r:id="rId3"/>
    <p:sldId id="268" r:id="rId4"/>
    <p:sldId id="288" r:id="rId5"/>
    <p:sldId id="289" r:id="rId6"/>
    <p:sldId id="269" r:id="rId7"/>
    <p:sldId id="270" r:id="rId8"/>
    <p:sldId id="359" r:id="rId9"/>
    <p:sldId id="360" r:id="rId10"/>
    <p:sldId id="272" r:id="rId11"/>
    <p:sldId id="362" r:id="rId12"/>
    <p:sldId id="363" r:id="rId13"/>
    <p:sldId id="275" r:id="rId14"/>
    <p:sldId id="366" r:id="rId15"/>
    <p:sldId id="367" r:id="rId16"/>
    <p:sldId id="364" r:id="rId17"/>
    <p:sldId id="368" r:id="rId18"/>
    <p:sldId id="365" r:id="rId19"/>
    <p:sldId id="372" r:id="rId20"/>
    <p:sldId id="369" r:id="rId21"/>
    <p:sldId id="276" r:id="rId22"/>
    <p:sldId id="370" r:id="rId23"/>
    <p:sldId id="373" r:id="rId24"/>
    <p:sldId id="389" r:id="rId25"/>
    <p:sldId id="391" r:id="rId26"/>
    <p:sldId id="390" r:id="rId27"/>
    <p:sldId id="398" r:id="rId28"/>
    <p:sldId id="399" r:id="rId29"/>
    <p:sldId id="393" r:id="rId30"/>
    <p:sldId id="392" r:id="rId31"/>
    <p:sldId id="394" r:id="rId32"/>
    <p:sldId id="395" r:id="rId33"/>
    <p:sldId id="371" r:id="rId34"/>
    <p:sldId id="374" r:id="rId35"/>
    <p:sldId id="375" r:id="rId36"/>
    <p:sldId id="277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278" r:id="rId45"/>
    <p:sldId id="279" r:id="rId46"/>
    <p:sldId id="383" r:id="rId47"/>
    <p:sldId id="281" r:id="rId48"/>
    <p:sldId id="282" r:id="rId49"/>
    <p:sldId id="400" r:id="rId50"/>
    <p:sldId id="384" r:id="rId51"/>
    <p:sldId id="401" r:id="rId52"/>
    <p:sldId id="396" r:id="rId53"/>
    <p:sldId id="387" r:id="rId54"/>
    <p:sldId id="397" r:id="rId55"/>
    <p:sldId id="285" r:id="rId56"/>
    <p:sldId id="385" r:id="rId57"/>
    <p:sldId id="25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200" y="1803405"/>
            <a:ext cx="9753600" cy="1825096"/>
          </a:xfrm>
        </p:spPr>
        <p:txBody>
          <a:bodyPr anchor="b">
            <a:normAutofit/>
          </a:bodyPr>
          <a:lstStyle>
            <a:lvl1pPr algn="r">
              <a:defRPr sz="60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9" y="4698514"/>
            <a:ext cx="9753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8"/>
            <a:ext cx="2895600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73" y="4697362"/>
            <a:ext cx="10608643" cy="819355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2473" y="977035"/>
            <a:ext cx="10600347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5516716"/>
            <a:ext cx="1060704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753534"/>
            <a:ext cx="10607040" cy="2802467"/>
          </a:xfrm>
        </p:spPr>
        <p:txBody>
          <a:bodyPr anchor="ctr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49134"/>
            <a:ext cx="103632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468" y="753534"/>
            <a:ext cx="10151533" cy="2756234"/>
          </a:xfrm>
        </p:spPr>
        <p:txBody>
          <a:bodyPr anchor="ctr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509768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74598"/>
            <a:ext cx="10371669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9439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8611" y="80772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62311" y="302133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40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124703"/>
            <a:ext cx="10366376" cy="2511835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89" y="3648317"/>
            <a:ext cx="1036481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78885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8885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895602" y="762001"/>
            <a:ext cx="8503919" cy="1303867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92481" y="2202080"/>
            <a:ext cx="341376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9248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2983" y="2201333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01041" y="2904068"/>
            <a:ext cx="341376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5759" y="2192866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8576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2895603" y="762000"/>
            <a:ext cx="8509312" cy="12954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92480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92480" y="2331720"/>
            <a:ext cx="341376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92480" y="4796104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164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89163" y="2331720"/>
            <a:ext cx="341376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87811" y="4796103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91153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91152" y="2331722"/>
            <a:ext cx="341376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91029" y="4796101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7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0" y="2194560"/>
            <a:ext cx="1060704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7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342120" y="747184"/>
            <a:ext cx="2057400" cy="4248675"/>
          </a:xfrm>
        </p:spPr>
        <p:txBody>
          <a:bodyPr vert="eaVert"/>
          <a:lstStyle>
            <a:lvl1pPr algn="l"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1" y="746126"/>
            <a:ext cx="8370713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9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0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58622"/>
            <a:ext cx="8503920" cy="129302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79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824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0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0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2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9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4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79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9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753535"/>
            <a:ext cx="10607040" cy="2801935"/>
          </a:xfrm>
        </p:spPr>
        <p:txBody>
          <a:bodyPr anchor="b">
            <a:normAutofit/>
          </a:bodyPr>
          <a:lstStyle>
            <a:lvl1pPr algn="r">
              <a:defRPr sz="40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1" y="3641726"/>
            <a:ext cx="1060704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4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439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8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86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76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481" y="2194560"/>
            <a:ext cx="5214105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466" y="2194560"/>
            <a:ext cx="5210053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503920" cy="12954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039" y="2183802"/>
            <a:ext cx="491154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" y="3132668"/>
            <a:ext cx="5214105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2025" y="2183802"/>
            <a:ext cx="490749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465" y="3132668"/>
            <a:ext cx="5210055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58622"/>
            <a:ext cx="8503920" cy="129302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1524000"/>
            <a:ext cx="4114800" cy="1600200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746760"/>
            <a:ext cx="621792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41148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1524000"/>
            <a:ext cx="5434307" cy="1600200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3365" y="751242"/>
            <a:ext cx="4898979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5434307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50392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2194560"/>
            <a:ext cx="1060704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6356352"/>
            <a:ext cx="2849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480" y="6355847"/>
            <a:ext cx="757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2"/>
            <a:ext cx="2636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1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ransition>
    <p:fad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DefaultImplementation/ILogger.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DefaultImplementation/ExplicitLogger.c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DefaultImplementation/OverrideLogger.c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DynamicAndDefaultImplementation/Polygon/IRegularPolygon.c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DynamicAndDefaultImplementation/Polygon/Square.c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DynamicAndDefaultImplementation/Polygon/Triangle.c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DynamicAndDefaultImplementation/Program.c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/issues/1633" TargetMode="External"/><Relationship Id="rId2" Type="http://schemas.openxmlformats.org/officeDocument/2006/relationships/hyperlink" Target="https://github.com/moq/moq4/issues/972" TargetMode="Externa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jeremybytes/csharp-8-interfaces/blob/main/CodeSamples/UnitTests.Tests/IRegularPolygonTests.c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DangerousAssumptions/BadInterface/IFileHandler.c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DangerousAssumptions/SlowPerformance/IReader.c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InterfaceProperties/Interface/IRegularPolygon.c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jeremybytes/csharp-8-interfaces/blob/main/CodeSamples/InterfaceProperties/BadInterface/IBadInterface.c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InterfaceProperties/BadInterface/IBadInterface.c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InterfaceProperties/Interface/IRegularPolygon.c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AccessModifiers/Public/ICustomerReader.cs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jeremybytes/csharp-8-interfaces/blob/main/CodeSamples/AccessModifiers/Private/ICalendarItem.c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AccessModifiers/Protected/IInventoryController.c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AccessModifiers/Protected/TestInventoryController.c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AccessModifiers/Program.c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AccessModifiers/Protected/IInventoryController.c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jeremybytes/csharp-8-interfaces/tree/main/CodeSamples/StaticMembers/Factories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tutorials/default-interface-methods-versions#provide-parameterization" TargetMode="Externa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tes/csharp-8-interfaces/blob/main/CodeSamples/StaticMain/IHelloWorld.cs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compiler-options/main-compiler-option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tutorials/mixins-with-default-interface-methods" TargetMode="Externa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596804" cy="1825096"/>
          </a:xfrm>
        </p:spPr>
        <p:txBody>
          <a:bodyPr>
            <a:normAutofit/>
          </a:bodyPr>
          <a:lstStyle/>
          <a:p>
            <a:r>
              <a:rPr lang="en-US" sz="4800" dirty="0"/>
              <a:t>Catching up with C# Interfaces</a:t>
            </a:r>
            <a:br>
              <a:rPr lang="en-US" sz="4800" dirty="0"/>
            </a:br>
            <a:r>
              <a:rPr lang="en-US" sz="2800" dirty="0"/>
              <a:t>What you know is probably wrong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307541"/>
            <a:ext cx="9448800" cy="1571581"/>
          </a:xfrm>
        </p:spPr>
        <p:txBody>
          <a:bodyPr>
            <a:normAutofit/>
          </a:bodyPr>
          <a:lstStyle/>
          <a:p>
            <a:r>
              <a:rPr lang="en-US" dirty="0"/>
              <a:t>Jeremy Clark</a:t>
            </a:r>
          </a:p>
          <a:p>
            <a:r>
              <a:rPr lang="en-US" dirty="0"/>
              <a:t>www.jeremybytes.com</a:t>
            </a:r>
          </a:p>
          <a:p>
            <a:r>
              <a:rPr lang="en-US" dirty="0"/>
              <a:t>@</a:t>
            </a:r>
            <a:r>
              <a:rPr lang="en-US"/>
              <a:t>jeremybytes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7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Default Implementation</a:t>
            </a:r>
          </a:p>
          <a:p>
            <a:pPr lvl="2"/>
            <a:r>
              <a:rPr lang="en-US" sz="2200" dirty="0"/>
              <a:t>Methods, Properties, Events, and Indexers</a:t>
            </a:r>
          </a:p>
          <a:p>
            <a:pPr lvl="1"/>
            <a:r>
              <a:rPr lang="en-US" sz="2400" dirty="0"/>
              <a:t>Access Modifiers</a:t>
            </a:r>
          </a:p>
          <a:p>
            <a:pPr lvl="2"/>
            <a:r>
              <a:rPr lang="en-US" sz="2200" dirty="0"/>
              <a:t>public, private, protected, internal, etc.</a:t>
            </a:r>
          </a:p>
          <a:p>
            <a:pPr lvl="1"/>
            <a:r>
              <a:rPr lang="en-US" sz="2400" dirty="0"/>
              <a:t>Static Members</a:t>
            </a:r>
          </a:p>
          <a:p>
            <a:pPr lvl="2"/>
            <a:r>
              <a:rPr lang="en-US" sz="2200" dirty="0"/>
              <a:t>Methods, Fields, Constructors</a:t>
            </a:r>
          </a:p>
          <a:p>
            <a:pPr lvl="1"/>
            <a:r>
              <a:rPr lang="en-US" sz="2400" dirty="0"/>
              <a:t>Abstract Members</a:t>
            </a:r>
          </a:p>
          <a:p>
            <a:pPr lvl="1"/>
            <a:r>
              <a:rPr lang="en-US" sz="2400" dirty="0"/>
              <a:t>Partial Interfaces</a:t>
            </a:r>
          </a:p>
          <a:p>
            <a:pPr lvl="1"/>
            <a:r>
              <a:rPr lang="en-US" sz="2400" dirty="0"/>
              <a:t>Static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9271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AF411-2D88-4C30-8A63-89D50BCB1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0" y="1989558"/>
            <a:ext cx="10870533" cy="4349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4D874C-E718-4BCD-8CDD-87A7B0795849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https://github.com/jeremybytes/csharp-8-interfaces/blob/main/CodeSamples/DefaultImplementation/ILogger.cs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52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Calling a Default 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4560"/>
            <a:ext cx="11506200" cy="4024125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Must be called using the interface type</a:t>
            </a:r>
          </a:p>
          <a:p>
            <a:pPr lvl="1"/>
            <a:r>
              <a:rPr lang="en-US" sz="2400" dirty="0"/>
              <a:t>The class type will not work</a:t>
            </a:r>
          </a:p>
          <a:p>
            <a:pPr lvl="1"/>
            <a:r>
              <a:rPr lang="en-US" sz="2400" dirty="0"/>
              <a:t>"var" will not work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DDCA3A-089D-45D7-B58A-0A5381C4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129104"/>
            <a:ext cx="7772400" cy="337088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BF3170F-56B6-4314-A4FC-F17B5B82659C}"/>
              </a:ext>
            </a:extLst>
          </p:cNvPr>
          <p:cNvSpPr/>
          <p:nvPr/>
        </p:nvSpPr>
        <p:spPr>
          <a:xfrm>
            <a:off x="3780035" y="3429001"/>
            <a:ext cx="1401563" cy="58640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Explicit Implementation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2A7DD6-962D-49C5-8644-92AF6CB05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0" y="2227211"/>
            <a:ext cx="11271019" cy="37641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8E074-4783-4858-98EF-F2F4321A6168}"/>
              </a:ext>
            </a:extLst>
          </p:cNvPr>
          <p:cNvSpPr txBox="1"/>
          <p:nvPr/>
        </p:nvSpPr>
        <p:spPr>
          <a:xfrm>
            <a:off x="-1" y="651944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https://github.com/jeremybytes/csharp-8-interfaces/blob/main/CodeSamples/DefaultImplementation/ExplicitLogger.cs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27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Explicit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2A7DD6-962D-49C5-8644-92AF6CB05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3" y="351983"/>
            <a:ext cx="5106536" cy="170541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B1C2A-3EC7-422E-92B1-816D44613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26" y="2580753"/>
            <a:ext cx="10312547" cy="328993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81A198B-AFDE-43BD-B847-4B19F64798B4}"/>
              </a:ext>
            </a:extLst>
          </p:cNvPr>
          <p:cNvSpPr/>
          <p:nvPr/>
        </p:nvSpPr>
        <p:spPr>
          <a:xfrm>
            <a:off x="785046" y="2469791"/>
            <a:ext cx="1732867" cy="71984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What is an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An interface describes a set of capabilities of an object.</a:t>
            </a:r>
          </a:p>
          <a:p>
            <a:pPr lvl="1"/>
            <a:endParaRPr lang="en-US" sz="1000" dirty="0"/>
          </a:p>
          <a:p>
            <a:pPr lvl="1"/>
            <a:r>
              <a:rPr lang="en-US" sz="2800" dirty="0"/>
              <a:t>The capabilities might not be directly exposed</a:t>
            </a:r>
            <a:br>
              <a:rPr lang="en-US" sz="2800" dirty="0"/>
            </a:br>
            <a:r>
              <a:rPr lang="en-US" sz="2800" dirty="0"/>
              <a:t>(example: explicitly implemented interface members).</a:t>
            </a:r>
          </a:p>
          <a:p>
            <a:pPr lvl="1"/>
            <a:endParaRPr lang="en-US" sz="1000" dirty="0"/>
          </a:p>
          <a:p>
            <a:pPr lvl="1"/>
            <a:r>
              <a:rPr lang="en-US" sz="2800" dirty="0"/>
              <a:t>An object may only have the capabilities if it is referenced the right way (i.e., by the interface type rather than the class type).</a:t>
            </a:r>
          </a:p>
          <a:p>
            <a:pPr lvl="1"/>
            <a:endParaRPr lang="en-US" sz="900" dirty="0"/>
          </a:p>
          <a:p>
            <a:pPr lvl="1"/>
            <a:r>
              <a:rPr lang="en-US" sz="2800" dirty="0"/>
              <a:t>A default implementation is called the same way as an explicit implementation.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2716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Default implementation is called the same way as explicit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44B016-59B6-412E-AC03-A499C7B8F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46" y="2167648"/>
            <a:ext cx="9402708" cy="4077950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4BD3C99-DAD8-4685-9EFD-12C490DA0DD5}"/>
              </a:ext>
            </a:extLst>
          </p:cNvPr>
          <p:cNvSpPr/>
          <p:nvPr/>
        </p:nvSpPr>
        <p:spPr>
          <a:xfrm>
            <a:off x="1394646" y="2540187"/>
            <a:ext cx="1732867" cy="71984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0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Overriding a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Implementing class can provide an implementation</a:t>
            </a:r>
          </a:p>
          <a:p>
            <a:pPr lvl="1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B0E29-8FB8-4FED-8292-56CEE8C8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17" y="2797381"/>
            <a:ext cx="10449766" cy="3489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35D7C-3572-4F7B-938F-43BE84FF26F5}"/>
              </a:ext>
            </a:extLst>
          </p:cNvPr>
          <p:cNvSpPr txBox="1"/>
          <p:nvPr/>
        </p:nvSpPr>
        <p:spPr>
          <a:xfrm>
            <a:off x="0" y="648295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https://github.com/jeremybytes/csharp-8-interfaces/blob/main/CodeSamples/DefaultImplementation/OverrideLogger.cs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045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Visual Studio Tooling Quirk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Visual Studio 2022 does not include interface members with default implementation in the "Implement interface" shortcut.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B0E29-8FB8-4FED-8292-56CEE8C8DE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468" y="3087097"/>
            <a:ext cx="8749063" cy="32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Calling an Implemented Interface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 most specific method is always called (meaning, the default implementation is ignored if a class has a public implementation).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B0E29-8FB8-4FED-8292-56CEE8C8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760" y="3134933"/>
            <a:ext cx="10224479" cy="308375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4881A92-1798-4ACE-A5A6-88AAEB2214DC}"/>
              </a:ext>
            </a:extLst>
          </p:cNvPr>
          <p:cNvSpPr/>
          <p:nvPr/>
        </p:nvSpPr>
        <p:spPr>
          <a:xfrm>
            <a:off x="970508" y="3134737"/>
            <a:ext cx="1428135" cy="58912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79FD11-E8D1-451B-8043-168431AA6A3B}"/>
              </a:ext>
            </a:extLst>
          </p:cNvPr>
          <p:cNvSpPr/>
          <p:nvPr/>
        </p:nvSpPr>
        <p:spPr>
          <a:xfrm>
            <a:off x="910873" y="5248458"/>
            <a:ext cx="838413" cy="42347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756B92-9EFF-4D87-AF9F-22B61A83033C}"/>
              </a:ext>
            </a:extLst>
          </p:cNvPr>
          <p:cNvSpPr/>
          <p:nvPr/>
        </p:nvSpPr>
        <p:spPr>
          <a:xfrm>
            <a:off x="970507" y="4193368"/>
            <a:ext cx="2647336" cy="52367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AF411-2D88-4C30-8A63-89D50BCB1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0" y="1989558"/>
            <a:ext cx="10870533" cy="43497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FAE22D-AAA4-4FF5-9A3B-D3EA18B2B8AA}"/>
              </a:ext>
            </a:extLst>
          </p:cNvPr>
          <p:cNvSpPr/>
          <p:nvPr/>
        </p:nvSpPr>
        <p:spPr>
          <a:xfrm>
            <a:off x="1815548" y="3844787"/>
            <a:ext cx="9144000" cy="19116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35453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 Yet?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BB3C40-A110-4A35-8AF2-F09135580C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class does *NOT* provide an implementation…</a:t>
            </a:r>
          </a:p>
          <a:p>
            <a:endParaRPr lang="en-US" dirty="0"/>
          </a:p>
          <a:p>
            <a:r>
              <a:rPr lang="en-US" dirty="0"/>
              <a:t>Using the interface type, the default is called.</a:t>
            </a:r>
          </a:p>
          <a:p>
            <a:r>
              <a:rPr lang="en-US" dirty="0"/>
              <a:t>Using the class type, the code does not compile.</a:t>
            </a:r>
          </a:p>
          <a:p>
            <a:r>
              <a:rPr lang="en-US" dirty="0"/>
              <a:t>Using "var", the code does not compile.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3B283-4D19-485A-972E-420811C895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class *DOES* provide an implementation…</a:t>
            </a:r>
          </a:p>
          <a:p>
            <a:endParaRPr lang="en-US" dirty="0"/>
          </a:p>
          <a:p>
            <a:r>
              <a:rPr lang="en-US" dirty="0"/>
              <a:t>Using the interface type, the class method is called.</a:t>
            </a:r>
          </a:p>
          <a:p>
            <a:r>
              <a:rPr lang="en-US" dirty="0"/>
              <a:t>Using the class type, the class method is called.</a:t>
            </a:r>
          </a:p>
          <a:p>
            <a:r>
              <a:rPr lang="en-US" dirty="0"/>
              <a:t>Using "var", the class method is called.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3650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47451"/>
            <a:ext cx="10820400" cy="3291839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7200" dirty="0"/>
              <a:t>When calling interface members, use the interface type.</a:t>
            </a:r>
          </a:p>
          <a:p>
            <a:pPr lvl="1" algn="ctr"/>
            <a:endParaRPr lang="en-US" sz="7200" dirty="0"/>
          </a:p>
          <a:p>
            <a:pPr lvl="1" algn="ctr"/>
            <a:endParaRPr lang="en-US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9785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"dynamic" and Default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"dynamic" relies on runtime type information.</a:t>
            </a:r>
          </a:p>
          <a:p>
            <a:pPr lvl="1"/>
            <a:r>
              <a:rPr lang="en-US" sz="2400" dirty="0"/>
              <a:t>The result is that "dynamic" cannot see default implementations.</a:t>
            </a:r>
          </a:p>
          <a:p>
            <a:pPr lvl="1"/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B3535-1471-43FC-A314-BACA6E4D6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72" y="3240155"/>
            <a:ext cx="8734255" cy="2734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CF57D-5C6D-4AF6-8927-89AE0782FBA4}"/>
              </a:ext>
            </a:extLst>
          </p:cNvPr>
          <p:cNvSpPr txBox="1"/>
          <p:nvPr/>
        </p:nvSpPr>
        <p:spPr>
          <a:xfrm>
            <a:off x="914400" y="6273225"/>
            <a:ext cx="1127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https://github.com/jeremybytes/csharp-8-interfaces/blob/main/CodeSamples/DynamicAndDefaultImplementation/Polygon/IRegularPolygon.cs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34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A Tale of Two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4560"/>
            <a:ext cx="4906617" cy="4024125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Square relies on the default implementation for "</a:t>
            </a:r>
            <a:r>
              <a:rPr lang="en-US" sz="2400" dirty="0" err="1"/>
              <a:t>GetPerimeter</a:t>
            </a:r>
            <a:r>
              <a:rPr lang="en-US" sz="2400" dirty="0"/>
              <a:t>()".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D2E605-A21E-4BD9-A4EE-8855454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86" y="2188118"/>
            <a:ext cx="5256428" cy="4026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76B9F8-665B-4D3F-8426-9EEE34748F6D}"/>
              </a:ext>
            </a:extLst>
          </p:cNvPr>
          <p:cNvSpPr txBox="1"/>
          <p:nvPr/>
        </p:nvSpPr>
        <p:spPr>
          <a:xfrm>
            <a:off x="1666875" y="6249397"/>
            <a:ext cx="10525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https://github.com/jeremybytes/csharp-8-interfaces/blob/main/CodeSamples/DynamicAndDefaultImplementation/Polygon/Square.cs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02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A Tale of Two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4560"/>
            <a:ext cx="4906617" cy="4024125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Triangle provides its own implementation for "</a:t>
            </a:r>
            <a:r>
              <a:rPr lang="en-US" sz="2400" dirty="0" err="1"/>
              <a:t>GetPerimeter</a:t>
            </a:r>
            <a:r>
              <a:rPr lang="en-US" sz="2400" dirty="0"/>
              <a:t>()".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D2E605-A21E-4BD9-A4EE-88554549C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8119" y="2194560"/>
            <a:ext cx="7302900" cy="3623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E76B96-3076-40F0-88E0-9070625A66F8}"/>
              </a:ext>
            </a:extLst>
          </p:cNvPr>
          <p:cNvSpPr txBox="1"/>
          <p:nvPr/>
        </p:nvSpPr>
        <p:spPr>
          <a:xfrm>
            <a:off x="1266825" y="6262560"/>
            <a:ext cx="1092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https://github.com/jeremybytes/csharp-8-interfaces/blob/main/CodeSamples/DynamicAndDefaultImplementation/Polygon/Triangle.cs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676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Methods on a "dynamic"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With a Triangle object, this method runs fine.</a:t>
            </a:r>
            <a:br>
              <a:rPr lang="en-US" sz="2400" dirty="0"/>
            </a:br>
            <a:r>
              <a:rPr lang="en-US" sz="2400" dirty="0"/>
              <a:t>Triangle has a "</a:t>
            </a:r>
            <a:r>
              <a:rPr lang="en-US" sz="2400" dirty="0" err="1"/>
              <a:t>GetPerimeter</a:t>
            </a:r>
            <a:r>
              <a:rPr lang="en-US" sz="2400" dirty="0"/>
              <a:t>" method.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With a Square object, this method throws a runtime exception.</a:t>
            </a:r>
            <a:br>
              <a:rPr lang="en-US" sz="2400" dirty="0"/>
            </a:br>
            <a:r>
              <a:rPr lang="en-US" sz="2400" dirty="0"/>
              <a:t>Square does not directly have a "</a:t>
            </a:r>
            <a:r>
              <a:rPr lang="en-US" sz="2400" dirty="0" err="1"/>
              <a:t>GetPerimeter</a:t>
            </a:r>
            <a:r>
              <a:rPr lang="en-US" sz="2400" dirty="0"/>
              <a:t>" method. "dynamic" does not see the interface.</a:t>
            </a:r>
          </a:p>
          <a:p>
            <a:pPr lvl="1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2CE35-B8E7-4D77-818F-9103D7456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89" y="2194560"/>
            <a:ext cx="9438421" cy="1234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57F51E-EE07-4525-9B46-2F578E62B769}"/>
              </a:ext>
            </a:extLst>
          </p:cNvPr>
          <p:cNvSpPr txBox="1"/>
          <p:nvPr/>
        </p:nvSpPr>
        <p:spPr>
          <a:xfrm>
            <a:off x="1371601" y="6273225"/>
            <a:ext cx="1082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https://github.com/jeremybytes/csharp-8-interfaces/blob/main/CodeSamples/DynamicAndDefaultImplementation/Program.cs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40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Unit Testing &amp; Mocks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Mocking frameworks do not call default implementations by default.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There are open issues on </a:t>
            </a:r>
            <a:r>
              <a:rPr lang="en-US" sz="2400" dirty="0" err="1"/>
              <a:t>Moq</a:t>
            </a:r>
            <a:r>
              <a:rPr lang="en-US" sz="2400" dirty="0"/>
              <a:t> and </a:t>
            </a:r>
            <a:r>
              <a:rPr lang="en-US" sz="2400" dirty="0" err="1"/>
              <a:t>FakeItEasy</a:t>
            </a:r>
            <a:r>
              <a:rPr lang="en-US" sz="2400" dirty="0"/>
              <a:t> regarding default implementation.</a:t>
            </a:r>
          </a:p>
          <a:p>
            <a:pPr lvl="2"/>
            <a:r>
              <a:rPr lang="en-US" sz="2200" dirty="0" err="1"/>
              <a:t>Moq</a:t>
            </a:r>
            <a:r>
              <a:rPr lang="en-US" sz="2200" dirty="0"/>
              <a:t>: Interface Default methods are ignored (#972)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https://github.com/moq/moq4/issues/972</a:t>
            </a:r>
            <a:endParaRPr lang="en-US" sz="2200" dirty="0"/>
          </a:p>
          <a:p>
            <a:pPr lvl="2"/>
            <a:r>
              <a:rPr lang="en-US" sz="2200" dirty="0" err="1"/>
              <a:t>FakeItEasy</a:t>
            </a:r>
            <a:r>
              <a:rPr lang="en-US" sz="2200" dirty="0"/>
              <a:t>: support calling default interface methods (#1633)</a:t>
            </a:r>
            <a:br>
              <a:rPr lang="en-US" sz="2200" dirty="0"/>
            </a:br>
            <a:r>
              <a:rPr lang="en-US" sz="2200" dirty="0">
                <a:hlinkClick r:id="rId3"/>
              </a:rPr>
              <a:t>https://github.com/FakeItEasy/FakeItEasy/issues/1633</a:t>
            </a:r>
            <a:endParaRPr lang="en-US" sz="22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6828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Test Fails: Since "</a:t>
            </a:r>
            <a:r>
              <a:rPr lang="en-US" sz="2400" dirty="0" err="1"/>
              <a:t>GetPerimeter</a:t>
            </a:r>
            <a:r>
              <a:rPr lang="en-US" sz="2400" dirty="0"/>
              <a:t>" is not set up on the mock object, </a:t>
            </a:r>
            <a:r>
              <a:rPr lang="en-US" sz="2400" dirty="0" err="1"/>
              <a:t>Moq</a:t>
            </a:r>
            <a:r>
              <a:rPr lang="en-US" sz="2400" dirty="0"/>
              <a:t> uses its own default behavior (which is to return "0" for a method returning an integer).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A3A3F-5A8D-4023-8D49-1EBBE9D2FC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7" y="309230"/>
            <a:ext cx="4793432" cy="1385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2DCAA7-4849-4E1E-B924-9F3486DF4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79" y="1849789"/>
            <a:ext cx="6061441" cy="2950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C754E5-5807-4F5F-953D-14AB2C590903}"/>
              </a:ext>
            </a:extLst>
          </p:cNvPr>
          <p:cNvSpPr txBox="1"/>
          <p:nvPr/>
        </p:nvSpPr>
        <p:spPr>
          <a:xfrm>
            <a:off x="-1" y="651944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4"/>
              </a:rPr>
              <a:t>https://github.com/jeremybytes/csharp-8-interfaces/blob/main/CodeSamples/UnitTests.Tests/IRegularPolygonTests.cs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370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Be Careful of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What's wrong with the following interface?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Answer: It makes assumptions about the </a:t>
            </a:r>
            <a:r>
              <a:rPr lang="en-US" sz="2400" dirty="0" err="1"/>
              <a:t>IFileHandler</a:t>
            </a:r>
            <a:r>
              <a:rPr lang="en-US" sz="2400" dirty="0"/>
              <a:t> implementers (specifically that they use </a:t>
            </a:r>
            <a:r>
              <a:rPr lang="en-US" sz="2400" dirty="0" err="1"/>
              <a:t>System.IO.File</a:t>
            </a:r>
            <a:r>
              <a:rPr lang="en-US" sz="2400" dirty="0"/>
              <a:t> objects).</a:t>
            </a:r>
          </a:p>
          <a:p>
            <a:pPr lvl="1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2CE35-B8E7-4D77-818F-9103D7456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3009" y="2779642"/>
            <a:ext cx="7725981" cy="1977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771595-D762-45C6-81A2-194D387C1ED0}"/>
              </a:ext>
            </a:extLst>
          </p:cNvPr>
          <p:cNvSpPr txBox="1"/>
          <p:nvPr/>
        </p:nvSpPr>
        <p:spPr>
          <a:xfrm>
            <a:off x="1371597" y="6273225"/>
            <a:ext cx="10820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https://github.com/jeremybytes/csharp-8-interfaces/blob/main/CodeSamples/DangerousAssumptions/BadInterface/IFileHandler.cs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734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47451"/>
            <a:ext cx="10820400" cy="3291839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6000" dirty="0"/>
              <a:t>Default implementations should only reference other interface members.</a:t>
            </a:r>
          </a:p>
          <a:p>
            <a:pPr lvl="1" algn="ctr"/>
            <a:endParaRPr lang="en-US" sz="6000" dirty="0"/>
          </a:p>
          <a:p>
            <a:pPr lvl="1" algn="ctr"/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078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AF411-2D88-4C30-8A63-89D50BCB1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0" y="1989558"/>
            <a:ext cx="10870533" cy="43497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FAE22D-AAA4-4FF5-9A3B-D3EA18B2B8AA}"/>
              </a:ext>
            </a:extLst>
          </p:cNvPr>
          <p:cNvSpPr/>
          <p:nvPr/>
        </p:nvSpPr>
        <p:spPr>
          <a:xfrm>
            <a:off x="1815548" y="3844787"/>
            <a:ext cx="9144000" cy="19116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BDEC2-BFAD-4FD7-ACF3-CC9E0BA4024F}"/>
              </a:ext>
            </a:extLst>
          </p:cNvPr>
          <p:cNvSpPr txBox="1"/>
          <p:nvPr/>
        </p:nvSpPr>
        <p:spPr>
          <a:xfrm rot="19758126">
            <a:off x="432969" y="2487302"/>
            <a:ext cx="117198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MORE THAN JUST THIS</a:t>
            </a:r>
          </a:p>
        </p:txBody>
      </p:sp>
    </p:spTree>
    <p:extLst>
      <p:ext uri="{BB962C8B-B14F-4D97-AF65-F5344CB8AC3E}">
        <p14:creationId xmlns:p14="http://schemas.microsoft.com/office/powerpoint/2010/main" val="215665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Be Careful of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What's wrong with the following interface?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Answer: It assumes that using an iterator is okay. If "</a:t>
            </a:r>
            <a:r>
              <a:rPr lang="en-US" sz="2400" dirty="0" err="1"/>
              <a:t>GetItems</a:t>
            </a:r>
            <a:r>
              <a:rPr lang="en-US" sz="2400" dirty="0"/>
              <a:t>" returns a large collection, this could cause memory pressure. If the "Get" operation is slow (for example a large calculation), then getting the entire list to pull out a single item is inefficient.</a:t>
            </a:r>
          </a:p>
          <a:p>
            <a:pPr lvl="1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2CE35-B8E7-4D77-818F-9103D7456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3009" y="2830703"/>
            <a:ext cx="7725981" cy="1375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96F8F6-0E57-4DD3-8719-44059670AE2C}"/>
              </a:ext>
            </a:extLst>
          </p:cNvPr>
          <p:cNvSpPr txBox="1"/>
          <p:nvPr/>
        </p:nvSpPr>
        <p:spPr>
          <a:xfrm>
            <a:off x="1371601" y="6273225"/>
            <a:ext cx="1082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https://github.com/jeremybytes/csharp-8-interfaces/blob/main/CodeSamples/DangerousAssumptions/SlowPerformance/IReader.cs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042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Property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Good for calculated properties (getters)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E8D38-E236-49AF-9C5A-F9304945A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8" y="3038508"/>
            <a:ext cx="10625503" cy="2336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CE6E13-5F1E-492A-98AF-14A8F7A71FFB}"/>
              </a:ext>
            </a:extLst>
          </p:cNvPr>
          <p:cNvSpPr txBox="1"/>
          <p:nvPr/>
        </p:nvSpPr>
        <p:spPr>
          <a:xfrm>
            <a:off x="1495424" y="6265168"/>
            <a:ext cx="10696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https://github.com/jeremybytes/csharp-8-interfaces/blob/main/CodeSamples/InterfaceProperties/Interface/IRegularPolygon.cs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79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Property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Read/Write Properties must have default implementation for both "get" and "set"… * </a:t>
            </a:r>
          </a:p>
          <a:p>
            <a:pPr lvl="1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80E21-D058-437E-8B9D-879DA219ABE4}"/>
              </a:ext>
            </a:extLst>
          </p:cNvPr>
          <p:cNvSpPr txBox="1"/>
          <p:nvPr/>
        </p:nvSpPr>
        <p:spPr>
          <a:xfrm>
            <a:off x="1181952" y="5849353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*See caveat on next slide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B36D6-C801-4588-8255-7A6219635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94" y="3336905"/>
            <a:ext cx="3174916" cy="2238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99EA3-2490-4F96-9C95-1AC58B0D2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78" y="3336905"/>
            <a:ext cx="3889508" cy="2238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F7694E-FD88-45F2-A10C-2CF350E123FC}"/>
              </a:ext>
            </a:extLst>
          </p:cNvPr>
          <p:cNvSpPr txBox="1"/>
          <p:nvPr/>
        </p:nvSpPr>
        <p:spPr>
          <a:xfrm>
            <a:off x="1790700" y="6273225"/>
            <a:ext cx="1040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https://github.com/jeremybytes/csharp-8-interfaces/blob/main/CodeSamples/InterfaceProperties/BadInterface/IBadInterface.cs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6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Property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Default implementation doesn't really make sense for "set" (there's no way to have a backing field).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Things like this cause a </a:t>
            </a:r>
            <a:r>
              <a:rPr lang="en-US" sz="2400" dirty="0" err="1"/>
              <a:t>StackOverflow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14298-6E16-4075-878D-679975EAB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284" y="4092549"/>
            <a:ext cx="5909432" cy="2001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5DCEB-9BC6-43A5-A7B0-8EE5767F7F2F}"/>
              </a:ext>
            </a:extLst>
          </p:cNvPr>
          <p:cNvSpPr txBox="1"/>
          <p:nvPr/>
        </p:nvSpPr>
        <p:spPr>
          <a:xfrm>
            <a:off x="1524000" y="6274695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https://github.com/jeremybytes/csharp-8-interfaces/blob/main/CodeSamples/InterfaceProperties/BadInterface/IBadInterface.cs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728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Property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Default implementation cannot be used to specify an automatic property.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following interface properties are normal (abstract) interface members:</a:t>
            </a:r>
          </a:p>
          <a:p>
            <a:pPr lvl="1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0E89B-A2BB-4474-B533-0DF6C34E2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67" y="4206622"/>
            <a:ext cx="6829465" cy="1861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688A91-61B6-4C4B-A649-CC31678055B3}"/>
              </a:ext>
            </a:extLst>
          </p:cNvPr>
          <p:cNvSpPr txBox="1"/>
          <p:nvPr/>
        </p:nvSpPr>
        <p:spPr>
          <a:xfrm>
            <a:off x="1543050" y="6274695"/>
            <a:ext cx="1064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https://github.com/jeremybytes/csharp-8-interfaces/blob/main/CodeSamples/InterfaceProperties/Interface/IRegularPolygon.cs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05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All access modifiers are allowed</a:t>
            </a:r>
          </a:p>
          <a:p>
            <a:pPr lvl="2"/>
            <a:r>
              <a:rPr lang="en-US" sz="2200" dirty="0"/>
              <a:t>public</a:t>
            </a:r>
          </a:p>
          <a:p>
            <a:pPr lvl="2"/>
            <a:r>
              <a:rPr lang="en-US" sz="2200" dirty="0"/>
              <a:t>private</a:t>
            </a:r>
          </a:p>
          <a:p>
            <a:pPr lvl="2"/>
            <a:r>
              <a:rPr lang="en-US" sz="2200" dirty="0"/>
              <a:t>protected </a:t>
            </a:r>
          </a:p>
          <a:p>
            <a:pPr lvl="2"/>
            <a:r>
              <a:rPr lang="en-US" sz="2200" dirty="0"/>
              <a:t>internal</a:t>
            </a:r>
          </a:p>
          <a:p>
            <a:pPr lvl="2"/>
            <a:r>
              <a:rPr lang="en-US" sz="2200" dirty="0"/>
              <a:t>etc.</a:t>
            </a:r>
          </a:p>
          <a:p>
            <a:pPr lvl="1"/>
            <a:r>
              <a:rPr lang="en-US" sz="2400" dirty="0"/>
              <a:t>Default access modifier is "public"</a:t>
            </a:r>
          </a:p>
          <a:p>
            <a:pPr lvl="1"/>
            <a:r>
              <a:rPr lang="en-US" sz="2400" dirty="0"/>
              <a:t>"privates" must be implemented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52218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-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Default access modifier is "public" for interfaces.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following interface members are both "public":</a:t>
            </a:r>
          </a:p>
          <a:p>
            <a:pPr lvl="1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CEE69-5C5A-4451-A9E2-3493385F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68" y="3822172"/>
            <a:ext cx="8536664" cy="1836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CFD0A-BAE9-4103-BB6D-B4F03082594A}"/>
              </a:ext>
            </a:extLst>
          </p:cNvPr>
          <p:cNvSpPr txBox="1"/>
          <p:nvPr/>
        </p:nvSpPr>
        <p:spPr>
          <a:xfrm>
            <a:off x="1914524" y="6273225"/>
            <a:ext cx="1027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https://github.com/jeremybytes/csharp-8-interfaces/blob/main/CodeSamples/AccessModifiers/Public/ICustomerReader.cs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87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- Private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"private" members can only be accessed within the interface.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"private" members must have a default implementation.</a:t>
            </a:r>
          </a:p>
          <a:p>
            <a:pPr lvl="1"/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0CF1E-A504-43E1-9CD5-37E8F7CDB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1" y="2847330"/>
            <a:ext cx="10964997" cy="1163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A6B49-DF17-4829-9023-7D24AD0CB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82" y="4663439"/>
            <a:ext cx="8193234" cy="1163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FB8661-C3B9-4927-AB1E-B8D88F78271A}"/>
              </a:ext>
            </a:extLst>
          </p:cNvPr>
          <p:cNvSpPr txBox="1"/>
          <p:nvPr/>
        </p:nvSpPr>
        <p:spPr>
          <a:xfrm>
            <a:off x="749729" y="5986512"/>
            <a:ext cx="1075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*Note: This sample is a bit contrived to show that "private" members must have 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A0315-3512-4880-B305-47EA85E4BA05}"/>
              </a:ext>
            </a:extLst>
          </p:cNvPr>
          <p:cNvSpPr txBox="1"/>
          <p:nvPr/>
        </p:nvSpPr>
        <p:spPr>
          <a:xfrm>
            <a:off x="-1" y="651944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4"/>
              </a:rPr>
              <a:t>https://github.com/jeremybytes/csharp-8-interfaces/blob/main/CodeSamples/AccessModifiers/Private/ICalendarItem.cs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23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- Private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"private" members can be used to break up larger default implementation methods.</a:t>
            </a:r>
          </a:p>
          <a:p>
            <a:pPr lvl="1"/>
            <a:r>
              <a:rPr lang="en-US" sz="2400" dirty="0"/>
              <a:t>For example, if a "public" method has a complex default implementation, it can be split up into smaller "private" methods inside the interface.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My Opinion: If code inside an interface is complex enough that it requires this type of factoring, maybe it is not appropriate for it to be part of an interface.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9590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-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"protected" members are possible, but are a bit strange.</a:t>
            </a:r>
          </a:p>
          <a:p>
            <a:pPr lvl="1"/>
            <a:r>
              <a:rPr lang="en-US" sz="2400" dirty="0"/>
              <a:t>"protected" members do *not* require a default implementation.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3116E-9483-4F19-9E30-C835CA42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21" y="3295260"/>
            <a:ext cx="9424958" cy="1822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2A101-EF07-4A54-A266-FB3B6D2C1A99}"/>
              </a:ext>
            </a:extLst>
          </p:cNvPr>
          <p:cNvSpPr txBox="1"/>
          <p:nvPr/>
        </p:nvSpPr>
        <p:spPr>
          <a:xfrm>
            <a:off x="1695449" y="6273225"/>
            <a:ext cx="10496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https://github.com/jeremybytes/csharp-8-interfaces/blob/main/CodeSamples/AccessModifiers/Protected/IInventoryController.cs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57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Default Implementation</a:t>
            </a:r>
          </a:p>
          <a:p>
            <a:pPr lvl="2"/>
            <a:r>
              <a:rPr lang="en-US" sz="2200" dirty="0"/>
              <a:t>Methods, Properties, Events, and Indexers</a:t>
            </a:r>
          </a:p>
          <a:p>
            <a:pPr lvl="1"/>
            <a:r>
              <a:rPr lang="en-US" sz="2400" dirty="0"/>
              <a:t>Access Modifiers</a:t>
            </a:r>
          </a:p>
          <a:p>
            <a:pPr lvl="2"/>
            <a:r>
              <a:rPr lang="en-US" sz="2200" dirty="0"/>
              <a:t>public, private, protected, internal, etc.</a:t>
            </a:r>
          </a:p>
          <a:p>
            <a:pPr lvl="1"/>
            <a:r>
              <a:rPr lang="en-US" sz="2400" dirty="0"/>
              <a:t>Static Members</a:t>
            </a:r>
          </a:p>
          <a:p>
            <a:pPr lvl="2"/>
            <a:r>
              <a:rPr lang="en-US" sz="2200" dirty="0"/>
              <a:t>Methods, Fields, Constructors</a:t>
            </a:r>
          </a:p>
          <a:p>
            <a:pPr lvl="1"/>
            <a:r>
              <a:rPr lang="en-US" sz="2400" dirty="0"/>
              <a:t>Abstract Members</a:t>
            </a:r>
          </a:p>
          <a:p>
            <a:pPr lvl="1"/>
            <a:r>
              <a:rPr lang="en-US" sz="2400" dirty="0"/>
              <a:t>Partial Interfaces</a:t>
            </a:r>
          </a:p>
          <a:p>
            <a:pPr lvl="1"/>
            <a:r>
              <a:rPr lang="en-US" sz="2400" dirty="0"/>
              <a:t>Static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8746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-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"protected" members must be implemented explicitly by the implementing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3116E-9483-4F19-9E30-C835CA42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0637" y="3106762"/>
            <a:ext cx="8710725" cy="311192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B3765C-819B-4A31-87D6-F149F2E4DDD7}"/>
              </a:ext>
            </a:extLst>
          </p:cNvPr>
          <p:cNvCxnSpPr>
            <a:cxnSpLocks/>
          </p:cNvCxnSpPr>
          <p:nvPr/>
        </p:nvCxnSpPr>
        <p:spPr>
          <a:xfrm>
            <a:off x="4176215" y="5172502"/>
            <a:ext cx="518614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69333B-3501-4B99-BD64-196095B3E649}"/>
              </a:ext>
            </a:extLst>
          </p:cNvPr>
          <p:cNvSpPr txBox="1"/>
          <p:nvPr/>
        </p:nvSpPr>
        <p:spPr>
          <a:xfrm>
            <a:off x="1543050" y="6273225"/>
            <a:ext cx="1064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https://github.com/jeremybytes/csharp-8-interfaces/blob/main/CodeSamples/AccessModifiers/Protected/TestInventoryController.cs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24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-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HOWEVER, there is no way to call the "protected" member.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3116E-9483-4F19-9E30-C835CA42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525" y="2953865"/>
            <a:ext cx="11064950" cy="3023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672B9F-5947-45D8-B0CF-25748169266A}"/>
              </a:ext>
            </a:extLst>
          </p:cNvPr>
          <p:cNvSpPr txBox="1"/>
          <p:nvPr/>
        </p:nvSpPr>
        <p:spPr>
          <a:xfrm>
            <a:off x="0" y="6519446"/>
            <a:ext cx="1219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https://github.com/jeremybytes/csharp-8-interfaces/blob/main/CodeSamples/AccessModifiers/Program.cs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521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-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"protected" members may be useful in an interface hierarchy (an interface that derives from this one can reference the protected member). However, I have not seen a good use case for this.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My opinion: Stick with "public" and "private" members.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3116E-9483-4F19-9E30-C835CA42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21" y="2194560"/>
            <a:ext cx="9424958" cy="1822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16344-C98F-464A-A98B-54A5BE8AE91F}"/>
              </a:ext>
            </a:extLst>
          </p:cNvPr>
          <p:cNvSpPr txBox="1"/>
          <p:nvPr/>
        </p:nvSpPr>
        <p:spPr>
          <a:xfrm>
            <a:off x="1371600" y="6273225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https://github.com/jeremybytes/csharp-8-interfaces/blob/main/CodeSamples/AccessModifiers/Protected/IInventoryController.cs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399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Interface "static" methods are just like "static" methods on a class.</a:t>
            </a:r>
          </a:p>
          <a:p>
            <a:pPr lvl="1"/>
            <a:r>
              <a:rPr lang="en-US" sz="2400" dirty="0"/>
              <a:t>The following are equivalent: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F2FF4-AAD6-485B-BBF4-6FE3C64A6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1" y="3121569"/>
            <a:ext cx="5372566" cy="2972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8E2700-9A15-4A90-BAAB-773306CF6A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43" y="3121569"/>
            <a:ext cx="5372566" cy="2953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522D6-59D5-4ADC-9A2B-C760F7D05F33}"/>
              </a:ext>
            </a:extLst>
          </p:cNvPr>
          <p:cNvSpPr txBox="1"/>
          <p:nvPr/>
        </p:nvSpPr>
        <p:spPr>
          <a:xfrm>
            <a:off x="-1" y="6519446"/>
            <a:ext cx="1219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4"/>
              </a:rPr>
              <a:t>https://github.com/jeremybytes/csharp-8-interfaces/tree/main/CodeSamples/StaticMembers/Factories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97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"static" fields on an interface are just like "static" fields on a class.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 static field is a shared value; it is associated with the interface rather than any particular instance.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09800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Fields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"static" fields can be used to parameterize a default implementation.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See Microsoft Docs example: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https://docs.microsoft.com/en-us/dotnet/csharp/tutorials/default-interface-methods-versions#provide-parameterization</a:t>
            </a:r>
            <a:br>
              <a:rPr lang="en-US" sz="2400" dirty="0"/>
            </a:b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92347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A member can be marked "abstract" (which is the default).</a:t>
            </a:r>
          </a:p>
          <a:p>
            <a:pPr lvl="1"/>
            <a:r>
              <a:rPr lang="en-US" sz="2400" dirty="0"/>
              <a:t>The following properties are both abstract: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In complex hierarchies a member with default implementation can be re-abstracted. (Note: If you're doing this, your code may be too complex.)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3C547-B4A2-4C59-B01E-E65ADA43E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69" y="3059209"/>
            <a:ext cx="8429461" cy="17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8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Interfaces can now be marked "partial" (just like classes).</a:t>
            </a:r>
          </a:p>
          <a:p>
            <a:pPr lvl="1"/>
            <a:r>
              <a:rPr lang="en-US" sz="2400" dirty="0"/>
              <a:t>This allows them to be extended in a separate file (and at a later time).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CAC900-E2AD-4C6C-87C0-213AC9093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8" y="3654287"/>
            <a:ext cx="9002803" cy="187187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DD3BB36-71CD-4FC3-8EF6-AE892A509AA6}"/>
              </a:ext>
            </a:extLst>
          </p:cNvPr>
          <p:cNvSpPr/>
          <p:nvPr/>
        </p:nvSpPr>
        <p:spPr>
          <a:xfrm>
            <a:off x="2799375" y="3543631"/>
            <a:ext cx="1534086" cy="6861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Main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941EE4-E720-4238-92A8-277F69827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10591791" cy="823912"/>
          </a:xfrm>
        </p:spPr>
        <p:txBody>
          <a:bodyPr/>
          <a:lstStyle/>
          <a:p>
            <a:r>
              <a:rPr lang="en-US" dirty="0"/>
              <a:t>"static Main()" is the entry point to an application.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38539" y="3167986"/>
            <a:ext cx="4187687" cy="308601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This is a valid console application </a:t>
            </a:r>
            <a:br>
              <a:rPr lang="en-US" sz="2400" dirty="0"/>
            </a:br>
            <a:r>
              <a:rPr lang="en-US" sz="2400" dirty="0"/>
              <a:t>(just this file):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DA3858-0FEA-4308-B5B2-915C3E2950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66145"/>
            <a:ext cx="7103165" cy="36548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93CE72-B9D8-44D4-94F8-6D92859A45BA}"/>
              </a:ext>
            </a:extLst>
          </p:cNvPr>
          <p:cNvSpPr txBox="1"/>
          <p:nvPr/>
        </p:nvSpPr>
        <p:spPr>
          <a:xfrm>
            <a:off x="-1" y="6519446"/>
            <a:ext cx="1219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https://github.com/jeremybytes/csharp-8-interfaces/blob/main/CodeSamples/StaticMain/IHelloWorld.cs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283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A few notes about "static Main()":</a:t>
            </a:r>
          </a:p>
          <a:p>
            <a:pPr lvl="2"/>
            <a:r>
              <a:rPr lang="en-US" sz="2400" dirty="0"/>
              <a:t>"static Main()" is the entry point to an application.</a:t>
            </a:r>
          </a:p>
          <a:p>
            <a:pPr lvl="2"/>
            <a:r>
              <a:rPr lang="en-US" sz="2400" dirty="0"/>
              <a:t>"static Main()" can be in any class (it doesn't have to be in "Program").</a:t>
            </a:r>
          </a:p>
          <a:p>
            <a:pPr lvl="2"/>
            <a:r>
              <a:rPr lang="en-US" sz="2400" dirty="0"/>
              <a:t>There can only be one "static Main()" method per application.*</a:t>
            </a:r>
          </a:p>
          <a:p>
            <a:pPr lvl="2"/>
            <a:r>
              <a:rPr lang="en-US" sz="2400" dirty="0"/>
              <a:t>"static Main()" can now be in an interface.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B2A65-3ABA-4AFB-96F7-9187E81326E7}"/>
              </a:ext>
            </a:extLst>
          </p:cNvPr>
          <p:cNvSpPr txBox="1"/>
          <p:nvPr/>
        </p:nvSpPr>
        <p:spPr>
          <a:xfrm>
            <a:off x="685799" y="5487046"/>
            <a:ext cx="1082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If you have more than one "static Main()", you *must* use the "-main" compiler directive or the "&lt;</a:t>
            </a:r>
            <a:r>
              <a:rPr lang="en-US" sz="1600" dirty="0" err="1"/>
              <a:t>StartupObject</a:t>
            </a:r>
            <a:r>
              <a:rPr lang="en-US" sz="1600" dirty="0"/>
              <a:t>&gt;" element in the project file to specify the startup object.</a:t>
            </a:r>
            <a:br>
              <a:rPr lang="en-US" sz="1600" dirty="0"/>
            </a:br>
            <a:r>
              <a:rPr lang="en-US" sz="1600" dirty="0"/>
              <a:t>More info: </a:t>
            </a:r>
            <a:r>
              <a:rPr lang="en-US" sz="1400" dirty="0">
                <a:hlinkClick r:id="rId2"/>
              </a:rPr>
              <a:t>https://docs.microsoft.com/en-us/dotnet/csharp/language-reference/compiler-options/main-compiler-option</a:t>
            </a:r>
            <a:r>
              <a:rPr lang="en-US" sz="14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0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the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Compatibility with Java (Android) and Swift (iOS)</a:t>
            </a:r>
          </a:p>
          <a:p>
            <a:pPr lvl="1"/>
            <a:r>
              <a:rPr lang="en-US" sz="3200" dirty="0"/>
              <a:t>Extend existing APIs</a:t>
            </a:r>
          </a:p>
          <a:p>
            <a:pPr lvl="1"/>
            <a:r>
              <a:rPr lang="en-US" sz="3200" dirty="0"/>
              <a:t>Mix-ins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735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the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Compatibility with Java (Android) and Swift (iOS)</a:t>
            </a:r>
          </a:p>
          <a:p>
            <a:pPr lvl="1"/>
            <a:r>
              <a:rPr lang="en-US" sz="3200" dirty="0"/>
              <a:t>Extend existing APIs</a:t>
            </a:r>
          </a:p>
          <a:p>
            <a:pPr lvl="1"/>
            <a:r>
              <a:rPr lang="en-US" sz="3200" dirty="0"/>
              <a:t>Mix-ins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8775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Compatibility with Android and 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Both Java (Android) and Swift (iOS) offer default implementation.</a:t>
            </a:r>
          </a:p>
          <a:p>
            <a:pPr lvl="1"/>
            <a:r>
              <a:rPr lang="en-US" sz="2400" dirty="0"/>
              <a:t>For mobile &amp; cross-platform developers, this provides C# with compatibility.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My Opinion: Compatibility with libraries is a good reason to support default implementation (however, I would like to see the use limited as much as possible).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2371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Default implementation allows API maintainers to extend an API after it is released.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My Opinion: </a:t>
            </a:r>
          </a:p>
          <a:p>
            <a:pPr lvl="2"/>
            <a:r>
              <a:rPr lang="en-US" sz="2200" dirty="0"/>
              <a:t>Because default implementations should call existing members, it is difficult to come up with scenarios that are not trivial.</a:t>
            </a:r>
          </a:p>
          <a:p>
            <a:pPr lvl="2"/>
            <a:r>
              <a:rPr lang="en-US" sz="2200"/>
              <a:t>Interface inheritance supports a more controlled way of extending an interface.</a:t>
            </a:r>
          </a:p>
          <a:p>
            <a:pPr lvl="2"/>
            <a:r>
              <a:rPr lang="en-US" sz="2200"/>
              <a:t>Strays </a:t>
            </a:r>
            <a:r>
              <a:rPr lang="en-US" sz="2200" dirty="0"/>
              <a:t>from the Interface Segregation Principle (ISP).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6976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When we have control over both the interface and the implementers, default implementation can give us a way to change the API without breaking the build.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Sample Scenario: </a:t>
            </a:r>
          </a:p>
          <a:p>
            <a:pPr lvl="2"/>
            <a:r>
              <a:rPr lang="en-US" sz="2200" dirty="0"/>
              <a:t>Add new member (with default implementation) to an existing API.</a:t>
            </a:r>
          </a:p>
          <a:p>
            <a:pPr lvl="2"/>
            <a:r>
              <a:rPr lang="en-US" sz="2200" dirty="0"/>
              <a:t>Application continues to build and run.</a:t>
            </a:r>
          </a:p>
          <a:p>
            <a:pPr lvl="2"/>
            <a:r>
              <a:rPr lang="en-US" sz="2200" dirty="0"/>
              <a:t>API implementers can add the new member and functionality at their leisure (hopefully quickly).</a:t>
            </a:r>
          </a:p>
          <a:p>
            <a:pPr lvl="2"/>
            <a:r>
              <a:rPr lang="en-US" sz="2200" dirty="0"/>
              <a:t>As soon as the implementers are updated, the default implementation can be removed from the interface.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15049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Mix-ins are a cool idea.</a:t>
            </a:r>
          </a:p>
          <a:p>
            <a:pPr lvl="1"/>
            <a:r>
              <a:rPr lang="en-US" sz="2400" dirty="0"/>
              <a:t>Create interfaces with *only* default implementations.</a:t>
            </a:r>
          </a:p>
          <a:p>
            <a:pPr lvl="1"/>
            <a:r>
              <a:rPr lang="en-US" sz="2400" dirty="0"/>
              <a:t>Results in a fairly safe way to do multiple inheritance.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IoT example:</a:t>
            </a:r>
          </a:p>
          <a:p>
            <a:pPr lvl="1"/>
            <a:r>
              <a:rPr lang="en-US" sz="2400" dirty="0">
                <a:hlinkClick r:id="rId2"/>
              </a:rPr>
              <a:t>https://docs.microsoft.com/en-us/dotnet/csharp/tutorials/mixins-with-default-interface-methods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My Opinion: I like the idea of mix-ins, but I wish that it was implemented with a different construct.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876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Default Implementation</a:t>
            </a:r>
          </a:p>
          <a:p>
            <a:pPr lvl="2"/>
            <a:r>
              <a:rPr lang="en-US" sz="2200" dirty="0"/>
              <a:t>Methods, Properties, Events, and Indexers</a:t>
            </a:r>
          </a:p>
          <a:p>
            <a:pPr lvl="1"/>
            <a:r>
              <a:rPr lang="en-US" sz="2400" dirty="0"/>
              <a:t>Access Modifiers</a:t>
            </a:r>
          </a:p>
          <a:p>
            <a:pPr lvl="2"/>
            <a:r>
              <a:rPr lang="en-US" sz="2200" dirty="0"/>
              <a:t>public, private, protected, internal, etc.</a:t>
            </a:r>
          </a:p>
          <a:p>
            <a:pPr lvl="1"/>
            <a:r>
              <a:rPr lang="en-US" sz="2400" dirty="0"/>
              <a:t>Static Members</a:t>
            </a:r>
          </a:p>
          <a:p>
            <a:pPr lvl="2"/>
            <a:r>
              <a:rPr lang="en-US" sz="2200" dirty="0"/>
              <a:t>Methods, Fields, Constructors</a:t>
            </a:r>
          </a:p>
          <a:p>
            <a:pPr lvl="1"/>
            <a:r>
              <a:rPr lang="en-US" sz="2400" dirty="0"/>
              <a:t>Abstract Members</a:t>
            </a:r>
          </a:p>
          <a:p>
            <a:pPr lvl="1"/>
            <a:r>
              <a:rPr lang="en-US" sz="2400" dirty="0"/>
              <a:t>Partial Interfaces</a:t>
            </a:r>
          </a:p>
          <a:p>
            <a:pPr lvl="1"/>
            <a:r>
              <a:rPr lang="en-US" sz="2400" dirty="0"/>
              <a:t>Static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9107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Jeremy Clark</a:t>
            </a:r>
          </a:p>
          <a:p>
            <a:endParaRPr lang="en-US" sz="3200" dirty="0"/>
          </a:p>
          <a:p>
            <a:pPr lvl="1"/>
            <a:r>
              <a:rPr lang="en-US" sz="3200" dirty="0"/>
              <a:t>http://www.jeremybytes.com</a:t>
            </a:r>
          </a:p>
          <a:p>
            <a:pPr lvl="1"/>
            <a:r>
              <a:rPr lang="en-US" sz="3200" dirty="0"/>
              <a:t>jeremy@jeremybytes.com</a:t>
            </a:r>
          </a:p>
          <a:p>
            <a:pPr lvl="1"/>
            <a:r>
              <a:rPr lang="en-US" sz="3200" dirty="0"/>
              <a:t>@</a:t>
            </a:r>
            <a:r>
              <a:rPr lang="en-US" sz="3200" dirty="0" err="1"/>
              <a:t>jeremybytes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9951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C#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No implementation</a:t>
            </a:r>
          </a:p>
          <a:p>
            <a:pPr lvl="1"/>
            <a:r>
              <a:rPr lang="en-US" sz="2400" dirty="0"/>
              <a:t>Everything "public"</a:t>
            </a:r>
          </a:p>
          <a:p>
            <a:pPr lvl="1"/>
            <a:r>
              <a:rPr lang="en-US" sz="2400" dirty="0"/>
              <a:t>No statics</a:t>
            </a:r>
          </a:p>
          <a:p>
            <a:pPr lvl="1"/>
            <a:r>
              <a:rPr lang="en-US" sz="2400" dirty="0"/>
              <a:t>No fields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EC923-B67A-4BFE-98EB-B7263EE5E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94560"/>
            <a:ext cx="7283374" cy="34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C# 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F050EA-7DE7-4189-9ACA-0F1F5435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1976164"/>
            <a:ext cx="5079991" cy="436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550116"/>
            <a:ext cx="5311775" cy="3668569"/>
          </a:xfrm>
        </p:spPr>
        <p:txBody>
          <a:bodyPr>
            <a:normAutofit/>
          </a:bodyPr>
          <a:lstStyle/>
          <a:p>
            <a:r>
              <a:rPr lang="en-US" dirty="0"/>
              <a:t>May not contain implementation code</a:t>
            </a:r>
          </a:p>
          <a:p>
            <a:r>
              <a:rPr lang="en-US" dirty="0"/>
              <a:t>A class may implement any number of interfaces</a:t>
            </a:r>
          </a:p>
          <a:p>
            <a:r>
              <a:rPr lang="en-US" dirty="0"/>
              <a:t>Members are always public</a:t>
            </a:r>
          </a:p>
          <a:p>
            <a:r>
              <a:rPr lang="en-US" dirty="0"/>
              <a:t>May contain properties, methods, events, and indexers (not fields, constructors or destructors)</a:t>
            </a:r>
          </a:p>
          <a:p>
            <a:r>
              <a:rPr lang="en-US" sz="2400" dirty="0"/>
              <a:t>No static members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A71AE-93DB-490B-A8AC-02978D2E0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976162"/>
            <a:ext cx="5105400" cy="4367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DABB16-A072-4911-AC48-F5B9791D6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0116"/>
            <a:ext cx="5334000" cy="3668570"/>
          </a:xfrm>
        </p:spPr>
        <p:txBody>
          <a:bodyPr/>
          <a:lstStyle/>
          <a:p>
            <a:r>
              <a:rPr lang="en-US" dirty="0"/>
              <a:t>May contain implementation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may only descend from a single base class</a:t>
            </a:r>
          </a:p>
          <a:p>
            <a:r>
              <a:rPr lang="en-US" dirty="0"/>
              <a:t>Members contain access modifiers</a:t>
            </a:r>
          </a:p>
          <a:p>
            <a:r>
              <a:rPr lang="en-US" dirty="0"/>
              <a:t>May contain fields, properties, constructors, destructors, methods, events and indexers</a:t>
            </a:r>
          </a:p>
          <a:p>
            <a:r>
              <a:rPr lang="en-US" dirty="0"/>
              <a:t>May contain static members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4064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C# 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F050EA-7DE7-4189-9ACA-0F1F5435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1976164"/>
            <a:ext cx="5079991" cy="436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550116"/>
            <a:ext cx="5311775" cy="3668569"/>
          </a:xfrm>
        </p:spPr>
        <p:txBody>
          <a:bodyPr>
            <a:normAutofit/>
          </a:bodyPr>
          <a:lstStyle/>
          <a:p>
            <a:r>
              <a:rPr lang="en-US" dirty="0"/>
              <a:t>May not contain implementation code</a:t>
            </a:r>
          </a:p>
          <a:p>
            <a:r>
              <a:rPr lang="en-US" dirty="0"/>
              <a:t>A class may implement any number of interfaces</a:t>
            </a:r>
          </a:p>
          <a:p>
            <a:r>
              <a:rPr lang="en-US" dirty="0"/>
              <a:t>Members are always public</a:t>
            </a:r>
          </a:p>
          <a:p>
            <a:r>
              <a:rPr lang="en-US" dirty="0"/>
              <a:t>May contain properties, methods, events, and indexers (not fields, constructors or destructors)</a:t>
            </a:r>
          </a:p>
          <a:p>
            <a:r>
              <a:rPr lang="en-US" sz="2400" dirty="0"/>
              <a:t>No static members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A71AE-93DB-490B-A8AC-02978D2E0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976162"/>
            <a:ext cx="5105400" cy="4367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DABB16-A072-4911-AC48-F5B9791D6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0116"/>
            <a:ext cx="5334000" cy="3668570"/>
          </a:xfrm>
        </p:spPr>
        <p:txBody>
          <a:bodyPr/>
          <a:lstStyle/>
          <a:p>
            <a:r>
              <a:rPr lang="en-US" dirty="0"/>
              <a:t>May contain implementation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may only descend from a single base class</a:t>
            </a:r>
          </a:p>
          <a:p>
            <a:r>
              <a:rPr lang="en-US" dirty="0"/>
              <a:t>Members contain access modifiers</a:t>
            </a:r>
          </a:p>
          <a:p>
            <a:r>
              <a:rPr lang="en-US" dirty="0"/>
              <a:t>May contain fields, properties, constructors, destructors, methods, events and indexers</a:t>
            </a:r>
          </a:p>
          <a:p>
            <a:r>
              <a:rPr lang="en-US" dirty="0"/>
              <a:t>May contain static members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924718-8B7A-4FC1-94F1-676C73ADAACB}"/>
              </a:ext>
            </a:extLst>
          </p:cNvPr>
          <p:cNvCxnSpPr>
            <a:cxnSpLocks/>
          </p:cNvCxnSpPr>
          <p:nvPr/>
        </p:nvCxnSpPr>
        <p:spPr>
          <a:xfrm>
            <a:off x="914409" y="2756452"/>
            <a:ext cx="46382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0E6EDA-AE59-4008-A111-7BE30B339BD8}"/>
              </a:ext>
            </a:extLst>
          </p:cNvPr>
          <p:cNvCxnSpPr>
            <a:cxnSpLocks/>
          </p:cNvCxnSpPr>
          <p:nvPr/>
        </p:nvCxnSpPr>
        <p:spPr>
          <a:xfrm>
            <a:off x="914409" y="3081130"/>
            <a:ext cx="88788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F860F-0E66-4DFA-91C6-C5CCB52D23F5}"/>
              </a:ext>
            </a:extLst>
          </p:cNvPr>
          <p:cNvCxnSpPr>
            <a:cxnSpLocks/>
          </p:cNvCxnSpPr>
          <p:nvPr/>
        </p:nvCxnSpPr>
        <p:spPr>
          <a:xfrm>
            <a:off x="914409" y="4220817"/>
            <a:ext cx="386962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A0E271-C46D-40F3-8F9F-3005C0459F6E}"/>
              </a:ext>
            </a:extLst>
          </p:cNvPr>
          <p:cNvCxnSpPr>
            <a:cxnSpLocks/>
          </p:cNvCxnSpPr>
          <p:nvPr/>
        </p:nvCxnSpPr>
        <p:spPr>
          <a:xfrm>
            <a:off x="914409" y="4644887"/>
            <a:ext cx="47442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13BCC2-E70D-4DD3-A5AC-BE6638E9BB43}"/>
              </a:ext>
            </a:extLst>
          </p:cNvPr>
          <p:cNvCxnSpPr>
            <a:cxnSpLocks/>
          </p:cNvCxnSpPr>
          <p:nvPr/>
        </p:nvCxnSpPr>
        <p:spPr>
          <a:xfrm>
            <a:off x="914409" y="4962939"/>
            <a:ext cx="43864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2D906A-367B-4F17-BF6A-95084261F0E0}"/>
              </a:ext>
            </a:extLst>
          </p:cNvPr>
          <p:cNvCxnSpPr>
            <a:cxnSpLocks/>
          </p:cNvCxnSpPr>
          <p:nvPr/>
        </p:nvCxnSpPr>
        <p:spPr>
          <a:xfrm>
            <a:off x="914409" y="5267739"/>
            <a:ext cx="37636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7E9A75-D3F3-40B3-B020-F6A84FF27F5B}"/>
              </a:ext>
            </a:extLst>
          </p:cNvPr>
          <p:cNvCxnSpPr>
            <a:cxnSpLocks/>
          </p:cNvCxnSpPr>
          <p:nvPr/>
        </p:nvCxnSpPr>
        <p:spPr>
          <a:xfrm>
            <a:off x="914409" y="5678557"/>
            <a:ext cx="29817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67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27" y="764370"/>
            <a:ext cx="11339146" cy="1293028"/>
          </a:xfrm>
        </p:spPr>
        <p:txBody>
          <a:bodyPr>
            <a:normAutofit/>
          </a:bodyPr>
          <a:lstStyle/>
          <a:p>
            <a:r>
              <a:rPr lang="en-US" sz="3600" dirty="0"/>
              <a:t>Using Default Implementation (and other features)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.NET Core 3.1</a:t>
            </a:r>
          </a:p>
          <a:p>
            <a:pPr lvl="1"/>
            <a:r>
              <a:rPr lang="en-US" sz="2800" dirty="0"/>
              <a:t>.NET Standard 2.1</a:t>
            </a:r>
          </a:p>
          <a:p>
            <a:pPr lvl="1"/>
            <a:r>
              <a:rPr lang="en-US" sz="2800" dirty="0"/>
              <a:t>.NET 5 (out of support)</a:t>
            </a:r>
          </a:p>
          <a:p>
            <a:pPr lvl="1"/>
            <a:r>
              <a:rPr lang="en-US" sz="2800" dirty="0"/>
              <a:t>.NET 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B6DC6A-3173-4982-8DE8-3A4A477DE3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.NET Framework 4.8</a:t>
            </a:r>
          </a:p>
          <a:p>
            <a:r>
              <a:rPr lang="en-US" sz="2800" dirty="0"/>
              <a:t>.NET Standard 2.0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90D99426-32BF-456D-87B6-7618478B7F96}"/>
              </a:ext>
            </a:extLst>
          </p:cNvPr>
          <p:cNvSpPr/>
          <p:nvPr/>
        </p:nvSpPr>
        <p:spPr>
          <a:xfrm>
            <a:off x="5777751" y="1788394"/>
            <a:ext cx="4836459" cy="4836459"/>
          </a:xfrm>
          <a:prstGeom prst="noSmoking">
            <a:avLst/>
          </a:prstGeom>
          <a:solidFill>
            <a:schemeClr val="accent1">
              <a:alpha val="6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43PresentationThem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45AC051-7B65-42FB-9E63-243A5E266EC3}" vid="{3D8B7B9D-7E84-4098-9A76-4AF84075FA62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45AC051-7B65-42FB-9E63-243A5E266EC3}" vid="{6D3B13B0-1CB4-4981-BCCF-844C05447A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DarkWideTemplate</Template>
  <TotalTime>930</TotalTime>
  <Words>2655</Words>
  <Application>Microsoft Office PowerPoint</Application>
  <PresentationFormat>Widescreen</PresentationFormat>
  <Paragraphs>351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Century Gothic</vt:lpstr>
      <vt:lpstr>43PresentationTheme</vt:lpstr>
      <vt:lpstr>Vapor Trail</vt:lpstr>
      <vt:lpstr>Catching up with C# Interfaces What you know is probably wrong</vt:lpstr>
      <vt:lpstr>Default Implementation</vt:lpstr>
      <vt:lpstr>Default Implementation</vt:lpstr>
      <vt:lpstr>New Features</vt:lpstr>
      <vt:lpstr>Reasons for the Update</vt:lpstr>
      <vt:lpstr>Before C# 8</vt:lpstr>
      <vt:lpstr>Before C# 8</vt:lpstr>
      <vt:lpstr>After C# 8</vt:lpstr>
      <vt:lpstr>Using Default Implementation (and other features)</vt:lpstr>
      <vt:lpstr>New Features</vt:lpstr>
      <vt:lpstr>Default Method Implementation</vt:lpstr>
      <vt:lpstr>Calling a Default Method Implementation</vt:lpstr>
      <vt:lpstr>Explicit Implementation</vt:lpstr>
      <vt:lpstr>Explicit Implementation</vt:lpstr>
      <vt:lpstr>What is an Interface?</vt:lpstr>
      <vt:lpstr>Default implementation is called the same way as explicit implementation</vt:lpstr>
      <vt:lpstr>Overriding a Default</vt:lpstr>
      <vt:lpstr>Visual Studio Tooling Quirk</vt:lpstr>
      <vt:lpstr>Calling an Implemented Interface Member</vt:lpstr>
      <vt:lpstr>Confused Yet?</vt:lpstr>
      <vt:lpstr>Recommendation</vt:lpstr>
      <vt:lpstr>"dynamic" and Default Implementation</vt:lpstr>
      <vt:lpstr>A Tale of Two Objects</vt:lpstr>
      <vt:lpstr>A Tale of Two Objects</vt:lpstr>
      <vt:lpstr>Methods on a "dynamic" object</vt:lpstr>
      <vt:lpstr>Unit Testing &amp; Mocks</vt:lpstr>
      <vt:lpstr>Example: Moq</vt:lpstr>
      <vt:lpstr>Be Careful of Assumptions</vt:lpstr>
      <vt:lpstr>Recommendation</vt:lpstr>
      <vt:lpstr>Be Careful of Assumptions</vt:lpstr>
      <vt:lpstr>Default Property Implementation</vt:lpstr>
      <vt:lpstr>Default Property Implementation</vt:lpstr>
      <vt:lpstr>Default Property Implementation</vt:lpstr>
      <vt:lpstr>Default Property Implementation</vt:lpstr>
      <vt:lpstr>Access Modifiers</vt:lpstr>
      <vt:lpstr>Access Modifiers - Public</vt:lpstr>
      <vt:lpstr>Access Modifiers - Private</vt:lpstr>
      <vt:lpstr>Access Modifiers - Private</vt:lpstr>
      <vt:lpstr>Access Modifiers - Protected</vt:lpstr>
      <vt:lpstr>Access Modifiers - Protected</vt:lpstr>
      <vt:lpstr>Access Modifiers - Protected</vt:lpstr>
      <vt:lpstr>Access Modifiers - Protected</vt:lpstr>
      <vt:lpstr>Static Methods</vt:lpstr>
      <vt:lpstr>Static Fields</vt:lpstr>
      <vt:lpstr>Static Fields as Parameters</vt:lpstr>
      <vt:lpstr>Abstract Members</vt:lpstr>
      <vt:lpstr>Partial Interfaces</vt:lpstr>
      <vt:lpstr>Static Main</vt:lpstr>
      <vt:lpstr>Static Main</vt:lpstr>
      <vt:lpstr>Reasons for the Update</vt:lpstr>
      <vt:lpstr>Compatibility with Android and iOS</vt:lpstr>
      <vt:lpstr>Extending APIs</vt:lpstr>
      <vt:lpstr>Changing an API</vt:lpstr>
      <vt:lpstr>Mix-Ins</vt:lpstr>
      <vt:lpstr>New Features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Jeremy Clark</cp:lastModifiedBy>
  <cp:revision>127</cp:revision>
  <dcterms:created xsi:type="dcterms:W3CDTF">2015-07-24T23:19:13Z</dcterms:created>
  <dcterms:modified xsi:type="dcterms:W3CDTF">2022-04-14T01:53:20Z</dcterms:modified>
</cp:coreProperties>
</file>