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  <p:sldMasterId id="2147483823" r:id="rId3"/>
  </p:sldMasterIdLst>
  <p:notesMasterIdLst>
    <p:notesMasterId r:id="rId58"/>
  </p:notesMasterIdLst>
  <p:sldIdLst>
    <p:sldId id="342" r:id="rId4"/>
    <p:sldId id="326" r:id="rId5"/>
    <p:sldId id="328" r:id="rId6"/>
    <p:sldId id="344" r:id="rId7"/>
    <p:sldId id="385" r:id="rId8"/>
    <p:sldId id="354" r:id="rId9"/>
    <p:sldId id="371" r:id="rId10"/>
    <p:sldId id="355" r:id="rId11"/>
    <p:sldId id="372" r:id="rId12"/>
    <p:sldId id="356" r:id="rId13"/>
    <p:sldId id="373" r:id="rId14"/>
    <p:sldId id="384" r:id="rId15"/>
    <p:sldId id="377" r:id="rId16"/>
    <p:sldId id="378" r:id="rId17"/>
    <p:sldId id="379" r:id="rId18"/>
    <p:sldId id="374" r:id="rId19"/>
    <p:sldId id="375" r:id="rId20"/>
    <p:sldId id="376" r:id="rId21"/>
    <p:sldId id="359" r:id="rId22"/>
    <p:sldId id="360" r:id="rId23"/>
    <p:sldId id="388" r:id="rId24"/>
    <p:sldId id="366" r:id="rId25"/>
    <p:sldId id="362" r:id="rId26"/>
    <p:sldId id="368" r:id="rId27"/>
    <p:sldId id="364" r:id="rId28"/>
    <p:sldId id="365" r:id="rId29"/>
    <p:sldId id="369" r:id="rId30"/>
    <p:sldId id="389" r:id="rId31"/>
    <p:sldId id="390" r:id="rId32"/>
    <p:sldId id="353" r:id="rId33"/>
    <p:sldId id="391" r:id="rId34"/>
    <p:sldId id="392" r:id="rId35"/>
    <p:sldId id="393" r:id="rId36"/>
    <p:sldId id="394" r:id="rId37"/>
    <p:sldId id="395" r:id="rId38"/>
    <p:sldId id="396" r:id="rId39"/>
    <p:sldId id="367" r:id="rId40"/>
    <p:sldId id="398" r:id="rId41"/>
    <p:sldId id="405" r:id="rId42"/>
    <p:sldId id="329" r:id="rId43"/>
    <p:sldId id="399" r:id="rId44"/>
    <p:sldId id="400" r:id="rId45"/>
    <p:sldId id="404" r:id="rId46"/>
    <p:sldId id="401" r:id="rId47"/>
    <p:sldId id="402" r:id="rId48"/>
    <p:sldId id="370" r:id="rId49"/>
    <p:sldId id="403" r:id="rId50"/>
    <p:sldId id="380" r:id="rId51"/>
    <p:sldId id="406" r:id="rId52"/>
    <p:sldId id="407" r:id="rId53"/>
    <p:sldId id="408" r:id="rId54"/>
    <p:sldId id="409" r:id="rId55"/>
    <p:sldId id="410" r:id="rId56"/>
    <p:sldId id="25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186BC-C218-44DF-9A48-90F892BB432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792E-18BF-45DB-864D-B86079506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r">
              <a:defRPr sz="6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698514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4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2" y="762001"/>
            <a:ext cx="8503919" cy="130386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895603" y="762000"/>
            <a:ext cx="8509312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9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82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0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3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8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6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" panose="020B0503030403020204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547169"/>
      </p:ext>
    </p:extLst>
  </p:cSld>
  <p:clrMapOvr>
    <a:masterClrMapping/>
  </p:clrMapOvr>
  <p:transition>
    <p:fade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54910" cy="1583691"/>
            <a:chOff x="305456" y="2253658"/>
            <a:chExt cx="5156271" cy="1615217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29"/>
              <a:ext cx="5061956" cy="71674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cs typeface="Segoe UI Semibold" panose="020B0702040204020203" pitchFamily="34" charset="0"/>
                </a:rPr>
                <a:t>Virtual event   June 7–9, 2016</a:t>
              </a:r>
              <a:endParaRPr lang="en-US" sz="294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86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9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5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54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7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60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5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9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9447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82711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503920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3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7203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1894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19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1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31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053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96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3452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5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7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3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96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49" r:id="rId19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defTabSz="91392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defTabSz="914192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defTabSz="914192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R:168 G:0 B:0</a:t>
              </a: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 G:124 B:16</a:t>
              </a: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2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  <p:sldLayoutId id="2147483845" r:id="rId22"/>
    <p:sldLayoutId id="2147483846" r:id="rId23"/>
    <p:sldLayoutId id="2147483847" r:id="rId24"/>
    <p:sldLayoutId id="2147483848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Diving Deeper into Dependency Injection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307541"/>
            <a:ext cx="9448800" cy="1390805"/>
          </a:xfrm>
        </p:spPr>
        <p:txBody>
          <a:bodyPr>
            <a:normAutofit/>
          </a:bodyPr>
          <a:lstStyle/>
          <a:p>
            <a:r>
              <a:rPr lang="en-US" dirty="0"/>
              <a:t>Jeremy Clark</a:t>
            </a:r>
          </a:p>
          <a:p>
            <a:r>
              <a:rPr lang="en-US" dirty="0"/>
              <a:t>www.jeremybytes.com</a:t>
            </a:r>
          </a:p>
          <a:p>
            <a:r>
              <a:rPr lang="en-US" dirty="0"/>
              <a:t>@</a:t>
            </a:r>
            <a:r>
              <a:rPr lang="en-US" dirty="0" err="1"/>
              <a:t>jeremybytes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Method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 dependency is injected into a method through a method parameter.</a:t>
            </a:r>
          </a:p>
          <a:p>
            <a:pPr marL="365760" lvl="1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78604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Where to use Method Injection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dependency will only be used by a specific method – i.e., it will not be stored by the class and used in other methods.</a:t>
            </a:r>
          </a:p>
          <a:p>
            <a:r>
              <a:rPr lang="en-US" sz="3200" dirty="0"/>
              <a:t>A dependency varies for each call of a method.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9606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Stable and Volatile Dependencies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stable dependency is one that is not likely to change over the life of the application. For example, classes in the .NET Base Class Library (BCL)</a:t>
            </a:r>
          </a:p>
          <a:p>
            <a:r>
              <a:rPr lang="en-US" sz="3200" dirty="0"/>
              <a:t>A volatile dependency is one that is likely to change or needs to be swapped out for fake behavior in unit tests.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8816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Criteria for Stable Dependencies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or module already exists</a:t>
            </a:r>
          </a:p>
          <a:p>
            <a:r>
              <a:rPr lang="en-US" sz="3200" dirty="0"/>
              <a:t>You expect that new versions won’t contain breaking changes</a:t>
            </a:r>
          </a:p>
          <a:p>
            <a:r>
              <a:rPr lang="en-US" sz="3200" dirty="0"/>
              <a:t>The types in question contain deterministic algorithms</a:t>
            </a:r>
          </a:p>
          <a:p>
            <a:r>
              <a:rPr lang="en-US" sz="3200" dirty="0"/>
              <a:t>You never expect to have to replace, wrap, decorate, or intercept the class or module with another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8636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Criteria for Volatile Dependencies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dependency introduces a requirement to set up or configure a runtime environment for the application</a:t>
            </a:r>
          </a:p>
          <a:p>
            <a:pPr lvl="1"/>
            <a:r>
              <a:rPr lang="en-US" sz="3000" dirty="0"/>
              <a:t>Web services, databases, network calls</a:t>
            </a:r>
          </a:p>
          <a:p>
            <a:r>
              <a:rPr lang="en-US" sz="3200" dirty="0"/>
              <a:t>The dependency doesn’t yet exist or is still in development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9086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Criteria for Volatile Dependencies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dependency isn’t installed on all machines in the development organization</a:t>
            </a:r>
          </a:p>
          <a:p>
            <a:pPr lvl="1"/>
            <a:r>
              <a:rPr lang="en-US" sz="3000" dirty="0"/>
              <a:t>Expensive 3</a:t>
            </a:r>
            <a:r>
              <a:rPr lang="en-US" sz="3000" baseline="30000" dirty="0"/>
              <a:t>rd</a:t>
            </a:r>
            <a:r>
              <a:rPr lang="en-US" sz="3000" dirty="0"/>
              <a:t> party library</a:t>
            </a:r>
          </a:p>
          <a:p>
            <a:r>
              <a:rPr lang="en-US" sz="3200" dirty="0"/>
              <a:t>The dependency contains non-deterministic behavior</a:t>
            </a:r>
          </a:p>
          <a:p>
            <a:pPr lvl="1"/>
            <a:r>
              <a:rPr lang="en-US" sz="3000" dirty="0"/>
              <a:t>Random number generator</a:t>
            </a:r>
          </a:p>
          <a:p>
            <a:pPr lvl="1"/>
            <a:r>
              <a:rPr lang="en-US" sz="3000" dirty="0" err="1"/>
              <a:t>DateTime.Now</a:t>
            </a:r>
            <a:endParaRPr lang="en-US" sz="3000" dirty="0"/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503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Tips /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Read-Only Properties (for Constructor Injection)</a:t>
            </a:r>
          </a:p>
          <a:p>
            <a:r>
              <a:rPr lang="en-US" sz="3200" dirty="0"/>
              <a:t>Guard Clauses (prevent unintended nulls)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479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Properties marked as “</a:t>
            </a:r>
            <a:r>
              <a:rPr lang="en-US" sz="3200" dirty="0" err="1"/>
              <a:t>readonly</a:t>
            </a:r>
            <a:r>
              <a:rPr lang="en-US" sz="3200" dirty="0"/>
              <a:t>” are settable only in the constructor. This prevents the property from being inadvertently changed during the lifetime of the object.</a:t>
            </a:r>
          </a:p>
          <a:p>
            <a:r>
              <a:rPr lang="en-US" sz="3200" dirty="0"/>
              <a:t>This is applicable to Constructor Injection; for obvious reasons, this would be a problem for Property Injection.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5747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Guard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Guard clauses (null checks) should be used </a:t>
            </a:r>
            <a:r>
              <a:rPr lang="en-US" sz="3200"/>
              <a:t>in constructors, methods, </a:t>
            </a:r>
            <a:r>
              <a:rPr lang="en-US" sz="3200" dirty="0"/>
              <a:t>and property setters to ensure that dependencies are not set to null.</a:t>
            </a:r>
          </a:p>
          <a:p>
            <a:r>
              <a:rPr lang="en-US" sz="3200" dirty="0"/>
              <a:t>If a “null behavior” is required, consider using the Null Object pattern. This provides a valid implementation with no actual behavior.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3875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Useful Design </a:t>
            </a:r>
            <a:r>
              <a:rPr lang="en-US" dirty="0"/>
              <a:t>Patterns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Decorator</a:t>
            </a:r>
          </a:p>
          <a:p>
            <a:r>
              <a:rPr lang="en-US" sz="3600" dirty="0"/>
              <a:t>Proxy</a:t>
            </a:r>
          </a:p>
          <a:p>
            <a:r>
              <a:rPr lang="en-US" sz="3600" dirty="0"/>
              <a:t>Null Object</a:t>
            </a:r>
          </a:p>
          <a:p>
            <a:pPr marL="0" indent="0">
              <a:buNone/>
            </a:pPr>
            <a:endParaRPr lang="en-US" sz="3600" dirty="0"/>
          </a:p>
          <a:p>
            <a:pPr marL="365760" lvl="1" indent="0">
              <a:buNone/>
            </a:pPr>
            <a:endParaRPr lang="en-US" sz="3600" dirty="0"/>
          </a:p>
          <a:p>
            <a:pPr marL="365760" lvl="1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33933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cap="none" dirty="0"/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sz="2800" dirty="0"/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dirty="0"/>
              <a:t>Dependency Injection is a set of software design principles and patterns that enable us to develop loosely coupled code.</a:t>
            </a:r>
          </a:p>
          <a:p>
            <a:pPr algn="r"/>
            <a:r>
              <a:rPr lang="en-US" sz="1800" dirty="0"/>
              <a:t>Mark Seemann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7"/>
            <a:ext cx="7113270" cy="365125"/>
          </a:xfrm>
        </p:spPr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33992164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Attach additional responsibilities </a:t>
            </a:r>
            <a:br>
              <a:rPr lang="en-US" sz="3600" dirty="0"/>
            </a:br>
            <a:r>
              <a:rPr lang="en-US" sz="3600" dirty="0"/>
              <a:t>to an object dynamically. </a:t>
            </a:r>
            <a:br>
              <a:rPr lang="en-US" sz="3600" dirty="0"/>
            </a:br>
            <a:r>
              <a:rPr lang="en-US" sz="3600" dirty="0"/>
              <a:t>Decorators provide a flexible </a:t>
            </a:r>
            <a:br>
              <a:rPr lang="en-US" sz="3600" dirty="0"/>
            </a:br>
            <a:r>
              <a:rPr lang="en-US" sz="3600" dirty="0"/>
              <a:t>alternative to </a:t>
            </a:r>
            <a:r>
              <a:rPr lang="en-US" sz="3600" dirty="0" err="1"/>
              <a:t>subclassing</a:t>
            </a:r>
            <a:r>
              <a:rPr lang="en-US" sz="3600" dirty="0"/>
              <a:t> for </a:t>
            </a:r>
            <a:br>
              <a:rPr lang="en-US" sz="3600" dirty="0"/>
            </a:br>
            <a:r>
              <a:rPr lang="en-US" sz="3600" dirty="0"/>
              <a:t>extending functionality.</a:t>
            </a:r>
          </a:p>
          <a:p>
            <a:pPr marL="365760" lvl="1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8842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dirty="0">
                <a:latin typeface="+mn-lt"/>
              </a:rPr>
              <a:t>Caching Decorator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46816" y="3362264"/>
            <a:ext cx="4404661" cy="1938992"/>
            <a:chOff x="2490106" y="2338629"/>
            <a:chExt cx="4404661" cy="1938992"/>
          </a:xfrm>
        </p:grpSpPr>
        <p:sp>
          <p:nvSpPr>
            <p:cNvPr id="11" name="Message 1 Box"/>
            <p:cNvSpPr txBox="1"/>
            <p:nvPr/>
          </p:nvSpPr>
          <p:spPr bwMode="auto">
            <a:xfrm>
              <a:off x="2893815" y="2338629"/>
              <a:ext cx="4000952" cy="193899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Caching Reader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tx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tx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tx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tx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Client-Side Cache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90106" y="2812084"/>
              <a:ext cx="807415" cy="80741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cap="none" dirty="0">
                <a:latin typeface="+mj-lt"/>
              </a:rPr>
              <a:t>Decorator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8427" y="3835721"/>
            <a:ext cx="2836219" cy="807415"/>
            <a:chOff x="1197816" y="2721151"/>
            <a:chExt cx="2836219" cy="807415"/>
          </a:xfrm>
        </p:grpSpPr>
        <p:sp>
          <p:nvSpPr>
            <p:cNvPr id="7" name="Message 1 Box"/>
            <p:cNvSpPr txBox="1"/>
            <p:nvPr/>
          </p:nvSpPr>
          <p:spPr bwMode="auto">
            <a:xfrm>
              <a:off x="1684652" y="2801694"/>
              <a:ext cx="2349383" cy="70788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Service </a:t>
              </a:r>
              <a:br>
                <a:rPr lang="en-US" sz="2000" b="1" dirty="0">
                  <a:solidFill>
                    <a:schemeClr val="tx1"/>
                  </a:solidFill>
                </a:rPr>
              </a:br>
              <a:r>
                <a:rPr lang="en-US" sz="2000" b="1" dirty="0">
                  <a:solidFill>
                    <a:schemeClr val="tx1"/>
                  </a:solidFill>
                </a:rPr>
                <a:t>Reader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97816" y="2721151"/>
              <a:ext cx="807415" cy="80741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010508" y="3835719"/>
            <a:ext cx="3104768" cy="807415"/>
            <a:chOff x="811367" y="4740370"/>
            <a:chExt cx="3104768" cy="807415"/>
          </a:xfrm>
        </p:grpSpPr>
        <p:sp>
          <p:nvSpPr>
            <p:cNvPr id="15" name="Message 1 Box"/>
            <p:cNvSpPr txBox="1"/>
            <p:nvPr/>
          </p:nvSpPr>
          <p:spPr bwMode="auto">
            <a:xfrm>
              <a:off x="811367" y="4820913"/>
              <a:ext cx="2701061" cy="70788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</a:rPr>
                <a:t>View Model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08720" y="4740370"/>
              <a:ext cx="807415" cy="807415"/>
            </a:xfrm>
            <a:prstGeom prst="rect">
              <a:avLst/>
            </a:prstGeom>
          </p:spPr>
        </p:pic>
      </p:grpSp>
      <p:cxnSp>
        <p:nvCxnSpPr>
          <p:cNvPr id="19" name="Straight Arrow Connector 18"/>
          <p:cNvCxnSpPr>
            <a:endCxn id="12" idx="1"/>
          </p:cNvCxnSpPr>
          <p:nvPr/>
        </p:nvCxnSpPr>
        <p:spPr bwMode="auto">
          <a:xfrm>
            <a:off x="5143786" y="4239425"/>
            <a:ext cx="1610445" cy="2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5149471" y="4238459"/>
            <a:ext cx="763148" cy="967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Footer Placeholder 3"/>
          <p:cNvSpPr txBox="1">
            <a:spLocks/>
          </p:cNvSpPr>
          <p:nvPr/>
        </p:nvSpPr>
        <p:spPr>
          <a:xfrm>
            <a:off x="685800" y="6355847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368255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Where to use the Decorator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Cross-cutting concerns</a:t>
            </a:r>
          </a:p>
          <a:p>
            <a:r>
              <a:rPr lang="en-US" sz="3200" dirty="0"/>
              <a:t>Interception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0692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Provide a surrogate or placeholder </a:t>
            </a:r>
            <a:br>
              <a:rPr lang="en-US" sz="3600" dirty="0"/>
            </a:br>
            <a:r>
              <a:rPr lang="en-US" sz="3600" dirty="0"/>
              <a:t>for another object to control access to it.</a:t>
            </a:r>
          </a:p>
          <a:p>
            <a:pPr marL="365760" lvl="1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2448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Where to use the Proxy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Can be used to encapsulate </a:t>
            </a:r>
            <a:r>
              <a:rPr lang="en-US" sz="2800" dirty="0" err="1"/>
              <a:t>IDisposable</a:t>
            </a:r>
            <a:r>
              <a:rPr lang="en-US" sz="2800" dirty="0"/>
              <a:t> classes.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public &lt;</a:t>
            </a:r>
            <a:r>
              <a:rPr lang="en-US" sz="2800" dirty="0" err="1"/>
              <a:t>IReadOnlyCollection</a:t>
            </a:r>
            <a:r>
              <a:rPr lang="en-US" sz="2800" dirty="0"/>
              <a:t>&lt;Person&gt; </a:t>
            </a:r>
            <a:r>
              <a:rPr lang="en-US" sz="2800" dirty="0" err="1"/>
              <a:t>GetPeople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using (</a:t>
            </a:r>
            <a:r>
              <a:rPr lang="en-US" sz="2800" dirty="0" err="1"/>
              <a:t>var</a:t>
            </a:r>
            <a:r>
              <a:rPr lang="en-US" sz="2800" dirty="0"/>
              <a:t> repository = new </a:t>
            </a:r>
            <a:r>
              <a:rPr lang="en-US" sz="2800" dirty="0" err="1"/>
              <a:t>SQLRepository</a:t>
            </a:r>
            <a:r>
              <a:rPr lang="en-US" sz="2800" dirty="0"/>
              <a:t>())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  return </a:t>
            </a:r>
            <a:r>
              <a:rPr lang="en-US" sz="2800" dirty="0" err="1"/>
              <a:t>repository.GetPeopleAsync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3784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Null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Instead of using a null reference </a:t>
            </a:r>
            <a:br>
              <a:rPr lang="en-US" sz="3600" dirty="0"/>
            </a:br>
            <a:r>
              <a:rPr lang="en-US" sz="3600" dirty="0"/>
              <a:t>to convey absence of an object, </a:t>
            </a:r>
            <a:br>
              <a:rPr lang="en-US" sz="3600" dirty="0"/>
            </a:br>
            <a:r>
              <a:rPr lang="en-US" sz="3600" dirty="0"/>
              <a:t>one uses an object which implements </a:t>
            </a:r>
            <a:br>
              <a:rPr lang="en-US" sz="3600" dirty="0"/>
            </a:br>
            <a:r>
              <a:rPr lang="en-US" sz="3600" dirty="0"/>
              <a:t>the expected interface, but whose </a:t>
            </a:r>
            <a:br>
              <a:rPr lang="en-US" sz="3600" dirty="0"/>
            </a:br>
            <a:r>
              <a:rPr lang="en-US" sz="3600" dirty="0"/>
              <a:t>method body is empty.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9156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Null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 advantage of this approach over a working default implementation is that a null object is very predictable and has no side effects: it does nothing.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0701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Where to use the Null Object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be used for optional dependencies (which are truly optional).</a:t>
            </a:r>
          </a:p>
          <a:p>
            <a:r>
              <a:rPr lang="en-US" sz="3200" dirty="0"/>
              <a:t>Rather than having null checks. A null object can provide empty functionality without the risk of null reference exceptions.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7686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Null Object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public class </a:t>
            </a:r>
            <a:r>
              <a:rPr lang="en-US" sz="3200" dirty="0" err="1"/>
              <a:t>NullLogger</a:t>
            </a:r>
            <a:r>
              <a:rPr lang="en-US" sz="3200" dirty="0"/>
              <a:t> : </a:t>
            </a:r>
            <a:r>
              <a:rPr lang="en-US" sz="3200" dirty="0" err="1"/>
              <a:t>ILogger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public Log(string message)</a:t>
            </a:r>
          </a:p>
          <a:p>
            <a:pPr marL="0" indent="0">
              <a:buNone/>
            </a:pPr>
            <a:r>
              <a:rPr lang="en-US" sz="3200" dirty="0"/>
              <a:t>    {</a:t>
            </a:r>
          </a:p>
          <a:p>
            <a:pPr marL="0" indent="0">
              <a:buNone/>
            </a:pPr>
            <a:r>
              <a:rPr lang="en-US" sz="3200" dirty="0"/>
              <a:t>        // Does nothing (also no </a:t>
            </a:r>
            <a:r>
              <a:rPr lang="en-US" sz="3200" dirty="0" err="1"/>
              <a:t>NullReferenceException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    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814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Common Stumbling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Constructor Over-Injection</a:t>
            </a:r>
          </a:p>
          <a:p>
            <a:r>
              <a:rPr lang="en-US" sz="3200" dirty="0"/>
              <a:t>Static Dependencies</a:t>
            </a:r>
          </a:p>
          <a:p>
            <a:r>
              <a:rPr lang="en-US" sz="3200" dirty="0"/>
              <a:t>Dealing with </a:t>
            </a:r>
            <a:r>
              <a:rPr lang="en-US" sz="3200" dirty="0" err="1"/>
              <a:t>IDisposable</a:t>
            </a:r>
            <a:r>
              <a:rPr lang="en-US" sz="3200" dirty="0"/>
              <a:t> (and other lifetime concerns)</a:t>
            </a:r>
          </a:p>
          <a:p>
            <a:r>
              <a:rPr lang="en-US" sz="3200" dirty="0"/>
              <a:t>Using Factory Methods</a:t>
            </a:r>
          </a:p>
          <a:p>
            <a:r>
              <a:rPr lang="en-US" sz="3200" dirty="0"/>
              <a:t>Configuration Strings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05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Late Binding</a:t>
            </a:r>
          </a:p>
          <a:p>
            <a:r>
              <a:rPr lang="en-US" sz="3200" dirty="0"/>
              <a:t>Extensibility</a:t>
            </a:r>
          </a:p>
          <a:p>
            <a:r>
              <a:rPr lang="en-US" sz="3200" dirty="0"/>
              <a:t>Parallel Development</a:t>
            </a:r>
          </a:p>
          <a:p>
            <a:r>
              <a:rPr lang="en-US" sz="3200" dirty="0"/>
              <a:t>Maintainability</a:t>
            </a:r>
          </a:p>
          <a:p>
            <a:r>
              <a:rPr lang="en-US" sz="3200" dirty="0"/>
              <a:t>Testability</a:t>
            </a:r>
          </a:p>
          <a:p>
            <a:endParaRPr lang="en-US" sz="3200" dirty="0"/>
          </a:p>
          <a:p>
            <a:r>
              <a:rPr lang="en-US" sz="3200" dirty="0"/>
              <a:t>Adherence to S.O.L.I.D. Design Principles.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4747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Constructor Over-Injection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constructor contains a large number of parameters.</a:t>
            </a:r>
          </a:p>
          <a:p>
            <a:r>
              <a:rPr lang="en-US" sz="3200" dirty="0"/>
              <a:t>Code Smell: this often points to a violation of the Single Responsibility Principle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307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Constructor Over-Injection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Possible Solution: </a:t>
            </a:r>
            <a:br>
              <a:rPr lang="en-US" sz="3200" dirty="0"/>
            </a:br>
            <a:r>
              <a:rPr lang="en-US" sz="3200" dirty="0"/>
              <a:t>Break up the class along the functionality lines. This generally results in object groupings and dependencies that are more manageable in size.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7339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Constructor Over-Injection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Possible Solution:</a:t>
            </a:r>
            <a:br>
              <a:rPr lang="en-US" sz="3200" dirty="0"/>
            </a:br>
            <a:r>
              <a:rPr lang="en-US" sz="3200" dirty="0"/>
              <a:t>Create Parameter Objects.</a:t>
            </a:r>
          </a:p>
          <a:p>
            <a:r>
              <a:rPr lang="en-US" sz="3200" dirty="0"/>
              <a:t>A parameter object can combine multiple dependencies into a single parameter. This allows grouping of parameters along functional lines.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7307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Static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class relies on a static object as a dependency.</a:t>
            </a:r>
          </a:p>
          <a:p>
            <a:r>
              <a:rPr lang="en-US" sz="3200" dirty="0"/>
              <a:t>Problem: This makes it difficult to swap out functionality for testing.</a:t>
            </a:r>
          </a:p>
          <a:p>
            <a:r>
              <a:rPr lang="en-US" sz="3200" dirty="0"/>
              <a:t>Example: </a:t>
            </a:r>
            <a:r>
              <a:rPr lang="en-US" sz="3200" dirty="0" err="1"/>
              <a:t>DateTime.Now</a:t>
            </a:r>
            <a:r>
              <a:rPr lang="en-US" sz="3200" dirty="0"/>
              <a:t>()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8245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Static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Possible Solution: </a:t>
            </a:r>
            <a:br>
              <a:rPr lang="en-US" sz="3200" dirty="0"/>
            </a:br>
            <a:r>
              <a:rPr lang="en-US" sz="3200" dirty="0"/>
              <a:t>Instead of relying on the static object directly, a class can wrap that dependency in a property. By default, the static dependency will be used, but it’s possible to provide a different implementation for testing or other purposes.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32754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Dealing with </a:t>
            </a:r>
            <a:r>
              <a:rPr lang="en-US" cap="none" dirty="0" err="1"/>
              <a:t>IDisposable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dependency implements </a:t>
            </a:r>
            <a:r>
              <a:rPr lang="en-US" sz="3200" dirty="0" err="1"/>
              <a:t>IDisposable</a:t>
            </a:r>
            <a:r>
              <a:rPr lang="en-US" sz="3200" dirty="0"/>
              <a:t>.</a:t>
            </a:r>
          </a:p>
          <a:p>
            <a:r>
              <a:rPr lang="en-US" sz="3200" dirty="0"/>
              <a:t>Code Smell: This is a leaky abstraction. The requirement to dispose of the object “leaks” out; the consuming class needs to know this about the dependency.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600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Dealing with </a:t>
            </a:r>
            <a:r>
              <a:rPr lang="en-US" cap="none" dirty="0" err="1"/>
              <a:t>IDisposable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Possible Solution:</a:t>
            </a:r>
            <a:br>
              <a:rPr lang="en-US" sz="3200" dirty="0"/>
            </a:br>
            <a:r>
              <a:rPr lang="en-US" sz="3200" dirty="0"/>
              <a:t>Create a proxy class to wrap the functionality.</a:t>
            </a:r>
          </a:p>
          <a:p>
            <a:r>
              <a:rPr lang="en-US" sz="3200" dirty="0"/>
              <a:t>Each method call creates the underlying object inside a “using”, the makes the call.</a:t>
            </a:r>
          </a:p>
          <a:p>
            <a:r>
              <a:rPr lang="en-US" sz="3200" dirty="0"/>
              <a:t>The object is disposed and resources released.</a:t>
            </a:r>
          </a:p>
          <a:p>
            <a:endParaRPr lang="en-US" sz="3200" dirty="0"/>
          </a:p>
          <a:p>
            <a:r>
              <a:rPr lang="en-US" sz="3200" dirty="0"/>
              <a:t>Example: SQL Repository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18639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class uses a factory method and has a private constructor.</a:t>
            </a:r>
          </a:p>
          <a:p>
            <a:r>
              <a:rPr lang="en-US" sz="3200" dirty="0"/>
              <a:t>Problem: This breaks auto-wiring in DI containers.</a:t>
            </a:r>
          </a:p>
          <a:p>
            <a:endParaRPr lang="en-US" sz="3200" dirty="0"/>
          </a:p>
          <a:p>
            <a:r>
              <a:rPr lang="en-US" sz="3200" dirty="0"/>
              <a:t>Solution: We'll take a closer look after exploring DI containers further.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3240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Configuration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class constructor needs a string as a parameter, such as a connection string.</a:t>
            </a:r>
          </a:p>
          <a:p>
            <a:r>
              <a:rPr lang="en-US" sz="3200" dirty="0"/>
              <a:t>Problem: This breaks auto-wiring in DI containers.</a:t>
            </a:r>
          </a:p>
          <a:p>
            <a:endParaRPr lang="en-US" sz="3200" dirty="0"/>
          </a:p>
          <a:p>
            <a:r>
              <a:rPr lang="en-US" sz="3200" dirty="0"/>
              <a:t>Solution: We'll take a closer look after exploring DI containers further.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6820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6325" y="764373"/>
            <a:ext cx="10429875" cy="1293028"/>
          </a:xfrm>
        </p:spPr>
        <p:txBody>
          <a:bodyPr/>
          <a:lstStyle/>
          <a:p>
            <a:r>
              <a:rPr lang="en-US" cap="none" dirty="0"/>
              <a:t>Dimensions of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Object Composition</a:t>
            </a:r>
          </a:p>
          <a:p>
            <a:pPr lvl="1"/>
            <a:r>
              <a:rPr lang="en-US" sz="3000" dirty="0"/>
              <a:t>Snapping loosely coupled pieces together</a:t>
            </a:r>
          </a:p>
          <a:p>
            <a:r>
              <a:rPr lang="en-US" sz="3200" dirty="0"/>
              <a:t>Lifetime Management</a:t>
            </a:r>
          </a:p>
          <a:p>
            <a:pPr lvl="1"/>
            <a:r>
              <a:rPr lang="en-US" sz="3000" dirty="0"/>
              <a:t>Managing creation and re-use of objects.</a:t>
            </a:r>
          </a:p>
          <a:p>
            <a:pPr lvl="1"/>
            <a:r>
              <a:rPr lang="en-US" sz="3000" dirty="0"/>
              <a:t>Transient, Singleton, Scoped, Thread</a:t>
            </a:r>
          </a:p>
          <a:p>
            <a:r>
              <a:rPr lang="en-US" sz="3200" dirty="0"/>
              <a:t>Interception</a:t>
            </a:r>
          </a:p>
          <a:p>
            <a:pPr lvl="1"/>
            <a:r>
              <a:rPr lang="en-US" sz="3000" dirty="0"/>
              <a:t>Adding or replacing functionality in method calls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590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cap="none" dirty="0"/>
              <a:t>Dependency Injection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 Design Patterns</a:t>
            </a:r>
          </a:p>
          <a:p>
            <a:pPr lvl="1"/>
            <a:r>
              <a:rPr lang="en-US" sz="3200" dirty="0"/>
              <a:t>Constructor Injection</a:t>
            </a:r>
          </a:p>
          <a:p>
            <a:pPr lvl="1"/>
            <a:r>
              <a:rPr lang="en-US" sz="3200" dirty="0"/>
              <a:t>Property Injection</a:t>
            </a:r>
          </a:p>
          <a:p>
            <a:pPr lvl="1"/>
            <a:r>
              <a:rPr lang="en-US" sz="3200" dirty="0"/>
              <a:t>Method Injection</a:t>
            </a:r>
          </a:p>
          <a:p>
            <a:pPr marL="0" indent="0">
              <a:buNone/>
            </a:pPr>
            <a:endParaRPr lang="en-US" sz="3200" dirty="0"/>
          </a:p>
          <a:p>
            <a:pPr marL="365760" lvl="1" indent="0">
              <a:buNone/>
            </a:pPr>
            <a:endParaRPr lang="en-US" sz="3200" dirty="0"/>
          </a:p>
          <a:p>
            <a:pPr marL="365760" lvl="1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Dimensions of DI</a:t>
            </a:r>
          </a:p>
          <a:p>
            <a:pPr lvl="1"/>
            <a:r>
              <a:rPr lang="en-US" sz="3200" dirty="0"/>
              <a:t>Object Composition</a:t>
            </a:r>
          </a:p>
          <a:p>
            <a:pPr lvl="1"/>
            <a:r>
              <a:rPr lang="en-US" sz="3200" dirty="0"/>
              <a:t>Interception</a:t>
            </a:r>
          </a:p>
          <a:p>
            <a:pPr lvl="1"/>
            <a:r>
              <a:rPr lang="en-US" sz="3200" dirty="0"/>
              <a:t>Lifetime Management</a:t>
            </a:r>
          </a:p>
          <a:p>
            <a:pPr marL="0" indent="0">
              <a:buNone/>
            </a:pPr>
            <a:endParaRPr lang="en-US" sz="3200" dirty="0"/>
          </a:p>
          <a:p>
            <a:pPr marL="365760" lvl="1" indent="0">
              <a:buNone/>
            </a:pPr>
            <a:endParaRPr lang="en-US" sz="3200" dirty="0"/>
          </a:p>
          <a:p>
            <a:pPr marL="365760" lvl="1" indent="0">
              <a:buNone/>
            </a:pP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8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Dependency Injection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C# Containers</a:t>
            </a:r>
          </a:p>
          <a:p>
            <a:pPr lvl="1"/>
            <a:r>
              <a:rPr lang="en-US" sz="3200" dirty="0" err="1"/>
              <a:t>Ninject</a:t>
            </a:r>
            <a:endParaRPr lang="en-US" sz="3200" dirty="0"/>
          </a:p>
          <a:p>
            <a:pPr lvl="1"/>
            <a:r>
              <a:rPr lang="en-US" sz="3200" dirty="0" err="1"/>
              <a:t>Autofac</a:t>
            </a:r>
            <a:endParaRPr lang="en-US" sz="3200" dirty="0"/>
          </a:p>
          <a:p>
            <a:pPr lvl="1"/>
            <a:r>
              <a:rPr lang="en-US" sz="3200" dirty="0"/>
              <a:t>Unity</a:t>
            </a:r>
          </a:p>
          <a:p>
            <a:pPr lvl="1"/>
            <a:r>
              <a:rPr lang="en-US" sz="3200" dirty="0"/>
              <a:t>Castle Windsor</a:t>
            </a:r>
          </a:p>
          <a:p>
            <a:pPr lvl="1"/>
            <a:r>
              <a:rPr lang="en-US" sz="3200" dirty="0"/>
              <a:t>Spring.NET</a:t>
            </a:r>
          </a:p>
          <a:p>
            <a:pPr marL="0" lvl="1" indent="0" algn="r">
              <a:spcBef>
                <a:spcPts val="1000"/>
              </a:spcBef>
              <a:buNone/>
            </a:pP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52160" y="2194559"/>
            <a:ext cx="5654040" cy="4024125"/>
          </a:xfrm>
        </p:spPr>
        <p:txBody>
          <a:bodyPr>
            <a:normAutofit/>
          </a:bodyPr>
          <a:lstStyle/>
          <a:p>
            <a:r>
              <a:rPr lang="en-US" sz="3200" dirty="0"/>
              <a:t>Frameworks w/ Containers</a:t>
            </a:r>
          </a:p>
          <a:p>
            <a:pPr lvl="1"/>
            <a:r>
              <a:rPr lang="en-US" sz="3200" dirty="0"/>
              <a:t>ASP.NET Core</a:t>
            </a:r>
          </a:p>
          <a:p>
            <a:pPr lvl="1"/>
            <a:r>
              <a:rPr lang="en-US" sz="3200" dirty="0"/>
              <a:t>Angular</a:t>
            </a:r>
          </a:p>
          <a:p>
            <a:pPr lvl="1"/>
            <a:r>
              <a:rPr lang="en-US" sz="3200" dirty="0"/>
              <a:t>Prism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and many others</a:t>
            </a:r>
          </a:p>
          <a:p>
            <a:pPr marL="0" lvl="1" indent="0" algn="r">
              <a:spcBef>
                <a:spcPts val="1000"/>
              </a:spcBef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896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Composing objects should happen as close to the application entry point as possible.</a:t>
            </a:r>
          </a:p>
          <a:p>
            <a:r>
              <a:rPr lang="en-US" sz="3200" dirty="0"/>
              <a:t>In a desktop application, this means application startup.</a:t>
            </a:r>
          </a:p>
          <a:p>
            <a:r>
              <a:rPr lang="en-US" sz="3200" dirty="0"/>
              <a:t>In an ASP.NET MVC application, this means the start of the request (generally creation of the controller).</a:t>
            </a:r>
          </a:p>
          <a:p>
            <a:r>
              <a:rPr lang="en-US" sz="3200" dirty="0"/>
              <a:t>For other web applications, the entry point may be framework specific.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119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composition root should be the ONLY place a DI container is used. If the container is used in other areas, this is a code smell that the code violates DI principles.</a:t>
            </a:r>
          </a:p>
          <a:p>
            <a:r>
              <a:rPr lang="en-US" sz="3200" dirty="0"/>
              <a:t>This often happens when the Service Locator anti-pattern is used.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7470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Interception is used for cross-cutting concerns.</a:t>
            </a:r>
          </a:p>
          <a:p>
            <a:r>
              <a:rPr lang="en-US" sz="3200" dirty="0"/>
              <a:t>By using a Decorator, an object can intercept calls to the underlying object and add its own behavior.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000" dirty="0"/>
              <a:t>Auditing</a:t>
            </a:r>
          </a:p>
          <a:p>
            <a:pPr lvl="1"/>
            <a:r>
              <a:rPr lang="en-US" sz="3000" dirty="0"/>
              <a:t>Logging</a:t>
            </a:r>
          </a:p>
          <a:p>
            <a:pPr lvl="1"/>
            <a:r>
              <a:rPr lang="en-US" sz="3000" dirty="0"/>
              <a:t>Authorization</a:t>
            </a:r>
          </a:p>
          <a:p>
            <a:pPr lvl="1"/>
            <a:r>
              <a:rPr lang="en-US" sz="3000" dirty="0"/>
              <a:t>Caching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0378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Management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Transient</a:t>
            </a:r>
          </a:p>
          <a:p>
            <a:r>
              <a:rPr lang="en-US" sz="3200" dirty="0"/>
              <a:t>Singleton</a:t>
            </a:r>
          </a:p>
          <a:p>
            <a:r>
              <a:rPr lang="en-US" sz="3200" dirty="0"/>
              <a:t>Scoped</a:t>
            </a:r>
          </a:p>
          <a:p>
            <a:r>
              <a:rPr lang="en-US" sz="3200" dirty="0"/>
              <a:t>Thread </a:t>
            </a:r>
            <a:r>
              <a:rPr lang="en-US" sz="2000" dirty="0"/>
              <a:t>(not as relevant as it used to be)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7383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Lifetime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new instance of a dependency is used whenever there is a request for that dependency.</a:t>
            </a:r>
          </a:p>
          <a:p>
            <a:r>
              <a:rPr lang="en-US" sz="3200" dirty="0"/>
              <a:t>Each instance is independent and will get cleaned up / garbage collected as it goes out of scope.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7336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Lifetime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single instance of a dependency is used whenever there is a request for that dependency.</a:t>
            </a:r>
          </a:p>
          <a:p>
            <a:r>
              <a:rPr lang="en-US" sz="3200" dirty="0"/>
              <a:t>The lifetime is managed by the DI container. It may or may not be released when all references have been released.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00146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Lifetime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new instance is used for each “scope” of an application.</a:t>
            </a:r>
          </a:p>
          <a:p>
            <a:r>
              <a:rPr lang="en-US" sz="3200" dirty="0"/>
              <a:t>If a dependency is needed multiple times within the same scope, a single instance of that dependency is used.</a:t>
            </a:r>
          </a:p>
          <a:p>
            <a:r>
              <a:rPr lang="en-US" sz="3200" dirty="0"/>
              <a:t>Scope example: In a web application, the scope generally refers to the current request.</a:t>
            </a:r>
          </a:p>
          <a:p>
            <a:r>
              <a:rPr lang="en-US" sz="3200" dirty="0"/>
              <a:t>Container scopes can be explicitly defined.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60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Lifetime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new instance is used for each thread of an application.</a:t>
            </a:r>
          </a:p>
          <a:p>
            <a:r>
              <a:rPr lang="en-US" sz="3200" dirty="0"/>
              <a:t>This lifetime is less common due to an increase in asynchronous programming.</a:t>
            </a:r>
          </a:p>
          <a:p>
            <a:r>
              <a:rPr lang="en-US" sz="3200" dirty="0"/>
              <a:t>Scoped lifetime is preferred over thread lifetime.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2182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class uses a factory method and has a private constructor.</a:t>
            </a:r>
          </a:p>
          <a:p>
            <a:r>
              <a:rPr lang="en-US" sz="3200" dirty="0"/>
              <a:t>Problem: This breaks auto-wiring in DI containers.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4796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6325" y="764373"/>
            <a:ext cx="10429875" cy="1293028"/>
          </a:xfrm>
        </p:spPr>
        <p:txBody>
          <a:bodyPr/>
          <a:lstStyle/>
          <a:p>
            <a:r>
              <a:rPr lang="en-US" cap="none" dirty="0"/>
              <a:t>Dimensions of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Object Composition</a:t>
            </a:r>
          </a:p>
          <a:p>
            <a:pPr lvl="1"/>
            <a:r>
              <a:rPr lang="en-US" sz="3000" dirty="0"/>
              <a:t>Snapping loosely coupled pieces together</a:t>
            </a:r>
          </a:p>
          <a:p>
            <a:r>
              <a:rPr lang="en-US" sz="3200" dirty="0"/>
              <a:t>Lifetime Management</a:t>
            </a:r>
          </a:p>
          <a:p>
            <a:pPr lvl="1"/>
            <a:r>
              <a:rPr lang="en-US" sz="3000" dirty="0"/>
              <a:t>Managing creation and re-use of objects.</a:t>
            </a:r>
          </a:p>
          <a:p>
            <a:pPr lvl="1"/>
            <a:r>
              <a:rPr lang="en-US" sz="3000" dirty="0"/>
              <a:t>Transient, Singleton, Scoped, Thread</a:t>
            </a:r>
          </a:p>
          <a:p>
            <a:r>
              <a:rPr lang="en-US" sz="3200" dirty="0"/>
              <a:t>Interception</a:t>
            </a:r>
          </a:p>
          <a:p>
            <a:pPr lvl="1"/>
            <a:r>
              <a:rPr lang="en-US" sz="3000" dirty="0"/>
              <a:t>Adding or replacing functionality in method calls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9436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Factory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Possible Solution: </a:t>
            </a:r>
            <a:br>
              <a:rPr lang="en-US" sz="3200" dirty="0"/>
            </a:br>
            <a:r>
              <a:rPr lang="en-US" sz="3200" dirty="0"/>
              <a:t>Most DI containers have a way to bind to a factory method.</a:t>
            </a:r>
          </a:p>
          <a:p>
            <a:endParaRPr lang="en-US" sz="3200" dirty="0"/>
          </a:p>
          <a:p>
            <a:r>
              <a:rPr lang="en-US" sz="3200" dirty="0" err="1"/>
              <a:t>Ninject</a:t>
            </a:r>
            <a:r>
              <a:rPr lang="en-US" sz="3200" dirty="0"/>
              <a:t> Example:</a:t>
            </a:r>
          </a:p>
          <a:p>
            <a:pPr marL="0" indent="0">
              <a:buNone/>
            </a:pPr>
            <a:r>
              <a:rPr lang="en-US" sz="3200" dirty="0"/>
              <a:t>Container</a:t>
            </a:r>
            <a:br>
              <a:rPr lang="en-US" sz="3200" dirty="0"/>
            </a:br>
            <a:r>
              <a:rPr lang="en-US" sz="3200" dirty="0"/>
              <a:t>    .Bind&lt;</a:t>
            </a:r>
            <a:r>
              <a:rPr lang="en-US" sz="3200" dirty="0" err="1"/>
              <a:t>ConcreteType</a:t>
            </a:r>
            <a:r>
              <a:rPr lang="en-US" sz="3200" dirty="0"/>
              <a:t>&gt;()</a:t>
            </a:r>
            <a:br>
              <a:rPr lang="en-US" sz="3200" dirty="0"/>
            </a:br>
            <a:r>
              <a:rPr lang="en-US" sz="3200" dirty="0"/>
              <a:t>    .</a:t>
            </a:r>
            <a:r>
              <a:rPr lang="en-US" sz="3200" dirty="0" err="1"/>
              <a:t>ToMethod</a:t>
            </a:r>
            <a:r>
              <a:rPr lang="en-US" sz="3200" dirty="0"/>
              <a:t>(c =&gt; </a:t>
            </a:r>
            <a:r>
              <a:rPr lang="en-US" sz="3200" dirty="0" err="1"/>
              <a:t>FactoryForConcreteType</a:t>
            </a:r>
            <a:r>
              <a:rPr lang="en-US" sz="3200" dirty="0"/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8113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Configuration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Symptom: A class constructor needs a string as a parameter, such as a connection string.</a:t>
            </a:r>
          </a:p>
          <a:p>
            <a:r>
              <a:rPr lang="en-US" sz="3200" dirty="0"/>
              <a:t>Problem: This breaks auto-wiring in DI containers.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641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Configuration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Possible Solution: </a:t>
            </a:r>
            <a:br>
              <a:rPr lang="en-US" sz="3200" dirty="0"/>
            </a:br>
            <a:r>
              <a:rPr lang="en-US" sz="3200" dirty="0"/>
              <a:t>Create a parameter object to hold the string. This gives a strongly-typed object that can be configured and resolved by the container.</a:t>
            </a:r>
          </a:p>
          <a:p>
            <a:endParaRPr lang="en-US" sz="3200" dirty="0"/>
          </a:p>
          <a:p>
            <a:r>
              <a:rPr lang="en-US" sz="3200" dirty="0"/>
              <a:t>This is a preferred method since it gives additional type safety.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5936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Configuration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Alternate Solution: </a:t>
            </a:r>
            <a:br>
              <a:rPr lang="en-US" sz="3200" dirty="0"/>
            </a:br>
            <a:r>
              <a:rPr lang="en-US" sz="3200" dirty="0"/>
              <a:t>Use the factory method syntax to inject the string manually.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 err="1"/>
              <a:t>Ninject</a:t>
            </a:r>
            <a:r>
              <a:rPr lang="en-US" sz="3200" dirty="0"/>
              <a:t> Example: </a:t>
            </a:r>
          </a:p>
          <a:p>
            <a:pPr marL="0" indent="0">
              <a:buNone/>
            </a:pPr>
            <a:r>
              <a:rPr lang="en-US" sz="3200" dirty="0"/>
              <a:t>Container</a:t>
            </a:r>
            <a:br>
              <a:rPr lang="en-US" sz="3200" dirty="0"/>
            </a:br>
            <a:r>
              <a:rPr lang="en-US" sz="3200" dirty="0"/>
              <a:t>    .Bind&lt;</a:t>
            </a:r>
            <a:r>
              <a:rPr lang="en-US" sz="3200" dirty="0" err="1"/>
              <a:t>ConcreteType</a:t>
            </a:r>
            <a:r>
              <a:rPr lang="en-US" sz="3200" dirty="0"/>
              <a:t>&gt;()</a:t>
            </a:r>
            <a:br>
              <a:rPr lang="en-US" sz="3200" dirty="0"/>
            </a:br>
            <a:r>
              <a:rPr lang="en-US" sz="3200" dirty="0"/>
              <a:t>    .</a:t>
            </a:r>
            <a:r>
              <a:rPr lang="en-US" sz="3200" dirty="0" err="1"/>
              <a:t>ToMethod</a:t>
            </a:r>
            <a:r>
              <a:rPr lang="en-US" sz="3200" dirty="0"/>
              <a:t>(c =&gt; new </a:t>
            </a:r>
            <a:r>
              <a:rPr lang="en-US" sz="3200" dirty="0" err="1"/>
              <a:t>ConcreteType</a:t>
            </a:r>
            <a:r>
              <a:rPr lang="en-US" sz="3200" dirty="0"/>
              <a:t>(</a:t>
            </a:r>
            <a:r>
              <a:rPr lang="en-US" sz="3200" dirty="0" err="1"/>
              <a:t>paramString</a:t>
            </a:r>
            <a:r>
              <a:rPr lang="en-US" sz="3200" dirty="0"/>
              <a:t>))</a:t>
            </a:r>
          </a:p>
          <a:p>
            <a:endParaRPr lang="en-US" sz="3200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41490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200" dirty="0"/>
              <a:t>http://www.jeremybytes.com</a:t>
            </a:r>
          </a:p>
          <a:p>
            <a:pPr lvl="1"/>
            <a:r>
              <a:rPr lang="en-US" sz="3200" dirty="0"/>
              <a:t>jeremy@jeremybytes.com</a:t>
            </a:r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51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Constructor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 dependency is injected into the class through a constructor parameter.</a:t>
            </a:r>
          </a:p>
          <a:p>
            <a:pPr marL="365760" lvl="1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71839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Where to use Constructor Injection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dependency will be used/re-used at the class level.</a:t>
            </a:r>
          </a:p>
          <a:p>
            <a:r>
              <a:rPr lang="en-US" sz="3200" dirty="0"/>
              <a:t>A non-optional dependency must be provided.</a:t>
            </a:r>
          </a:p>
          <a:p>
            <a:endParaRPr lang="en-US" sz="3200" dirty="0"/>
          </a:p>
          <a:p>
            <a:r>
              <a:rPr lang="en-US" sz="3200" dirty="0"/>
              <a:t>Advantage: it keeps dependencies obvious. Code will not compile if the dependency is not provided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164524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Property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 dependency is injected into the class by setting a property on that class.</a:t>
            </a:r>
          </a:p>
          <a:p>
            <a:pPr marL="365760" lvl="1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280975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/>
              <a:t>Where to use Property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A dependency will be used/re-used at the class level.</a:t>
            </a:r>
          </a:p>
          <a:p>
            <a:r>
              <a:rPr lang="en-US" sz="2800"/>
              <a:t>A dependency is optional.</a:t>
            </a:r>
          </a:p>
          <a:p>
            <a:r>
              <a:rPr lang="en-US" sz="2800"/>
              <a:t>A dependency has a good default value that can be used if a separate implementation is not provided.</a:t>
            </a:r>
          </a:p>
          <a:p>
            <a:r>
              <a:rPr lang="en-US" sz="2800"/>
              <a:t>Advantage: we do not need to supply a dependency if we want to use the default behavior</a:t>
            </a:r>
          </a:p>
          <a:p>
            <a:r>
              <a:rPr lang="en-US" sz="2800"/>
              <a:t>Disadvantage: the dependency is hidden. It may not be obvious to developers that a separate behavior can be provided.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©Jeremy Clark 2022</a:t>
            </a:r>
          </a:p>
        </p:txBody>
      </p:sp>
    </p:spTree>
    <p:extLst>
      <p:ext uri="{BB962C8B-B14F-4D97-AF65-F5344CB8AC3E}">
        <p14:creationId xmlns:p14="http://schemas.microsoft.com/office/powerpoint/2010/main" val="36936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3PresentationThem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3D8B7B9D-7E84-4098-9A76-4AF84075FA62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6D3B13B0-1CB4-4981-BCCF-844C05447AFA}"/>
    </a:ext>
  </a:extLst>
</a:theme>
</file>

<file path=ppt/theme/theme3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DarkWideTemplate</Template>
  <TotalTime>417</TotalTime>
  <Words>2031</Words>
  <Application>Microsoft Office PowerPoint</Application>
  <PresentationFormat>Widescreen</PresentationFormat>
  <Paragraphs>316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Calibri</vt:lpstr>
      <vt:lpstr>Century Gothic</vt:lpstr>
      <vt:lpstr>Consolas</vt:lpstr>
      <vt:lpstr>Myriad Pro</vt:lpstr>
      <vt:lpstr>Roboto Mono</vt:lpstr>
      <vt:lpstr>Segoe UI</vt:lpstr>
      <vt:lpstr>Segoe UI Light</vt:lpstr>
      <vt:lpstr>Segoe UI Semibold</vt:lpstr>
      <vt:lpstr>Segoe UI Semilight</vt:lpstr>
      <vt:lpstr>Wingdings</vt:lpstr>
      <vt:lpstr>43PresentationTheme</vt:lpstr>
      <vt:lpstr>Vapor Trail</vt:lpstr>
      <vt:lpstr>8-30707_dotnetConf_Template</vt:lpstr>
      <vt:lpstr>Diving Deeper into Dependency Injection</vt:lpstr>
      <vt:lpstr>What Is Dependency Injection?</vt:lpstr>
      <vt:lpstr>Primary Benefits</vt:lpstr>
      <vt:lpstr>Dependency Injection Concepts</vt:lpstr>
      <vt:lpstr>Dimensions of Dependency Injection</vt:lpstr>
      <vt:lpstr>Constructor Injection</vt:lpstr>
      <vt:lpstr>Where to use Constructor Injection</vt:lpstr>
      <vt:lpstr>Property Injection</vt:lpstr>
      <vt:lpstr>Where to use Property Injection</vt:lpstr>
      <vt:lpstr>Method Injection</vt:lpstr>
      <vt:lpstr>Where to use Method Injection</vt:lpstr>
      <vt:lpstr>Stable and Volatile Dependencies</vt:lpstr>
      <vt:lpstr>Criteria for Stable Dependencies</vt:lpstr>
      <vt:lpstr>Criteria for Volatile Dependencies</vt:lpstr>
      <vt:lpstr>Criteria for Volatile Dependencies</vt:lpstr>
      <vt:lpstr>Tips / Techniques</vt:lpstr>
      <vt:lpstr>Read-Only Properties</vt:lpstr>
      <vt:lpstr>Guard Clauses</vt:lpstr>
      <vt:lpstr>Useful Design Patterns</vt:lpstr>
      <vt:lpstr>Decorator</vt:lpstr>
      <vt:lpstr>Decorator</vt:lpstr>
      <vt:lpstr>Where to use the Decorator Pattern</vt:lpstr>
      <vt:lpstr>Proxy</vt:lpstr>
      <vt:lpstr>Where to use the Proxy Pattern</vt:lpstr>
      <vt:lpstr>Null Object</vt:lpstr>
      <vt:lpstr>Null Object</vt:lpstr>
      <vt:lpstr>Where to use the Null Object Pattern</vt:lpstr>
      <vt:lpstr>Null Object Example</vt:lpstr>
      <vt:lpstr>Common Stumbling Blocks</vt:lpstr>
      <vt:lpstr>Constructor Over-Injection</vt:lpstr>
      <vt:lpstr>Constructor Over-Injection</vt:lpstr>
      <vt:lpstr>Constructor Over-Injection</vt:lpstr>
      <vt:lpstr>Static Dependencies</vt:lpstr>
      <vt:lpstr>Static Dependencies</vt:lpstr>
      <vt:lpstr>Dealing with IDisposable</vt:lpstr>
      <vt:lpstr>Dealing with IDisposable</vt:lpstr>
      <vt:lpstr>Factory Methods</vt:lpstr>
      <vt:lpstr>Configuration Strings</vt:lpstr>
      <vt:lpstr>Dimensions of Dependency Injection</vt:lpstr>
      <vt:lpstr>Dependency Injection Containers</vt:lpstr>
      <vt:lpstr>Object Composition</vt:lpstr>
      <vt:lpstr>Object Composition</vt:lpstr>
      <vt:lpstr>Interception</vt:lpstr>
      <vt:lpstr>Lifetime Management</vt:lpstr>
      <vt:lpstr>Transient Lifetime</vt:lpstr>
      <vt:lpstr>Singleton Lifetime</vt:lpstr>
      <vt:lpstr>Scoped Lifetime</vt:lpstr>
      <vt:lpstr>Thread Lifetime</vt:lpstr>
      <vt:lpstr>Factory Methods</vt:lpstr>
      <vt:lpstr>Factory Methods</vt:lpstr>
      <vt:lpstr>Configuration Strings</vt:lpstr>
      <vt:lpstr>Configuration Strings</vt:lpstr>
      <vt:lpstr>Configuration Strings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Jeremy Clark</cp:lastModifiedBy>
  <cp:revision>82</cp:revision>
  <dcterms:created xsi:type="dcterms:W3CDTF">2015-07-24T23:19:13Z</dcterms:created>
  <dcterms:modified xsi:type="dcterms:W3CDTF">2022-04-14T01:47:52Z</dcterms:modified>
</cp:coreProperties>
</file>