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8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21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8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9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00696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7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8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9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8287" y="1821816"/>
            <a:ext cx="9967369" cy="1825096"/>
          </a:xfrm>
        </p:spPr>
        <p:txBody>
          <a:bodyPr>
            <a:noAutofit/>
          </a:bodyPr>
          <a:lstStyle/>
          <a:p>
            <a:pPr algn="r"/>
            <a:r>
              <a:rPr lang="en-US" sz="6600" cap="none" dirty="0"/>
              <a:t>Learn to Love Lambdas</a:t>
            </a:r>
            <a:br>
              <a:rPr lang="en-US" sz="6600" cap="none" dirty="0"/>
            </a:br>
            <a:r>
              <a:rPr lang="en-US" sz="4000" cap="none" dirty="0"/>
              <a:t>And LINQ, Too!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1808"/>
            <a:ext cx="9448800" cy="1682366"/>
          </a:xfrm>
        </p:spPr>
        <p:txBody>
          <a:bodyPr>
            <a:normAutofit/>
          </a:bodyPr>
          <a:lstStyle/>
          <a:p>
            <a:r>
              <a:rPr lang="en-US" sz="2800" dirty="0"/>
              <a:t>Jeremy Clark</a:t>
            </a:r>
          </a:p>
          <a:p>
            <a:r>
              <a:rPr lang="en-US" sz="2800" dirty="0"/>
              <a:t>www.jeremybytes.com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jeremybytes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04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Common Uses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85800" y="1779706"/>
            <a:ext cx="10820400" cy="44389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LINQ (Language Integrated Query)</a:t>
            </a:r>
            <a:endParaRPr lang="en-US" sz="5400" dirty="0">
              <a:latin typeface="+mn-lt"/>
            </a:endParaRPr>
          </a:p>
          <a:p>
            <a:endParaRPr lang="en-US" sz="5400" dirty="0">
              <a:latin typeface="+mn-lt"/>
            </a:endParaRPr>
          </a:p>
          <a:p>
            <a:r>
              <a:rPr lang="en-US" sz="3600" dirty="0" err="1">
                <a:latin typeface="+mn-lt"/>
              </a:rPr>
              <a:t>Func</a:t>
            </a:r>
            <a:r>
              <a:rPr lang="en-US" sz="3600" dirty="0">
                <a:latin typeface="+mn-lt"/>
              </a:rPr>
              <a:t>&lt;T&gt; and Action&lt;T&gt;</a:t>
            </a:r>
            <a:endParaRPr lang="en-US" sz="5400" dirty="0">
              <a:latin typeface="+mn-lt"/>
            </a:endParaRPr>
          </a:p>
          <a:p>
            <a:pPr marL="0" indent="0">
              <a:buNone/>
            </a:pPr>
            <a:endParaRPr lang="en-US" sz="5400" dirty="0">
              <a:latin typeface="+mn-lt"/>
            </a:endParaRPr>
          </a:p>
          <a:p>
            <a:r>
              <a:rPr lang="en-US" sz="3600" dirty="0">
                <a:latin typeface="+mn-lt"/>
              </a:rPr>
              <a:t>Callbacks and Event Handlers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82" y="2393431"/>
            <a:ext cx="8325621" cy="70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7" y="4038096"/>
            <a:ext cx="10315069" cy="576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5361463"/>
            <a:ext cx="6746209" cy="1251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799" y="6355847"/>
            <a:ext cx="11165681" cy="365125"/>
          </a:xfrm>
        </p:spPr>
        <p:txBody>
          <a:bodyPr/>
          <a:lstStyle/>
          <a:p>
            <a:pPr algn="r"/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698483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Anatomy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58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+mn-lt"/>
              </a:rPr>
              <a:t>3 Parts</a:t>
            </a:r>
          </a:p>
          <a:p>
            <a:endParaRPr lang="en-US" sz="3200" dirty="0">
              <a:latin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+mn-lt"/>
              </a:rPr>
              <a:t>Expression Lambda</a:t>
            </a:r>
          </a:p>
          <a:p>
            <a:pPr lvl="1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(Person person) 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person.FirstName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"John"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+mn-lt"/>
              </a:rPr>
              <a:t>Statement Lambda</a:t>
            </a:r>
          </a:p>
          <a:p>
            <a:pPr lvl="1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(object sender,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lvl="1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ListBox.ItemsSource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args.Result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("Hello");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6527" y="1159876"/>
            <a:ext cx="6204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1"/>
            <a:r>
              <a:rPr lang="en-US" sz="3200" dirty="0"/>
              <a:t>Parameter(s)</a:t>
            </a:r>
          </a:p>
          <a:p>
            <a:pPr marL="609585" lvl="1"/>
            <a:r>
              <a:rPr lang="en-US" sz="3200" dirty="0"/>
              <a:t>=&gt; “goes to” operator</a:t>
            </a:r>
          </a:p>
          <a:p>
            <a:pPr marL="609585" lvl="1"/>
            <a:r>
              <a:rPr lang="en-US" sz="3200" dirty="0"/>
              <a:t>Expression or Statements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799" y="6355847"/>
            <a:ext cx="11165681" cy="365125"/>
          </a:xfrm>
        </p:spPr>
        <p:txBody>
          <a:bodyPr/>
          <a:lstStyle/>
          <a:p>
            <a:pPr algn="r"/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5498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Anatomy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58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+mn-lt"/>
              </a:rPr>
              <a:t>3 Parts</a:t>
            </a:r>
          </a:p>
          <a:p>
            <a:endParaRPr lang="en-US" sz="3200" dirty="0">
              <a:latin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+mn-lt"/>
              </a:rPr>
              <a:t>Expression Lambda</a:t>
            </a:r>
          </a:p>
          <a:p>
            <a:pPr lvl="1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(Person p) 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p.FirstName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"John"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+mn-lt"/>
              </a:rPr>
              <a:t>Statement Lambda</a:t>
            </a:r>
          </a:p>
          <a:p>
            <a:pPr lvl="1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(object s,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a) =&gt;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lvl="1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ListBox.ItemsSource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a.Result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("Hello");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7" name="Oval 6"/>
          <p:cNvSpPr/>
          <p:nvPr/>
        </p:nvSpPr>
        <p:spPr>
          <a:xfrm>
            <a:off x="2503859" y="3283249"/>
            <a:ext cx="656650" cy="668924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2469" y="3283250"/>
            <a:ext cx="656650" cy="668924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16527" y="1159876"/>
            <a:ext cx="6204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1"/>
            <a:r>
              <a:rPr lang="en-US" sz="3200" dirty="0"/>
              <a:t>Parameter(s)</a:t>
            </a:r>
          </a:p>
          <a:p>
            <a:pPr marL="609585" lvl="1"/>
            <a:r>
              <a:rPr lang="en-US" sz="3200" dirty="0"/>
              <a:t>=&gt; “goes to” operator</a:t>
            </a:r>
          </a:p>
          <a:p>
            <a:pPr marL="609585" lvl="1"/>
            <a:r>
              <a:rPr lang="en-US" sz="3200" dirty="0"/>
              <a:t>Expression or Statements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14099" y="2528408"/>
            <a:ext cx="4074910" cy="206200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Single Character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Parameter Names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799" y="6355847"/>
            <a:ext cx="11165681" cy="365125"/>
          </a:xfrm>
        </p:spPr>
        <p:txBody>
          <a:bodyPr/>
          <a:lstStyle/>
          <a:p>
            <a:pPr algn="r"/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86932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Syntactic Variations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1234738" cy="495061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Optional Parameter Types (Parameter Type Inference)</a:t>
            </a:r>
          </a:p>
          <a:p>
            <a:pPr lvl="1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(s, e) =&gt; {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ListBox.ItemsSource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e.Result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lvl="1">
              <a:buNone/>
            </a:pPr>
            <a:endParaRPr lang="en-US" sz="800" dirty="0">
              <a:latin typeface="+mn-lt"/>
              <a:cs typeface="Consolas" panose="020B0609020204030204" pitchFamily="49" charset="0"/>
            </a:endParaRPr>
          </a:p>
          <a:p>
            <a:r>
              <a:rPr lang="en-US" sz="3200" dirty="0">
                <a:latin typeface="+mn-lt"/>
              </a:rPr>
              <a:t>Optional Parentheses for a Single Parameter</a:t>
            </a:r>
          </a:p>
          <a:p>
            <a:pPr lvl="1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 =&gt; {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ListBox.ItemsSource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e.Result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lvl="1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+mn-lt"/>
              </a:rPr>
              <a:t>Optional Braces for a Single Statement</a:t>
            </a:r>
          </a:p>
          <a:p>
            <a:pPr lvl="1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 =&gt;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ListBox.ItemsSource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e.Result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+mn-lt"/>
              </a:rPr>
              <a:t>Empty Parentheses for No Parameter</a:t>
            </a:r>
          </a:p>
          <a:p>
            <a:pPr lvl="1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 =&gt; {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("John"); }</a:t>
            </a:r>
          </a:p>
          <a:p>
            <a:endParaRPr lang="en-US" sz="48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8657" y="6368256"/>
            <a:ext cx="11165681" cy="365125"/>
          </a:xfrm>
        </p:spPr>
        <p:txBody>
          <a:bodyPr/>
          <a:lstStyle/>
          <a:p>
            <a:pPr algn="r"/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93580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Query Syntax vs Fluent Syntax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Query Syntax</a:t>
            </a: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</a:rPr>
              <a:t>	</a:t>
            </a:r>
            <a:r>
              <a:rPr lang="en-US" sz="2400" b="0" dirty="0">
                <a:latin typeface="Consolas" panose="020B0609020204030204" pitchFamily="49" charset="0"/>
              </a:rPr>
              <a:t>from p in people</a:t>
            </a: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</a:rPr>
              <a:t>	where </a:t>
            </a:r>
            <a:r>
              <a:rPr lang="en-US" sz="2400" b="0" dirty="0" err="1">
                <a:latin typeface="Consolas" panose="020B0609020204030204" pitchFamily="49" charset="0"/>
              </a:rPr>
              <a:t>p.FirstName</a:t>
            </a:r>
            <a:r>
              <a:rPr lang="en-US" sz="2400" b="0" dirty="0">
                <a:latin typeface="Consolas" panose="020B0609020204030204" pitchFamily="49" charset="0"/>
              </a:rPr>
              <a:t> == </a:t>
            </a:r>
            <a:r>
              <a:rPr lang="en-US" sz="2400" b="0" dirty="0" err="1">
                <a:latin typeface="Consolas" panose="020B0609020204030204" pitchFamily="49" charset="0"/>
              </a:rPr>
              <a:t>NameTextBox.Text</a:t>
            </a:r>
            <a:endParaRPr lang="en-US" sz="2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latin typeface="Consolas" panose="020B0609020204030204" pitchFamily="49" charset="0"/>
              </a:rPr>
              <a:t>orderby</a:t>
            </a:r>
            <a:r>
              <a:rPr lang="en-US" sz="2400" b="0" dirty="0"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latin typeface="Consolas" panose="020B0609020204030204" pitchFamily="49" charset="0"/>
              </a:rPr>
              <a:t>p.LastName</a:t>
            </a:r>
            <a:endParaRPr lang="en-US" sz="2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</a:rPr>
              <a:t>	select p;</a:t>
            </a:r>
          </a:p>
          <a:p>
            <a:pPr marL="0" indent="0">
              <a:buNone/>
            </a:pPr>
            <a:endParaRPr lang="en-US" sz="8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+mn-lt"/>
              </a:rPr>
              <a:t>Fluent Syntax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latin typeface="Consolas" panose="020B0609020204030204" pitchFamily="49" charset="0"/>
              </a:rPr>
              <a:t>people.Where</a:t>
            </a:r>
            <a:r>
              <a:rPr lang="en-US" sz="2400" b="0" dirty="0">
                <a:latin typeface="Consolas" panose="020B0609020204030204" pitchFamily="49" charset="0"/>
              </a:rPr>
              <a:t>(p =&gt; </a:t>
            </a:r>
            <a:r>
              <a:rPr lang="en-US" sz="2400" b="0" dirty="0" err="1">
                <a:latin typeface="Consolas" panose="020B0609020204030204" pitchFamily="49" charset="0"/>
              </a:rPr>
              <a:t>p.FirstName</a:t>
            </a:r>
            <a:r>
              <a:rPr lang="en-US" sz="2400" b="0" dirty="0">
                <a:latin typeface="Consolas" panose="020B0609020204030204" pitchFamily="49" charset="0"/>
              </a:rPr>
              <a:t> == </a:t>
            </a:r>
            <a:r>
              <a:rPr lang="en-US" sz="2400" b="0" dirty="0" err="1">
                <a:latin typeface="Consolas" panose="020B0609020204030204" pitchFamily="49" charset="0"/>
              </a:rPr>
              <a:t>NameTextBox.Text</a:t>
            </a:r>
            <a:r>
              <a:rPr lang="en-US" sz="2400" b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</a:rPr>
              <a:t>	     	.</a:t>
            </a:r>
            <a:r>
              <a:rPr lang="en-US" sz="2400" b="0" dirty="0" err="1">
                <a:latin typeface="Consolas" panose="020B0609020204030204" pitchFamily="49" charset="0"/>
              </a:rPr>
              <a:t>OrderBy</a:t>
            </a:r>
            <a:r>
              <a:rPr lang="en-US" sz="2400" b="0" dirty="0">
                <a:latin typeface="Consolas" panose="020B0609020204030204" pitchFamily="49" charset="0"/>
              </a:rPr>
              <a:t>(p =&gt; </a:t>
            </a:r>
            <a:r>
              <a:rPr lang="en-US" sz="2400" b="0" dirty="0" err="1">
                <a:latin typeface="Consolas" panose="020B0609020204030204" pitchFamily="49" charset="0"/>
              </a:rPr>
              <a:t>p.LastName</a:t>
            </a:r>
            <a:r>
              <a:rPr lang="en-US" sz="2400" b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9F905-07D5-44BB-A572-AAE358491EEF}"/>
              </a:ext>
            </a:extLst>
          </p:cNvPr>
          <p:cNvSpPr txBox="1">
            <a:spLocks/>
          </p:cNvSpPr>
          <p:nvPr/>
        </p:nvSpPr>
        <p:spPr>
          <a:xfrm>
            <a:off x="678657" y="6368256"/>
            <a:ext cx="1116568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746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LINQ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latin typeface="Consolas" panose="020B0609020204030204" pitchFamily="49" charset="0"/>
              </a:rPr>
              <a:t>  public static </a:t>
            </a:r>
            <a:r>
              <a:rPr lang="en-US" sz="2800" b="0" dirty="0" err="1">
                <a:latin typeface="Consolas" panose="020B0609020204030204" pitchFamily="49" charset="0"/>
              </a:rPr>
              <a:t>IEnumerable</a:t>
            </a:r>
            <a:r>
              <a:rPr lang="en-US" sz="2800" b="0" dirty="0"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latin typeface="Consolas" panose="020B0609020204030204" pitchFamily="49" charset="0"/>
              </a:rPr>
              <a:t>TSource</a:t>
            </a:r>
            <a:r>
              <a:rPr lang="en-US" sz="2800" b="0" dirty="0">
                <a:latin typeface="Consolas" panose="020B0609020204030204" pitchFamily="49" charset="0"/>
              </a:rPr>
              <a:t>&gt; Where&lt;</a:t>
            </a:r>
            <a:r>
              <a:rPr lang="en-US" sz="2800" b="0" dirty="0" err="1">
                <a:latin typeface="Consolas" panose="020B0609020204030204" pitchFamily="49" charset="0"/>
              </a:rPr>
              <a:t>TSource</a:t>
            </a:r>
            <a:r>
              <a:rPr lang="en-US" sz="2800" b="0" dirty="0"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800" b="0" dirty="0">
                <a:latin typeface="Consolas" panose="020B0609020204030204" pitchFamily="49" charset="0"/>
              </a:rPr>
              <a:t>      this </a:t>
            </a:r>
            <a:r>
              <a:rPr lang="en-US" sz="2800" b="0" dirty="0" err="1">
                <a:latin typeface="Consolas" panose="020B0609020204030204" pitchFamily="49" charset="0"/>
              </a:rPr>
              <a:t>IEnumerable</a:t>
            </a:r>
            <a:r>
              <a:rPr lang="en-US" sz="2800" b="0" dirty="0"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latin typeface="Consolas" panose="020B0609020204030204" pitchFamily="49" charset="0"/>
              </a:rPr>
              <a:t>TSource</a:t>
            </a:r>
            <a:r>
              <a:rPr lang="en-US" sz="2800" b="0" dirty="0">
                <a:latin typeface="Consolas" panose="020B0609020204030204" pitchFamily="49" charset="0"/>
              </a:rPr>
              <a:t>&gt; source,</a:t>
            </a:r>
          </a:p>
          <a:p>
            <a:pPr marL="0" indent="0">
              <a:buNone/>
            </a:pPr>
            <a:r>
              <a:rPr lang="en-US" sz="2800" b="0" dirty="0">
                <a:latin typeface="Consolas" panose="020B0609020204030204" pitchFamily="49" charset="0"/>
              </a:rPr>
              <a:t>      </a:t>
            </a:r>
            <a:r>
              <a:rPr lang="en-US" sz="2800" b="0" dirty="0" err="1">
                <a:latin typeface="Consolas" panose="020B0609020204030204" pitchFamily="49" charset="0"/>
              </a:rPr>
              <a:t>Func</a:t>
            </a:r>
            <a:r>
              <a:rPr lang="en-US" sz="2800" b="0" dirty="0"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latin typeface="Consolas" panose="020B0609020204030204" pitchFamily="49" charset="0"/>
              </a:rPr>
              <a:t>TSource</a:t>
            </a:r>
            <a:r>
              <a:rPr lang="en-US" sz="2800" b="0" dirty="0"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latin typeface="Consolas" panose="020B0609020204030204" pitchFamily="49" charset="0"/>
              </a:rPr>
              <a:t>bool</a:t>
            </a:r>
            <a:r>
              <a:rPr lang="en-US" sz="2800" b="0" dirty="0">
                <a:latin typeface="Consolas" panose="020B0609020204030204" pitchFamily="49" charset="0"/>
              </a:rPr>
              <a:t>&gt; predicate</a:t>
            </a:r>
          </a:p>
          <a:p>
            <a:pPr marL="0" indent="0">
              <a:buNone/>
            </a:pPr>
            <a:r>
              <a:rPr lang="en-US" sz="2800" b="0" dirty="0">
                <a:latin typeface="Consolas" panose="020B0609020204030204" pitchFamily="49" charset="0"/>
              </a:rPr>
              <a:t>  )</a:t>
            </a:r>
          </a:p>
        </p:txBody>
      </p:sp>
      <p:sp>
        <p:nvSpPr>
          <p:cNvPr id="3" name="Explosion 1 2"/>
          <p:cNvSpPr/>
          <p:nvPr/>
        </p:nvSpPr>
        <p:spPr>
          <a:xfrm>
            <a:off x="1571050" y="3473493"/>
            <a:ext cx="1552639" cy="1031001"/>
          </a:xfrm>
          <a:prstGeom prst="irregularSeal1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8635962" y="2832457"/>
            <a:ext cx="2475756" cy="1282072"/>
          </a:xfrm>
          <a:prstGeom prst="irregularSeal1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1582774" y="3974240"/>
            <a:ext cx="1552639" cy="1031001"/>
          </a:xfrm>
          <a:prstGeom prst="irregularSeal1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3418396" y="2757929"/>
            <a:ext cx="3235623" cy="1431128"/>
          </a:xfrm>
          <a:prstGeom prst="irregularSeal1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rizontal Scroll 3"/>
          <p:cNvSpPr/>
          <p:nvPr/>
        </p:nvSpPr>
        <p:spPr>
          <a:xfrm>
            <a:off x="1519311" y="4839018"/>
            <a:ext cx="9592407" cy="1491175"/>
          </a:xfrm>
          <a:prstGeom prst="horizontalScroll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Put Your Lambda Expression Here</a:t>
            </a:r>
          </a:p>
        </p:txBody>
      </p:sp>
    </p:spTree>
    <p:extLst>
      <p:ext uri="{BB962C8B-B14F-4D97-AF65-F5344CB8AC3E}">
        <p14:creationId xmlns:p14="http://schemas.microsoft.com/office/powerpoint/2010/main" val="83798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Jeremy Clark</a:t>
            </a:r>
          </a:p>
          <a:p>
            <a:endParaRPr lang="en-US" sz="3200" dirty="0"/>
          </a:p>
          <a:p>
            <a:pPr lvl="1"/>
            <a:r>
              <a:rPr lang="en-US" sz="3200" dirty="0"/>
              <a:t>http://www.jeremybytes.com</a:t>
            </a:r>
          </a:p>
          <a:p>
            <a:pPr lvl="1"/>
            <a:r>
              <a:rPr lang="en-US" sz="3200" dirty="0"/>
              <a:t>jeremy@jeremybytes.com</a:t>
            </a:r>
          </a:p>
          <a:p>
            <a:pPr lvl="1"/>
            <a:r>
              <a:rPr lang="en-US" sz="3200" dirty="0"/>
              <a:t>@</a:t>
            </a:r>
            <a:r>
              <a:rPr lang="en-US" sz="3200" dirty="0" err="1"/>
              <a:t>jeremybytes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50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</TotalTime>
  <Words>384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Consolas</vt:lpstr>
      <vt:lpstr>Myriad Pro</vt:lpstr>
      <vt:lpstr>Myriad Pro Light</vt:lpstr>
      <vt:lpstr>Wingdings</vt:lpstr>
      <vt:lpstr>Vapor Trail</vt:lpstr>
      <vt:lpstr>Learn to Love Lambdas And LINQ, Too!</vt:lpstr>
      <vt:lpstr>Common Uses</vt:lpstr>
      <vt:lpstr>Anatomy</vt:lpstr>
      <vt:lpstr>Anatomy</vt:lpstr>
      <vt:lpstr>Syntactic Variations</vt:lpstr>
      <vt:lpstr>Query Syntax vs Fluent Syntax</vt:lpstr>
      <vt:lpstr>LINQ Methods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Delegates Part 1: Basics</dc:title>
  <dc:creator>Jeremy Clark</dc:creator>
  <cp:lastModifiedBy>Jeremy Clark</cp:lastModifiedBy>
  <cp:revision>15</cp:revision>
  <dcterms:created xsi:type="dcterms:W3CDTF">2014-12-05T22:44:10Z</dcterms:created>
  <dcterms:modified xsi:type="dcterms:W3CDTF">2022-04-14T01:43:55Z</dcterms:modified>
</cp:coreProperties>
</file>