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27"/>
  </p:notesMasterIdLst>
  <p:sldIdLst>
    <p:sldId id="256" r:id="rId2"/>
    <p:sldId id="257" r:id="rId3"/>
    <p:sldId id="282" r:id="rId4"/>
    <p:sldId id="266" r:id="rId5"/>
    <p:sldId id="267" r:id="rId6"/>
    <p:sldId id="270" r:id="rId7"/>
    <p:sldId id="260" r:id="rId8"/>
    <p:sldId id="268" r:id="rId9"/>
    <p:sldId id="261" r:id="rId10"/>
    <p:sldId id="265" r:id="rId11"/>
    <p:sldId id="279" r:id="rId12"/>
    <p:sldId id="272" r:id="rId13"/>
    <p:sldId id="271" r:id="rId14"/>
    <p:sldId id="262" r:id="rId15"/>
    <p:sldId id="280" r:id="rId16"/>
    <p:sldId id="273" r:id="rId17"/>
    <p:sldId id="281" r:id="rId18"/>
    <p:sldId id="275" r:id="rId19"/>
    <p:sldId id="274" r:id="rId20"/>
    <p:sldId id="277" r:id="rId21"/>
    <p:sldId id="283" r:id="rId22"/>
    <p:sldId id="278" r:id="rId23"/>
    <p:sldId id="263" r:id="rId24"/>
    <p:sldId id="264" r:id="rId25"/>
    <p:sldId id="276" r:id="rId26"/>
  </p:sldIdLst>
  <p:sldSz cx="12192000" cy="6858000"/>
  <p:notesSz cx="7099300" cy="10234613"/>
  <p:embeddedFontLst>
    <p:embeddedFont>
      <p:font typeface="Calibri" panose="020F0502020204030204" pitchFamily="34" charset="0"/>
      <p:regular r:id="rId28"/>
      <p:bold r:id="rId29"/>
      <p:italic r:id="rId30"/>
      <p:boldItalic r:id="rId31"/>
    </p:embeddedFont>
    <p:embeddedFont>
      <p:font typeface="Cambria Math" panose="02040503050406030204" pitchFamily="18" charset="0"/>
      <p:regular r:id="rId32"/>
    </p:embeddedFont>
    <p:embeddedFont>
      <p:font typeface="Gill Sans"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3223">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90" autoAdjust="0"/>
  </p:normalViewPr>
  <p:slideViewPr>
    <p:cSldViewPr snapToGrid="0">
      <p:cViewPr>
        <p:scale>
          <a:sx n="100" d="100"/>
          <a:sy n="100" d="100"/>
        </p:scale>
        <p:origin x="318" y="54"/>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Gill Sans" panose="020B0604020202020204" charset="0"/>
                <a:ea typeface="+mn-ea"/>
                <a:cs typeface="Times New Roman" panose="02020603050405020304" pitchFamily="18" charset="0"/>
              </a:defRPr>
            </a:pPr>
            <a:r>
              <a:rPr lang="en-SG"/>
              <a:t>Proportion of Topics by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Gill Sans" panose="020B0604020202020204" charset="0"/>
              <a:ea typeface="+mn-ea"/>
              <a:cs typeface="Times New Roman" panose="02020603050405020304" pitchFamily="18" charset="0"/>
            </a:defRPr>
          </a:pPr>
          <a:endParaRPr lang="en-US"/>
        </a:p>
      </c:txPr>
    </c:title>
    <c:autoTitleDeleted val="0"/>
    <c:plotArea>
      <c:layout>
        <c:manualLayout>
          <c:layoutTarget val="inner"/>
          <c:xMode val="edge"/>
          <c:yMode val="edge"/>
          <c:x val="0.11248832331374434"/>
          <c:y val="0.16712962962962963"/>
          <c:w val="0.85179686208863559"/>
          <c:h val="0.7318904928550598"/>
        </c:manualLayout>
      </c:layout>
      <c:lineChart>
        <c:grouping val="standard"/>
        <c:varyColors val="0"/>
        <c:ser>
          <c:idx val="0"/>
          <c:order val="0"/>
          <c:tx>
            <c:strRef>
              <c:f>topics_words_reweight_by_year!$K$3</c:f>
              <c:strCache>
                <c:ptCount val="1"/>
                <c:pt idx="0">
                  <c:v>Community</c:v>
                </c:pt>
              </c:strCache>
            </c:strRef>
          </c:tx>
          <c:spPr>
            <a:ln w="28575" cap="rnd">
              <a:solidFill>
                <a:schemeClr val="accent1"/>
              </a:solidFill>
              <a:round/>
            </a:ln>
            <a:effectLst/>
          </c:spPr>
          <c:marker>
            <c:symbol val="none"/>
          </c:marker>
          <c:cat>
            <c:numRef>
              <c:f>topics_words_reweight_by_year!$J$4:$J$10</c:f>
              <c:numCache>
                <c:formatCode>General</c:formatCode>
                <c:ptCount val="7"/>
                <c:pt idx="0">
                  <c:v>2015</c:v>
                </c:pt>
                <c:pt idx="1">
                  <c:v>2016</c:v>
                </c:pt>
                <c:pt idx="2">
                  <c:v>2017</c:v>
                </c:pt>
                <c:pt idx="3">
                  <c:v>2018</c:v>
                </c:pt>
                <c:pt idx="4">
                  <c:v>2019</c:v>
                </c:pt>
                <c:pt idx="5">
                  <c:v>2020</c:v>
                </c:pt>
                <c:pt idx="6">
                  <c:v>2021</c:v>
                </c:pt>
              </c:numCache>
            </c:numRef>
          </c:cat>
          <c:val>
            <c:numRef>
              <c:f>topics_words_reweight_by_year!$K$4:$K$10</c:f>
              <c:numCache>
                <c:formatCode>General</c:formatCode>
                <c:ptCount val="7"/>
                <c:pt idx="0">
                  <c:v>0.1680048694390866</c:v>
                </c:pt>
                <c:pt idx="1">
                  <c:v>0.1539087855546632</c:v>
                </c:pt>
                <c:pt idx="2">
                  <c:v>0.13509983339712772</c:v>
                </c:pt>
                <c:pt idx="3">
                  <c:v>0.13259514922896712</c:v>
                </c:pt>
                <c:pt idx="4">
                  <c:v>0.13736049478222831</c:v>
                </c:pt>
                <c:pt idx="5">
                  <c:v>0.13627330526470319</c:v>
                </c:pt>
                <c:pt idx="6">
                  <c:v>0.12349790618231499</c:v>
                </c:pt>
              </c:numCache>
            </c:numRef>
          </c:val>
          <c:smooth val="0"/>
          <c:extLst>
            <c:ext xmlns:c16="http://schemas.microsoft.com/office/drawing/2014/chart" uri="{C3380CC4-5D6E-409C-BE32-E72D297353CC}">
              <c16:uniqueId val="{00000000-7069-4275-8AD4-2BC7C861F2EF}"/>
            </c:ext>
          </c:extLst>
        </c:ser>
        <c:ser>
          <c:idx val="1"/>
          <c:order val="1"/>
          <c:tx>
            <c:strRef>
              <c:f>topics_words_reweight_by_year!$L$3</c:f>
              <c:strCache>
                <c:ptCount val="1"/>
                <c:pt idx="0">
                  <c:v>Resources</c:v>
                </c:pt>
              </c:strCache>
            </c:strRef>
          </c:tx>
          <c:spPr>
            <a:ln w="28575" cap="rnd">
              <a:solidFill>
                <a:schemeClr val="accent6">
                  <a:lumMod val="40000"/>
                  <a:lumOff val="60000"/>
                </a:schemeClr>
              </a:solidFill>
              <a:round/>
            </a:ln>
            <a:effectLst/>
          </c:spPr>
          <c:marker>
            <c:symbol val="none"/>
          </c:marker>
          <c:cat>
            <c:numRef>
              <c:f>topics_words_reweight_by_year!$J$4:$J$10</c:f>
              <c:numCache>
                <c:formatCode>General</c:formatCode>
                <c:ptCount val="7"/>
                <c:pt idx="0">
                  <c:v>2015</c:v>
                </c:pt>
                <c:pt idx="1">
                  <c:v>2016</c:v>
                </c:pt>
                <c:pt idx="2">
                  <c:v>2017</c:v>
                </c:pt>
                <c:pt idx="3">
                  <c:v>2018</c:v>
                </c:pt>
                <c:pt idx="4">
                  <c:v>2019</c:v>
                </c:pt>
                <c:pt idx="5">
                  <c:v>2020</c:v>
                </c:pt>
                <c:pt idx="6">
                  <c:v>2021</c:v>
                </c:pt>
              </c:numCache>
            </c:numRef>
          </c:cat>
          <c:val>
            <c:numRef>
              <c:f>topics_words_reweight_by_year!$L$4:$L$10</c:f>
              <c:numCache>
                <c:formatCode>General</c:formatCode>
                <c:ptCount val="7"/>
                <c:pt idx="0">
                  <c:v>0.14925621618522406</c:v>
                </c:pt>
                <c:pt idx="1">
                  <c:v>0.14645541928548075</c:v>
                </c:pt>
                <c:pt idx="2">
                  <c:v>0.15373578799370952</c:v>
                </c:pt>
                <c:pt idx="3">
                  <c:v>0.15323391544323348</c:v>
                </c:pt>
                <c:pt idx="4">
                  <c:v>0.15540252185297193</c:v>
                </c:pt>
                <c:pt idx="5">
                  <c:v>0.14743134183305182</c:v>
                </c:pt>
                <c:pt idx="6">
                  <c:v>0.15226775344454657</c:v>
                </c:pt>
              </c:numCache>
            </c:numRef>
          </c:val>
          <c:smooth val="0"/>
          <c:extLst>
            <c:ext xmlns:c16="http://schemas.microsoft.com/office/drawing/2014/chart" uri="{C3380CC4-5D6E-409C-BE32-E72D297353CC}">
              <c16:uniqueId val="{00000001-7069-4275-8AD4-2BC7C861F2EF}"/>
            </c:ext>
          </c:extLst>
        </c:ser>
        <c:ser>
          <c:idx val="2"/>
          <c:order val="2"/>
          <c:tx>
            <c:strRef>
              <c:f>topics_words_reweight_by_year!$M$3</c:f>
              <c:strCache>
                <c:ptCount val="1"/>
                <c:pt idx="0">
                  <c:v>Customers</c:v>
                </c:pt>
              </c:strCache>
            </c:strRef>
          </c:tx>
          <c:spPr>
            <a:ln w="28575" cap="rnd">
              <a:solidFill>
                <a:schemeClr val="accent1">
                  <a:lumMod val="75000"/>
                </a:schemeClr>
              </a:solidFill>
              <a:prstDash val="dash"/>
              <a:round/>
            </a:ln>
            <a:effectLst/>
          </c:spPr>
          <c:marker>
            <c:symbol val="none"/>
          </c:marker>
          <c:cat>
            <c:numRef>
              <c:f>topics_words_reweight_by_year!$J$4:$J$10</c:f>
              <c:numCache>
                <c:formatCode>General</c:formatCode>
                <c:ptCount val="7"/>
                <c:pt idx="0">
                  <c:v>2015</c:v>
                </c:pt>
                <c:pt idx="1">
                  <c:v>2016</c:v>
                </c:pt>
                <c:pt idx="2">
                  <c:v>2017</c:v>
                </c:pt>
                <c:pt idx="3">
                  <c:v>2018</c:v>
                </c:pt>
                <c:pt idx="4">
                  <c:v>2019</c:v>
                </c:pt>
                <c:pt idx="5">
                  <c:v>2020</c:v>
                </c:pt>
                <c:pt idx="6">
                  <c:v>2021</c:v>
                </c:pt>
              </c:numCache>
            </c:numRef>
          </c:cat>
          <c:val>
            <c:numRef>
              <c:f>topics_words_reweight_by_year!$M$4:$M$10</c:f>
              <c:numCache>
                <c:formatCode>General</c:formatCode>
                <c:ptCount val="7"/>
                <c:pt idx="0">
                  <c:v>0.12969906991537153</c:v>
                </c:pt>
                <c:pt idx="1">
                  <c:v>0.12823047063717785</c:v>
                </c:pt>
                <c:pt idx="2">
                  <c:v>0.12822125494098846</c:v>
                </c:pt>
                <c:pt idx="3">
                  <c:v>0.12243093952469299</c:v>
                </c:pt>
                <c:pt idx="4">
                  <c:v>0.12593298867246649</c:v>
                </c:pt>
                <c:pt idx="5">
                  <c:v>0.14367676581640015</c:v>
                </c:pt>
                <c:pt idx="6">
                  <c:v>0.12664674500140113</c:v>
                </c:pt>
              </c:numCache>
            </c:numRef>
          </c:val>
          <c:smooth val="0"/>
          <c:extLst>
            <c:ext xmlns:c16="http://schemas.microsoft.com/office/drawing/2014/chart" uri="{C3380CC4-5D6E-409C-BE32-E72D297353CC}">
              <c16:uniqueId val="{00000002-7069-4275-8AD4-2BC7C861F2EF}"/>
            </c:ext>
          </c:extLst>
        </c:ser>
        <c:ser>
          <c:idx val="3"/>
          <c:order val="3"/>
          <c:tx>
            <c:strRef>
              <c:f>topics_words_reweight_by_year!$N$3</c:f>
              <c:strCache>
                <c:ptCount val="1"/>
                <c:pt idx="0">
                  <c:v>Employees</c:v>
                </c:pt>
              </c:strCache>
            </c:strRef>
          </c:tx>
          <c:spPr>
            <a:ln w="28575" cap="rnd">
              <a:solidFill>
                <a:schemeClr val="accent1">
                  <a:lumMod val="60000"/>
                  <a:lumOff val="40000"/>
                </a:schemeClr>
              </a:solidFill>
              <a:prstDash val="dash"/>
              <a:round/>
            </a:ln>
            <a:effectLst/>
          </c:spPr>
          <c:marker>
            <c:symbol val="none"/>
          </c:marker>
          <c:cat>
            <c:numRef>
              <c:f>topics_words_reweight_by_year!$J$4:$J$10</c:f>
              <c:numCache>
                <c:formatCode>General</c:formatCode>
                <c:ptCount val="7"/>
                <c:pt idx="0">
                  <c:v>2015</c:v>
                </c:pt>
                <c:pt idx="1">
                  <c:v>2016</c:v>
                </c:pt>
                <c:pt idx="2">
                  <c:v>2017</c:v>
                </c:pt>
                <c:pt idx="3">
                  <c:v>2018</c:v>
                </c:pt>
                <c:pt idx="4">
                  <c:v>2019</c:v>
                </c:pt>
                <c:pt idx="5">
                  <c:v>2020</c:v>
                </c:pt>
                <c:pt idx="6">
                  <c:v>2021</c:v>
                </c:pt>
              </c:numCache>
            </c:numRef>
          </c:cat>
          <c:val>
            <c:numRef>
              <c:f>topics_words_reweight_by_year!$N$4:$N$10</c:f>
              <c:numCache>
                <c:formatCode>General</c:formatCode>
                <c:ptCount val="7"/>
                <c:pt idx="0">
                  <c:v>0.1367682299379851</c:v>
                </c:pt>
                <c:pt idx="1">
                  <c:v>0.14034993401472032</c:v>
                </c:pt>
                <c:pt idx="2">
                  <c:v>0.13852670199604977</c:v>
                </c:pt>
                <c:pt idx="3">
                  <c:v>0.13729800526011784</c:v>
                </c:pt>
                <c:pt idx="4">
                  <c:v>0.13443356973126686</c:v>
                </c:pt>
                <c:pt idx="5">
                  <c:v>0.13076229644219761</c:v>
                </c:pt>
                <c:pt idx="6">
                  <c:v>0.12528299021436692</c:v>
                </c:pt>
              </c:numCache>
            </c:numRef>
          </c:val>
          <c:smooth val="0"/>
          <c:extLst>
            <c:ext xmlns:c16="http://schemas.microsoft.com/office/drawing/2014/chart" uri="{C3380CC4-5D6E-409C-BE32-E72D297353CC}">
              <c16:uniqueId val="{00000003-7069-4275-8AD4-2BC7C861F2EF}"/>
            </c:ext>
          </c:extLst>
        </c:ser>
        <c:ser>
          <c:idx val="4"/>
          <c:order val="4"/>
          <c:tx>
            <c:strRef>
              <c:f>topics_words_reweight_by_year!$O$3</c:f>
              <c:strCache>
                <c:ptCount val="1"/>
                <c:pt idx="0">
                  <c:v>Metholodgy</c:v>
                </c:pt>
              </c:strCache>
            </c:strRef>
          </c:tx>
          <c:spPr>
            <a:ln w="28575" cap="rnd">
              <a:solidFill>
                <a:schemeClr val="bg1">
                  <a:lumMod val="65000"/>
                </a:schemeClr>
              </a:solidFill>
              <a:round/>
            </a:ln>
            <a:effectLst/>
          </c:spPr>
          <c:marker>
            <c:symbol val="none"/>
          </c:marker>
          <c:cat>
            <c:numRef>
              <c:f>topics_words_reweight_by_year!$J$4:$J$10</c:f>
              <c:numCache>
                <c:formatCode>General</c:formatCode>
                <c:ptCount val="7"/>
                <c:pt idx="0">
                  <c:v>2015</c:v>
                </c:pt>
                <c:pt idx="1">
                  <c:v>2016</c:v>
                </c:pt>
                <c:pt idx="2">
                  <c:v>2017</c:v>
                </c:pt>
                <c:pt idx="3">
                  <c:v>2018</c:v>
                </c:pt>
                <c:pt idx="4">
                  <c:v>2019</c:v>
                </c:pt>
                <c:pt idx="5">
                  <c:v>2020</c:v>
                </c:pt>
                <c:pt idx="6">
                  <c:v>2021</c:v>
                </c:pt>
              </c:numCache>
            </c:numRef>
          </c:cat>
          <c:val>
            <c:numRef>
              <c:f>topics_words_reweight_by_year!$O$4:$O$10</c:f>
              <c:numCache>
                <c:formatCode>General</c:formatCode>
                <c:ptCount val="7"/>
                <c:pt idx="0">
                  <c:v>0.12575677796281456</c:v>
                </c:pt>
                <c:pt idx="1">
                  <c:v>0.12243128040992213</c:v>
                </c:pt>
                <c:pt idx="2">
                  <c:v>0.13146680607460615</c:v>
                </c:pt>
                <c:pt idx="3">
                  <c:v>0.13942100204115063</c:v>
                </c:pt>
                <c:pt idx="4">
                  <c:v>0.14188600585666139</c:v>
                </c:pt>
                <c:pt idx="5">
                  <c:v>0.13094982648834738</c:v>
                </c:pt>
                <c:pt idx="6">
                  <c:v>0.1291670033106975</c:v>
                </c:pt>
              </c:numCache>
            </c:numRef>
          </c:val>
          <c:smooth val="0"/>
          <c:extLst>
            <c:ext xmlns:c16="http://schemas.microsoft.com/office/drawing/2014/chart" uri="{C3380CC4-5D6E-409C-BE32-E72D297353CC}">
              <c16:uniqueId val="{00000004-7069-4275-8AD4-2BC7C861F2EF}"/>
            </c:ext>
          </c:extLst>
        </c:ser>
        <c:ser>
          <c:idx val="5"/>
          <c:order val="5"/>
          <c:tx>
            <c:strRef>
              <c:f>topics_words_reweight_by_year!$P$3</c:f>
              <c:strCache>
                <c:ptCount val="1"/>
                <c:pt idx="0">
                  <c:v>Governance</c:v>
                </c:pt>
              </c:strCache>
            </c:strRef>
          </c:tx>
          <c:spPr>
            <a:ln w="28575" cap="rnd">
              <a:solidFill>
                <a:schemeClr val="accent2">
                  <a:lumMod val="75000"/>
                </a:schemeClr>
              </a:solidFill>
              <a:round/>
            </a:ln>
            <a:effectLst/>
          </c:spPr>
          <c:marker>
            <c:symbol val="none"/>
          </c:marker>
          <c:cat>
            <c:numRef>
              <c:f>topics_words_reweight_by_year!$J$4:$J$10</c:f>
              <c:numCache>
                <c:formatCode>General</c:formatCode>
                <c:ptCount val="7"/>
                <c:pt idx="0">
                  <c:v>2015</c:v>
                </c:pt>
                <c:pt idx="1">
                  <c:v>2016</c:v>
                </c:pt>
                <c:pt idx="2">
                  <c:v>2017</c:v>
                </c:pt>
                <c:pt idx="3">
                  <c:v>2018</c:v>
                </c:pt>
                <c:pt idx="4">
                  <c:v>2019</c:v>
                </c:pt>
                <c:pt idx="5">
                  <c:v>2020</c:v>
                </c:pt>
                <c:pt idx="6">
                  <c:v>2021</c:v>
                </c:pt>
              </c:numCache>
            </c:numRef>
          </c:cat>
          <c:val>
            <c:numRef>
              <c:f>topics_words_reweight_by_year!$P$4:$P$10</c:f>
              <c:numCache>
                <c:formatCode>General</c:formatCode>
                <c:ptCount val="7"/>
                <c:pt idx="0">
                  <c:v>0.17135908017956053</c:v>
                </c:pt>
                <c:pt idx="1">
                  <c:v>0.19172381880962491</c:v>
                </c:pt>
                <c:pt idx="2">
                  <c:v>0.18581667368147897</c:v>
                </c:pt>
                <c:pt idx="3">
                  <c:v>0.17415848733626807</c:v>
                </c:pt>
                <c:pt idx="4">
                  <c:v>0.15696564734447832</c:v>
                </c:pt>
                <c:pt idx="5">
                  <c:v>0.15452942536054826</c:v>
                </c:pt>
                <c:pt idx="6">
                  <c:v>0.15495321930259279</c:v>
                </c:pt>
              </c:numCache>
            </c:numRef>
          </c:val>
          <c:smooth val="0"/>
          <c:extLst>
            <c:ext xmlns:c16="http://schemas.microsoft.com/office/drawing/2014/chart" uri="{C3380CC4-5D6E-409C-BE32-E72D297353CC}">
              <c16:uniqueId val="{00000005-7069-4275-8AD4-2BC7C861F2EF}"/>
            </c:ext>
          </c:extLst>
        </c:ser>
        <c:ser>
          <c:idx val="6"/>
          <c:order val="6"/>
          <c:tx>
            <c:strRef>
              <c:f>topics_words_reweight_by_year!$Q$3</c:f>
              <c:strCache>
                <c:ptCount val="1"/>
                <c:pt idx="0">
                  <c:v>Climate</c:v>
                </c:pt>
              </c:strCache>
            </c:strRef>
          </c:tx>
          <c:spPr>
            <a:ln w="28575" cap="rnd">
              <a:solidFill>
                <a:schemeClr val="accent6">
                  <a:lumMod val="50000"/>
                </a:schemeClr>
              </a:solidFill>
              <a:round/>
            </a:ln>
            <a:effectLst/>
          </c:spPr>
          <c:marker>
            <c:symbol val="none"/>
          </c:marker>
          <c:cat>
            <c:numRef>
              <c:f>topics_words_reweight_by_year!$J$4:$J$10</c:f>
              <c:numCache>
                <c:formatCode>General</c:formatCode>
                <c:ptCount val="7"/>
                <c:pt idx="0">
                  <c:v>2015</c:v>
                </c:pt>
                <c:pt idx="1">
                  <c:v>2016</c:v>
                </c:pt>
                <c:pt idx="2">
                  <c:v>2017</c:v>
                </c:pt>
                <c:pt idx="3">
                  <c:v>2018</c:v>
                </c:pt>
                <c:pt idx="4">
                  <c:v>2019</c:v>
                </c:pt>
                <c:pt idx="5">
                  <c:v>2020</c:v>
                </c:pt>
                <c:pt idx="6">
                  <c:v>2021</c:v>
                </c:pt>
              </c:numCache>
            </c:numRef>
          </c:cat>
          <c:val>
            <c:numRef>
              <c:f>topics_words_reweight_by_year!$Q$4:$Q$10</c:f>
              <c:numCache>
                <c:formatCode>General</c:formatCode>
                <c:ptCount val="7"/>
                <c:pt idx="0">
                  <c:v>0.11915575637995765</c:v>
                </c:pt>
                <c:pt idx="1">
                  <c:v>0.11690029128841101</c:v>
                </c:pt>
                <c:pt idx="2">
                  <c:v>0.12713294191603933</c:v>
                </c:pt>
                <c:pt idx="3">
                  <c:v>0.14086250116556986</c:v>
                </c:pt>
                <c:pt idx="4">
                  <c:v>0.14801877175992656</c:v>
                </c:pt>
                <c:pt idx="5">
                  <c:v>0.15637703879475148</c:v>
                </c:pt>
                <c:pt idx="6">
                  <c:v>0.1881843825440801</c:v>
                </c:pt>
              </c:numCache>
            </c:numRef>
          </c:val>
          <c:smooth val="0"/>
          <c:extLst>
            <c:ext xmlns:c16="http://schemas.microsoft.com/office/drawing/2014/chart" uri="{C3380CC4-5D6E-409C-BE32-E72D297353CC}">
              <c16:uniqueId val="{00000006-7069-4275-8AD4-2BC7C861F2EF}"/>
            </c:ext>
          </c:extLst>
        </c:ser>
        <c:dLbls>
          <c:showLegendKey val="0"/>
          <c:showVal val="0"/>
          <c:showCatName val="0"/>
          <c:showSerName val="0"/>
          <c:showPercent val="0"/>
          <c:showBubbleSize val="0"/>
        </c:dLbls>
        <c:smooth val="0"/>
        <c:axId val="1919712863"/>
        <c:axId val="1919718687"/>
      </c:lineChart>
      <c:catAx>
        <c:axId val="191971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ill Sans" panose="020B0604020202020204" charset="0"/>
                <a:ea typeface="+mn-ea"/>
                <a:cs typeface="Times New Roman" panose="02020603050405020304" pitchFamily="18" charset="0"/>
              </a:defRPr>
            </a:pPr>
            <a:endParaRPr lang="en-US"/>
          </a:p>
        </c:txPr>
        <c:crossAx val="1919718687"/>
        <c:crosses val="autoZero"/>
        <c:auto val="1"/>
        <c:lblAlgn val="ctr"/>
        <c:lblOffset val="100"/>
        <c:noMultiLvlLbl val="0"/>
      </c:catAx>
      <c:valAx>
        <c:axId val="1919718687"/>
        <c:scaling>
          <c:orientation val="minMax"/>
          <c:max val="0.2"/>
          <c:min val="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ill Sans" panose="020B0604020202020204" charset="0"/>
                <a:ea typeface="+mn-ea"/>
                <a:cs typeface="Times New Roman" panose="02020603050405020304" pitchFamily="18" charset="0"/>
              </a:defRPr>
            </a:pPr>
            <a:endParaRPr lang="en-US"/>
          </a:p>
        </c:txPr>
        <c:crossAx val="1919712863"/>
        <c:crosses val="autoZero"/>
        <c:crossBetween val="between"/>
      </c:valAx>
      <c:spPr>
        <a:noFill/>
        <a:ln>
          <a:noFill/>
        </a:ln>
        <a:effectLst/>
      </c:spPr>
    </c:plotArea>
    <c:legend>
      <c:legendPos val="r"/>
      <c:layout>
        <c:manualLayout>
          <c:xMode val="edge"/>
          <c:yMode val="edge"/>
          <c:x val="0.13279380533864801"/>
          <c:y val="0.60195027704870219"/>
          <c:w val="0.82323229630735351"/>
          <c:h val="0.2548957421988918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Gill Sans" panose="020B0604020202020204" charset="0"/>
              <a:ea typeface="+mn-ea"/>
              <a:cs typeface="Times New Roman" panose="02020603050405020304" pitchFamily="18" charset="0"/>
            </a:defRPr>
          </a:pPr>
          <a:endParaRPr lang="en-US"/>
        </a:p>
      </c:txPr>
    </c:legend>
    <c:plotVisOnly val="1"/>
    <c:dispBlanksAs val="gap"/>
    <c:showDLblsOverMax val="0"/>
  </c:chart>
  <c:spPr>
    <a:noFill/>
    <a:ln>
      <a:solidFill>
        <a:srgbClr val="1C385B"/>
      </a:solidFill>
    </a:ln>
    <a:effectLst/>
  </c:spPr>
  <c:txPr>
    <a:bodyPr/>
    <a:lstStyle/>
    <a:p>
      <a:pPr>
        <a:defRPr>
          <a:latin typeface="Gill Sans" panose="020B0604020202020204" charset="0"/>
          <a:cs typeface="Times New Roman" panose="02020603050405020304" pitchFamily="18"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3T21:52:52.3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34,'45'-2,"51"-9,31-2,857 7,-531 9,-386-5,-35 0,-1 2,53 6,-74-4,0 1,0 0,-1 1,17 8,-17-7,1 0,0-1,0 0,15 3,163 17,-58-16,-39-4,-68 0,-6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3T21:52:59.3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312 0,'1165'0,"-1251"5,-132 22,121-12,-46 5,-391 50,510-66,1 1,0 2,0 0,1 1,0 2,-28 16,15-9,-46 17,71-30,3-3,0 1,0 0,1 1,-1-1,1 1,-1 1,1-1,0 1,1 0,-1 0,-8 9,14-13,0 1,0 0,-1 0,1-1,0 1,0 0,0 0,0 0,0 0,0-1,0 1,0 0,0 0,0 0,1 0,-1-1,0 1,1 0,-1 0,0-1,1 1,-1 0,1-1,-1 1,1 0,-1-1,1 1,-1-1,1 1,0-1,-1 1,1-1,0 1,0-1,-1 0,1 1,0-1,0 0,-1 1,1-1,0 0,0 0,0 0,0 0,1 0,42 8,-44-8,102 6,103-8,-55-2,774 5,-892 1,-1 2,1 1,56 16,-14-2,-37-6,-29-4,-25-1,-45 4,18-5,-1 3,-58 21,16 2,13-6,-89 47,148-67,-1 0,1-1,-1-1,0-1,0 0,-1-1,-27 1,-125-6,75-1,39 3,7 1,1-2,-1-2,-52-11,48 7,-1 2,0 2,-72 5,29 0,70-2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575" cy="511175"/>
          </a:xfrm>
          <a:prstGeom prst="rect">
            <a:avLst/>
          </a:prstGeom>
          <a:noFill/>
          <a:ln>
            <a:noFill/>
          </a:ln>
        </p:spPr>
        <p:txBody>
          <a:bodyPr spcFirstLastPara="1" wrap="square" lIns="99025" tIns="49500" rIns="99025" bIns="49500" anchor="t" anchorCtr="0">
            <a:noAutofit/>
          </a:bodyPr>
          <a:lstStyle>
            <a:lvl1pPr marR="0" lvl="0"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1137" y="0"/>
            <a:ext cx="3076575" cy="511175"/>
          </a:xfrm>
          <a:prstGeom prst="rect">
            <a:avLst/>
          </a:prstGeom>
          <a:noFill/>
          <a:ln>
            <a:noFill/>
          </a:ln>
        </p:spPr>
        <p:txBody>
          <a:bodyPr spcFirstLastPara="1" wrap="square" lIns="99025" tIns="49500" rIns="99025" bIns="49500" anchor="t" anchorCtr="0">
            <a:noAutofit/>
          </a:bodyPr>
          <a:lstStyle>
            <a:lvl1pPr marR="0" lvl="0" algn="r" rtl="0">
              <a:lnSpc>
                <a:spcPct val="100000"/>
              </a:lnSpc>
              <a:spcBef>
                <a:spcPts val="0"/>
              </a:spcBef>
              <a:spcAft>
                <a:spcPts val="0"/>
              </a:spcAft>
              <a:buSzPts val="1400"/>
              <a:buNone/>
              <a:defRPr sz="13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9700" y="768350"/>
            <a:ext cx="6819900" cy="383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9612" y="4860925"/>
            <a:ext cx="5680075" cy="4605337"/>
          </a:xfrm>
          <a:prstGeom prst="rect">
            <a:avLst/>
          </a:prstGeom>
          <a:noFill/>
          <a:ln>
            <a:noFill/>
          </a:ln>
        </p:spPr>
        <p:txBody>
          <a:bodyPr spcFirstLastPara="1" wrap="square" lIns="99025" tIns="49500" rIns="99025" bIns="495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721850"/>
            <a:ext cx="3076575" cy="511175"/>
          </a:xfrm>
          <a:prstGeom prst="rect">
            <a:avLst/>
          </a:prstGeom>
          <a:noFill/>
          <a:ln>
            <a:noFill/>
          </a:ln>
        </p:spPr>
        <p:txBody>
          <a:bodyPr spcFirstLastPara="1" wrap="square" lIns="99025" tIns="49500" rIns="99025" bIns="49500" anchor="b" anchorCtr="0">
            <a:noAutofit/>
          </a:bodyPr>
          <a:lstStyle>
            <a:lvl1pPr marR="0" lvl="0"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1137" y="9721850"/>
            <a:ext cx="3076575" cy="511175"/>
          </a:xfrm>
          <a:prstGeom prst="rect">
            <a:avLst/>
          </a:prstGeom>
          <a:noFill/>
          <a:ln>
            <a:noFill/>
          </a:ln>
        </p:spPr>
        <p:txBody>
          <a:bodyPr spcFirstLastPara="1" wrap="square" lIns="99025" tIns="49500" rIns="99025" bIns="495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86f8cf29c7_0_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86f8cf29c7_0_0: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45" name="Google Shape;145;g186f8cf29c7_0_0: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1</a:t>
            </a:fld>
            <a:endParaRPr sz="1400">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Research methodology – What research method did you use, and why did you use it?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10</a:t>
            </a:fld>
            <a:endParaRPr lang="en-US"/>
          </a:p>
        </p:txBody>
      </p:sp>
    </p:spTree>
    <p:extLst>
      <p:ext uri="{BB962C8B-B14F-4D97-AF65-F5344CB8AC3E}">
        <p14:creationId xmlns:p14="http://schemas.microsoft.com/office/powerpoint/2010/main" val="2539203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Research methodology – What research method did you use, and why did you use it?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11</a:t>
            </a:fld>
            <a:endParaRPr lang="en-US"/>
          </a:p>
        </p:txBody>
      </p:sp>
    </p:spTree>
    <p:extLst>
      <p:ext uri="{BB962C8B-B14F-4D97-AF65-F5344CB8AC3E}">
        <p14:creationId xmlns:p14="http://schemas.microsoft.com/office/powerpoint/2010/main" val="2905898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Research methodology – What research method did you use, and why did you use it?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12</a:t>
            </a:fld>
            <a:endParaRPr lang="en-US"/>
          </a:p>
        </p:txBody>
      </p:sp>
    </p:spTree>
    <p:extLst>
      <p:ext uri="{BB962C8B-B14F-4D97-AF65-F5344CB8AC3E}">
        <p14:creationId xmlns:p14="http://schemas.microsoft.com/office/powerpoint/2010/main" val="1034345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Research methodology – What research method did you use, and why did you use it?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13</a:t>
            </a:fld>
            <a:endParaRPr lang="en-US"/>
          </a:p>
        </p:txBody>
      </p:sp>
    </p:spTree>
    <p:extLst>
      <p:ext uri="{BB962C8B-B14F-4D97-AF65-F5344CB8AC3E}">
        <p14:creationId xmlns:p14="http://schemas.microsoft.com/office/powerpoint/2010/main" val="3744331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The OLS method aims to minimize the sum of square differences between the observed and predicted values. </a:t>
            </a:r>
          </a:p>
          <a:p>
            <a:endParaRPr lang="en-US" dirty="0"/>
          </a:p>
          <a:p>
            <a:r>
              <a:rPr lang="en-US" dirty="0"/>
              <a:t>The Ohlson’s model (Ohlson, 1995) will be used as a baseline model. The Ohlson’s model was also used in </a:t>
            </a:r>
            <a:r>
              <a:rPr lang="en-US" dirty="0" err="1"/>
              <a:t>Loh</a:t>
            </a:r>
            <a:r>
              <a:rPr lang="en-US" dirty="0"/>
              <a:t> et al. (2017).</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14</a:t>
            </a:fld>
            <a:endParaRPr lang="en-US"/>
          </a:p>
        </p:txBody>
      </p:sp>
    </p:spTree>
    <p:extLst>
      <p:ext uri="{BB962C8B-B14F-4D97-AF65-F5344CB8AC3E}">
        <p14:creationId xmlns:p14="http://schemas.microsoft.com/office/powerpoint/2010/main" val="3540539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Research methodology – What research method did you use, and why did you use it?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15</a:t>
            </a:fld>
            <a:endParaRPr lang="en-US"/>
          </a:p>
        </p:txBody>
      </p:sp>
    </p:spTree>
    <p:extLst>
      <p:ext uri="{BB962C8B-B14F-4D97-AF65-F5344CB8AC3E}">
        <p14:creationId xmlns:p14="http://schemas.microsoft.com/office/powerpoint/2010/main" val="668994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Findings and discussions – In your research, what were the key deductions that you came upon?</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16</a:t>
            </a:fld>
            <a:endParaRPr lang="en-US"/>
          </a:p>
        </p:txBody>
      </p:sp>
    </p:spTree>
    <p:extLst>
      <p:ext uri="{BB962C8B-B14F-4D97-AF65-F5344CB8AC3E}">
        <p14:creationId xmlns:p14="http://schemas.microsoft.com/office/powerpoint/2010/main" val="1839028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Findings and discussions – In your research, what were the key deductions that you came upon?</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17</a:t>
            </a:fld>
            <a:endParaRPr lang="en-US"/>
          </a:p>
        </p:txBody>
      </p:sp>
    </p:spTree>
    <p:extLst>
      <p:ext uri="{BB962C8B-B14F-4D97-AF65-F5344CB8AC3E}">
        <p14:creationId xmlns:p14="http://schemas.microsoft.com/office/powerpoint/2010/main" val="3777685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Findings and discussions – In your research, what were the key deductions that you came upon?</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18</a:t>
            </a:fld>
            <a:endParaRPr lang="en-US"/>
          </a:p>
        </p:txBody>
      </p:sp>
    </p:spTree>
    <p:extLst>
      <p:ext uri="{BB962C8B-B14F-4D97-AF65-F5344CB8AC3E}">
        <p14:creationId xmlns:p14="http://schemas.microsoft.com/office/powerpoint/2010/main" val="3303570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Findings and discussions – In your research, what were the key deductions that you came upon?</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19</a:t>
            </a:fld>
            <a:endParaRPr lang="en-US"/>
          </a:p>
        </p:txBody>
      </p:sp>
    </p:spTree>
    <p:extLst>
      <p:ext uri="{BB962C8B-B14F-4D97-AF65-F5344CB8AC3E}">
        <p14:creationId xmlns:p14="http://schemas.microsoft.com/office/powerpoint/2010/main" val="150648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86f8cf29c7_0_1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86f8cf29c7_0_10: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en-SG" b="1" dirty="0"/>
              <a:t>Reference:</a:t>
            </a:r>
            <a:br>
              <a:rPr lang="en-SG" dirty="0"/>
            </a:br>
            <a:r>
              <a:rPr lang="en-SG" dirty="0"/>
              <a:t>https://www.theguardian.com/environment/2022/nov/07/cop27-climate-summit-un-secretary-general-antonio-Guterres</a:t>
            </a:r>
          </a:p>
          <a:p>
            <a:pPr marL="0" lvl="0" indent="0" algn="l" rtl="0">
              <a:spcBef>
                <a:spcPts val="0"/>
              </a:spcBef>
              <a:spcAft>
                <a:spcPts val="0"/>
              </a:spcAft>
              <a:buNone/>
            </a:pPr>
            <a:endParaRPr dirty="0"/>
          </a:p>
        </p:txBody>
      </p:sp>
      <p:sp>
        <p:nvSpPr>
          <p:cNvPr id="152" name="Google Shape;152;g186f8cf29c7_0_10: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2</a:t>
            </a:fld>
            <a:endParaRPr sz="1400">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Findings and discussions – In your research, what were the key deductions that you came upon?</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20</a:t>
            </a:fld>
            <a:endParaRPr lang="en-US"/>
          </a:p>
        </p:txBody>
      </p:sp>
    </p:spTree>
    <p:extLst>
      <p:ext uri="{BB962C8B-B14F-4D97-AF65-F5344CB8AC3E}">
        <p14:creationId xmlns:p14="http://schemas.microsoft.com/office/powerpoint/2010/main" val="2039269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Findings and discussions – In your research, what were the key deductions that you came upon?</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21</a:t>
            </a:fld>
            <a:endParaRPr lang="en-US"/>
          </a:p>
        </p:txBody>
      </p:sp>
    </p:spTree>
    <p:extLst>
      <p:ext uri="{BB962C8B-B14F-4D97-AF65-F5344CB8AC3E}">
        <p14:creationId xmlns:p14="http://schemas.microsoft.com/office/powerpoint/2010/main" val="908162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Implications, limitations, suggestions, and conclusion – Here, you have to exhaust the setbacks you encountered during the study, the consequences that your target audience will face if they do not follow the deductions, and then finally sum up the discussions.</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22</a:t>
            </a:fld>
            <a:endParaRPr lang="en-US"/>
          </a:p>
        </p:txBody>
      </p:sp>
    </p:spTree>
    <p:extLst>
      <p:ext uri="{BB962C8B-B14F-4D97-AF65-F5344CB8AC3E}">
        <p14:creationId xmlns:p14="http://schemas.microsoft.com/office/powerpoint/2010/main" val="1313639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Implications, limitations, suggestions, and conclusion – Here, you have to exhaust the setbacks you encountered during the study, the consequences that your target audience will face if they do not follow the deductions, and then finally sum up the discussions.</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23</a:t>
            </a:fld>
            <a:endParaRPr lang="en-US"/>
          </a:p>
        </p:txBody>
      </p:sp>
    </p:spTree>
    <p:extLst>
      <p:ext uri="{BB962C8B-B14F-4D97-AF65-F5344CB8AC3E}">
        <p14:creationId xmlns:p14="http://schemas.microsoft.com/office/powerpoint/2010/main" val="2978610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86f8cf29c7_0_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86f8cf29c7_0_0: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45" name="Google Shape;145;g186f8cf29c7_0_0: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24</a:t>
            </a:fld>
            <a:endParaRPr sz="1400">
              <a:latin typeface="Arial"/>
              <a:ea typeface="Arial"/>
              <a:cs typeface="Arial"/>
              <a:sym typeface="Arial"/>
            </a:endParaRPr>
          </a:p>
        </p:txBody>
      </p:sp>
    </p:spTree>
    <p:extLst>
      <p:ext uri="{BB962C8B-B14F-4D97-AF65-F5344CB8AC3E}">
        <p14:creationId xmlns:p14="http://schemas.microsoft.com/office/powerpoint/2010/main" val="3660891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Findings and discussions – In your research, what were the key deductions that you came upon?</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25</a:t>
            </a:fld>
            <a:endParaRPr lang="en-US"/>
          </a:p>
        </p:txBody>
      </p:sp>
    </p:spTree>
    <p:extLst>
      <p:ext uri="{BB962C8B-B14F-4D97-AF65-F5344CB8AC3E}">
        <p14:creationId xmlns:p14="http://schemas.microsoft.com/office/powerpoint/2010/main" val="157501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e29c39ee5_1_7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e29c39ee5_1_71: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en-US" dirty="0"/>
              <a:t>Introduction – Explain the need for this study</a:t>
            </a:r>
            <a:endParaRPr dirty="0"/>
          </a:p>
        </p:txBody>
      </p:sp>
      <p:sp>
        <p:nvSpPr>
          <p:cNvPr id="158" name="Google Shape;158;g6e29c39ee5_1_71: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3</a:t>
            </a:fld>
            <a:endParaRPr sz="1400">
              <a:latin typeface="Arial"/>
              <a:ea typeface="Arial"/>
              <a:cs typeface="Arial"/>
              <a:sym typeface="Arial"/>
            </a:endParaRPr>
          </a:p>
        </p:txBody>
      </p:sp>
    </p:spTree>
    <p:extLst>
      <p:ext uri="{BB962C8B-B14F-4D97-AF65-F5344CB8AC3E}">
        <p14:creationId xmlns:p14="http://schemas.microsoft.com/office/powerpoint/2010/main" val="75751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e29c39ee5_1_7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e29c39ee5_1_71: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en-US" dirty="0"/>
              <a:t>Introduction – Explain the need for this study</a:t>
            </a:r>
            <a:endParaRPr dirty="0"/>
          </a:p>
        </p:txBody>
      </p:sp>
      <p:sp>
        <p:nvSpPr>
          <p:cNvPr id="158" name="Google Shape;158;g6e29c39ee5_1_71: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4</a:t>
            </a:fld>
            <a:endParaRPr sz="1400">
              <a:latin typeface="Arial"/>
              <a:ea typeface="Arial"/>
              <a:cs typeface="Arial"/>
              <a:sym typeface="Arial"/>
            </a:endParaRPr>
          </a:p>
        </p:txBody>
      </p:sp>
    </p:spTree>
    <p:extLst>
      <p:ext uri="{BB962C8B-B14F-4D97-AF65-F5344CB8AC3E}">
        <p14:creationId xmlns:p14="http://schemas.microsoft.com/office/powerpoint/2010/main" val="1366879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e29c39ee5_1_7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e29c39ee5_1_71: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en-US" dirty="0"/>
              <a:t>Introduction – Explain the need for this study</a:t>
            </a:r>
            <a:endParaRPr dirty="0"/>
          </a:p>
        </p:txBody>
      </p:sp>
      <p:sp>
        <p:nvSpPr>
          <p:cNvPr id="158" name="Google Shape;158;g6e29c39ee5_1_71: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5</a:t>
            </a:fld>
            <a:endParaRPr sz="1400">
              <a:latin typeface="Arial"/>
              <a:ea typeface="Arial"/>
              <a:cs typeface="Arial"/>
              <a:sym typeface="Arial"/>
            </a:endParaRPr>
          </a:p>
        </p:txBody>
      </p:sp>
    </p:spTree>
    <p:extLst>
      <p:ext uri="{BB962C8B-B14F-4D97-AF65-F5344CB8AC3E}">
        <p14:creationId xmlns:p14="http://schemas.microsoft.com/office/powerpoint/2010/main" val="182115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e29c39ee5_1_7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e29c39ee5_1_71: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en-US" dirty="0"/>
              <a:t>Introduction – Explain the need for this study</a:t>
            </a:r>
            <a:endParaRPr dirty="0"/>
          </a:p>
        </p:txBody>
      </p:sp>
      <p:sp>
        <p:nvSpPr>
          <p:cNvPr id="158" name="Google Shape;158;g6e29c39ee5_1_71: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6</a:t>
            </a:fld>
            <a:endParaRPr sz="1400">
              <a:latin typeface="Arial"/>
              <a:ea typeface="Arial"/>
              <a:cs typeface="Arial"/>
              <a:sym typeface="Arial"/>
            </a:endParaRPr>
          </a:p>
        </p:txBody>
      </p:sp>
    </p:spTree>
    <p:extLst>
      <p:ext uri="{BB962C8B-B14F-4D97-AF65-F5344CB8AC3E}">
        <p14:creationId xmlns:p14="http://schemas.microsoft.com/office/powerpoint/2010/main" val="1236664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Literature review – Explain what other scholars have found on the subject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7</a:t>
            </a:fld>
            <a:endParaRPr lang="en-US"/>
          </a:p>
        </p:txBody>
      </p:sp>
    </p:spTree>
    <p:extLst>
      <p:ext uri="{BB962C8B-B14F-4D97-AF65-F5344CB8AC3E}">
        <p14:creationId xmlns:p14="http://schemas.microsoft.com/office/powerpoint/2010/main" val="905782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Literature review – Explain what other scholars have found on the subject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8</a:t>
            </a:fld>
            <a:endParaRPr lang="en-US"/>
          </a:p>
        </p:txBody>
      </p:sp>
    </p:spTree>
    <p:extLst>
      <p:ext uri="{BB962C8B-B14F-4D97-AF65-F5344CB8AC3E}">
        <p14:creationId xmlns:p14="http://schemas.microsoft.com/office/powerpoint/2010/main" val="1479766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Research methodology – What research method did you use, and why did you use it?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9</a:t>
            </a:fld>
            <a:endParaRPr lang="en-US"/>
          </a:p>
        </p:txBody>
      </p:sp>
    </p:spTree>
    <p:extLst>
      <p:ext uri="{BB962C8B-B14F-4D97-AF65-F5344CB8AC3E}">
        <p14:creationId xmlns:p14="http://schemas.microsoft.com/office/powerpoint/2010/main" val="2983051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type="title">
  <p:cSld name="TITLE">
    <p:spTree>
      <p:nvGrpSpPr>
        <p:cNvPr id="1" name="Shape 55"/>
        <p:cNvGrpSpPr/>
        <p:nvPr/>
      </p:nvGrpSpPr>
      <p:grpSpPr>
        <a:xfrm>
          <a:off x="0" y="0"/>
          <a:ext cx="0" cy="0"/>
          <a:chOff x="0" y="0"/>
          <a:chExt cx="0" cy="0"/>
        </a:xfrm>
      </p:grpSpPr>
      <p:sp>
        <p:nvSpPr>
          <p:cNvPr id="56" name="Google Shape;56;p2"/>
          <p:cNvSpPr txBox="1">
            <a:spLocks noGrp="1"/>
          </p:cNvSpPr>
          <p:nvPr>
            <p:ph type="ctrTitle"/>
          </p:nvPr>
        </p:nvSpPr>
        <p:spPr>
          <a:xfrm>
            <a:off x="554853" y="2181303"/>
            <a:ext cx="11082300" cy="14700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900"/>
              <a:buNone/>
              <a:defRPr sz="6000" b="1" i="0">
                <a:solidFill>
                  <a:srgbClr val="FFFFFF"/>
                </a:solidFill>
                <a:latin typeface="Gill Sans"/>
                <a:ea typeface="Gill Sans"/>
                <a:cs typeface="Gill Sans"/>
                <a:sym typeface="Gill Sans"/>
              </a:defRPr>
            </a:lvl1pPr>
            <a:lvl2pPr lvl="1" algn="ctr" rtl="0">
              <a:spcBef>
                <a:spcPts val="0"/>
              </a:spcBef>
              <a:spcAft>
                <a:spcPts val="0"/>
              </a:spcAft>
              <a:buSzPts val="1900"/>
              <a:buNone/>
              <a:defRPr sz="1900"/>
            </a:lvl2pPr>
            <a:lvl3pPr lvl="2" algn="ctr" rtl="0">
              <a:spcBef>
                <a:spcPts val="0"/>
              </a:spcBef>
              <a:spcAft>
                <a:spcPts val="0"/>
              </a:spcAft>
              <a:buSzPts val="1900"/>
              <a:buNone/>
              <a:defRPr sz="1900"/>
            </a:lvl3pPr>
            <a:lvl4pPr lvl="3" algn="ctr" rtl="0">
              <a:spcBef>
                <a:spcPts val="0"/>
              </a:spcBef>
              <a:spcAft>
                <a:spcPts val="0"/>
              </a:spcAft>
              <a:buSzPts val="1900"/>
              <a:buNone/>
              <a:defRPr sz="1900"/>
            </a:lvl4pPr>
            <a:lvl5pPr lvl="4" algn="ctr" rtl="0">
              <a:spcBef>
                <a:spcPts val="0"/>
              </a:spcBef>
              <a:spcAft>
                <a:spcPts val="0"/>
              </a:spcAft>
              <a:buSzPts val="1900"/>
              <a:buNone/>
              <a:defRPr sz="1900"/>
            </a:lvl5pPr>
            <a:lvl6pPr lvl="5" algn="ctr" rtl="0">
              <a:spcBef>
                <a:spcPts val="0"/>
              </a:spcBef>
              <a:spcAft>
                <a:spcPts val="0"/>
              </a:spcAft>
              <a:buSzPts val="1900"/>
              <a:buNone/>
              <a:defRPr sz="1900"/>
            </a:lvl6pPr>
            <a:lvl7pPr lvl="6" algn="ctr" rtl="0">
              <a:spcBef>
                <a:spcPts val="0"/>
              </a:spcBef>
              <a:spcAft>
                <a:spcPts val="0"/>
              </a:spcAft>
              <a:buSzPts val="1900"/>
              <a:buNone/>
              <a:defRPr sz="1900"/>
            </a:lvl7pPr>
            <a:lvl8pPr lvl="7" algn="ctr" rtl="0">
              <a:spcBef>
                <a:spcPts val="0"/>
              </a:spcBef>
              <a:spcAft>
                <a:spcPts val="0"/>
              </a:spcAft>
              <a:buSzPts val="1900"/>
              <a:buNone/>
              <a:defRPr sz="1900"/>
            </a:lvl8pPr>
            <a:lvl9pPr lvl="8" algn="ctr" rtl="0">
              <a:spcBef>
                <a:spcPts val="0"/>
              </a:spcBef>
              <a:spcAft>
                <a:spcPts val="0"/>
              </a:spcAft>
              <a:buSzPts val="1900"/>
              <a:buNone/>
              <a:defRPr sz="1900"/>
            </a:lvl9pPr>
          </a:lstStyle>
          <a:p>
            <a:endParaRPr/>
          </a:p>
        </p:txBody>
      </p:sp>
      <p:sp>
        <p:nvSpPr>
          <p:cNvPr id="57" name="Google Shape;57;p2"/>
          <p:cNvSpPr txBox="1">
            <a:spLocks noGrp="1"/>
          </p:cNvSpPr>
          <p:nvPr>
            <p:ph type="subTitle" idx="1"/>
          </p:nvPr>
        </p:nvSpPr>
        <p:spPr>
          <a:xfrm>
            <a:off x="555627" y="3651308"/>
            <a:ext cx="11082300" cy="1373700"/>
          </a:xfrm>
          <a:prstGeom prst="rect">
            <a:avLst/>
          </a:prstGeom>
          <a:noFill/>
          <a:ln>
            <a:noFill/>
          </a:ln>
        </p:spPr>
        <p:txBody>
          <a:bodyPr spcFirstLastPara="1" wrap="square" lIns="0" tIns="0" rIns="0" bIns="0" anchor="t" anchorCtr="0">
            <a:noAutofit/>
          </a:bodyPr>
          <a:lstStyle>
            <a:lvl1pPr lvl="0" algn="ctr" rtl="0">
              <a:spcBef>
                <a:spcPts val="700"/>
              </a:spcBef>
              <a:spcAft>
                <a:spcPts val="0"/>
              </a:spcAft>
              <a:buClr>
                <a:srgbClr val="FFFFFF"/>
              </a:buClr>
              <a:buSzPts val="6000"/>
              <a:buNone/>
              <a:defRPr sz="6000" b="0" i="0">
                <a:solidFill>
                  <a:srgbClr val="FFFFFF"/>
                </a:solidFill>
                <a:latin typeface="Gill Sans"/>
                <a:ea typeface="Gill Sans"/>
                <a:cs typeface="Gill Sans"/>
                <a:sym typeface="Gill Sans"/>
              </a:defRPr>
            </a:lvl1pPr>
            <a:lvl2pPr lvl="1" algn="ctr" rtl="0">
              <a:spcBef>
                <a:spcPts val="1200"/>
              </a:spcBef>
              <a:spcAft>
                <a:spcPts val="0"/>
              </a:spcAft>
              <a:buClr>
                <a:srgbClr val="898E9A"/>
              </a:buClr>
              <a:buSzPts val="1600"/>
              <a:buNone/>
              <a:defRPr>
                <a:solidFill>
                  <a:srgbClr val="898E9A"/>
                </a:solidFill>
              </a:defRPr>
            </a:lvl2pPr>
            <a:lvl3pPr lvl="2" algn="ctr" rtl="0">
              <a:spcBef>
                <a:spcPts val="700"/>
              </a:spcBef>
              <a:spcAft>
                <a:spcPts val="0"/>
              </a:spcAft>
              <a:buClr>
                <a:srgbClr val="898E9A"/>
              </a:buClr>
              <a:buSzPts val="1600"/>
              <a:buNone/>
              <a:defRPr>
                <a:solidFill>
                  <a:srgbClr val="898E9A"/>
                </a:solidFill>
              </a:defRPr>
            </a:lvl3pPr>
            <a:lvl4pPr lvl="3" algn="ctr" rtl="0">
              <a:spcBef>
                <a:spcPts val="700"/>
              </a:spcBef>
              <a:spcAft>
                <a:spcPts val="0"/>
              </a:spcAft>
              <a:buClr>
                <a:srgbClr val="898E9A"/>
              </a:buClr>
              <a:buSzPts val="2000"/>
              <a:buNone/>
              <a:defRPr>
                <a:solidFill>
                  <a:srgbClr val="898E9A"/>
                </a:solidFill>
              </a:defRPr>
            </a:lvl4pPr>
            <a:lvl5pPr lvl="4" algn="ctr" rtl="0">
              <a:spcBef>
                <a:spcPts val="0"/>
              </a:spcBef>
              <a:spcAft>
                <a:spcPts val="0"/>
              </a:spcAft>
              <a:buClr>
                <a:srgbClr val="898E9A"/>
              </a:buClr>
              <a:buSzPts val="2000"/>
              <a:buNone/>
              <a:defRPr>
                <a:solidFill>
                  <a:srgbClr val="898E9A"/>
                </a:solidFill>
              </a:defRPr>
            </a:lvl5pPr>
            <a:lvl6pPr lvl="5" algn="ctr" rtl="0">
              <a:spcBef>
                <a:spcPts val="400"/>
              </a:spcBef>
              <a:spcAft>
                <a:spcPts val="0"/>
              </a:spcAft>
              <a:buClr>
                <a:srgbClr val="898E9A"/>
              </a:buClr>
              <a:buSzPts val="2000"/>
              <a:buNone/>
              <a:defRPr>
                <a:solidFill>
                  <a:srgbClr val="898E9A"/>
                </a:solidFill>
              </a:defRPr>
            </a:lvl6pPr>
            <a:lvl7pPr lvl="6" algn="ctr" rtl="0">
              <a:spcBef>
                <a:spcPts val="400"/>
              </a:spcBef>
              <a:spcAft>
                <a:spcPts val="0"/>
              </a:spcAft>
              <a:buClr>
                <a:srgbClr val="898E9A"/>
              </a:buClr>
              <a:buSzPts val="2000"/>
              <a:buNone/>
              <a:defRPr>
                <a:solidFill>
                  <a:srgbClr val="898E9A"/>
                </a:solidFill>
              </a:defRPr>
            </a:lvl7pPr>
            <a:lvl8pPr lvl="7" algn="ctr" rtl="0">
              <a:spcBef>
                <a:spcPts val="400"/>
              </a:spcBef>
              <a:spcAft>
                <a:spcPts val="0"/>
              </a:spcAft>
              <a:buClr>
                <a:srgbClr val="898E9A"/>
              </a:buClr>
              <a:buSzPts val="2000"/>
              <a:buNone/>
              <a:defRPr>
                <a:solidFill>
                  <a:srgbClr val="898E9A"/>
                </a:solidFill>
              </a:defRPr>
            </a:lvl8pPr>
            <a:lvl9pPr lvl="8" algn="ctr" rtl="0">
              <a:spcBef>
                <a:spcPts val="400"/>
              </a:spcBef>
              <a:spcAft>
                <a:spcPts val="0"/>
              </a:spcAft>
              <a:buClr>
                <a:srgbClr val="898E9A"/>
              </a:buClr>
              <a:buSzPts val="2000"/>
              <a:buNone/>
              <a:defRPr>
                <a:solidFill>
                  <a:srgbClr val="898E9A"/>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1 1">
  <p:cSld name="Title Slide 1 1 1">
    <p:spTree>
      <p:nvGrpSpPr>
        <p:cNvPr id="1" name="Shape 102"/>
        <p:cNvGrpSpPr/>
        <p:nvPr/>
      </p:nvGrpSpPr>
      <p:grpSpPr>
        <a:xfrm>
          <a:off x="0" y="0"/>
          <a:ext cx="0" cy="0"/>
          <a:chOff x="0" y="0"/>
          <a:chExt cx="0" cy="0"/>
        </a:xfrm>
      </p:grpSpPr>
      <p:sp>
        <p:nvSpPr>
          <p:cNvPr id="103" name="Google Shape;103;p4"/>
          <p:cNvSpPr/>
          <p:nvPr/>
        </p:nvSpPr>
        <p:spPr>
          <a:xfrm>
            <a:off x="203200" y="203200"/>
            <a:ext cx="11785500" cy="6451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 name="Google Shape;104;p4"/>
          <p:cNvSpPr txBox="1">
            <a:spLocks noGrp="1"/>
          </p:cNvSpPr>
          <p:nvPr>
            <p:ph type="ctrTitle"/>
          </p:nvPr>
        </p:nvSpPr>
        <p:spPr>
          <a:xfrm>
            <a:off x="554800" y="2145900"/>
            <a:ext cx="11082300" cy="25662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dk1"/>
              </a:buClr>
              <a:buSzPts val="5300"/>
              <a:buNone/>
              <a:defRPr sz="5300" b="1" i="0">
                <a:solidFill>
                  <a:schemeClr val="dk1"/>
                </a:solidFill>
                <a:latin typeface="Gill Sans"/>
                <a:ea typeface="Gill Sans"/>
                <a:cs typeface="Gill Sans"/>
                <a:sym typeface="Gill Sans"/>
              </a:defRPr>
            </a:lvl1pPr>
            <a:lvl2pPr lvl="1" algn="ctr" rtl="0">
              <a:spcBef>
                <a:spcPts val="0"/>
              </a:spcBef>
              <a:spcAft>
                <a:spcPts val="0"/>
              </a:spcAft>
              <a:buClr>
                <a:schemeClr val="dk1"/>
              </a:buClr>
              <a:buSzPts val="1900"/>
              <a:buNone/>
              <a:defRPr sz="1900">
                <a:solidFill>
                  <a:schemeClr val="dk1"/>
                </a:solidFill>
              </a:defRPr>
            </a:lvl2pPr>
            <a:lvl3pPr lvl="2" algn="ctr" rtl="0">
              <a:spcBef>
                <a:spcPts val="0"/>
              </a:spcBef>
              <a:spcAft>
                <a:spcPts val="0"/>
              </a:spcAft>
              <a:buClr>
                <a:schemeClr val="dk1"/>
              </a:buClr>
              <a:buSzPts val="1900"/>
              <a:buNone/>
              <a:defRPr sz="1900">
                <a:solidFill>
                  <a:schemeClr val="dk1"/>
                </a:solidFill>
              </a:defRPr>
            </a:lvl3pPr>
            <a:lvl4pPr lvl="3" algn="ctr" rtl="0">
              <a:spcBef>
                <a:spcPts val="0"/>
              </a:spcBef>
              <a:spcAft>
                <a:spcPts val="0"/>
              </a:spcAft>
              <a:buClr>
                <a:schemeClr val="dk1"/>
              </a:buClr>
              <a:buSzPts val="1900"/>
              <a:buNone/>
              <a:defRPr sz="1900">
                <a:solidFill>
                  <a:schemeClr val="dk1"/>
                </a:solidFill>
              </a:defRPr>
            </a:lvl4pPr>
            <a:lvl5pPr lvl="4" algn="ctr" rtl="0">
              <a:spcBef>
                <a:spcPts val="0"/>
              </a:spcBef>
              <a:spcAft>
                <a:spcPts val="0"/>
              </a:spcAft>
              <a:buClr>
                <a:schemeClr val="dk1"/>
              </a:buClr>
              <a:buSzPts val="1900"/>
              <a:buNone/>
              <a:defRPr sz="1900">
                <a:solidFill>
                  <a:schemeClr val="dk1"/>
                </a:solidFill>
              </a:defRPr>
            </a:lvl5pPr>
            <a:lvl6pPr lvl="5" algn="ctr" rtl="0">
              <a:spcBef>
                <a:spcPts val="0"/>
              </a:spcBef>
              <a:spcAft>
                <a:spcPts val="0"/>
              </a:spcAft>
              <a:buClr>
                <a:schemeClr val="dk1"/>
              </a:buClr>
              <a:buSzPts val="1900"/>
              <a:buNone/>
              <a:defRPr sz="1900">
                <a:solidFill>
                  <a:schemeClr val="dk1"/>
                </a:solidFill>
              </a:defRPr>
            </a:lvl6pPr>
            <a:lvl7pPr lvl="6" algn="ctr" rtl="0">
              <a:spcBef>
                <a:spcPts val="0"/>
              </a:spcBef>
              <a:spcAft>
                <a:spcPts val="0"/>
              </a:spcAft>
              <a:buClr>
                <a:schemeClr val="dk1"/>
              </a:buClr>
              <a:buSzPts val="1900"/>
              <a:buNone/>
              <a:defRPr sz="1900">
                <a:solidFill>
                  <a:schemeClr val="dk1"/>
                </a:solidFill>
              </a:defRPr>
            </a:lvl7pPr>
            <a:lvl8pPr lvl="7" algn="ctr" rtl="0">
              <a:spcBef>
                <a:spcPts val="0"/>
              </a:spcBef>
              <a:spcAft>
                <a:spcPts val="0"/>
              </a:spcAft>
              <a:buClr>
                <a:schemeClr val="dk1"/>
              </a:buClr>
              <a:buSzPts val="1900"/>
              <a:buNone/>
              <a:defRPr sz="1900">
                <a:solidFill>
                  <a:schemeClr val="dk1"/>
                </a:solidFill>
              </a:defRPr>
            </a:lvl8pPr>
            <a:lvl9pPr lvl="8" algn="ctr" rtl="0">
              <a:spcBef>
                <a:spcPts val="0"/>
              </a:spcBef>
              <a:spcAft>
                <a:spcPts val="0"/>
              </a:spcAft>
              <a:buClr>
                <a:schemeClr val="dk1"/>
              </a:buClr>
              <a:buSzPts val="1900"/>
              <a:buNone/>
              <a:defRPr sz="1900">
                <a:solidFill>
                  <a:schemeClr val="dk1"/>
                </a:solidFill>
              </a:defRPr>
            </a:lvl9pPr>
          </a:lstStyle>
          <a:p>
            <a:endParaRPr/>
          </a:p>
        </p:txBody>
      </p:sp>
      <p:pic>
        <p:nvPicPr>
          <p:cNvPr id="105" name="Google Shape;105;p4"/>
          <p:cNvPicPr preferRelativeResize="0"/>
          <p:nvPr/>
        </p:nvPicPr>
        <p:blipFill>
          <a:blip r:embed="rId2">
            <a:alphaModFix/>
          </a:blip>
          <a:stretch>
            <a:fillRect/>
          </a:stretch>
        </p:blipFill>
        <p:spPr>
          <a:xfrm>
            <a:off x="743425" y="5930200"/>
            <a:ext cx="1637891" cy="674800"/>
          </a:xfrm>
          <a:prstGeom prst="rect">
            <a:avLst/>
          </a:prstGeom>
          <a:noFill/>
          <a:ln>
            <a:noFill/>
          </a:ln>
        </p:spPr>
      </p:pic>
      <p:grpSp>
        <p:nvGrpSpPr>
          <p:cNvPr id="106" name="Google Shape;106;p4"/>
          <p:cNvGrpSpPr/>
          <p:nvPr/>
        </p:nvGrpSpPr>
        <p:grpSpPr>
          <a:xfrm>
            <a:off x="304804" y="5982005"/>
            <a:ext cx="362786" cy="571188"/>
            <a:chOff x="-4341813" y="1827213"/>
            <a:chExt cx="466726" cy="671512"/>
          </a:xfrm>
        </p:grpSpPr>
        <p:sp>
          <p:nvSpPr>
            <p:cNvPr id="107" name="Google Shape;107;p4"/>
            <p:cNvSpPr/>
            <p:nvPr/>
          </p:nvSpPr>
          <p:spPr>
            <a:xfrm>
              <a:off x="-4235450" y="1827213"/>
              <a:ext cx="58738" cy="73025"/>
            </a:xfrm>
            <a:custGeom>
              <a:avLst/>
              <a:gdLst/>
              <a:ahLst/>
              <a:cxnLst/>
              <a:rect l="l" t="t" r="r" b="b"/>
              <a:pathLst>
                <a:path w="25" h="32" extrusionOk="0">
                  <a:moveTo>
                    <a:pt x="7" y="18"/>
                  </a:moveTo>
                  <a:cubicBezTo>
                    <a:pt x="7" y="26"/>
                    <a:pt x="7" y="26"/>
                    <a:pt x="7" y="26"/>
                  </a:cubicBezTo>
                  <a:cubicBezTo>
                    <a:pt x="14" y="26"/>
                    <a:pt x="14" y="26"/>
                    <a:pt x="14" y="26"/>
                  </a:cubicBezTo>
                  <a:cubicBezTo>
                    <a:pt x="16" y="26"/>
                    <a:pt x="17" y="24"/>
                    <a:pt x="17" y="22"/>
                  </a:cubicBezTo>
                  <a:cubicBezTo>
                    <a:pt x="17" y="20"/>
                    <a:pt x="16" y="18"/>
                    <a:pt x="14" y="18"/>
                  </a:cubicBezTo>
                  <a:lnTo>
                    <a:pt x="7" y="18"/>
                  </a:lnTo>
                  <a:close/>
                  <a:moveTo>
                    <a:pt x="13" y="12"/>
                  </a:moveTo>
                  <a:cubicBezTo>
                    <a:pt x="15" y="12"/>
                    <a:pt x="16" y="11"/>
                    <a:pt x="16" y="9"/>
                  </a:cubicBezTo>
                  <a:cubicBezTo>
                    <a:pt x="16" y="7"/>
                    <a:pt x="15" y="6"/>
                    <a:pt x="13" y="6"/>
                  </a:cubicBezTo>
                  <a:cubicBezTo>
                    <a:pt x="7" y="6"/>
                    <a:pt x="7" y="6"/>
                    <a:pt x="7" y="6"/>
                  </a:cubicBezTo>
                  <a:cubicBezTo>
                    <a:pt x="7" y="12"/>
                    <a:pt x="7" y="12"/>
                    <a:pt x="7" y="12"/>
                  </a:cubicBezTo>
                  <a:lnTo>
                    <a:pt x="13" y="12"/>
                  </a:lnTo>
                  <a:close/>
                  <a:moveTo>
                    <a:pt x="19" y="15"/>
                  </a:moveTo>
                  <a:cubicBezTo>
                    <a:pt x="23" y="16"/>
                    <a:pt x="25" y="19"/>
                    <a:pt x="25" y="22"/>
                  </a:cubicBezTo>
                  <a:cubicBezTo>
                    <a:pt x="25" y="28"/>
                    <a:pt x="21" y="32"/>
                    <a:pt x="14" y="32"/>
                  </a:cubicBezTo>
                  <a:cubicBezTo>
                    <a:pt x="0" y="32"/>
                    <a:pt x="0" y="32"/>
                    <a:pt x="0" y="32"/>
                  </a:cubicBezTo>
                  <a:cubicBezTo>
                    <a:pt x="0" y="0"/>
                    <a:pt x="0" y="0"/>
                    <a:pt x="0" y="0"/>
                  </a:cubicBezTo>
                  <a:cubicBezTo>
                    <a:pt x="13" y="0"/>
                    <a:pt x="13" y="0"/>
                    <a:pt x="13" y="0"/>
                  </a:cubicBezTo>
                  <a:cubicBezTo>
                    <a:pt x="19" y="0"/>
                    <a:pt x="23" y="3"/>
                    <a:pt x="23" y="9"/>
                  </a:cubicBezTo>
                  <a:cubicBezTo>
                    <a:pt x="23" y="11"/>
                    <a:pt x="22" y="13"/>
                    <a:pt x="19" y="15"/>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08" name="Google Shape;108;p4"/>
            <p:cNvSpPr/>
            <p:nvPr/>
          </p:nvSpPr>
          <p:spPr>
            <a:xfrm>
              <a:off x="-4165600" y="1827213"/>
              <a:ext cx="49213" cy="73025"/>
            </a:xfrm>
            <a:custGeom>
              <a:avLst/>
              <a:gdLst/>
              <a:ahLst/>
              <a:cxnLst/>
              <a:rect l="l" t="t" r="r" b="b"/>
              <a:pathLst>
                <a:path w="31" h="46" extrusionOk="0">
                  <a:moveTo>
                    <a:pt x="0" y="0"/>
                  </a:moveTo>
                  <a:lnTo>
                    <a:pt x="0" y="46"/>
                  </a:lnTo>
                  <a:lnTo>
                    <a:pt x="31" y="46"/>
                  </a:lnTo>
                  <a:lnTo>
                    <a:pt x="31" y="38"/>
                  </a:lnTo>
                  <a:lnTo>
                    <a:pt x="10" y="38"/>
                  </a:lnTo>
                  <a:lnTo>
                    <a:pt x="10" y="27"/>
                  </a:lnTo>
                  <a:lnTo>
                    <a:pt x="28" y="27"/>
                  </a:lnTo>
                  <a:lnTo>
                    <a:pt x="28" y="19"/>
                  </a:lnTo>
                  <a:lnTo>
                    <a:pt x="10" y="19"/>
                  </a:lnTo>
                  <a:lnTo>
                    <a:pt x="10" y="8"/>
                  </a:lnTo>
                  <a:lnTo>
                    <a:pt x="31" y="8"/>
                  </a:lnTo>
                  <a:lnTo>
                    <a:pt x="31"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09" name="Google Shape;109;p4"/>
            <p:cNvSpPr/>
            <p:nvPr/>
          </p:nvSpPr>
          <p:spPr>
            <a:xfrm>
              <a:off x="-4100513" y="1827213"/>
              <a:ext cx="55563" cy="73025"/>
            </a:xfrm>
            <a:custGeom>
              <a:avLst/>
              <a:gdLst/>
              <a:ahLst/>
              <a:cxnLst/>
              <a:rect l="l" t="t" r="r" b="b"/>
              <a:pathLst>
                <a:path w="24" h="32" extrusionOk="0">
                  <a:moveTo>
                    <a:pt x="7" y="6"/>
                  </a:moveTo>
                  <a:cubicBezTo>
                    <a:pt x="7" y="15"/>
                    <a:pt x="7" y="15"/>
                    <a:pt x="7" y="15"/>
                  </a:cubicBezTo>
                  <a:cubicBezTo>
                    <a:pt x="13" y="15"/>
                    <a:pt x="13" y="15"/>
                    <a:pt x="13" y="15"/>
                  </a:cubicBezTo>
                  <a:cubicBezTo>
                    <a:pt x="15" y="15"/>
                    <a:pt x="17" y="12"/>
                    <a:pt x="17" y="10"/>
                  </a:cubicBezTo>
                  <a:cubicBezTo>
                    <a:pt x="17" y="8"/>
                    <a:pt x="15" y="6"/>
                    <a:pt x="13" y="6"/>
                  </a:cubicBezTo>
                  <a:lnTo>
                    <a:pt x="7" y="6"/>
                  </a:lnTo>
                  <a:close/>
                  <a:moveTo>
                    <a:pt x="24" y="32"/>
                  </a:moveTo>
                  <a:cubicBezTo>
                    <a:pt x="15" y="32"/>
                    <a:pt x="15" y="32"/>
                    <a:pt x="15" y="32"/>
                  </a:cubicBezTo>
                  <a:cubicBezTo>
                    <a:pt x="8" y="21"/>
                    <a:pt x="8" y="21"/>
                    <a:pt x="8" y="21"/>
                  </a:cubicBezTo>
                  <a:cubicBezTo>
                    <a:pt x="7" y="21"/>
                    <a:pt x="7" y="21"/>
                    <a:pt x="7" y="21"/>
                  </a:cubicBezTo>
                  <a:cubicBezTo>
                    <a:pt x="7" y="32"/>
                    <a:pt x="7" y="32"/>
                    <a:pt x="7" y="32"/>
                  </a:cubicBezTo>
                  <a:cubicBezTo>
                    <a:pt x="0" y="32"/>
                    <a:pt x="0" y="32"/>
                    <a:pt x="0" y="32"/>
                  </a:cubicBezTo>
                  <a:cubicBezTo>
                    <a:pt x="0" y="0"/>
                    <a:pt x="0" y="0"/>
                    <a:pt x="0" y="0"/>
                  </a:cubicBezTo>
                  <a:cubicBezTo>
                    <a:pt x="13" y="0"/>
                    <a:pt x="13" y="0"/>
                    <a:pt x="13" y="0"/>
                  </a:cubicBezTo>
                  <a:cubicBezTo>
                    <a:pt x="20" y="0"/>
                    <a:pt x="24" y="5"/>
                    <a:pt x="24" y="10"/>
                  </a:cubicBezTo>
                  <a:cubicBezTo>
                    <a:pt x="24" y="15"/>
                    <a:pt x="21"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0" name="Google Shape;110;p4"/>
            <p:cNvSpPr/>
            <p:nvPr/>
          </p:nvSpPr>
          <p:spPr>
            <a:xfrm>
              <a:off x="-4030663" y="1827213"/>
              <a:ext cx="44450" cy="73025"/>
            </a:xfrm>
            <a:custGeom>
              <a:avLst/>
              <a:gdLst/>
              <a:ahLst/>
              <a:cxnLst/>
              <a:rect l="l" t="t" r="r" b="b"/>
              <a:pathLst>
                <a:path w="28" h="46" extrusionOk="0">
                  <a:moveTo>
                    <a:pt x="0" y="0"/>
                  </a:moveTo>
                  <a:lnTo>
                    <a:pt x="0" y="46"/>
                  </a:lnTo>
                  <a:lnTo>
                    <a:pt x="28" y="46"/>
                  </a:lnTo>
                  <a:lnTo>
                    <a:pt x="28" y="38"/>
                  </a:lnTo>
                  <a:lnTo>
                    <a:pt x="10" y="38"/>
                  </a:lnTo>
                  <a:lnTo>
                    <a:pt x="10"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1" name="Google Shape;111;p4"/>
            <p:cNvSpPr txBox="1"/>
            <p:nvPr/>
          </p:nvSpPr>
          <p:spPr>
            <a:xfrm>
              <a:off x="-3975296" y="1827213"/>
              <a:ext cx="17700" cy="72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2" name="Google Shape;112;p4"/>
            <p:cNvSpPr/>
            <p:nvPr/>
          </p:nvSpPr>
          <p:spPr>
            <a:xfrm>
              <a:off x="-3940175" y="1827213"/>
              <a:ext cx="57150" cy="73025"/>
            </a:xfrm>
            <a:custGeom>
              <a:avLst/>
              <a:gdLst/>
              <a:ahLst/>
              <a:cxnLst/>
              <a:rect l="l" t="t" r="r" b="b"/>
              <a:pathLst>
                <a:path w="36" h="46" extrusionOk="0">
                  <a:moveTo>
                    <a:pt x="25" y="0"/>
                  </a:moveTo>
                  <a:lnTo>
                    <a:pt x="25" y="27"/>
                  </a:lnTo>
                  <a:lnTo>
                    <a:pt x="9" y="0"/>
                  </a:lnTo>
                  <a:lnTo>
                    <a:pt x="0" y="0"/>
                  </a:lnTo>
                  <a:lnTo>
                    <a:pt x="0" y="46"/>
                  </a:lnTo>
                  <a:lnTo>
                    <a:pt x="9" y="46"/>
                  </a:lnTo>
                  <a:lnTo>
                    <a:pt x="9" y="17"/>
                  </a:lnTo>
                  <a:lnTo>
                    <a:pt x="27" y="46"/>
                  </a:lnTo>
                  <a:lnTo>
                    <a:pt x="36" y="46"/>
                  </a:lnTo>
                  <a:lnTo>
                    <a:pt x="36" y="0"/>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3" name="Google Shape;113;p4"/>
            <p:cNvSpPr/>
            <p:nvPr/>
          </p:nvSpPr>
          <p:spPr>
            <a:xfrm>
              <a:off x="-4319588" y="1944688"/>
              <a:ext cx="44450" cy="74613"/>
            </a:xfrm>
            <a:custGeom>
              <a:avLst/>
              <a:gdLst/>
              <a:ahLst/>
              <a:cxnLst/>
              <a:rect l="l" t="t" r="r" b="b"/>
              <a:pathLst>
                <a:path w="28" h="47" extrusionOk="0">
                  <a:moveTo>
                    <a:pt x="0" y="0"/>
                  </a:moveTo>
                  <a:lnTo>
                    <a:pt x="11" y="0"/>
                  </a:lnTo>
                  <a:lnTo>
                    <a:pt x="11" y="38"/>
                  </a:lnTo>
                  <a:lnTo>
                    <a:pt x="28" y="38"/>
                  </a:lnTo>
                  <a:lnTo>
                    <a:pt x="28" y="47"/>
                  </a:lnTo>
                  <a:lnTo>
                    <a:pt x="0" y="47"/>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4" name="Google Shape;114;p4"/>
            <p:cNvSpPr/>
            <p:nvPr/>
          </p:nvSpPr>
          <p:spPr>
            <a:xfrm>
              <a:off x="-4270375" y="1943100"/>
              <a:ext cx="77788" cy="79375"/>
            </a:xfrm>
            <a:custGeom>
              <a:avLst/>
              <a:gdLst/>
              <a:ahLst/>
              <a:cxnLst/>
              <a:rect l="l" t="t" r="r" b="b"/>
              <a:pathLst>
                <a:path w="33" h="34" extrusionOk="0">
                  <a:moveTo>
                    <a:pt x="17" y="27"/>
                  </a:moveTo>
                  <a:cubicBezTo>
                    <a:pt x="22" y="27"/>
                    <a:pt x="26" y="23"/>
                    <a:pt x="26" y="17"/>
                  </a:cubicBezTo>
                  <a:cubicBezTo>
                    <a:pt x="26" y="12"/>
                    <a:pt x="22" y="7"/>
                    <a:pt x="17" y="7"/>
                  </a:cubicBezTo>
                  <a:cubicBezTo>
                    <a:pt x="11" y="7"/>
                    <a:pt x="7" y="12"/>
                    <a:pt x="7" y="17"/>
                  </a:cubicBezTo>
                  <a:cubicBezTo>
                    <a:pt x="7" y="23"/>
                    <a:pt x="11" y="27"/>
                    <a:pt x="17" y="27"/>
                  </a:cubicBezTo>
                  <a:moveTo>
                    <a:pt x="17" y="0"/>
                  </a:moveTo>
                  <a:cubicBezTo>
                    <a:pt x="26" y="0"/>
                    <a:pt x="33" y="8"/>
                    <a:pt x="33" y="17"/>
                  </a:cubicBezTo>
                  <a:cubicBezTo>
                    <a:pt x="33" y="26"/>
                    <a:pt x="26" y="34"/>
                    <a:pt x="17" y="34"/>
                  </a:cubicBezTo>
                  <a:cubicBezTo>
                    <a:pt x="8" y="34"/>
                    <a:pt x="0" y="26"/>
                    <a:pt x="0" y="17"/>
                  </a:cubicBezTo>
                  <a:cubicBezTo>
                    <a:pt x="0" y="8"/>
                    <a:pt x="8" y="0"/>
                    <a:pt x="1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5" name="Google Shape;115;p4"/>
            <p:cNvSpPr/>
            <p:nvPr/>
          </p:nvSpPr>
          <p:spPr>
            <a:xfrm>
              <a:off x="-4179888" y="1944688"/>
              <a:ext cx="58738" cy="74613"/>
            </a:xfrm>
            <a:custGeom>
              <a:avLst/>
              <a:gdLst/>
              <a:ahLst/>
              <a:cxnLst/>
              <a:rect l="l" t="t" r="r" b="b"/>
              <a:pathLst>
                <a:path w="37" h="47" extrusionOk="0">
                  <a:moveTo>
                    <a:pt x="37" y="47"/>
                  </a:moveTo>
                  <a:lnTo>
                    <a:pt x="27" y="47"/>
                  </a:lnTo>
                  <a:lnTo>
                    <a:pt x="11" y="19"/>
                  </a:lnTo>
                  <a:lnTo>
                    <a:pt x="11" y="47"/>
                  </a:lnTo>
                  <a:lnTo>
                    <a:pt x="0" y="47"/>
                  </a:lnTo>
                  <a:lnTo>
                    <a:pt x="0" y="0"/>
                  </a:lnTo>
                  <a:lnTo>
                    <a:pt x="9" y="0"/>
                  </a:lnTo>
                  <a:lnTo>
                    <a:pt x="27" y="28"/>
                  </a:lnTo>
                  <a:lnTo>
                    <a:pt x="27" y="0"/>
                  </a:lnTo>
                  <a:lnTo>
                    <a:pt x="37" y="0"/>
                  </a:lnTo>
                  <a:lnTo>
                    <a:pt x="37"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6" name="Google Shape;116;p4"/>
            <p:cNvSpPr/>
            <p:nvPr/>
          </p:nvSpPr>
          <p:spPr>
            <a:xfrm>
              <a:off x="-4105275" y="1944688"/>
              <a:ext cx="65088" cy="74613"/>
            </a:xfrm>
            <a:custGeom>
              <a:avLst/>
              <a:gdLst/>
              <a:ahLst/>
              <a:cxnLst/>
              <a:rect l="l" t="t" r="r" b="b"/>
              <a:pathLst>
                <a:path w="28" h="32" extrusionOk="0">
                  <a:moveTo>
                    <a:pt x="7" y="26"/>
                  </a:moveTo>
                  <a:cubicBezTo>
                    <a:pt x="13" y="26"/>
                    <a:pt x="13" y="26"/>
                    <a:pt x="13" y="26"/>
                  </a:cubicBezTo>
                  <a:cubicBezTo>
                    <a:pt x="18" y="26"/>
                    <a:pt x="21" y="21"/>
                    <a:pt x="21" y="16"/>
                  </a:cubicBezTo>
                  <a:cubicBezTo>
                    <a:pt x="21" y="11"/>
                    <a:pt x="18" y="6"/>
                    <a:pt x="13" y="6"/>
                  </a:cubicBezTo>
                  <a:cubicBezTo>
                    <a:pt x="7" y="6"/>
                    <a:pt x="7" y="6"/>
                    <a:pt x="7" y="6"/>
                  </a:cubicBezTo>
                  <a:lnTo>
                    <a:pt x="7" y="26"/>
                  </a:lnTo>
                  <a:close/>
                  <a:moveTo>
                    <a:pt x="0" y="32"/>
                  </a:moveTo>
                  <a:cubicBezTo>
                    <a:pt x="0" y="0"/>
                    <a:pt x="0" y="0"/>
                    <a:pt x="0" y="0"/>
                  </a:cubicBezTo>
                  <a:cubicBezTo>
                    <a:pt x="13" y="0"/>
                    <a:pt x="13" y="0"/>
                    <a:pt x="13" y="0"/>
                  </a:cubicBezTo>
                  <a:cubicBezTo>
                    <a:pt x="22" y="0"/>
                    <a:pt x="28" y="7"/>
                    <a:pt x="28" y="16"/>
                  </a:cubicBezTo>
                  <a:cubicBezTo>
                    <a:pt x="28" y="25"/>
                    <a:pt x="22" y="32"/>
                    <a:pt x="13" y="32"/>
                  </a:cubicBezTo>
                  <a:lnTo>
                    <a:pt x="0"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7" name="Google Shape;117;p4"/>
            <p:cNvSpPr/>
            <p:nvPr/>
          </p:nvSpPr>
          <p:spPr>
            <a:xfrm>
              <a:off x="-4030663" y="1943100"/>
              <a:ext cx="77788" cy="79375"/>
            </a:xfrm>
            <a:custGeom>
              <a:avLst/>
              <a:gdLst/>
              <a:ahLst/>
              <a:cxnLst/>
              <a:rect l="l" t="t" r="r" b="b"/>
              <a:pathLst>
                <a:path w="33" h="34" extrusionOk="0">
                  <a:moveTo>
                    <a:pt x="16" y="27"/>
                  </a:moveTo>
                  <a:cubicBezTo>
                    <a:pt x="22" y="27"/>
                    <a:pt x="26" y="23"/>
                    <a:pt x="26" y="17"/>
                  </a:cubicBezTo>
                  <a:cubicBezTo>
                    <a:pt x="26" y="12"/>
                    <a:pt x="22" y="7"/>
                    <a:pt x="16" y="7"/>
                  </a:cubicBezTo>
                  <a:cubicBezTo>
                    <a:pt x="11" y="7"/>
                    <a:pt x="7" y="12"/>
                    <a:pt x="7" y="17"/>
                  </a:cubicBezTo>
                  <a:cubicBezTo>
                    <a:pt x="7" y="23"/>
                    <a:pt x="11" y="27"/>
                    <a:pt x="16" y="27"/>
                  </a:cubicBezTo>
                  <a:moveTo>
                    <a:pt x="16" y="0"/>
                  </a:moveTo>
                  <a:cubicBezTo>
                    <a:pt x="25" y="0"/>
                    <a:pt x="33" y="8"/>
                    <a:pt x="33" y="17"/>
                  </a:cubicBezTo>
                  <a:cubicBezTo>
                    <a:pt x="33" y="26"/>
                    <a:pt x="25" y="34"/>
                    <a:pt x="16" y="34"/>
                  </a:cubicBezTo>
                  <a:cubicBezTo>
                    <a:pt x="7" y="34"/>
                    <a:pt x="0" y="26"/>
                    <a:pt x="0" y="17"/>
                  </a:cubicBezTo>
                  <a:cubicBezTo>
                    <a:pt x="0" y="8"/>
                    <a:pt x="7" y="0"/>
                    <a:pt x="16"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8" name="Google Shape;118;p4"/>
            <p:cNvSpPr/>
            <p:nvPr/>
          </p:nvSpPr>
          <p:spPr>
            <a:xfrm>
              <a:off x="-3940175" y="1944688"/>
              <a:ext cx="57150" cy="74613"/>
            </a:xfrm>
            <a:custGeom>
              <a:avLst/>
              <a:gdLst/>
              <a:ahLst/>
              <a:cxnLst/>
              <a:rect l="l" t="t" r="r" b="b"/>
              <a:pathLst>
                <a:path w="36" h="47" extrusionOk="0">
                  <a:moveTo>
                    <a:pt x="36" y="47"/>
                  </a:moveTo>
                  <a:lnTo>
                    <a:pt x="27" y="47"/>
                  </a:lnTo>
                  <a:lnTo>
                    <a:pt x="9" y="19"/>
                  </a:lnTo>
                  <a:lnTo>
                    <a:pt x="9" y="47"/>
                  </a:lnTo>
                  <a:lnTo>
                    <a:pt x="0" y="47"/>
                  </a:lnTo>
                  <a:lnTo>
                    <a:pt x="0" y="0"/>
                  </a:lnTo>
                  <a:lnTo>
                    <a:pt x="9" y="0"/>
                  </a:lnTo>
                  <a:lnTo>
                    <a:pt x="25" y="28"/>
                  </a:lnTo>
                  <a:lnTo>
                    <a:pt x="25" y="0"/>
                  </a:lnTo>
                  <a:lnTo>
                    <a:pt x="36" y="0"/>
                  </a:lnTo>
                  <a:lnTo>
                    <a:pt x="36"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9" name="Google Shape;119;p4"/>
            <p:cNvSpPr/>
            <p:nvPr/>
          </p:nvSpPr>
          <p:spPr>
            <a:xfrm>
              <a:off x="-4302125" y="2063750"/>
              <a:ext cx="90488" cy="76200"/>
            </a:xfrm>
            <a:custGeom>
              <a:avLst/>
              <a:gdLst/>
              <a:ahLst/>
              <a:cxnLst/>
              <a:rect l="l" t="t" r="r" b="b"/>
              <a:pathLst>
                <a:path w="57" h="48" extrusionOk="0">
                  <a:moveTo>
                    <a:pt x="42" y="0"/>
                  </a:moveTo>
                  <a:lnTo>
                    <a:pt x="51" y="0"/>
                  </a:lnTo>
                  <a:lnTo>
                    <a:pt x="57" y="48"/>
                  </a:lnTo>
                  <a:lnTo>
                    <a:pt x="47" y="48"/>
                  </a:lnTo>
                  <a:lnTo>
                    <a:pt x="44" y="19"/>
                  </a:lnTo>
                  <a:lnTo>
                    <a:pt x="32" y="43"/>
                  </a:lnTo>
                  <a:lnTo>
                    <a:pt x="25" y="43"/>
                  </a:lnTo>
                  <a:lnTo>
                    <a:pt x="13" y="19"/>
                  </a:lnTo>
                  <a:lnTo>
                    <a:pt x="10" y="48"/>
                  </a:lnTo>
                  <a:lnTo>
                    <a:pt x="0" y="48"/>
                  </a:lnTo>
                  <a:lnTo>
                    <a:pt x="5" y="0"/>
                  </a:lnTo>
                  <a:lnTo>
                    <a:pt x="14" y="0"/>
                  </a:lnTo>
                  <a:lnTo>
                    <a:pt x="29" y="31"/>
                  </a:lnTo>
                  <a:lnTo>
                    <a:pt x="4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0" name="Google Shape;120;p4"/>
            <p:cNvSpPr/>
            <p:nvPr/>
          </p:nvSpPr>
          <p:spPr>
            <a:xfrm>
              <a:off x="-4206875" y="2063750"/>
              <a:ext cx="71438" cy="76200"/>
            </a:xfrm>
            <a:custGeom>
              <a:avLst/>
              <a:gdLst/>
              <a:ahLst/>
              <a:cxnLst/>
              <a:rect l="l" t="t" r="r" b="b"/>
              <a:pathLst>
                <a:path w="45" h="48" extrusionOk="0">
                  <a:moveTo>
                    <a:pt x="28" y="28"/>
                  </a:moveTo>
                  <a:lnTo>
                    <a:pt x="23" y="10"/>
                  </a:lnTo>
                  <a:lnTo>
                    <a:pt x="17" y="28"/>
                  </a:lnTo>
                  <a:lnTo>
                    <a:pt x="28" y="28"/>
                  </a:lnTo>
                  <a:close/>
                  <a:moveTo>
                    <a:pt x="14" y="37"/>
                  </a:moveTo>
                  <a:lnTo>
                    <a:pt x="10" y="48"/>
                  </a:lnTo>
                  <a:lnTo>
                    <a:pt x="0" y="48"/>
                  </a:lnTo>
                  <a:lnTo>
                    <a:pt x="17" y="0"/>
                  </a:lnTo>
                  <a:lnTo>
                    <a:pt x="28" y="0"/>
                  </a:lnTo>
                  <a:lnTo>
                    <a:pt x="45" y="48"/>
                  </a:lnTo>
                  <a:lnTo>
                    <a:pt x="35" y="48"/>
                  </a:lnTo>
                  <a:lnTo>
                    <a:pt x="31" y="37"/>
                  </a:lnTo>
                  <a:lnTo>
                    <a:pt x="14"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1" name="Google Shape;121;p4"/>
            <p:cNvSpPr/>
            <p:nvPr/>
          </p:nvSpPr>
          <p:spPr>
            <a:xfrm>
              <a:off x="-4125913"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2" name="Google Shape;122;p4"/>
            <p:cNvSpPr/>
            <p:nvPr/>
          </p:nvSpPr>
          <p:spPr>
            <a:xfrm>
              <a:off x="-4046538" y="2063750"/>
              <a:ext cx="55563" cy="76200"/>
            </a:xfrm>
            <a:custGeom>
              <a:avLst/>
              <a:gdLst/>
              <a:ahLst/>
              <a:cxnLst/>
              <a:rect l="l" t="t" r="r" b="b"/>
              <a:pathLst>
                <a:path w="24" h="33" extrusionOk="0">
                  <a:moveTo>
                    <a:pt x="6" y="6"/>
                  </a:moveTo>
                  <a:cubicBezTo>
                    <a:pt x="6" y="15"/>
                    <a:pt x="6" y="15"/>
                    <a:pt x="6" y="15"/>
                  </a:cubicBezTo>
                  <a:cubicBezTo>
                    <a:pt x="12" y="15"/>
                    <a:pt x="12" y="15"/>
                    <a:pt x="12" y="15"/>
                  </a:cubicBezTo>
                  <a:cubicBezTo>
                    <a:pt x="15" y="15"/>
                    <a:pt x="16" y="13"/>
                    <a:pt x="16" y="11"/>
                  </a:cubicBezTo>
                  <a:cubicBezTo>
                    <a:pt x="16" y="9"/>
                    <a:pt x="15" y="6"/>
                    <a:pt x="13" y="6"/>
                  </a:cubicBezTo>
                  <a:lnTo>
                    <a:pt x="6" y="6"/>
                  </a:lnTo>
                  <a:close/>
                  <a:moveTo>
                    <a:pt x="24" y="33"/>
                  </a:moveTo>
                  <a:cubicBezTo>
                    <a:pt x="15" y="33"/>
                    <a:pt x="15" y="33"/>
                    <a:pt x="15" y="33"/>
                  </a:cubicBezTo>
                  <a:cubicBezTo>
                    <a:pt x="8" y="21"/>
                    <a:pt x="8" y="21"/>
                    <a:pt x="8" y="21"/>
                  </a:cubicBezTo>
                  <a:cubicBezTo>
                    <a:pt x="6" y="21"/>
                    <a:pt x="6" y="21"/>
                    <a:pt x="6" y="21"/>
                  </a:cubicBezTo>
                  <a:cubicBezTo>
                    <a:pt x="6" y="33"/>
                    <a:pt x="6" y="33"/>
                    <a:pt x="6" y="33"/>
                  </a:cubicBezTo>
                  <a:cubicBezTo>
                    <a:pt x="0" y="33"/>
                    <a:pt x="0" y="33"/>
                    <a:pt x="0" y="33"/>
                  </a:cubicBezTo>
                  <a:cubicBezTo>
                    <a:pt x="0" y="0"/>
                    <a:pt x="0" y="0"/>
                    <a:pt x="0" y="0"/>
                  </a:cubicBezTo>
                  <a:cubicBezTo>
                    <a:pt x="13" y="0"/>
                    <a:pt x="13" y="0"/>
                    <a:pt x="13" y="0"/>
                  </a:cubicBezTo>
                  <a:cubicBezTo>
                    <a:pt x="20" y="0"/>
                    <a:pt x="24" y="5"/>
                    <a:pt x="24" y="11"/>
                  </a:cubicBezTo>
                  <a:cubicBezTo>
                    <a:pt x="24" y="15"/>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3" name="Google Shape;123;p4"/>
            <p:cNvSpPr txBox="1"/>
            <p:nvPr/>
          </p:nvSpPr>
          <p:spPr>
            <a:xfrm>
              <a:off x="-3976669" y="2063893"/>
              <a:ext cx="165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4" name="Google Shape;124;p4"/>
            <p:cNvSpPr/>
            <p:nvPr/>
          </p:nvSpPr>
          <p:spPr>
            <a:xfrm>
              <a:off x="-3944938"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5" name="Google Shape;125;p4"/>
            <p:cNvSpPr/>
            <p:nvPr/>
          </p:nvSpPr>
          <p:spPr>
            <a:xfrm>
              <a:off x="-4170363" y="2182813"/>
              <a:ext cx="55563" cy="76200"/>
            </a:xfrm>
            <a:custGeom>
              <a:avLst/>
              <a:gdLst/>
              <a:ahLst/>
              <a:cxnLst/>
              <a:rect l="l" t="t" r="r" b="b"/>
              <a:pathLst>
                <a:path w="24" h="33" extrusionOk="0">
                  <a:moveTo>
                    <a:pt x="7" y="6"/>
                  </a:moveTo>
                  <a:cubicBezTo>
                    <a:pt x="7" y="15"/>
                    <a:pt x="7" y="15"/>
                    <a:pt x="7" y="15"/>
                  </a:cubicBezTo>
                  <a:cubicBezTo>
                    <a:pt x="13" y="15"/>
                    <a:pt x="13" y="15"/>
                    <a:pt x="13" y="15"/>
                  </a:cubicBezTo>
                  <a:cubicBezTo>
                    <a:pt x="15" y="15"/>
                    <a:pt x="17" y="13"/>
                    <a:pt x="17" y="11"/>
                  </a:cubicBezTo>
                  <a:cubicBezTo>
                    <a:pt x="17" y="9"/>
                    <a:pt x="15" y="6"/>
                    <a:pt x="13" y="6"/>
                  </a:cubicBezTo>
                  <a:lnTo>
                    <a:pt x="7" y="6"/>
                  </a:lnTo>
                  <a:close/>
                  <a:moveTo>
                    <a:pt x="0" y="0"/>
                  </a:moveTo>
                  <a:cubicBezTo>
                    <a:pt x="13" y="0"/>
                    <a:pt x="13" y="0"/>
                    <a:pt x="13" y="0"/>
                  </a:cubicBezTo>
                  <a:cubicBezTo>
                    <a:pt x="20" y="0"/>
                    <a:pt x="24" y="6"/>
                    <a:pt x="24" y="11"/>
                  </a:cubicBezTo>
                  <a:cubicBezTo>
                    <a:pt x="24" y="16"/>
                    <a:pt x="20" y="21"/>
                    <a:pt x="13" y="21"/>
                  </a:cubicBezTo>
                  <a:cubicBezTo>
                    <a:pt x="7" y="21"/>
                    <a:pt x="7" y="21"/>
                    <a:pt x="7" y="21"/>
                  </a:cubicBezTo>
                  <a:cubicBezTo>
                    <a:pt x="7" y="33"/>
                    <a:pt x="7" y="33"/>
                    <a:pt x="7" y="33"/>
                  </a:cubicBezTo>
                  <a:cubicBezTo>
                    <a:pt x="0" y="33"/>
                    <a:pt x="0" y="33"/>
                    <a:pt x="0" y="33"/>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6" name="Google Shape;126;p4"/>
            <p:cNvSpPr/>
            <p:nvPr/>
          </p:nvSpPr>
          <p:spPr>
            <a:xfrm>
              <a:off x="-4116388" y="2182813"/>
              <a:ext cx="74613" cy="76200"/>
            </a:xfrm>
            <a:custGeom>
              <a:avLst/>
              <a:gdLst/>
              <a:ahLst/>
              <a:cxnLst/>
              <a:rect l="l" t="t" r="r" b="b"/>
              <a:pathLst>
                <a:path w="47" h="48" extrusionOk="0">
                  <a:moveTo>
                    <a:pt x="28" y="28"/>
                  </a:moveTo>
                  <a:lnTo>
                    <a:pt x="23" y="12"/>
                  </a:lnTo>
                  <a:lnTo>
                    <a:pt x="19" y="28"/>
                  </a:lnTo>
                  <a:lnTo>
                    <a:pt x="28" y="28"/>
                  </a:lnTo>
                  <a:close/>
                  <a:moveTo>
                    <a:pt x="15" y="37"/>
                  </a:moveTo>
                  <a:lnTo>
                    <a:pt x="12" y="48"/>
                  </a:lnTo>
                  <a:lnTo>
                    <a:pt x="0" y="48"/>
                  </a:lnTo>
                  <a:lnTo>
                    <a:pt x="17" y="0"/>
                  </a:lnTo>
                  <a:lnTo>
                    <a:pt x="29" y="0"/>
                  </a:lnTo>
                  <a:lnTo>
                    <a:pt x="47" y="48"/>
                  </a:lnTo>
                  <a:lnTo>
                    <a:pt x="37" y="48"/>
                  </a:lnTo>
                  <a:lnTo>
                    <a:pt x="32" y="37"/>
                  </a:lnTo>
                  <a:lnTo>
                    <a:pt x="15"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7" name="Google Shape;127;p4"/>
            <p:cNvSpPr/>
            <p:nvPr/>
          </p:nvSpPr>
          <p:spPr>
            <a:xfrm>
              <a:off x="-4035425" y="2182813"/>
              <a:ext cx="58738" cy="76200"/>
            </a:xfrm>
            <a:custGeom>
              <a:avLst/>
              <a:gdLst/>
              <a:ahLst/>
              <a:cxnLst/>
              <a:rect l="l" t="t" r="r" b="b"/>
              <a:pathLst>
                <a:path w="25" h="33" extrusionOk="0">
                  <a:moveTo>
                    <a:pt x="7" y="6"/>
                  </a:moveTo>
                  <a:cubicBezTo>
                    <a:pt x="7" y="15"/>
                    <a:pt x="7" y="15"/>
                    <a:pt x="7" y="15"/>
                  </a:cubicBezTo>
                  <a:cubicBezTo>
                    <a:pt x="13" y="15"/>
                    <a:pt x="13" y="15"/>
                    <a:pt x="13" y="15"/>
                  </a:cubicBezTo>
                  <a:cubicBezTo>
                    <a:pt x="16" y="15"/>
                    <a:pt x="17" y="13"/>
                    <a:pt x="17" y="11"/>
                  </a:cubicBezTo>
                  <a:cubicBezTo>
                    <a:pt x="17" y="9"/>
                    <a:pt x="16" y="6"/>
                    <a:pt x="13" y="6"/>
                  </a:cubicBezTo>
                  <a:lnTo>
                    <a:pt x="7" y="6"/>
                  </a:lnTo>
                  <a:close/>
                  <a:moveTo>
                    <a:pt x="25" y="33"/>
                  </a:moveTo>
                  <a:cubicBezTo>
                    <a:pt x="16" y="33"/>
                    <a:pt x="16" y="33"/>
                    <a:pt x="16" y="33"/>
                  </a:cubicBezTo>
                  <a:cubicBezTo>
                    <a:pt x="9" y="21"/>
                    <a:pt x="9" y="21"/>
                    <a:pt x="9" y="21"/>
                  </a:cubicBezTo>
                  <a:cubicBezTo>
                    <a:pt x="7" y="21"/>
                    <a:pt x="7" y="21"/>
                    <a:pt x="7" y="21"/>
                  </a:cubicBezTo>
                  <a:cubicBezTo>
                    <a:pt x="7" y="33"/>
                    <a:pt x="7" y="33"/>
                    <a:pt x="7" y="33"/>
                  </a:cubicBezTo>
                  <a:cubicBezTo>
                    <a:pt x="0" y="33"/>
                    <a:pt x="0" y="33"/>
                    <a:pt x="0" y="33"/>
                  </a:cubicBezTo>
                  <a:cubicBezTo>
                    <a:pt x="0" y="0"/>
                    <a:pt x="0" y="0"/>
                    <a:pt x="0" y="0"/>
                  </a:cubicBezTo>
                  <a:cubicBezTo>
                    <a:pt x="14" y="0"/>
                    <a:pt x="14" y="0"/>
                    <a:pt x="14" y="0"/>
                  </a:cubicBezTo>
                  <a:cubicBezTo>
                    <a:pt x="21" y="0"/>
                    <a:pt x="25" y="6"/>
                    <a:pt x="25" y="11"/>
                  </a:cubicBezTo>
                  <a:cubicBezTo>
                    <a:pt x="25" y="15"/>
                    <a:pt x="22" y="20"/>
                    <a:pt x="16" y="21"/>
                  </a:cubicBezTo>
                  <a:lnTo>
                    <a:pt x="25"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8" name="Google Shape;128;p4"/>
            <p:cNvSpPr txBox="1"/>
            <p:nvPr/>
          </p:nvSpPr>
          <p:spPr>
            <a:xfrm>
              <a:off x="-3962941" y="2182234"/>
              <a:ext cx="13800" cy="77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9" name="Google Shape;129;p4"/>
            <p:cNvSpPr/>
            <p:nvPr/>
          </p:nvSpPr>
          <p:spPr>
            <a:xfrm>
              <a:off x="-3935413" y="2182813"/>
              <a:ext cx="55563" cy="76200"/>
            </a:xfrm>
            <a:custGeom>
              <a:avLst/>
              <a:gdLst/>
              <a:ahLst/>
              <a:cxnLst/>
              <a:rect l="l" t="t" r="r" b="b"/>
              <a:pathLst>
                <a:path w="24" h="33" extrusionOk="0">
                  <a:moveTo>
                    <a:pt x="7" y="23"/>
                  </a:moveTo>
                  <a:cubicBezTo>
                    <a:pt x="7" y="25"/>
                    <a:pt x="9" y="27"/>
                    <a:pt x="12" y="27"/>
                  </a:cubicBezTo>
                  <a:cubicBezTo>
                    <a:pt x="15" y="27"/>
                    <a:pt x="17" y="26"/>
                    <a:pt x="17" y="24"/>
                  </a:cubicBezTo>
                  <a:cubicBezTo>
                    <a:pt x="17" y="22"/>
                    <a:pt x="16" y="21"/>
                    <a:pt x="13" y="20"/>
                  </a:cubicBezTo>
                  <a:cubicBezTo>
                    <a:pt x="9" y="19"/>
                    <a:pt x="9" y="19"/>
                    <a:pt x="9" y="19"/>
                  </a:cubicBezTo>
                  <a:cubicBezTo>
                    <a:pt x="2" y="17"/>
                    <a:pt x="1" y="12"/>
                    <a:pt x="1" y="10"/>
                  </a:cubicBezTo>
                  <a:cubicBezTo>
                    <a:pt x="1" y="4"/>
                    <a:pt x="6" y="0"/>
                    <a:pt x="12" y="0"/>
                  </a:cubicBezTo>
                  <a:cubicBezTo>
                    <a:pt x="18" y="0"/>
                    <a:pt x="23" y="4"/>
                    <a:pt x="23" y="10"/>
                  </a:cubicBezTo>
                  <a:cubicBezTo>
                    <a:pt x="16" y="10"/>
                    <a:pt x="16" y="10"/>
                    <a:pt x="16" y="10"/>
                  </a:cubicBezTo>
                  <a:cubicBezTo>
                    <a:pt x="16" y="8"/>
                    <a:pt x="15" y="6"/>
                    <a:pt x="12" y="6"/>
                  </a:cubicBezTo>
                  <a:cubicBezTo>
                    <a:pt x="9" y="6"/>
                    <a:pt x="8" y="7"/>
                    <a:pt x="8" y="9"/>
                  </a:cubicBezTo>
                  <a:cubicBezTo>
                    <a:pt x="8" y="10"/>
                    <a:pt x="8" y="12"/>
                    <a:pt x="11" y="13"/>
                  </a:cubicBezTo>
                  <a:cubicBezTo>
                    <a:pt x="15" y="14"/>
                    <a:pt x="15" y="14"/>
                    <a:pt x="15" y="14"/>
                  </a:cubicBezTo>
                  <a:cubicBezTo>
                    <a:pt x="23" y="16"/>
                    <a:pt x="24" y="21"/>
                    <a:pt x="24" y="24"/>
                  </a:cubicBezTo>
                  <a:cubicBezTo>
                    <a:pt x="24" y="30"/>
                    <a:pt x="18" y="33"/>
                    <a:pt x="12" y="33"/>
                  </a:cubicBezTo>
                  <a:cubicBezTo>
                    <a:pt x="5" y="33"/>
                    <a:pt x="0" y="29"/>
                    <a:pt x="0" y="23"/>
                  </a:cubicBezTo>
                  <a:lnTo>
                    <a:pt x="7"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0" name="Google Shape;130;p4"/>
            <p:cNvSpPr/>
            <p:nvPr/>
          </p:nvSpPr>
          <p:spPr>
            <a:xfrm>
              <a:off x="-4189413" y="2301875"/>
              <a:ext cx="57150" cy="76200"/>
            </a:xfrm>
            <a:custGeom>
              <a:avLst/>
              <a:gdLst/>
              <a:ahLst/>
              <a:cxnLst/>
              <a:rect l="l" t="t" r="r" b="b"/>
              <a:pathLst>
                <a:path w="36" h="48" extrusionOk="0">
                  <a:moveTo>
                    <a:pt x="0" y="0"/>
                  </a:moveTo>
                  <a:lnTo>
                    <a:pt x="36" y="0"/>
                  </a:lnTo>
                  <a:lnTo>
                    <a:pt x="36" y="10"/>
                  </a:lnTo>
                  <a:lnTo>
                    <a:pt x="24" y="10"/>
                  </a:lnTo>
                  <a:lnTo>
                    <a:pt x="24" y="48"/>
                  </a:lnTo>
                  <a:lnTo>
                    <a:pt x="14" y="48"/>
                  </a:lnTo>
                  <a:lnTo>
                    <a:pt x="14" y="10"/>
                  </a:lnTo>
                  <a:lnTo>
                    <a:pt x="0" y="1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1" name="Google Shape;131;p4"/>
            <p:cNvSpPr/>
            <p:nvPr/>
          </p:nvSpPr>
          <p:spPr>
            <a:xfrm>
              <a:off x="-4121150" y="2301875"/>
              <a:ext cx="60325" cy="76200"/>
            </a:xfrm>
            <a:custGeom>
              <a:avLst/>
              <a:gdLst/>
              <a:ahLst/>
              <a:cxnLst/>
              <a:rect l="l" t="t" r="r" b="b"/>
              <a:pathLst>
                <a:path w="26" h="33" extrusionOk="0">
                  <a:moveTo>
                    <a:pt x="19" y="21"/>
                  </a:moveTo>
                  <a:cubicBezTo>
                    <a:pt x="19" y="0"/>
                    <a:pt x="19" y="0"/>
                    <a:pt x="19" y="0"/>
                  </a:cubicBezTo>
                  <a:cubicBezTo>
                    <a:pt x="26" y="0"/>
                    <a:pt x="26" y="0"/>
                    <a:pt x="26" y="0"/>
                  </a:cubicBezTo>
                  <a:cubicBezTo>
                    <a:pt x="26" y="21"/>
                    <a:pt x="26" y="21"/>
                    <a:pt x="26" y="21"/>
                  </a:cubicBezTo>
                  <a:cubicBezTo>
                    <a:pt x="26" y="29"/>
                    <a:pt x="20" y="33"/>
                    <a:pt x="13" y="33"/>
                  </a:cubicBezTo>
                  <a:cubicBezTo>
                    <a:pt x="6" y="33"/>
                    <a:pt x="0" y="29"/>
                    <a:pt x="0" y="21"/>
                  </a:cubicBezTo>
                  <a:cubicBezTo>
                    <a:pt x="0" y="0"/>
                    <a:pt x="0" y="0"/>
                    <a:pt x="0" y="0"/>
                  </a:cubicBezTo>
                  <a:cubicBezTo>
                    <a:pt x="7" y="0"/>
                    <a:pt x="7" y="0"/>
                    <a:pt x="7" y="0"/>
                  </a:cubicBezTo>
                  <a:cubicBezTo>
                    <a:pt x="7" y="21"/>
                    <a:pt x="7" y="21"/>
                    <a:pt x="7" y="21"/>
                  </a:cubicBezTo>
                  <a:cubicBezTo>
                    <a:pt x="7" y="25"/>
                    <a:pt x="10" y="27"/>
                    <a:pt x="13" y="27"/>
                  </a:cubicBezTo>
                  <a:cubicBezTo>
                    <a:pt x="16" y="27"/>
                    <a:pt x="19" y="25"/>
                    <a:pt x="19" y="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2" name="Google Shape;132;p4"/>
            <p:cNvSpPr/>
            <p:nvPr/>
          </p:nvSpPr>
          <p:spPr>
            <a:xfrm>
              <a:off x="-4044950" y="2301875"/>
              <a:ext cx="57150" cy="76200"/>
            </a:xfrm>
            <a:custGeom>
              <a:avLst/>
              <a:gdLst/>
              <a:ahLst/>
              <a:cxnLst/>
              <a:rect l="l" t="t" r="r" b="b"/>
              <a:pathLst>
                <a:path w="24" h="33" extrusionOk="0">
                  <a:moveTo>
                    <a:pt x="7" y="6"/>
                  </a:moveTo>
                  <a:cubicBezTo>
                    <a:pt x="7" y="16"/>
                    <a:pt x="7" y="16"/>
                    <a:pt x="7" y="16"/>
                  </a:cubicBezTo>
                  <a:cubicBezTo>
                    <a:pt x="13" y="16"/>
                    <a:pt x="13" y="16"/>
                    <a:pt x="13" y="16"/>
                  </a:cubicBezTo>
                  <a:cubicBezTo>
                    <a:pt x="15" y="16"/>
                    <a:pt x="17" y="13"/>
                    <a:pt x="17" y="11"/>
                  </a:cubicBezTo>
                  <a:cubicBezTo>
                    <a:pt x="17" y="9"/>
                    <a:pt x="15" y="6"/>
                    <a:pt x="13" y="6"/>
                  </a:cubicBezTo>
                  <a:lnTo>
                    <a:pt x="7" y="6"/>
                  </a:lnTo>
                  <a:close/>
                  <a:moveTo>
                    <a:pt x="24" y="33"/>
                  </a:moveTo>
                  <a:cubicBezTo>
                    <a:pt x="16" y="33"/>
                    <a:pt x="16" y="33"/>
                    <a:pt x="16" y="33"/>
                  </a:cubicBezTo>
                  <a:cubicBezTo>
                    <a:pt x="8" y="22"/>
                    <a:pt x="8" y="22"/>
                    <a:pt x="8" y="22"/>
                  </a:cubicBezTo>
                  <a:cubicBezTo>
                    <a:pt x="7" y="22"/>
                    <a:pt x="7" y="22"/>
                    <a:pt x="7" y="22"/>
                  </a:cubicBezTo>
                  <a:cubicBezTo>
                    <a:pt x="7" y="33"/>
                    <a:pt x="7" y="33"/>
                    <a:pt x="7" y="33"/>
                  </a:cubicBezTo>
                  <a:cubicBezTo>
                    <a:pt x="0" y="33"/>
                    <a:pt x="0" y="33"/>
                    <a:pt x="0" y="33"/>
                  </a:cubicBezTo>
                  <a:cubicBezTo>
                    <a:pt x="0" y="0"/>
                    <a:pt x="0" y="0"/>
                    <a:pt x="0" y="0"/>
                  </a:cubicBezTo>
                  <a:cubicBezTo>
                    <a:pt x="13" y="0"/>
                    <a:pt x="13" y="0"/>
                    <a:pt x="13" y="0"/>
                  </a:cubicBezTo>
                  <a:cubicBezTo>
                    <a:pt x="21" y="0"/>
                    <a:pt x="24" y="6"/>
                    <a:pt x="24" y="11"/>
                  </a:cubicBezTo>
                  <a:cubicBezTo>
                    <a:pt x="24" y="16"/>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3" name="Google Shape;133;p4"/>
            <p:cNvSpPr txBox="1"/>
            <p:nvPr/>
          </p:nvSpPr>
          <p:spPr>
            <a:xfrm>
              <a:off x="-3975296" y="2301950"/>
              <a:ext cx="177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4" name="Google Shape;134;p4"/>
            <p:cNvSpPr/>
            <p:nvPr/>
          </p:nvSpPr>
          <p:spPr>
            <a:xfrm>
              <a:off x="-3940175" y="2301875"/>
              <a:ext cx="57150" cy="76200"/>
            </a:xfrm>
            <a:custGeom>
              <a:avLst/>
              <a:gdLst/>
              <a:ahLst/>
              <a:cxnLst/>
              <a:rect l="l" t="t" r="r" b="b"/>
              <a:pathLst>
                <a:path w="36" h="48" extrusionOk="0">
                  <a:moveTo>
                    <a:pt x="36" y="48"/>
                  </a:moveTo>
                  <a:lnTo>
                    <a:pt x="27" y="48"/>
                  </a:lnTo>
                  <a:lnTo>
                    <a:pt x="9" y="19"/>
                  </a:lnTo>
                  <a:lnTo>
                    <a:pt x="9" y="48"/>
                  </a:lnTo>
                  <a:lnTo>
                    <a:pt x="0" y="48"/>
                  </a:lnTo>
                  <a:lnTo>
                    <a:pt x="0" y="0"/>
                  </a:lnTo>
                  <a:lnTo>
                    <a:pt x="9" y="0"/>
                  </a:lnTo>
                  <a:lnTo>
                    <a:pt x="25" y="29"/>
                  </a:lnTo>
                  <a:lnTo>
                    <a:pt x="25" y="0"/>
                  </a:lnTo>
                  <a:lnTo>
                    <a:pt x="36" y="0"/>
                  </a:lnTo>
                  <a:lnTo>
                    <a:pt x="36"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5" name="Google Shape;135;p4"/>
            <p:cNvSpPr/>
            <p:nvPr/>
          </p:nvSpPr>
          <p:spPr>
            <a:xfrm>
              <a:off x="-4341813"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6"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6" name="Google Shape;136;p4"/>
            <p:cNvSpPr/>
            <p:nvPr/>
          </p:nvSpPr>
          <p:spPr>
            <a:xfrm>
              <a:off x="-4249738" y="2422525"/>
              <a:ext cx="74613" cy="74613"/>
            </a:xfrm>
            <a:custGeom>
              <a:avLst/>
              <a:gdLst/>
              <a:ahLst/>
              <a:cxnLst/>
              <a:rect l="l" t="t" r="r" b="b"/>
              <a:pathLst>
                <a:path w="47" h="47" extrusionOk="0">
                  <a:moveTo>
                    <a:pt x="28" y="26"/>
                  </a:moveTo>
                  <a:lnTo>
                    <a:pt x="24" y="10"/>
                  </a:lnTo>
                  <a:lnTo>
                    <a:pt x="19" y="26"/>
                  </a:lnTo>
                  <a:lnTo>
                    <a:pt x="28" y="26"/>
                  </a:lnTo>
                  <a:close/>
                  <a:moveTo>
                    <a:pt x="15" y="35"/>
                  </a:moveTo>
                  <a:lnTo>
                    <a:pt x="11" y="47"/>
                  </a:lnTo>
                  <a:lnTo>
                    <a:pt x="0" y="47"/>
                  </a:lnTo>
                  <a:lnTo>
                    <a:pt x="18" y="0"/>
                  </a:lnTo>
                  <a:lnTo>
                    <a:pt x="30" y="0"/>
                  </a:lnTo>
                  <a:lnTo>
                    <a:pt x="47" y="47"/>
                  </a:lnTo>
                  <a:lnTo>
                    <a:pt x="36" y="47"/>
                  </a:lnTo>
                  <a:lnTo>
                    <a:pt x="33" y="35"/>
                  </a:lnTo>
                  <a:lnTo>
                    <a:pt x="15"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7" name="Google Shape;137;p4"/>
            <p:cNvSpPr/>
            <p:nvPr/>
          </p:nvSpPr>
          <p:spPr>
            <a:xfrm>
              <a:off x="-4167188" y="2422525"/>
              <a:ext cx="55563" cy="74613"/>
            </a:xfrm>
            <a:custGeom>
              <a:avLst/>
              <a:gdLst/>
              <a:ahLst/>
              <a:cxnLst/>
              <a:rect l="l" t="t" r="r" b="b"/>
              <a:pathLst>
                <a:path w="24" h="32" extrusionOk="0">
                  <a:moveTo>
                    <a:pt x="7" y="6"/>
                  </a:moveTo>
                  <a:cubicBezTo>
                    <a:pt x="7" y="15"/>
                    <a:pt x="7" y="15"/>
                    <a:pt x="7" y="15"/>
                  </a:cubicBezTo>
                  <a:cubicBezTo>
                    <a:pt x="13" y="15"/>
                    <a:pt x="13" y="15"/>
                    <a:pt x="13" y="15"/>
                  </a:cubicBezTo>
                  <a:cubicBezTo>
                    <a:pt x="16" y="15"/>
                    <a:pt x="17" y="12"/>
                    <a:pt x="17" y="10"/>
                  </a:cubicBezTo>
                  <a:cubicBezTo>
                    <a:pt x="17" y="8"/>
                    <a:pt x="16" y="6"/>
                    <a:pt x="13" y="6"/>
                  </a:cubicBezTo>
                  <a:lnTo>
                    <a:pt x="7" y="6"/>
                  </a:lnTo>
                  <a:close/>
                  <a:moveTo>
                    <a:pt x="24" y="32"/>
                  </a:moveTo>
                  <a:cubicBezTo>
                    <a:pt x="16" y="32"/>
                    <a:pt x="16" y="32"/>
                    <a:pt x="16" y="32"/>
                  </a:cubicBezTo>
                  <a:cubicBezTo>
                    <a:pt x="9" y="21"/>
                    <a:pt x="9" y="21"/>
                    <a:pt x="9" y="21"/>
                  </a:cubicBezTo>
                  <a:cubicBezTo>
                    <a:pt x="7" y="21"/>
                    <a:pt x="7" y="21"/>
                    <a:pt x="7" y="21"/>
                  </a:cubicBezTo>
                  <a:cubicBezTo>
                    <a:pt x="7" y="32"/>
                    <a:pt x="7" y="32"/>
                    <a:pt x="7" y="32"/>
                  </a:cubicBezTo>
                  <a:cubicBezTo>
                    <a:pt x="0" y="32"/>
                    <a:pt x="0" y="32"/>
                    <a:pt x="0" y="32"/>
                  </a:cubicBezTo>
                  <a:cubicBezTo>
                    <a:pt x="0" y="0"/>
                    <a:pt x="0" y="0"/>
                    <a:pt x="0" y="0"/>
                  </a:cubicBezTo>
                  <a:cubicBezTo>
                    <a:pt x="14" y="0"/>
                    <a:pt x="14" y="0"/>
                    <a:pt x="14" y="0"/>
                  </a:cubicBezTo>
                  <a:cubicBezTo>
                    <a:pt x="21" y="0"/>
                    <a:pt x="24" y="5"/>
                    <a:pt x="24" y="10"/>
                  </a:cubicBezTo>
                  <a:cubicBezTo>
                    <a:pt x="24" y="15"/>
                    <a:pt x="22"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8" name="Google Shape;138;p4"/>
            <p:cNvSpPr/>
            <p:nvPr/>
          </p:nvSpPr>
          <p:spPr>
            <a:xfrm>
              <a:off x="-4100513" y="2419350"/>
              <a:ext cx="53975" cy="79375"/>
            </a:xfrm>
            <a:custGeom>
              <a:avLst/>
              <a:gdLst/>
              <a:ahLst/>
              <a:cxnLst/>
              <a:rect l="l" t="t" r="r" b="b"/>
              <a:pathLst>
                <a:path w="23" h="34" extrusionOk="0">
                  <a:moveTo>
                    <a:pt x="7" y="24"/>
                  </a:moveTo>
                  <a:cubicBezTo>
                    <a:pt x="7" y="26"/>
                    <a:pt x="8" y="28"/>
                    <a:pt x="12" y="28"/>
                  </a:cubicBezTo>
                  <a:cubicBezTo>
                    <a:pt x="14" y="28"/>
                    <a:pt x="16" y="26"/>
                    <a:pt x="16" y="24"/>
                  </a:cubicBezTo>
                  <a:cubicBezTo>
                    <a:pt x="16" y="23"/>
                    <a:pt x="16" y="21"/>
                    <a:pt x="12" y="20"/>
                  </a:cubicBezTo>
                  <a:cubicBezTo>
                    <a:pt x="8" y="19"/>
                    <a:pt x="8" y="19"/>
                    <a:pt x="8" y="19"/>
                  </a:cubicBezTo>
                  <a:cubicBezTo>
                    <a:pt x="1" y="17"/>
                    <a:pt x="0" y="13"/>
                    <a:pt x="0" y="10"/>
                  </a:cubicBezTo>
                  <a:cubicBezTo>
                    <a:pt x="0" y="4"/>
                    <a:pt x="5" y="0"/>
                    <a:pt x="11" y="0"/>
                  </a:cubicBezTo>
                  <a:cubicBezTo>
                    <a:pt x="18" y="0"/>
                    <a:pt x="22" y="4"/>
                    <a:pt x="22" y="10"/>
                  </a:cubicBezTo>
                  <a:cubicBezTo>
                    <a:pt x="15" y="10"/>
                    <a:pt x="15" y="10"/>
                    <a:pt x="15" y="10"/>
                  </a:cubicBezTo>
                  <a:cubicBezTo>
                    <a:pt x="15" y="8"/>
                    <a:pt x="14" y="7"/>
                    <a:pt x="11" y="7"/>
                  </a:cubicBezTo>
                  <a:cubicBezTo>
                    <a:pt x="9" y="7"/>
                    <a:pt x="7" y="8"/>
                    <a:pt x="7" y="10"/>
                  </a:cubicBezTo>
                  <a:cubicBezTo>
                    <a:pt x="7" y="11"/>
                    <a:pt x="7" y="12"/>
                    <a:pt x="10" y="13"/>
                  </a:cubicBezTo>
                  <a:cubicBezTo>
                    <a:pt x="14" y="14"/>
                    <a:pt x="14" y="14"/>
                    <a:pt x="14" y="14"/>
                  </a:cubicBezTo>
                  <a:cubicBezTo>
                    <a:pt x="22" y="17"/>
                    <a:pt x="23" y="21"/>
                    <a:pt x="23" y="24"/>
                  </a:cubicBezTo>
                  <a:cubicBezTo>
                    <a:pt x="23" y="31"/>
                    <a:pt x="17" y="34"/>
                    <a:pt x="12" y="34"/>
                  </a:cubicBezTo>
                  <a:cubicBezTo>
                    <a:pt x="4" y="34"/>
                    <a:pt x="0" y="29"/>
                    <a:pt x="0" y="24"/>
                  </a:cubicBezTo>
                  <a:lnTo>
                    <a:pt x="7"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9" name="Google Shape;139;p4"/>
            <p:cNvSpPr/>
            <p:nvPr/>
          </p:nvSpPr>
          <p:spPr>
            <a:xfrm>
              <a:off x="-4041775" y="2422525"/>
              <a:ext cx="74613" cy="74613"/>
            </a:xfrm>
            <a:custGeom>
              <a:avLst/>
              <a:gdLst/>
              <a:ahLst/>
              <a:cxnLst/>
              <a:rect l="l" t="t" r="r" b="b"/>
              <a:pathLst>
                <a:path w="47" h="47" extrusionOk="0">
                  <a:moveTo>
                    <a:pt x="28" y="26"/>
                  </a:moveTo>
                  <a:lnTo>
                    <a:pt x="23" y="10"/>
                  </a:lnTo>
                  <a:lnTo>
                    <a:pt x="17" y="26"/>
                  </a:lnTo>
                  <a:lnTo>
                    <a:pt x="28" y="26"/>
                  </a:lnTo>
                  <a:close/>
                  <a:moveTo>
                    <a:pt x="14" y="35"/>
                  </a:moveTo>
                  <a:lnTo>
                    <a:pt x="10" y="47"/>
                  </a:lnTo>
                  <a:lnTo>
                    <a:pt x="0" y="47"/>
                  </a:lnTo>
                  <a:lnTo>
                    <a:pt x="17" y="0"/>
                  </a:lnTo>
                  <a:lnTo>
                    <a:pt x="28" y="0"/>
                  </a:lnTo>
                  <a:lnTo>
                    <a:pt x="47" y="47"/>
                  </a:lnTo>
                  <a:lnTo>
                    <a:pt x="35" y="47"/>
                  </a:lnTo>
                  <a:lnTo>
                    <a:pt x="31" y="35"/>
                  </a:lnTo>
                  <a:lnTo>
                    <a:pt x="14"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40" name="Google Shape;140;p4"/>
            <p:cNvSpPr/>
            <p:nvPr/>
          </p:nvSpPr>
          <p:spPr>
            <a:xfrm>
              <a:off x="-3971925"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7"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57837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1 1">
  <p:cSld name="Title Slide 1 1">
    <p:spTree>
      <p:nvGrpSpPr>
        <p:cNvPr id="1" name="Shape 58"/>
        <p:cNvGrpSpPr/>
        <p:nvPr/>
      </p:nvGrpSpPr>
      <p:grpSpPr>
        <a:xfrm>
          <a:off x="0" y="0"/>
          <a:ext cx="0" cy="0"/>
          <a:chOff x="0" y="0"/>
          <a:chExt cx="0" cy="0"/>
        </a:xfrm>
      </p:grpSpPr>
      <p:pic>
        <p:nvPicPr>
          <p:cNvPr id="59" name="Google Shape;59;p3"/>
          <p:cNvPicPr preferRelativeResize="0"/>
          <p:nvPr/>
        </p:nvPicPr>
        <p:blipFill rotWithShape="1">
          <a:blip r:embed="rId2">
            <a:alphaModFix/>
          </a:blip>
          <a:srcRect l="46605" r="23140"/>
          <a:stretch/>
        </p:blipFill>
        <p:spPr>
          <a:xfrm rot="5400000">
            <a:off x="3696467" y="1029466"/>
            <a:ext cx="4799061" cy="6858000"/>
          </a:xfrm>
          <a:prstGeom prst="rect">
            <a:avLst/>
          </a:prstGeom>
          <a:noFill/>
          <a:ln>
            <a:noFill/>
          </a:ln>
        </p:spPr>
      </p:pic>
      <p:pic>
        <p:nvPicPr>
          <p:cNvPr id="60" name="Google Shape;60;p3"/>
          <p:cNvPicPr preferRelativeResize="0"/>
          <p:nvPr/>
        </p:nvPicPr>
        <p:blipFill rotWithShape="1">
          <a:blip r:embed="rId2">
            <a:alphaModFix/>
          </a:blip>
          <a:srcRect l="46605" r="23140"/>
          <a:stretch/>
        </p:blipFill>
        <p:spPr>
          <a:xfrm rot="10800000">
            <a:off x="1" y="0"/>
            <a:ext cx="4799061" cy="6858000"/>
          </a:xfrm>
          <a:prstGeom prst="rect">
            <a:avLst/>
          </a:prstGeom>
          <a:noFill/>
          <a:ln>
            <a:noFill/>
          </a:ln>
        </p:spPr>
      </p:pic>
      <p:pic>
        <p:nvPicPr>
          <p:cNvPr id="61" name="Google Shape;61;p3"/>
          <p:cNvPicPr preferRelativeResize="0"/>
          <p:nvPr/>
        </p:nvPicPr>
        <p:blipFill rotWithShape="1">
          <a:blip r:embed="rId2">
            <a:alphaModFix/>
          </a:blip>
          <a:srcRect l="46605" r="23140"/>
          <a:stretch/>
        </p:blipFill>
        <p:spPr>
          <a:xfrm rot="-5400000">
            <a:off x="1334267" y="-1029466"/>
            <a:ext cx="4799061" cy="6858000"/>
          </a:xfrm>
          <a:prstGeom prst="rect">
            <a:avLst/>
          </a:prstGeom>
          <a:noFill/>
          <a:ln>
            <a:noFill/>
          </a:ln>
        </p:spPr>
      </p:pic>
      <p:pic>
        <p:nvPicPr>
          <p:cNvPr id="62" name="Google Shape;62;p3"/>
          <p:cNvPicPr preferRelativeResize="0"/>
          <p:nvPr/>
        </p:nvPicPr>
        <p:blipFill>
          <a:blip r:embed="rId3">
            <a:alphaModFix/>
          </a:blip>
          <a:stretch>
            <a:fillRect/>
          </a:stretch>
        </p:blipFill>
        <p:spPr>
          <a:xfrm>
            <a:off x="4800400" y="203201"/>
            <a:ext cx="2592532" cy="1103200"/>
          </a:xfrm>
          <a:prstGeom prst="rect">
            <a:avLst/>
          </a:prstGeom>
          <a:noFill/>
          <a:ln>
            <a:noFill/>
          </a:ln>
        </p:spPr>
      </p:pic>
      <p:sp>
        <p:nvSpPr>
          <p:cNvPr id="63" name="Google Shape;63;p3"/>
          <p:cNvSpPr/>
          <p:nvPr/>
        </p:nvSpPr>
        <p:spPr>
          <a:xfrm>
            <a:off x="203200" y="203200"/>
            <a:ext cx="11785500" cy="6451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4" name="Google Shape;64;p3"/>
          <p:cNvSpPr txBox="1">
            <a:spLocks noGrp="1"/>
          </p:cNvSpPr>
          <p:nvPr>
            <p:ph type="ctrTitle"/>
          </p:nvPr>
        </p:nvSpPr>
        <p:spPr>
          <a:xfrm>
            <a:off x="554800" y="203200"/>
            <a:ext cx="11082300" cy="674700"/>
          </a:xfrm>
          <a:prstGeom prst="rect">
            <a:avLst/>
          </a:prstGeom>
          <a:noFill/>
          <a:ln>
            <a:noFill/>
          </a:ln>
        </p:spPr>
        <p:txBody>
          <a:bodyPr spcFirstLastPara="1" wrap="square" lIns="0" tIns="0" rIns="0" bIns="0" anchor="b" anchorCtr="0">
            <a:noAutofit/>
          </a:bodyPr>
          <a:lstStyle>
            <a:lvl1pPr lvl="0" algn="l" rtl="0">
              <a:spcBef>
                <a:spcPts val="0"/>
              </a:spcBef>
              <a:spcAft>
                <a:spcPts val="0"/>
              </a:spcAft>
              <a:buClr>
                <a:schemeClr val="dk1"/>
              </a:buClr>
              <a:buSzPts val="4000"/>
              <a:buNone/>
              <a:defRPr sz="4000" b="1" i="0">
                <a:solidFill>
                  <a:schemeClr val="dk1"/>
                </a:solidFill>
                <a:latin typeface="Gill Sans"/>
                <a:ea typeface="Gill Sans"/>
                <a:cs typeface="Gill Sans"/>
                <a:sym typeface="Gill Sans"/>
              </a:defRPr>
            </a:lvl1pPr>
            <a:lvl2pPr lvl="1" algn="l" rtl="0">
              <a:spcBef>
                <a:spcPts val="0"/>
              </a:spcBef>
              <a:spcAft>
                <a:spcPts val="0"/>
              </a:spcAft>
              <a:buClr>
                <a:schemeClr val="dk1"/>
              </a:buClr>
              <a:buSzPts val="1900"/>
              <a:buNone/>
              <a:defRPr sz="1900">
                <a:solidFill>
                  <a:schemeClr val="dk1"/>
                </a:solidFill>
              </a:defRPr>
            </a:lvl2pPr>
            <a:lvl3pPr lvl="2" algn="l" rtl="0">
              <a:spcBef>
                <a:spcPts val="0"/>
              </a:spcBef>
              <a:spcAft>
                <a:spcPts val="0"/>
              </a:spcAft>
              <a:buClr>
                <a:schemeClr val="dk1"/>
              </a:buClr>
              <a:buSzPts val="1900"/>
              <a:buNone/>
              <a:defRPr sz="1900">
                <a:solidFill>
                  <a:schemeClr val="dk1"/>
                </a:solidFill>
              </a:defRPr>
            </a:lvl3pPr>
            <a:lvl4pPr lvl="3" algn="l" rtl="0">
              <a:spcBef>
                <a:spcPts val="0"/>
              </a:spcBef>
              <a:spcAft>
                <a:spcPts val="0"/>
              </a:spcAft>
              <a:buClr>
                <a:schemeClr val="dk1"/>
              </a:buClr>
              <a:buSzPts val="1900"/>
              <a:buNone/>
              <a:defRPr sz="1900">
                <a:solidFill>
                  <a:schemeClr val="dk1"/>
                </a:solidFill>
              </a:defRPr>
            </a:lvl4pPr>
            <a:lvl5pPr lvl="4" algn="l" rtl="0">
              <a:spcBef>
                <a:spcPts val="0"/>
              </a:spcBef>
              <a:spcAft>
                <a:spcPts val="0"/>
              </a:spcAft>
              <a:buClr>
                <a:schemeClr val="dk1"/>
              </a:buClr>
              <a:buSzPts val="1900"/>
              <a:buNone/>
              <a:defRPr sz="1900">
                <a:solidFill>
                  <a:schemeClr val="dk1"/>
                </a:solidFill>
              </a:defRPr>
            </a:lvl5pPr>
            <a:lvl6pPr lvl="5" algn="l" rtl="0">
              <a:spcBef>
                <a:spcPts val="0"/>
              </a:spcBef>
              <a:spcAft>
                <a:spcPts val="0"/>
              </a:spcAft>
              <a:buClr>
                <a:schemeClr val="dk1"/>
              </a:buClr>
              <a:buSzPts val="1900"/>
              <a:buNone/>
              <a:defRPr sz="1900">
                <a:solidFill>
                  <a:schemeClr val="dk1"/>
                </a:solidFill>
              </a:defRPr>
            </a:lvl6pPr>
            <a:lvl7pPr lvl="6" algn="l" rtl="0">
              <a:spcBef>
                <a:spcPts val="0"/>
              </a:spcBef>
              <a:spcAft>
                <a:spcPts val="0"/>
              </a:spcAft>
              <a:buClr>
                <a:schemeClr val="dk1"/>
              </a:buClr>
              <a:buSzPts val="1900"/>
              <a:buNone/>
              <a:defRPr sz="1900">
                <a:solidFill>
                  <a:schemeClr val="dk1"/>
                </a:solidFill>
              </a:defRPr>
            </a:lvl7pPr>
            <a:lvl8pPr lvl="7" algn="l" rtl="0">
              <a:spcBef>
                <a:spcPts val="0"/>
              </a:spcBef>
              <a:spcAft>
                <a:spcPts val="0"/>
              </a:spcAft>
              <a:buClr>
                <a:schemeClr val="dk1"/>
              </a:buClr>
              <a:buSzPts val="1900"/>
              <a:buNone/>
              <a:defRPr sz="1900">
                <a:solidFill>
                  <a:schemeClr val="dk1"/>
                </a:solidFill>
              </a:defRPr>
            </a:lvl8pPr>
            <a:lvl9pPr lvl="8" algn="l" rtl="0">
              <a:spcBef>
                <a:spcPts val="0"/>
              </a:spcBef>
              <a:spcAft>
                <a:spcPts val="0"/>
              </a:spcAft>
              <a:buClr>
                <a:schemeClr val="dk1"/>
              </a:buClr>
              <a:buSzPts val="1900"/>
              <a:buNone/>
              <a:defRPr sz="1900">
                <a:solidFill>
                  <a:schemeClr val="dk1"/>
                </a:solidFill>
              </a:defRPr>
            </a:lvl9pPr>
          </a:lstStyle>
          <a:p>
            <a:endParaRPr/>
          </a:p>
        </p:txBody>
      </p:sp>
      <p:sp>
        <p:nvSpPr>
          <p:cNvPr id="65" name="Google Shape;65;p3"/>
          <p:cNvSpPr txBox="1">
            <a:spLocks noGrp="1"/>
          </p:cNvSpPr>
          <p:nvPr>
            <p:ph type="subTitle" idx="1"/>
          </p:nvPr>
        </p:nvSpPr>
        <p:spPr>
          <a:xfrm>
            <a:off x="554800" y="877900"/>
            <a:ext cx="11082300" cy="358200"/>
          </a:xfrm>
          <a:prstGeom prst="rect">
            <a:avLst/>
          </a:prstGeom>
          <a:noFill/>
          <a:ln>
            <a:noFill/>
          </a:ln>
        </p:spPr>
        <p:txBody>
          <a:bodyPr spcFirstLastPara="1" wrap="square" lIns="0" tIns="0" rIns="0" bIns="0" anchor="t" anchorCtr="0">
            <a:noAutofit/>
          </a:bodyPr>
          <a:lstStyle>
            <a:lvl1pPr lvl="0" algn="l" rtl="0">
              <a:spcBef>
                <a:spcPts val="700"/>
              </a:spcBef>
              <a:spcAft>
                <a:spcPts val="0"/>
              </a:spcAft>
              <a:buClr>
                <a:schemeClr val="dk1"/>
              </a:buClr>
              <a:buSzPts val="2000"/>
              <a:buNone/>
              <a:defRPr sz="2000" b="0" i="0">
                <a:solidFill>
                  <a:schemeClr val="dk1"/>
                </a:solidFill>
                <a:latin typeface="Gill Sans"/>
                <a:ea typeface="Gill Sans"/>
                <a:cs typeface="Gill Sans"/>
                <a:sym typeface="Gill Sans"/>
              </a:defRPr>
            </a:lvl1pPr>
            <a:lvl2pPr lvl="1" algn="ctr" rtl="0">
              <a:spcBef>
                <a:spcPts val="1200"/>
              </a:spcBef>
              <a:spcAft>
                <a:spcPts val="0"/>
              </a:spcAft>
              <a:buClr>
                <a:schemeClr val="dk1"/>
              </a:buClr>
              <a:buSzPts val="1600"/>
              <a:buNone/>
              <a:defRPr>
                <a:solidFill>
                  <a:schemeClr val="dk1"/>
                </a:solidFill>
              </a:defRPr>
            </a:lvl2pPr>
            <a:lvl3pPr lvl="2" algn="ctr" rtl="0">
              <a:spcBef>
                <a:spcPts val="700"/>
              </a:spcBef>
              <a:spcAft>
                <a:spcPts val="0"/>
              </a:spcAft>
              <a:buClr>
                <a:schemeClr val="dk1"/>
              </a:buClr>
              <a:buSzPts val="1600"/>
              <a:buNone/>
              <a:defRPr>
                <a:solidFill>
                  <a:schemeClr val="dk1"/>
                </a:solidFill>
              </a:defRPr>
            </a:lvl3pPr>
            <a:lvl4pPr lvl="3" algn="ctr" rtl="0">
              <a:spcBef>
                <a:spcPts val="700"/>
              </a:spcBef>
              <a:spcAft>
                <a:spcPts val="0"/>
              </a:spcAft>
              <a:buSzPts val="2000"/>
              <a:buNone/>
              <a:defRPr/>
            </a:lvl4pPr>
            <a:lvl5pPr lvl="4" algn="ctr" rtl="0">
              <a:spcBef>
                <a:spcPts val="0"/>
              </a:spcBef>
              <a:spcAft>
                <a:spcPts val="0"/>
              </a:spcAft>
              <a:buSzPts val="2000"/>
              <a:buNone/>
              <a:defRPr/>
            </a:lvl5pPr>
            <a:lvl6pPr lvl="5" algn="ctr" rtl="0">
              <a:spcBef>
                <a:spcPts val="400"/>
              </a:spcBef>
              <a:spcAft>
                <a:spcPts val="0"/>
              </a:spcAft>
              <a:buSzPts val="2000"/>
              <a:buNone/>
              <a:defRPr/>
            </a:lvl6pPr>
            <a:lvl7pPr lvl="6" algn="ctr" rtl="0">
              <a:spcBef>
                <a:spcPts val="400"/>
              </a:spcBef>
              <a:spcAft>
                <a:spcPts val="0"/>
              </a:spcAft>
              <a:buSzPts val="2000"/>
              <a:buNone/>
              <a:defRPr/>
            </a:lvl7pPr>
            <a:lvl8pPr lvl="7" algn="ctr" rtl="0">
              <a:spcBef>
                <a:spcPts val="400"/>
              </a:spcBef>
              <a:spcAft>
                <a:spcPts val="0"/>
              </a:spcAft>
              <a:buSzPts val="2000"/>
              <a:buNone/>
              <a:defRPr/>
            </a:lvl8pPr>
            <a:lvl9pPr lvl="8" algn="ctr" rtl="0">
              <a:spcBef>
                <a:spcPts val="400"/>
              </a:spcBef>
              <a:spcAft>
                <a:spcPts val="0"/>
              </a:spcAft>
              <a:buSzPts val="2000"/>
              <a:buNone/>
              <a:defRPr/>
            </a:lvl9pPr>
          </a:lstStyle>
          <a:p>
            <a:endParaRPr/>
          </a:p>
        </p:txBody>
      </p:sp>
      <p:pic>
        <p:nvPicPr>
          <p:cNvPr id="66" name="Google Shape;66;p3"/>
          <p:cNvPicPr preferRelativeResize="0"/>
          <p:nvPr/>
        </p:nvPicPr>
        <p:blipFill>
          <a:blip r:embed="rId4">
            <a:alphaModFix/>
          </a:blip>
          <a:stretch>
            <a:fillRect/>
          </a:stretch>
        </p:blipFill>
        <p:spPr>
          <a:xfrm>
            <a:off x="743425" y="5930200"/>
            <a:ext cx="1637891" cy="674800"/>
          </a:xfrm>
          <a:prstGeom prst="rect">
            <a:avLst/>
          </a:prstGeom>
          <a:noFill/>
          <a:ln>
            <a:noFill/>
          </a:ln>
        </p:spPr>
      </p:pic>
      <p:grpSp>
        <p:nvGrpSpPr>
          <p:cNvPr id="67" name="Google Shape;67;p3"/>
          <p:cNvGrpSpPr/>
          <p:nvPr/>
        </p:nvGrpSpPr>
        <p:grpSpPr>
          <a:xfrm>
            <a:off x="304804" y="5982005"/>
            <a:ext cx="362786" cy="571188"/>
            <a:chOff x="-4341813" y="1827213"/>
            <a:chExt cx="466726" cy="671512"/>
          </a:xfrm>
        </p:grpSpPr>
        <p:sp>
          <p:nvSpPr>
            <p:cNvPr id="68" name="Google Shape;68;p3"/>
            <p:cNvSpPr/>
            <p:nvPr/>
          </p:nvSpPr>
          <p:spPr>
            <a:xfrm>
              <a:off x="-4235450" y="1827213"/>
              <a:ext cx="58738" cy="73025"/>
            </a:xfrm>
            <a:custGeom>
              <a:avLst/>
              <a:gdLst/>
              <a:ahLst/>
              <a:cxnLst/>
              <a:rect l="l" t="t" r="r" b="b"/>
              <a:pathLst>
                <a:path w="25" h="32" extrusionOk="0">
                  <a:moveTo>
                    <a:pt x="7" y="18"/>
                  </a:moveTo>
                  <a:cubicBezTo>
                    <a:pt x="7" y="26"/>
                    <a:pt x="7" y="26"/>
                    <a:pt x="7" y="26"/>
                  </a:cubicBezTo>
                  <a:cubicBezTo>
                    <a:pt x="14" y="26"/>
                    <a:pt x="14" y="26"/>
                    <a:pt x="14" y="26"/>
                  </a:cubicBezTo>
                  <a:cubicBezTo>
                    <a:pt x="16" y="26"/>
                    <a:pt x="17" y="24"/>
                    <a:pt x="17" y="22"/>
                  </a:cubicBezTo>
                  <a:cubicBezTo>
                    <a:pt x="17" y="20"/>
                    <a:pt x="16" y="18"/>
                    <a:pt x="14" y="18"/>
                  </a:cubicBezTo>
                  <a:lnTo>
                    <a:pt x="7" y="18"/>
                  </a:lnTo>
                  <a:close/>
                  <a:moveTo>
                    <a:pt x="13" y="12"/>
                  </a:moveTo>
                  <a:cubicBezTo>
                    <a:pt x="15" y="12"/>
                    <a:pt x="16" y="11"/>
                    <a:pt x="16" y="9"/>
                  </a:cubicBezTo>
                  <a:cubicBezTo>
                    <a:pt x="16" y="7"/>
                    <a:pt x="15" y="6"/>
                    <a:pt x="13" y="6"/>
                  </a:cubicBezTo>
                  <a:cubicBezTo>
                    <a:pt x="7" y="6"/>
                    <a:pt x="7" y="6"/>
                    <a:pt x="7" y="6"/>
                  </a:cubicBezTo>
                  <a:cubicBezTo>
                    <a:pt x="7" y="12"/>
                    <a:pt x="7" y="12"/>
                    <a:pt x="7" y="12"/>
                  </a:cubicBezTo>
                  <a:lnTo>
                    <a:pt x="13" y="12"/>
                  </a:lnTo>
                  <a:close/>
                  <a:moveTo>
                    <a:pt x="19" y="15"/>
                  </a:moveTo>
                  <a:cubicBezTo>
                    <a:pt x="23" y="16"/>
                    <a:pt x="25" y="19"/>
                    <a:pt x="25" y="22"/>
                  </a:cubicBezTo>
                  <a:cubicBezTo>
                    <a:pt x="25" y="28"/>
                    <a:pt x="21" y="32"/>
                    <a:pt x="14" y="32"/>
                  </a:cubicBezTo>
                  <a:cubicBezTo>
                    <a:pt x="0" y="32"/>
                    <a:pt x="0" y="32"/>
                    <a:pt x="0" y="32"/>
                  </a:cubicBezTo>
                  <a:cubicBezTo>
                    <a:pt x="0" y="0"/>
                    <a:pt x="0" y="0"/>
                    <a:pt x="0" y="0"/>
                  </a:cubicBezTo>
                  <a:cubicBezTo>
                    <a:pt x="13" y="0"/>
                    <a:pt x="13" y="0"/>
                    <a:pt x="13" y="0"/>
                  </a:cubicBezTo>
                  <a:cubicBezTo>
                    <a:pt x="19" y="0"/>
                    <a:pt x="23" y="3"/>
                    <a:pt x="23" y="9"/>
                  </a:cubicBezTo>
                  <a:cubicBezTo>
                    <a:pt x="23" y="11"/>
                    <a:pt x="22" y="13"/>
                    <a:pt x="19" y="15"/>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69" name="Google Shape;69;p3"/>
            <p:cNvSpPr/>
            <p:nvPr/>
          </p:nvSpPr>
          <p:spPr>
            <a:xfrm>
              <a:off x="-4165600" y="1827213"/>
              <a:ext cx="49213" cy="73025"/>
            </a:xfrm>
            <a:custGeom>
              <a:avLst/>
              <a:gdLst/>
              <a:ahLst/>
              <a:cxnLst/>
              <a:rect l="l" t="t" r="r" b="b"/>
              <a:pathLst>
                <a:path w="31" h="46" extrusionOk="0">
                  <a:moveTo>
                    <a:pt x="0" y="0"/>
                  </a:moveTo>
                  <a:lnTo>
                    <a:pt x="0" y="46"/>
                  </a:lnTo>
                  <a:lnTo>
                    <a:pt x="31" y="46"/>
                  </a:lnTo>
                  <a:lnTo>
                    <a:pt x="31" y="38"/>
                  </a:lnTo>
                  <a:lnTo>
                    <a:pt x="10" y="38"/>
                  </a:lnTo>
                  <a:lnTo>
                    <a:pt x="10" y="27"/>
                  </a:lnTo>
                  <a:lnTo>
                    <a:pt x="28" y="27"/>
                  </a:lnTo>
                  <a:lnTo>
                    <a:pt x="28" y="19"/>
                  </a:lnTo>
                  <a:lnTo>
                    <a:pt x="10" y="19"/>
                  </a:lnTo>
                  <a:lnTo>
                    <a:pt x="10" y="8"/>
                  </a:lnTo>
                  <a:lnTo>
                    <a:pt x="31" y="8"/>
                  </a:lnTo>
                  <a:lnTo>
                    <a:pt x="31"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0" name="Google Shape;70;p3"/>
            <p:cNvSpPr/>
            <p:nvPr/>
          </p:nvSpPr>
          <p:spPr>
            <a:xfrm>
              <a:off x="-4100513" y="1827213"/>
              <a:ext cx="55563" cy="73025"/>
            </a:xfrm>
            <a:custGeom>
              <a:avLst/>
              <a:gdLst/>
              <a:ahLst/>
              <a:cxnLst/>
              <a:rect l="l" t="t" r="r" b="b"/>
              <a:pathLst>
                <a:path w="24" h="32" extrusionOk="0">
                  <a:moveTo>
                    <a:pt x="7" y="6"/>
                  </a:moveTo>
                  <a:cubicBezTo>
                    <a:pt x="7" y="15"/>
                    <a:pt x="7" y="15"/>
                    <a:pt x="7" y="15"/>
                  </a:cubicBezTo>
                  <a:cubicBezTo>
                    <a:pt x="13" y="15"/>
                    <a:pt x="13" y="15"/>
                    <a:pt x="13" y="15"/>
                  </a:cubicBezTo>
                  <a:cubicBezTo>
                    <a:pt x="15" y="15"/>
                    <a:pt x="17" y="12"/>
                    <a:pt x="17" y="10"/>
                  </a:cubicBezTo>
                  <a:cubicBezTo>
                    <a:pt x="17" y="8"/>
                    <a:pt x="15" y="6"/>
                    <a:pt x="13" y="6"/>
                  </a:cubicBezTo>
                  <a:lnTo>
                    <a:pt x="7" y="6"/>
                  </a:lnTo>
                  <a:close/>
                  <a:moveTo>
                    <a:pt x="24" y="32"/>
                  </a:moveTo>
                  <a:cubicBezTo>
                    <a:pt x="15" y="32"/>
                    <a:pt x="15" y="32"/>
                    <a:pt x="15" y="32"/>
                  </a:cubicBezTo>
                  <a:cubicBezTo>
                    <a:pt x="8" y="21"/>
                    <a:pt x="8" y="21"/>
                    <a:pt x="8" y="21"/>
                  </a:cubicBezTo>
                  <a:cubicBezTo>
                    <a:pt x="7" y="21"/>
                    <a:pt x="7" y="21"/>
                    <a:pt x="7" y="21"/>
                  </a:cubicBezTo>
                  <a:cubicBezTo>
                    <a:pt x="7" y="32"/>
                    <a:pt x="7" y="32"/>
                    <a:pt x="7" y="32"/>
                  </a:cubicBezTo>
                  <a:cubicBezTo>
                    <a:pt x="0" y="32"/>
                    <a:pt x="0" y="32"/>
                    <a:pt x="0" y="32"/>
                  </a:cubicBezTo>
                  <a:cubicBezTo>
                    <a:pt x="0" y="0"/>
                    <a:pt x="0" y="0"/>
                    <a:pt x="0" y="0"/>
                  </a:cubicBezTo>
                  <a:cubicBezTo>
                    <a:pt x="13" y="0"/>
                    <a:pt x="13" y="0"/>
                    <a:pt x="13" y="0"/>
                  </a:cubicBezTo>
                  <a:cubicBezTo>
                    <a:pt x="20" y="0"/>
                    <a:pt x="24" y="5"/>
                    <a:pt x="24" y="10"/>
                  </a:cubicBezTo>
                  <a:cubicBezTo>
                    <a:pt x="24" y="15"/>
                    <a:pt x="21"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1" name="Google Shape;71;p3"/>
            <p:cNvSpPr/>
            <p:nvPr/>
          </p:nvSpPr>
          <p:spPr>
            <a:xfrm>
              <a:off x="-4030663" y="1827213"/>
              <a:ext cx="44450" cy="73025"/>
            </a:xfrm>
            <a:custGeom>
              <a:avLst/>
              <a:gdLst/>
              <a:ahLst/>
              <a:cxnLst/>
              <a:rect l="l" t="t" r="r" b="b"/>
              <a:pathLst>
                <a:path w="28" h="46" extrusionOk="0">
                  <a:moveTo>
                    <a:pt x="0" y="0"/>
                  </a:moveTo>
                  <a:lnTo>
                    <a:pt x="0" y="46"/>
                  </a:lnTo>
                  <a:lnTo>
                    <a:pt x="28" y="46"/>
                  </a:lnTo>
                  <a:lnTo>
                    <a:pt x="28" y="38"/>
                  </a:lnTo>
                  <a:lnTo>
                    <a:pt x="10" y="38"/>
                  </a:lnTo>
                  <a:lnTo>
                    <a:pt x="10"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2" name="Google Shape;72;p3"/>
            <p:cNvSpPr txBox="1"/>
            <p:nvPr/>
          </p:nvSpPr>
          <p:spPr>
            <a:xfrm>
              <a:off x="-3975296" y="1827213"/>
              <a:ext cx="17700" cy="72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3" name="Google Shape;73;p3"/>
            <p:cNvSpPr/>
            <p:nvPr/>
          </p:nvSpPr>
          <p:spPr>
            <a:xfrm>
              <a:off x="-3940175" y="1827213"/>
              <a:ext cx="57150" cy="73025"/>
            </a:xfrm>
            <a:custGeom>
              <a:avLst/>
              <a:gdLst/>
              <a:ahLst/>
              <a:cxnLst/>
              <a:rect l="l" t="t" r="r" b="b"/>
              <a:pathLst>
                <a:path w="36" h="46" extrusionOk="0">
                  <a:moveTo>
                    <a:pt x="25" y="0"/>
                  </a:moveTo>
                  <a:lnTo>
                    <a:pt x="25" y="27"/>
                  </a:lnTo>
                  <a:lnTo>
                    <a:pt x="9" y="0"/>
                  </a:lnTo>
                  <a:lnTo>
                    <a:pt x="0" y="0"/>
                  </a:lnTo>
                  <a:lnTo>
                    <a:pt x="0" y="46"/>
                  </a:lnTo>
                  <a:lnTo>
                    <a:pt x="9" y="46"/>
                  </a:lnTo>
                  <a:lnTo>
                    <a:pt x="9" y="17"/>
                  </a:lnTo>
                  <a:lnTo>
                    <a:pt x="27" y="46"/>
                  </a:lnTo>
                  <a:lnTo>
                    <a:pt x="36" y="46"/>
                  </a:lnTo>
                  <a:lnTo>
                    <a:pt x="36" y="0"/>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4" name="Google Shape;74;p3"/>
            <p:cNvSpPr/>
            <p:nvPr/>
          </p:nvSpPr>
          <p:spPr>
            <a:xfrm>
              <a:off x="-4319588" y="1944688"/>
              <a:ext cx="44450" cy="74613"/>
            </a:xfrm>
            <a:custGeom>
              <a:avLst/>
              <a:gdLst/>
              <a:ahLst/>
              <a:cxnLst/>
              <a:rect l="l" t="t" r="r" b="b"/>
              <a:pathLst>
                <a:path w="28" h="47" extrusionOk="0">
                  <a:moveTo>
                    <a:pt x="0" y="0"/>
                  </a:moveTo>
                  <a:lnTo>
                    <a:pt x="11" y="0"/>
                  </a:lnTo>
                  <a:lnTo>
                    <a:pt x="11" y="38"/>
                  </a:lnTo>
                  <a:lnTo>
                    <a:pt x="28" y="38"/>
                  </a:lnTo>
                  <a:lnTo>
                    <a:pt x="28" y="47"/>
                  </a:lnTo>
                  <a:lnTo>
                    <a:pt x="0" y="47"/>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5" name="Google Shape;75;p3"/>
            <p:cNvSpPr/>
            <p:nvPr/>
          </p:nvSpPr>
          <p:spPr>
            <a:xfrm>
              <a:off x="-4270375" y="1943100"/>
              <a:ext cx="77788" cy="79375"/>
            </a:xfrm>
            <a:custGeom>
              <a:avLst/>
              <a:gdLst/>
              <a:ahLst/>
              <a:cxnLst/>
              <a:rect l="l" t="t" r="r" b="b"/>
              <a:pathLst>
                <a:path w="33" h="34" extrusionOk="0">
                  <a:moveTo>
                    <a:pt x="17" y="27"/>
                  </a:moveTo>
                  <a:cubicBezTo>
                    <a:pt x="22" y="27"/>
                    <a:pt x="26" y="23"/>
                    <a:pt x="26" y="17"/>
                  </a:cubicBezTo>
                  <a:cubicBezTo>
                    <a:pt x="26" y="12"/>
                    <a:pt x="22" y="7"/>
                    <a:pt x="17" y="7"/>
                  </a:cubicBezTo>
                  <a:cubicBezTo>
                    <a:pt x="11" y="7"/>
                    <a:pt x="7" y="12"/>
                    <a:pt x="7" y="17"/>
                  </a:cubicBezTo>
                  <a:cubicBezTo>
                    <a:pt x="7" y="23"/>
                    <a:pt x="11" y="27"/>
                    <a:pt x="17" y="27"/>
                  </a:cubicBezTo>
                  <a:moveTo>
                    <a:pt x="17" y="0"/>
                  </a:moveTo>
                  <a:cubicBezTo>
                    <a:pt x="26" y="0"/>
                    <a:pt x="33" y="8"/>
                    <a:pt x="33" y="17"/>
                  </a:cubicBezTo>
                  <a:cubicBezTo>
                    <a:pt x="33" y="26"/>
                    <a:pt x="26" y="34"/>
                    <a:pt x="17" y="34"/>
                  </a:cubicBezTo>
                  <a:cubicBezTo>
                    <a:pt x="8" y="34"/>
                    <a:pt x="0" y="26"/>
                    <a:pt x="0" y="17"/>
                  </a:cubicBezTo>
                  <a:cubicBezTo>
                    <a:pt x="0" y="8"/>
                    <a:pt x="8" y="0"/>
                    <a:pt x="1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6" name="Google Shape;76;p3"/>
            <p:cNvSpPr/>
            <p:nvPr/>
          </p:nvSpPr>
          <p:spPr>
            <a:xfrm>
              <a:off x="-4179888" y="1944688"/>
              <a:ext cx="58738" cy="74613"/>
            </a:xfrm>
            <a:custGeom>
              <a:avLst/>
              <a:gdLst/>
              <a:ahLst/>
              <a:cxnLst/>
              <a:rect l="l" t="t" r="r" b="b"/>
              <a:pathLst>
                <a:path w="37" h="47" extrusionOk="0">
                  <a:moveTo>
                    <a:pt x="37" y="47"/>
                  </a:moveTo>
                  <a:lnTo>
                    <a:pt x="27" y="47"/>
                  </a:lnTo>
                  <a:lnTo>
                    <a:pt x="11" y="19"/>
                  </a:lnTo>
                  <a:lnTo>
                    <a:pt x="11" y="47"/>
                  </a:lnTo>
                  <a:lnTo>
                    <a:pt x="0" y="47"/>
                  </a:lnTo>
                  <a:lnTo>
                    <a:pt x="0" y="0"/>
                  </a:lnTo>
                  <a:lnTo>
                    <a:pt x="9" y="0"/>
                  </a:lnTo>
                  <a:lnTo>
                    <a:pt x="27" y="28"/>
                  </a:lnTo>
                  <a:lnTo>
                    <a:pt x="27" y="0"/>
                  </a:lnTo>
                  <a:lnTo>
                    <a:pt x="37" y="0"/>
                  </a:lnTo>
                  <a:lnTo>
                    <a:pt x="37"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7" name="Google Shape;77;p3"/>
            <p:cNvSpPr/>
            <p:nvPr/>
          </p:nvSpPr>
          <p:spPr>
            <a:xfrm>
              <a:off x="-4105275" y="1944688"/>
              <a:ext cx="65088" cy="74613"/>
            </a:xfrm>
            <a:custGeom>
              <a:avLst/>
              <a:gdLst/>
              <a:ahLst/>
              <a:cxnLst/>
              <a:rect l="l" t="t" r="r" b="b"/>
              <a:pathLst>
                <a:path w="28" h="32" extrusionOk="0">
                  <a:moveTo>
                    <a:pt x="7" y="26"/>
                  </a:moveTo>
                  <a:cubicBezTo>
                    <a:pt x="13" y="26"/>
                    <a:pt x="13" y="26"/>
                    <a:pt x="13" y="26"/>
                  </a:cubicBezTo>
                  <a:cubicBezTo>
                    <a:pt x="18" y="26"/>
                    <a:pt x="21" y="21"/>
                    <a:pt x="21" y="16"/>
                  </a:cubicBezTo>
                  <a:cubicBezTo>
                    <a:pt x="21" y="11"/>
                    <a:pt x="18" y="6"/>
                    <a:pt x="13" y="6"/>
                  </a:cubicBezTo>
                  <a:cubicBezTo>
                    <a:pt x="7" y="6"/>
                    <a:pt x="7" y="6"/>
                    <a:pt x="7" y="6"/>
                  </a:cubicBezTo>
                  <a:lnTo>
                    <a:pt x="7" y="26"/>
                  </a:lnTo>
                  <a:close/>
                  <a:moveTo>
                    <a:pt x="0" y="32"/>
                  </a:moveTo>
                  <a:cubicBezTo>
                    <a:pt x="0" y="0"/>
                    <a:pt x="0" y="0"/>
                    <a:pt x="0" y="0"/>
                  </a:cubicBezTo>
                  <a:cubicBezTo>
                    <a:pt x="13" y="0"/>
                    <a:pt x="13" y="0"/>
                    <a:pt x="13" y="0"/>
                  </a:cubicBezTo>
                  <a:cubicBezTo>
                    <a:pt x="22" y="0"/>
                    <a:pt x="28" y="7"/>
                    <a:pt x="28" y="16"/>
                  </a:cubicBezTo>
                  <a:cubicBezTo>
                    <a:pt x="28" y="25"/>
                    <a:pt x="22" y="32"/>
                    <a:pt x="13" y="32"/>
                  </a:cubicBezTo>
                  <a:lnTo>
                    <a:pt x="0"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8" name="Google Shape;78;p3"/>
            <p:cNvSpPr/>
            <p:nvPr/>
          </p:nvSpPr>
          <p:spPr>
            <a:xfrm>
              <a:off x="-4030663" y="1943100"/>
              <a:ext cx="77788" cy="79375"/>
            </a:xfrm>
            <a:custGeom>
              <a:avLst/>
              <a:gdLst/>
              <a:ahLst/>
              <a:cxnLst/>
              <a:rect l="l" t="t" r="r" b="b"/>
              <a:pathLst>
                <a:path w="33" h="34" extrusionOk="0">
                  <a:moveTo>
                    <a:pt x="16" y="27"/>
                  </a:moveTo>
                  <a:cubicBezTo>
                    <a:pt x="22" y="27"/>
                    <a:pt x="26" y="23"/>
                    <a:pt x="26" y="17"/>
                  </a:cubicBezTo>
                  <a:cubicBezTo>
                    <a:pt x="26" y="12"/>
                    <a:pt x="22" y="7"/>
                    <a:pt x="16" y="7"/>
                  </a:cubicBezTo>
                  <a:cubicBezTo>
                    <a:pt x="11" y="7"/>
                    <a:pt x="7" y="12"/>
                    <a:pt x="7" y="17"/>
                  </a:cubicBezTo>
                  <a:cubicBezTo>
                    <a:pt x="7" y="23"/>
                    <a:pt x="11" y="27"/>
                    <a:pt x="16" y="27"/>
                  </a:cubicBezTo>
                  <a:moveTo>
                    <a:pt x="16" y="0"/>
                  </a:moveTo>
                  <a:cubicBezTo>
                    <a:pt x="25" y="0"/>
                    <a:pt x="33" y="8"/>
                    <a:pt x="33" y="17"/>
                  </a:cubicBezTo>
                  <a:cubicBezTo>
                    <a:pt x="33" y="26"/>
                    <a:pt x="25" y="34"/>
                    <a:pt x="16" y="34"/>
                  </a:cubicBezTo>
                  <a:cubicBezTo>
                    <a:pt x="7" y="34"/>
                    <a:pt x="0" y="26"/>
                    <a:pt x="0" y="17"/>
                  </a:cubicBezTo>
                  <a:cubicBezTo>
                    <a:pt x="0" y="8"/>
                    <a:pt x="7" y="0"/>
                    <a:pt x="16"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9" name="Google Shape;79;p3"/>
            <p:cNvSpPr/>
            <p:nvPr/>
          </p:nvSpPr>
          <p:spPr>
            <a:xfrm>
              <a:off x="-3940175" y="1944688"/>
              <a:ext cx="57150" cy="74613"/>
            </a:xfrm>
            <a:custGeom>
              <a:avLst/>
              <a:gdLst/>
              <a:ahLst/>
              <a:cxnLst/>
              <a:rect l="l" t="t" r="r" b="b"/>
              <a:pathLst>
                <a:path w="36" h="47" extrusionOk="0">
                  <a:moveTo>
                    <a:pt x="36" y="47"/>
                  </a:moveTo>
                  <a:lnTo>
                    <a:pt x="27" y="47"/>
                  </a:lnTo>
                  <a:lnTo>
                    <a:pt x="9" y="19"/>
                  </a:lnTo>
                  <a:lnTo>
                    <a:pt x="9" y="47"/>
                  </a:lnTo>
                  <a:lnTo>
                    <a:pt x="0" y="47"/>
                  </a:lnTo>
                  <a:lnTo>
                    <a:pt x="0" y="0"/>
                  </a:lnTo>
                  <a:lnTo>
                    <a:pt x="9" y="0"/>
                  </a:lnTo>
                  <a:lnTo>
                    <a:pt x="25" y="28"/>
                  </a:lnTo>
                  <a:lnTo>
                    <a:pt x="25" y="0"/>
                  </a:lnTo>
                  <a:lnTo>
                    <a:pt x="36" y="0"/>
                  </a:lnTo>
                  <a:lnTo>
                    <a:pt x="36"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0" name="Google Shape;80;p3"/>
            <p:cNvSpPr/>
            <p:nvPr/>
          </p:nvSpPr>
          <p:spPr>
            <a:xfrm>
              <a:off x="-4302125" y="2063750"/>
              <a:ext cx="90488" cy="76200"/>
            </a:xfrm>
            <a:custGeom>
              <a:avLst/>
              <a:gdLst/>
              <a:ahLst/>
              <a:cxnLst/>
              <a:rect l="l" t="t" r="r" b="b"/>
              <a:pathLst>
                <a:path w="57" h="48" extrusionOk="0">
                  <a:moveTo>
                    <a:pt x="42" y="0"/>
                  </a:moveTo>
                  <a:lnTo>
                    <a:pt x="51" y="0"/>
                  </a:lnTo>
                  <a:lnTo>
                    <a:pt x="57" y="48"/>
                  </a:lnTo>
                  <a:lnTo>
                    <a:pt x="47" y="48"/>
                  </a:lnTo>
                  <a:lnTo>
                    <a:pt x="44" y="19"/>
                  </a:lnTo>
                  <a:lnTo>
                    <a:pt x="32" y="43"/>
                  </a:lnTo>
                  <a:lnTo>
                    <a:pt x="25" y="43"/>
                  </a:lnTo>
                  <a:lnTo>
                    <a:pt x="13" y="19"/>
                  </a:lnTo>
                  <a:lnTo>
                    <a:pt x="10" y="48"/>
                  </a:lnTo>
                  <a:lnTo>
                    <a:pt x="0" y="48"/>
                  </a:lnTo>
                  <a:lnTo>
                    <a:pt x="5" y="0"/>
                  </a:lnTo>
                  <a:lnTo>
                    <a:pt x="14" y="0"/>
                  </a:lnTo>
                  <a:lnTo>
                    <a:pt x="29" y="31"/>
                  </a:lnTo>
                  <a:lnTo>
                    <a:pt x="4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1" name="Google Shape;81;p3"/>
            <p:cNvSpPr/>
            <p:nvPr/>
          </p:nvSpPr>
          <p:spPr>
            <a:xfrm>
              <a:off x="-4206875" y="2063750"/>
              <a:ext cx="71438" cy="76200"/>
            </a:xfrm>
            <a:custGeom>
              <a:avLst/>
              <a:gdLst/>
              <a:ahLst/>
              <a:cxnLst/>
              <a:rect l="l" t="t" r="r" b="b"/>
              <a:pathLst>
                <a:path w="45" h="48" extrusionOk="0">
                  <a:moveTo>
                    <a:pt x="28" y="28"/>
                  </a:moveTo>
                  <a:lnTo>
                    <a:pt x="23" y="10"/>
                  </a:lnTo>
                  <a:lnTo>
                    <a:pt x="17" y="28"/>
                  </a:lnTo>
                  <a:lnTo>
                    <a:pt x="28" y="28"/>
                  </a:lnTo>
                  <a:close/>
                  <a:moveTo>
                    <a:pt x="14" y="37"/>
                  </a:moveTo>
                  <a:lnTo>
                    <a:pt x="10" y="48"/>
                  </a:lnTo>
                  <a:lnTo>
                    <a:pt x="0" y="48"/>
                  </a:lnTo>
                  <a:lnTo>
                    <a:pt x="17" y="0"/>
                  </a:lnTo>
                  <a:lnTo>
                    <a:pt x="28" y="0"/>
                  </a:lnTo>
                  <a:lnTo>
                    <a:pt x="45" y="48"/>
                  </a:lnTo>
                  <a:lnTo>
                    <a:pt x="35" y="48"/>
                  </a:lnTo>
                  <a:lnTo>
                    <a:pt x="31" y="37"/>
                  </a:lnTo>
                  <a:lnTo>
                    <a:pt x="14"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2" name="Google Shape;82;p3"/>
            <p:cNvSpPr/>
            <p:nvPr/>
          </p:nvSpPr>
          <p:spPr>
            <a:xfrm>
              <a:off x="-4125913"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3" name="Google Shape;83;p3"/>
            <p:cNvSpPr/>
            <p:nvPr/>
          </p:nvSpPr>
          <p:spPr>
            <a:xfrm>
              <a:off x="-4046538" y="2063750"/>
              <a:ext cx="55563" cy="76200"/>
            </a:xfrm>
            <a:custGeom>
              <a:avLst/>
              <a:gdLst/>
              <a:ahLst/>
              <a:cxnLst/>
              <a:rect l="l" t="t" r="r" b="b"/>
              <a:pathLst>
                <a:path w="24" h="33" extrusionOk="0">
                  <a:moveTo>
                    <a:pt x="6" y="6"/>
                  </a:moveTo>
                  <a:cubicBezTo>
                    <a:pt x="6" y="15"/>
                    <a:pt x="6" y="15"/>
                    <a:pt x="6" y="15"/>
                  </a:cubicBezTo>
                  <a:cubicBezTo>
                    <a:pt x="12" y="15"/>
                    <a:pt x="12" y="15"/>
                    <a:pt x="12" y="15"/>
                  </a:cubicBezTo>
                  <a:cubicBezTo>
                    <a:pt x="15" y="15"/>
                    <a:pt x="16" y="13"/>
                    <a:pt x="16" y="11"/>
                  </a:cubicBezTo>
                  <a:cubicBezTo>
                    <a:pt x="16" y="9"/>
                    <a:pt x="15" y="6"/>
                    <a:pt x="13" y="6"/>
                  </a:cubicBezTo>
                  <a:lnTo>
                    <a:pt x="6" y="6"/>
                  </a:lnTo>
                  <a:close/>
                  <a:moveTo>
                    <a:pt x="24" y="33"/>
                  </a:moveTo>
                  <a:cubicBezTo>
                    <a:pt x="15" y="33"/>
                    <a:pt x="15" y="33"/>
                    <a:pt x="15" y="33"/>
                  </a:cubicBezTo>
                  <a:cubicBezTo>
                    <a:pt x="8" y="21"/>
                    <a:pt x="8" y="21"/>
                    <a:pt x="8" y="21"/>
                  </a:cubicBezTo>
                  <a:cubicBezTo>
                    <a:pt x="6" y="21"/>
                    <a:pt x="6" y="21"/>
                    <a:pt x="6" y="21"/>
                  </a:cubicBezTo>
                  <a:cubicBezTo>
                    <a:pt x="6" y="33"/>
                    <a:pt x="6" y="33"/>
                    <a:pt x="6" y="33"/>
                  </a:cubicBezTo>
                  <a:cubicBezTo>
                    <a:pt x="0" y="33"/>
                    <a:pt x="0" y="33"/>
                    <a:pt x="0" y="33"/>
                  </a:cubicBezTo>
                  <a:cubicBezTo>
                    <a:pt x="0" y="0"/>
                    <a:pt x="0" y="0"/>
                    <a:pt x="0" y="0"/>
                  </a:cubicBezTo>
                  <a:cubicBezTo>
                    <a:pt x="13" y="0"/>
                    <a:pt x="13" y="0"/>
                    <a:pt x="13" y="0"/>
                  </a:cubicBezTo>
                  <a:cubicBezTo>
                    <a:pt x="20" y="0"/>
                    <a:pt x="24" y="5"/>
                    <a:pt x="24" y="11"/>
                  </a:cubicBezTo>
                  <a:cubicBezTo>
                    <a:pt x="24" y="15"/>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4" name="Google Shape;84;p3"/>
            <p:cNvSpPr txBox="1"/>
            <p:nvPr/>
          </p:nvSpPr>
          <p:spPr>
            <a:xfrm>
              <a:off x="-3976669" y="2063893"/>
              <a:ext cx="165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5" name="Google Shape;85;p3"/>
            <p:cNvSpPr/>
            <p:nvPr/>
          </p:nvSpPr>
          <p:spPr>
            <a:xfrm>
              <a:off x="-3944938"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6" name="Google Shape;86;p3"/>
            <p:cNvSpPr/>
            <p:nvPr/>
          </p:nvSpPr>
          <p:spPr>
            <a:xfrm>
              <a:off x="-4170363" y="2182813"/>
              <a:ext cx="55563" cy="76200"/>
            </a:xfrm>
            <a:custGeom>
              <a:avLst/>
              <a:gdLst/>
              <a:ahLst/>
              <a:cxnLst/>
              <a:rect l="l" t="t" r="r" b="b"/>
              <a:pathLst>
                <a:path w="24" h="33" extrusionOk="0">
                  <a:moveTo>
                    <a:pt x="7" y="6"/>
                  </a:moveTo>
                  <a:cubicBezTo>
                    <a:pt x="7" y="15"/>
                    <a:pt x="7" y="15"/>
                    <a:pt x="7" y="15"/>
                  </a:cubicBezTo>
                  <a:cubicBezTo>
                    <a:pt x="13" y="15"/>
                    <a:pt x="13" y="15"/>
                    <a:pt x="13" y="15"/>
                  </a:cubicBezTo>
                  <a:cubicBezTo>
                    <a:pt x="15" y="15"/>
                    <a:pt x="17" y="13"/>
                    <a:pt x="17" y="11"/>
                  </a:cubicBezTo>
                  <a:cubicBezTo>
                    <a:pt x="17" y="9"/>
                    <a:pt x="15" y="6"/>
                    <a:pt x="13" y="6"/>
                  </a:cubicBezTo>
                  <a:lnTo>
                    <a:pt x="7" y="6"/>
                  </a:lnTo>
                  <a:close/>
                  <a:moveTo>
                    <a:pt x="0" y="0"/>
                  </a:moveTo>
                  <a:cubicBezTo>
                    <a:pt x="13" y="0"/>
                    <a:pt x="13" y="0"/>
                    <a:pt x="13" y="0"/>
                  </a:cubicBezTo>
                  <a:cubicBezTo>
                    <a:pt x="20" y="0"/>
                    <a:pt x="24" y="6"/>
                    <a:pt x="24" y="11"/>
                  </a:cubicBezTo>
                  <a:cubicBezTo>
                    <a:pt x="24" y="16"/>
                    <a:pt x="20" y="21"/>
                    <a:pt x="13" y="21"/>
                  </a:cubicBezTo>
                  <a:cubicBezTo>
                    <a:pt x="7" y="21"/>
                    <a:pt x="7" y="21"/>
                    <a:pt x="7" y="21"/>
                  </a:cubicBezTo>
                  <a:cubicBezTo>
                    <a:pt x="7" y="33"/>
                    <a:pt x="7" y="33"/>
                    <a:pt x="7" y="33"/>
                  </a:cubicBezTo>
                  <a:cubicBezTo>
                    <a:pt x="0" y="33"/>
                    <a:pt x="0" y="33"/>
                    <a:pt x="0" y="33"/>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7" name="Google Shape;87;p3"/>
            <p:cNvSpPr/>
            <p:nvPr/>
          </p:nvSpPr>
          <p:spPr>
            <a:xfrm>
              <a:off x="-4116388" y="2182813"/>
              <a:ext cx="74613" cy="76200"/>
            </a:xfrm>
            <a:custGeom>
              <a:avLst/>
              <a:gdLst/>
              <a:ahLst/>
              <a:cxnLst/>
              <a:rect l="l" t="t" r="r" b="b"/>
              <a:pathLst>
                <a:path w="47" h="48" extrusionOk="0">
                  <a:moveTo>
                    <a:pt x="28" y="28"/>
                  </a:moveTo>
                  <a:lnTo>
                    <a:pt x="23" y="12"/>
                  </a:lnTo>
                  <a:lnTo>
                    <a:pt x="19" y="28"/>
                  </a:lnTo>
                  <a:lnTo>
                    <a:pt x="28" y="28"/>
                  </a:lnTo>
                  <a:close/>
                  <a:moveTo>
                    <a:pt x="15" y="37"/>
                  </a:moveTo>
                  <a:lnTo>
                    <a:pt x="12" y="48"/>
                  </a:lnTo>
                  <a:lnTo>
                    <a:pt x="0" y="48"/>
                  </a:lnTo>
                  <a:lnTo>
                    <a:pt x="17" y="0"/>
                  </a:lnTo>
                  <a:lnTo>
                    <a:pt x="29" y="0"/>
                  </a:lnTo>
                  <a:lnTo>
                    <a:pt x="47" y="48"/>
                  </a:lnTo>
                  <a:lnTo>
                    <a:pt x="37" y="48"/>
                  </a:lnTo>
                  <a:lnTo>
                    <a:pt x="32" y="37"/>
                  </a:lnTo>
                  <a:lnTo>
                    <a:pt x="15"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8" name="Google Shape;88;p3"/>
            <p:cNvSpPr/>
            <p:nvPr/>
          </p:nvSpPr>
          <p:spPr>
            <a:xfrm>
              <a:off x="-4035425" y="2182813"/>
              <a:ext cx="58738" cy="76200"/>
            </a:xfrm>
            <a:custGeom>
              <a:avLst/>
              <a:gdLst/>
              <a:ahLst/>
              <a:cxnLst/>
              <a:rect l="l" t="t" r="r" b="b"/>
              <a:pathLst>
                <a:path w="25" h="33" extrusionOk="0">
                  <a:moveTo>
                    <a:pt x="7" y="6"/>
                  </a:moveTo>
                  <a:cubicBezTo>
                    <a:pt x="7" y="15"/>
                    <a:pt x="7" y="15"/>
                    <a:pt x="7" y="15"/>
                  </a:cubicBezTo>
                  <a:cubicBezTo>
                    <a:pt x="13" y="15"/>
                    <a:pt x="13" y="15"/>
                    <a:pt x="13" y="15"/>
                  </a:cubicBezTo>
                  <a:cubicBezTo>
                    <a:pt x="16" y="15"/>
                    <a:pt x="17" y="13"/>
                    <a:pt x="17" y="11"/>
                  </a:cubicBezTo>
                  <a:cubicBezTo>
                    <a:pt x="17" y="9"/>
                    <a:pt x="16" y="6"/>
                    <a:pt x="13" y="6"/>
                  </a:cubicBezTo>
                  <a:lnTo>
                    <a:pt x="7" y="6"/>
                  </a:lnTo>
                  <a:close/>
                  <a:moveTo>
                    <a:pt x="25" y="33"/>
                  </a:moveTo>
                  <a:cubicBezTo>
                    <a:pt x="16" y="33"/>
                    <a:pt x="16" y="33"/>
                    <a:pt x="16" y="33"/>
                  </a:cubicBezTo>
                  <a:cubicBezTo>
                    <a:pt x="9" y="21"/>
                    <a:pt x="9" y="21"/>
                    <a:pt x="9" y="21"/>
                  </a:cubicBezTo>
                  <a:cubicBezTo>
                    <a:pt x="7" y="21"/>
                    <a:pt x="7" y="21"/>
                    <a:pt x="7" y="21"/>
                  </a:cubicBezTo>
                  <a:cubicBezTo>
                    <a:pt x="7" y="33"/>
                    <a:pt x="7" y="33"/>
                    <a:pt x="7" y="33"/>
                  </a:cubicBezTo>
                  <a:cubicBezTo>
                    <a:pt x="0" y="33"/>
                    <a:pt x="0" y="33"/>
                    <a:pt x="0" y="33"/>
                  </a:cubicBezTo>
                  <a:cubicBezTo>
                    <a:pt x="0" y="0"/>
                    <a:pt x="0" y="0"/>
                    <a:pt x="0" y="0"/>
                  </a:cubicBezTo>
                  <a:cubicBezTo>
                    <a:pt x="14" y="0"/>
                    <a:pt x="14" y="0"/>
                    <a:pt x="14" y="0"/>
                  </a:cubicBezTo>
                  <a:cubicBezTo>
                    <a:pt x="21" y="0"/>
                    <a:pt x="25" y="6"/>
                    <a:pt x="25" y="11"/>
                  </a:cubicBezTo>
                  <a:cubicBezTo>
                    <a:pt x="25" y="15"/>
                    <a:pt x="22" y="20"/>
                    <a:pt x="16" y="21"/>
                  </a:cubicBezTo>
                  <a:lnTo>
                    <a:pt x="25"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9" name="Google Shape;89;p3"/>
            <p:cNvSpPr txBox="1"/>
            <p:nvPr/>
          </p:nvSpPr>
          <p:spPr>
            <a:xfrm>
              <a:off x="-3962941" y="2182234"/>
              <a:ext cx="13800" cy="77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0" name="Google Shape;90;p3"/>
            <p:cNvSpPr/>
            <p:nvPr/>
          </p:nvSpPr>
          <p:spPr>
            <a:xfrm>
              <a:off x="-3935413" y="2182813"/>
              <a:ext cx="55563" cy="76200"/>
            </a:xfrm>
            <a:custGeom>
              <a:avLst/>
              <a:gdLst/>
              <a:ahLst/>
              <a:cxnLst/>
              <a:rect l="l" t="t" r="r" b="b"/>
              <a:pathLst>
                <a:path w="24" h="33" extrusionOk="0">
                  <a:moveTo>
                    <a:pt x="7" y="23"/>
                  </a:moveTo>
                  <a:cubicBezTo>
                    <a:pt x="7" y="25"/>
                    <a:pt x="9" y="27"/>
                    <a:pt x="12" y="27"/>
                  </a:cubicBezTo>
                  <a:cubicBezTo>
                    <a:pt x="15" y="27"/>
                    <a:pt x="17" y="26"/>
                    <a:pt x="17" y="24"/>
                  </a:cubicBezTo>
                  <a:cubicBezTo>
                    <a:pt x="17" y="22"/>
                    <a:pt x="16" y="21"/>
                    <a:pt x="13" y="20"/>
                  </a:cubicBezTo>
                  <a:cubicBezTo>
                    <a:pt x="9" y="19"/>
                    <a:pt x="9" y="19"/>
                    <a:pt x="9" y="19"/>
                  </a:cubicBezTo>
                  <a:cubicBezTo>
                    <a:pt x="2" y="17"/>
                    <a:pt x="1" y="12"/>
                    <a:pt x="1" y="10"/>
                  </a:cubicBezTo>
                  <a:cubicBezTo>
                    <a:pt x="1" y="4"/>
                    <a:pt x="6" y="0"/>
                    <a:pt x="12" y="0"/>
                  </a:cubicBezTo>
                  <a:cubicBezTo>
                    <a:pt x="18" y="0"/>
                    <a:pt x="23" y="4"/>
                    <a:pt x="23" y="10"/>
                  </a:cubicBezTo>
                  <a:cubicBezTo>
                    <a:pt x="16" y="10"/>
                    <a:pt x="16" y="10"/>
                    <a:pt x="16" y="10"/>
                  </a:cubicBezTo>
                  <a:cubicBezTo>
                    <a:pt x="16" y="8"/>
                    <a:pt x="15" y="6"/>
                    <a:pt x="12" y="6"/>
                  </a:cubicBezTo>
                  <a:cubicBezTo>
                    <a:pt x="9" y="6"/>
                    <a:pt x="8" y="7"/>
                    <a:pt x="8" y="9"/>
                  </a:cubicBezTo>
                  <a:cubicBezTo>
                    <a:pt x="8" y="10"/>
                    <a:pt x="8" y="12"/>
                    <a:pt x="11" y="13"/>
                  </a:cubicBezTo>
                  <a:cubicBezTo>
                    <a:pt x="15" y="14"/>
                    <a:pt x="15" y="14"/>
                    <a:pt x="15" y="14"/>
                  </a:cubicBezTo>
                  <a:cubicBezTo>
                    <a:pt x="23" y="16"/>
                    <a:pt x="24" y="21"/>
                    <a:pt x="24" y="24"/>
                  </a:cubicBezTo>
                  <a:cubicBezTo>
                    <a:pt x="24" y="30"/>
                    <a:pt x="18" y="33"/>
                    <a:pt x="12" y="33"/>
                  </a:cubicBezTo>
                  <a:cubicBezTo>
                    <a:pt x="5" y="33"/>
                    <a:pt x="0" y="29"/>
                    <a:pt x="0" y="23"/>
                  </a:cubicBezTo>
                  <a:lnTo>
                    <a:pt x="7"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1" name="Google Shape;91;p3"/>
            <p:cNvSpPr/>
            <p:nvPr/>
          </p:nvSpPr>
          <p:spPr>
            <a:xfrm>
              <a:off x="-4189413" y="2301875"/>
              <a:ext cx="57150" cy="76200"/>
            </a:xfrm>
            <a:custGeom>
              <a:avLst/>
              <a:gdLst/>
              <a:ahLst/>
              <a:cxnLst/>
              <a:rect l="l" t="t" r="r" b="b"/>
              <a:pathLst>
                <a:path w="36" h="48" extrusionOk="0">
                  <a:moveTo>
                    <a:pt x="0" y="0"/>
                  </a:moveTo>
                  <a:lnTo>
                    <a:pt x="36" y="0"/>
                  </a:lnTo>
                  <a:lnTo>
                    <a:pt x="36" y="10"/>
                  </a:lnTo>
                  <a:lnTo>
                    <a:pt x="24" y="10"/>
                  </a:lnTo>
                  <a:lnTo>
                    <a:pt x="24" y="48"/>
                  </a:lnTo>
                  <a:lnTo>
                    <a:pt x="14" y="48"/>
                  </a:lnTo>
                  <a:lnTo>
                    <a:pt x="14" y="10"/>
                  </a:lnTo>
                  <a:lnTo>
                    <a:pt x="0" y="1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2" name="Google Shape;92;p3"/>
            <p:cNvSpPr/>
            <p:nvPr/>
          </p:nvSpPr>
          <p:spPr>
            <a:xfrm>
              <a:off x="-4121150" y="2301875"/>
              <a:ext cx="60325" cy="76200"/>
            </a:xfrm>
            <a:custGeom>
              <a:avLst/>
              <a:gdLst/>
              <a:ahLst/>
              <a:cxnLst/>
              <a:rect l="l" t="t" r="r" b="b"/>
              <a:pathLst>
                <a:path w="26" h="33" extrusionOk="0">
                  <a:moveTo>
                    <a:pt x="19" y="21"/>
                  </a:moveTo>
                  <a:cubicBezTo>
                    <a:pt x="19" y="0"/>
                    <a:pt x="19" y="0"/>
                    <a:pt x="19" y="0"/>
                  </a:cubicBezTo>
                  <a:cubicBezTo>
                    <a:pt x="26" y="0"/>
                    <a:pt x="26" y="0"/>
                    <a:pt x="26" y="0"/>
                  </a:cubicBezTo>
                  <a:cubicBezTo>
                    <a:pt x="26" y="21"/>
                    <a:pt x="26" y="21"/>
                    <a:pt x="26" y="21"/>
                  </a:cubicBezTo>
                  <a:cubicBezTo>
                    <a:pt x="26" y="29"/>
                    <a:pt x="20" y="33"/>
                    <a:pt x="13" y="33"/>
                  </a:cubicBezTo>
                  <a:cubicBezTo>
                    <a:pt x="6" y="33"/>
                    <a:pt x="0" y="29"/>
                    <a:pt x="0" y="21"/>
                  </a:cubicBezTo>
                  <a:cubicBezTo>
                    <a:pt x="0" y="0"/>
                    <a:pt x="0" y="0"/>
                    <a:pt x="0" y="0"/>
                  </a:cubicBezTo>
                  <a:cubicBezTo>
                    <a:pt x="7" y="0"/>
                    <a:pt x="7" y="0"/>
                    <a:pt x="7" y="0"/>
                  </a:cubicBezTo>
                  <a:cubicBezTo>
                    <a:pt x="7" y="21"/>
                    <a:pt x="7" y="21"/>
                    <a:pt x="7" y="21"/>
                  </a:cubicBezTo>
                  <a:cubicBezTo>
                    <a:pt x="7" y="25"/>
                    <a:pt x="10" y="27"/>
                    <a:pt x="13" y="27"/>
                  </a:cubicBezTo>
                  <a:cubicBezTo>
                    <a:pt x="16" y="27"/>
                    <a:pt x="19" y="25"/>
                    <a:pt x="19" y="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3" name="Google Shape;93;p3"/>
            <p:cNvSpPr/>
            <p:nvPr/>
          </p:nvSpPr>
          <p:spPr>
            <a:xfrm>
              <a:off x="-4044950" y="2301875"/>
              <a:ext cx="57150" cy="76200"/>
            </a:xfrm>
            <a:custGeom>
              <a:avLst/>
              <a:gdLst/>
              <a:ahLst/>
              <a:cxnLst/>
              <a:rect l="l" t="t" r="r" b="b"/>
              <a:pathLst>
                <a:path w="24" h="33" extrusionOk="0">
                  <a:moveTo>
                    <a:pt x="7" y="6"/>
                  </a:moveTo>
                  <a:cubicBezTo>
                    <a:pt x="7" y="16"/>
                    <a:pt x="7" y="16"/>
                    <a:pt x="7" y="16"/>
                  </a:cubicBezTo>
                  <a:cubicBezTo>
                    <a:pt x="13" y="16"/>
                    <a:pt x="13" y="16"/>
                    <a:pt x="13" y="16"/>
                  </a:cubicBezTo>
                  <a:cubicBezTo>
                    <a:pt x="15" y="16"/>
                    <a:pt x="17" y="13"/>
                    <a:pt x="17" y="11"/>
                  </a:cubicBezTo>
                  <a:cubicBezTo>
                    <a:pt x="17" y="9"/>
                    <a:pt x="15" y="6"/>
                    <a:pt x="13" y="6"/>
                  </a:cubicBezTo>
                  <a:lnTo>
                    <a:pt x="7" y="6"/>
                  </a:lnTo>
                  <a:close/>
                  <a:moveTo>
                    <a:pt x="24" y="33"/>
                  </a:moveTo>
                  <a:cubicBezTo>
                    <a:pt x="16" y="33"/>
                    <a:pt x="16" y="33"/>
                    <a:pt x="16" y="33"/>
                  </a:cubicBezTo>
                  <a:cubicBezTo>
                    <a:pt x="8" y="22"/>
                    <a:pt x="8" y="22"/>
                    <a:pt x="8" y="22"/>
                  </a:cubicBezTo>
                  <a:cubicBezTo>
                    <a:pt x="7" y="22"/>
                    <a:pt x="7" y="22"/>
                    <a:pt x="7" y="22"/>
                  </a:cubicBezTo>
                  <a:cubicBezTo>
                    <a:pt x="7" y="33"/>
                    <a:pt x="7" y="33"/>
                    <a:pt x="7" y="33"/>
                  </a:cubicBezTo>
                  <a:cubicBezTo>
                    <a:pt x="0" y="33"/>
                    <a:pt x="0" y="33"/>
                    <a:pt x="0" y="33"/>
                  </a:cubicBezTo>
                  <a:cubicBezTo>
                    <a:pt x="0" y="0"/>
                    <a:pt x="0" y="0"/>
                    <a:pt x="0" y="0"/>
                  </a:cubicBezTo>
                  <a:cubicBezTo>
                    <a:pt x="13" y="0"/>
                    <a:pt x="13" y="0"/>
                    <a:pt x="13" y="0"/>
                  </a:cubicBezTo>
                  <a:cubicBezTo>
                    <a:pt x="21" y="0"/>
                    <a:pt x="24" y="6"/>
                    <a:pt x="24" y="11"/>
                  </a:cubicBezTo>
                  <a:cubicBezTo>
                    <a:pt x="24" y="16"/>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4" name="Google Shape;94;p3"/>
            <p:cNvSpPr txBox="1"/>
            <p:nvPr/>
          </p:nvSpPr>
          <p:spPr>
            <a:xfrm>
              <a:off x="-3975296" y="2301950"/>
              <a:ext cx="177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5" name="Google Shape;95;p3"/>
            <p:cNvSpPr/>
            <p:nvPr/>
          </p:nvSpPr>
          <p:spPr>
            <a:xfrm>
              <a:off x="-3940175" y="2301875"/>
              <a:ext cx="57150" cy="76200"/>
            </a:xfrm>
            <a:custGeom>
              <a:avLst/>
              <a:gdLst/>
              <a:ahLst/>
              <a:cxnLst/>
              <a:rect l="l" t="t" r="r" b="b"/>
              <a:pathLst>
                <a:path w="36" h="48" extrusionOk="0">
                  <a:moveTo>
                    <a:pt x="36" y="48"/>
                  </a:moveTo>
                  <a:lnTo>
                    <a:pt x="27" y="48"/>
                  </a:lnTo>
                  <a:lnTo>
                    <a:pt x="9" y="19"/>
                  </a:lnTo>
                  <a:lnTo>
                    <a:pt x="9" y="48"/>
                  </a:lnTo>
                  <a:lnTo>
                    <a:pt x="0" y="48"/>
                  </a:lnTo>
                  <a:lnTo>
                    <a:pt x="0" y="0"/>
                  </a:lnTo>
                  <a:lnTo>
                    <a:pt x="9" y="0"/>
                  </a:lnTo>
                  <a:lnTo>
                    <a:pt x="25" y="29"/>
                  </a:lnTo>
                  <a:lnTo>
                    <a:pt x="25" y="0"/>
                  </a:lnTo>
                  <a:lnTo>
                    <a:pt x="36" y="0"/>
                  </a:lnTo>
                  <a:lnTo>
                    <a:pt x="36"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6" name="Google Shape;96;p3"/>
            <p:cNvSpPr/>
            <p:nvPr/>
          </p:nvSpPr>
          <p:spPr>
            <a:xfrm>
              <a:off x="-4341813"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6"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7" name="Google Shape;97;p3"/>
            <p:cNvSpPr/>
            <p:nvPr/>
          </p:nvSpPr>
          <p:spPr>
            <a:xfrm>
              <a:off x="-4249738" y="2422525"/>
              <a:ext cx="74613" cy="74613"/>
            </a:xfrm>
            <a:custGeom>
              <a:avLst/>
              <a:gdLst/>
              <a:ahLst/>
              <a:cxnLst/>
              <a:rect l="l" t="t" r="r" b="b"/>
              <a:pathLst>
                <a:path w="47" h="47" extrusionOk="0">
                  <a:moveTo>
                    <a:pt x="28" y="26"/>
                  </a:moveTo>
                  <a:lnTo>
                    <a:pt x="24" y="10"/>
                  </a:lnTo>
                  <a:lnTo>
                    <a:pt x="19" y="26"/>
                  </a:lnTo>
                  <a:lnTo>
                    <a:pt x="28" y="26"/>
                  </a:lnTo>
                  <a:close/>
                  <a:moveTo>
                    <a:pt x="15" y="35"/>
                  </a:moveTo>
                  <a:lnTo>
                    <a:pt x="11" y="47"/>
                  </a:lnTo>
                  <a:lnTo>
                    <a:pt x="0" y="47"/>
                  </a:lnTo>
                  <a:lnTo>
                    <a:pt x="18" y="0"/>
                  </a:lnTo>
                  <a:lnTo>
                    <a:pt x="30" y="0"/>
                  </a:lnTo>
                  <a:lnTo>
                    <a:pt x="47" y="47"/>
                  </a:lnTo>
                  <a:lnTo>
                    <a:pt x="36" y="47"/>
                  </a:lnTo>
                  <a:lnTo>
                    <a:pt x="33" y="35"/>
                  </a:lnTo>
                  <a:lnTo>
                    <a:pt x="15"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8" name="Google Shape;98;p3"/>
            <p:cNvSpPr/>
            <p:nvPr/>
          </p:nvSpPr>
          <p:spPr>
            <a:xfrm>
              <a:off x="-4167188" y="2422525"/>
              <a:ext cx="55563" cy="74613"/>
            </a:xfrm>
            <a:custGeom>
              <a:avLst/>
              <a:gdLst/>
              <a:ahLst/>
              <a:cxnLst/>
              <a:rect l="l" t="t" r="r" b="b"/>
              <a:pathLst>
                <a:path w="24" h="32" extrusionOk="0">
                  <a:moveTo>
                    <a:pt x="7" y="6"/>
                  </a:moveTo>
                  <a:cubicBezTo>
                    <a:pt x="7" y="15"/>
                    <a:pt x="7" y="15"/>
                    <a:pt x="7" y="15"/>
                  </a:cubicBezTo>
                  <a:cubicBezTo>
                    <a:pt x="13" y="15"/>
                    <a:pt x="13" y="15"/>
                    <a:pt x="13" y="15"/>
                  </a:cubicBezTo>
                  <a:cubicBezTo>
                    <a:pt x="16" y="15"/>
                    <a:pt x="17" y="12"/>
                    <a:pt x="17" y="10"/>
                  </a:cubicBezTo>
                  <a:cubicBezTo>
                    <a:pt x="17" y="8"/>
                    <a:pt x="16" y="6"/>
                    <a:pt x="13" y="6"/>
                  </a:cubicBezTo>
                  <a:lnTo>
                    <a:pt x="7" y="6"/>
                  </a:lnTo>
                  <a:close/>
                  <a:moveTo>
                    <a:pt x="24" y="32"/>
                  </a:moveTo>
                  <a:cubicBezTo>
                    <a:pt x="16" y="32"/>
                    <a:pt x="16" y="32"/>
                    <a:pt x="16" y="32"/>
                  </a:cubicBezTo>
                  <a:cubicBezTo>
                    <a:pt x="9" y="21"/>
                    <a:pt x="9" y="21"/>
                    <a:pt x="9" y="21"/>
                  </a:cubicBezTo>
                  <a:cubicBezTo>
                    <a:pt x="7" y="21"/>
                    <a:pt x="7" y="21"/>
                    <a:pt x="7" y="21"/>
                  </a:cubicBezTo>
                  <a:cubicBezTo>
                    <a:pt x="7" y="32"/>
                    <a:pt x="7" y="32"/>
                    <a:pt x="7" y="32"/>
                  </a:cubicBezTo>
                  <a:cubicBezTo>
                    <a:pt x="0" y="32"/>
                    <a:pt x="0" y="32"/>
                    <a:pt x="0" y="32"/>
                  </a:cubicBezTo>
                  <a:cubicBezTo>
                    <a:pt x="0" y="0"/>
                    <a:pt x="0" y="0"/>
                    <a:pt x="0" y="0"/>
                  </a:cubicBezTo>
                  <a:cubicBezTo>
                    <a:pt x="14" y="0"/>
                    <a:pt x="14" y="0"/>
                    <a:pt x="14" y="0"/>
                  </a:cubicBezTo>
                  <a:cubicBezTo>
                    <a:pt x="21" y="0"/>
                    <a:pt x="24" y="5"/>
                    <a:pt x="24" y="10"/>
                  </a:cubicBezTo>
                  <a:cubicBezTo>
                    <a:pt x="24" y="15"/>
                    <a:pt x="22"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9" name="Google Shape;99;p3"/>
            <p:cNvSpPr/>
            <p:nvPr/>
          </p:nvSpPr>
          <p:spPr>
            <a:xfrm>
              <a:off x="-4100513" y="2419350"/>
              <a:ext cx="53975" cy="79375"/>
            </a:xfrm>
            <a:custGeom>
              <a:avLst/>
              <a:gdLst/>
              <a:ahLst/>
              <a:cxnLst/>
              <a:rect l="l" t="t" r="r" b="b"/>
              <a:pathLst>
                <a:path w="23" h="34" extrusionOk="0">
                  <a:moveTo>
                    <a:pt x="7" y="24"/>
                  </a:moveTo>
                  <a:cubicBezTo>
                    <a:pt x="7" y="26"/>
                    <a:pt x="8" y="28"/>
                    <a:pt x="12" y="28"/>
                  </a:cubicBezTo>
                  <a:cubicBezTo>
                    <a:pt x="14" y="28"/>
                    <a:pt x="16" y="26"/>
                    <a:pt x="16" y="24"/>
                  </a:cubicBezTo>
                  <a:cubicBezTo>
                    <a:pt x="16" y="23"/>
                    <a:pt x="16" y="21"/>
                    <a:pt x="12" y="20"/>
                  </a:cubicBezTo>
                  <a:cubicBezTo>
                    <a:pt x="8" y="19"/>
                    <a:pt x="8" y="19"/>
                    <a:pt x="8" y="19"/>
                  </a:cubicBezTo>
                  <a:cubicBezTo>
                    <a:pt x="1" y="17"/>
                    <a:pt x="0" y="13"/>
                    <a:pt x="0" y="10"/>
                  </a:cubicBezTo>
                  <a:cubicBezTo>
                    <a:pt x="0" y="4"/>
                    <a:pt x="5" y="0"/>
                    <a:pt x="11" y="0"/>
                  </a:cubicBezTo>
                  <a:cubicBezTo>
                    <a:pt x="18" y="0"/>
                    <a:pt x="22" y="4"/>
                    <a:pt x="22" y="10"/>
                  </a:cubicBezTo>
                  <a:cubicBezTo>
                    <a:pt x="15" y="10"/>
                    <a:pt x="15" y="10"/>
                    <a:pt x="15" y="10"/>
                  </a:cubicBezTo>
                  <a:cubicBezTo>
                    <a:pt x="15" y="8"/>
                    <a:pt x="14" y="7"/>
                    <a:pt x="11" y="7"/>
                  </a:cubicBezTo>
                  <a:cubicBezTo>
                    <a:pt x="9" y="7"/>
                    <a:pt x="7" y="8"/>
                    <a:pt x="7" y="10"/>
                  </a:cubicBezTo>
                  <a:cubicBezTo>
                    <a:pt x="7" y="11"/>
                    <a:pt x="7" y="12"/>
                    <a:pt x="10" y="13"/>
                  </a:cubicBezTo>
                  <a:cubicBezTo>
                    <a:pt x="14" y="14"/>
                    <a:pt x="14" y="14"/>
                    <a:pt x="14" y="14"/>
                  </a:cubicBezTo>
                  <a:cubicBezTo>
                    <a:pt x="22" y="17"/>
                    <a:pt x="23" y="21"/>
                    <a:pt x="23" y="24"/>
                  </a:cubicBezTo>
                  <a:cubicBezTo>
                    <a:pt x="23" y="31"/>
                    <a:pt x="17" y="34"/>
                    <a:pt x="12" y="34"/>
                  </a:cubicBezTo>
                  <a:cubicBezTo>
                    <a:pt x="4" y="34"/>
                    <a:pt x="0" y="29"/>
                    <a:pt x="0" y="24"/>
                  </a:cubicBezTo>
                  <a:lnTo>
                    <a:pt x="7"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00" name="Google Shape;100;p3"/>
            <p:cNvSpPr/>
            <p:nvPr/>
          </p:nvSpPr>
          <p:spPr>
            <a:xfrm>
              <a:off x="-4041775" y="2422525"/>
              <a:ext cx="74613" cy="74613"/>
            </a:xfrm>
            <a:custGeom>
              <a:avLst/>
              <a:gdLst/>
              <a:ahLst/>
              <a:cxnLst/>
              <a:rect l="l" t="t" r="r" b="b"/>
              <a:pathLst>
                <a:path w="47" h="47" extrusionOk="0">
                  <a:moveTo>
                    <a:pt x="28" y="26"/>
                  </a:moveTo>
                  <a:lnTo>
                    <a:pt x="23" y="10"/>
                  </a:lnTo>
                  <a:lnTo>
                    <a:pt x="17" y="26"/>
                  </a:lnTo>
                  <a:lnTo>
                    <a:pt x="28" y="26"/>
                  </a:lnTo>
                  <a:close/>
                  <a:moveTo>
                    <a:pt x="14" y="35"/>
                  </a:moveTo>
                  <a:lnTo>
                    <a:pt x="10" y="47"/>
                  </a:lnTo>
                  <a:lnTo>
                    <a:pt x="0" y="47"/>
                  </a:lnTo>
                  <a:lnTo>
                    <a:pt x="17" y="0"/>
                  </a:lnTo>
                  <a:lnTo>
                    <a:pt x="28" y="0"/>
                  </a:lnTo>
                  <a:lnTo>
                    <a:pt x="47" y="47"/>
                  </a:lnTo>
                  <a:lnTo>
                    <a:pt x="35" y="47"/>
                  </a:lnTo>
                  <a:lnTo>
                    <a:pt x="31" y="35"/>
                  </a:lnTo>
                  <a:lnTo>
                    <a:pt x="14"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01" name="Google Shape;101;p3"/>
            <p:cNvSpPr/>
            <p:nvPr/>
          </p:nvSpPr>
          <p:spPr>
            <a:xfrm>
              <a:off x="-3971925"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7"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1737008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5">
            <a:alphaModFix/>
          </a:blip>
          <a:srcRect r="23141"/>
          <a:stretch/>
        </p:blipFill>
        <p:spPr>
          <a:xfrm>
            <a:off x="0" y="0"/>
            <a:ext cx="12191998" cy="6858000"/>
          </a:xfrm>
          <a:prstGeom prst="rect">
            <a:avLst/>
          </a:prstGeom>
          <a:noFill/>
          <a:ln>
            <a:noFill/>
          </a:ln>
        </p:spPr>
      </p:pic>
      <p:grpSp>
        <p:nvGrpSpPr>
          <p:cNvPr id="11" name="Google Shape;11;p1"/>
          <p:cNvGrpSpPr/>
          <p:nvPr/>
        </p:nvGrpSpPr>
        <p:grpSpPr>
          <a:xfrm>
            <a:off x="555568" y="528645"/>
            <a:ext cx="2061893" cy="777955"/>
            <a:chOff x="439365" y="432840"/>
            <a:chExt cx="2061687" cy="779280"/>
          </a:xfrm>
        </p:grpSpPr>
        <p:sp>
          <p:nvSpPr>
            <p:cNvPr id="12" name="Google Shape;12;p1"/>
            <p:cNvSpPr/>
            <p:nvPr/>
          </p:nvSpPr>
          <p:spPr>
            <a:xfrm>
              <a:off x="439365" y="436213"/>
              <a:ext cx="1077804" cy="342944"/>
            </a:xfrm>
            <a:custGeom>
              <a:avLst/>
              <a:gdLst/>
              <a:ahLst/>
              <a:cxnLst/>
              <a:rect l="l" t="t" r="r" b="b"/>
              <a:pathLst>
                <a:path w="397" h="128" extrusionOk="0">
                  <a:moveTo>
                    <a:pt x="80" y="110"/>
                  </a:moveTo>
                  <a:cubicBezTo>
                    <a:pt x="19" y="110"/>
                    <a:pt x="19" y="110"/>
                    <a:pt x="19" y="110"/>
                  </a:cubicBezTo>
                  <a:cubicBezTo>
                    <a:pt x="19" y="72"/>
                    <a:pt x="19" y="72"/>
                    <a:pt x="19" y="72"/>
                  </a:cubicBezTo>
                  <a:cubicBezTo>
                    <a:pt x="71" y="72"/>
                    <a:pt x="71" y="72"/>
                    <a:pt x="71" y="72"/>
                  </a:cubicBezTo>
                  <a:cubicBezTo>
                    <a:pt x="71" y="55"/>
                    <a:pt x="71" y="55"/>
                    <a:pt x="71" y="55"/>
                  </a:cubicBezTo>
                  <a:cubicBezTo>
                    <a:pt x="19" y="55"/>
                    <a:pt x="19" y="55"/>
                    <a:pt x="19" y="55"/>
                  </a:cubicBezTo>
                  <a:cubicBezTo>
                    <a:pt x="19" y="18"/>
                    <a:pt x="19" y="18"/>
                    <a:pt x="19" y="18"/>
                  </a:cubicBezTo>
                  <a:cubicBezTo>
                    <a:pt x="80" y="18"/>
                    <a:pt x="80" y="18"/>
                    <a:pt x="80" y="18"/>
                  </a:cubicBezTo>
                  <a:cubicBezTo>
                    <a:pt x="80" y="1"/>
                    <a:pt x="80" y="1"/>
                    <a:pt x="80" y="1"/>
                  </a:cubicBezTo>
                  <a:cubicBezTo>
                    <a:pt x="0" y="1"/>
                    <a:pt x="0" y="1"/>
                    <a:pt x="0" y="1"/>
                  </a:cubicBezTo>
                  <a:cubicBezTo>
                    <a:pt x="0" y="127"/>
                    <a:pt x="0" y="127"/>
                    <a:pt x="0" y="127"/>
                  </a:cubicBezTo>
                  <a:cubicBezTo>
                    <a:pt x="80" y="127"/>
                    <a:pt x="80" y="127"/>
                    <a:pt x="80" y="127"/>
                  </a:cubicBezTo>
                  <a:lnTo>
                    <a:pt x="80" y="110"/>
                  </a:lnTo>
                  <a:close/>
                  <a:moveTo>
                    <a:pt x="288" y="89"/>
                  </a:moveTo>
                  <a:cubicBezTo>
                    <a:pt x="269" y="89"/>
                    <a:pt x="269" y="89"/>
                    <a:pt x="269" y="89"/>
                  </a:cubicBezTo>
                  <a:cubicBezTo>
                    <a:pt x="266" y="102"/>
                    <a:pt x="257" y="111"/>
                    <a:pt x="243" y="111"/>
                  </a:cubicBezTo>
                  <a:cubicBezTo>
                    <a:pt x="236" y="111"/>
                    <a:pt x="229" y="108"/>
                    <a:pt x="225" y="103"/>
                  </a:cubicBezTo>
                  <a:cubicBezTo>
                    <a:pt x="218" y="97"/>
                    <a:pt x="217" y="89"/>
                    <a:pt x="217" y="64"/>
                  </a:cubicBezTo>
                  <a:cubicBezTo>
                    <a:pt x="217" y="39"/>
                    <a:pt x="218" y="31"/>
                    <a:pt x="225" y="25"/>
                  </a:cubicBezTo>
                  <a:cubicBezTo>
                    <a:pt x="229" y="20"/>
                    <a:pt x="236" y="17"/>
                    <a:pt x="243" y="17"/>
                  </a:cubicBezTo>
                  <a:cubicBezTo>
                    <a:pt x="257" y="17"/>
                    <a:pt x="265" y="26"/>
                    <a:pt x="268" y="39"/>
                  </a:cubicBezTo>
                  <a:cubicBezTo>
                    <a:pt x="288" y="39"/>
                    <a:pt x="288" y="39"/>
                    <a:pt x="288" y="39"/>
                  </a:cubicBezTo>
                  <a:cubicBezTo>
                    <a:pt x="283" y="13"/>
                    <a:pt x="266" y="0"/>
                    <a:pt x="243" y="0"/>
                  </a:cubicBezTo>
                  <a:cubicBezTo>
                    <a:pt x="230" y="0"/>
                    <a:pt x="219" y="4"/>
                    <a:pt x="210" y="13"/>
                  </a:cubicBezTo>
                  <a:cubicBezTo>
                    <a:pt x="198" y="26"/>
                    <a:pt x="198" y="40"/>
                    <a:pt x="198" y="64"/>
                  </a:cubicBezTo>
                  <a:cubicBezTo>
                    <a:pt x="198" y="88"/>
                    <a:pt x="198" y="102"/>
                    <a:pt x="210" y="115"/>
                  </a:cubicBezTo>
                  <a:cubicBezTo>
                    <a:pt x="219" y="124"/>
                    <a:pt x="230" y="128"/>
                    <a:pt x="243" y="128"/>
                  </a:cubicBezTo>
                  <a:cubicBezTo>
                    <a:pt x="266" y="128"/>
                    <a:pt x="284" y="115"/>
                    <a:pt x="288" y="89"/>
                  </a:cubicBezTo>
                  <a:moveTo>
                    <a:pt x="357" y="1"/>
                  </a:moveTo>
                  <a:cubicBezTo>
                    <a:pt x="310" y="1"/>
                    <a:pt x="310" y="1"/>
                    <a:pt x="310" y="1"/>
                  </a:cubicBezTo>
                  <a:cubicBezTo>
                    <a:pt x="310" y="127"/>
                    <a:pt x="310" y="127"/>
                    <a:pt x="310" y="127"/>
                  </a:cubicBezTo>
                  <a:cubicBezTo>
                    <a:pt x="329" y="127"/>
                    <a:pt x="329" y="127"/>
                    <a:pt x="329" y="127"/>
                  </a:cubicBezTo>
                  <a:cubicBezTo>
                    <a:pt x="329" y="78"/>
                    <a:pt x="329" y="78"/>
                    <a:pt x="329" y="78"/>
                  </a:cubicBezTo>
                  <a:cubicBezTo>
                    <a:pt x="357" y="78"/>
                    <a:pt x="357" y="78"/>
                    <a:pt x="357" y="78"/>
                  </a:cubicBezTo>
                  <a:cubicBezTo>
                    <a:pt x="382" y="78"/>
                    <a:pt x="397" y="61"/>
                    <a:pt x="397" y="39"/>
                  </a:cubicBezTo>
                  <a:cubicBezTo>
                    <a:pt x="397" y="17"/>
                    <a:pt x="382" y="1"/>
                    <a:pt x="357" y="1"/>
                  </a:cubicBezTo>
                  <a:moveTo>
                    <a:pt x="356" y="60"/>
                  </a:moveTo>
                  <a:cubicBezTo>
                    <a:pt x="329" y="60"/>
                    <a:pt x="329" y="60"/>
                    <a:pt x="329" y="60"/>
                  </a:cubicBezTo>
                  <a:cubicBezTo>
                    <a:pt x="329" y="18"/>
                    <a:pt x="329" y="18"/>
                    <a:pt x="329" y="18"/>
                  </a:cubicBezTo>
                  <a:cubicBezTo>
                    <a:pt x="356" y="18"/>
                    <a:pt x="356" y="18"/>
                    <a:pt x="356" y="18"/>
                  </a:cubicBezTo>
                  <a:cubicBezTo>
                    <a:pt x="369" y="18"/>
                    <a:pt x="378" y="26"/>
                    <a:pt x="378" y="39"/>
                  </a:cubicBezTo>
                  <a:cubicBezTo>
                    <a:pt x="378" y="52"/>
                    <a:pt x="369" y="60"/>
                    <a:pt x="356" y="60"/>
                  </a:cubicBezTo>
                  <a:moveTo>
                    <a:pt x="170" y="65"/>
                  </a:moveTo>
                  <a:cubicBezTo>
                    <a:pt x="165" y="60"/>
                    <a:pt x="159" y="58"/>
                    <a:pt x="147" y="56"/>
                  </a:cubicBezTo>
                  <a:cubicBezTo>
                    <a:pt x="133" y="54"/>
                    <a:pt x="133" y="54"/>
                    <a:pt x="133" y="54"/>
                  </a:cubicBezTo>
                  <a:cubicBezTo>
                    <a:pt x="127" y="53"/>
                    <a:pt x="122" y="51"/>
                    <a:pt x="119" y="48"/>
                  </a:cubicBezTo>
                  <a:cubicBezTo>
                    <a:pt x="115" y="45"/>
                    <a:pt x="114" y="41"/>
                    <a:pt x="114" y="36"/>
                  </a:cubicBezTo>
                  <a:cubicBezTo>
                    <a:pt x="114" y="25"/>
                    <a:pt x="122" y="16"/>
                    <a:pt x="137" y="16"/>
                  </a:cubicBezTo>
                  <a:cubicBezTo>
                    <a:pt x="147" y="16"/>
                    <a:pt x="156" y="19"/>
                    <a:pt x="164" y="26"/>
                  </a:cubicBezTo>
                  <a:cubicBezTo>
                    <a:pt x="176" y="14"/>
                    <a:pt x="176" y="14"/>
                    <a:pt x="176" y="14"/>
                  </a:cubicBezTo>
                  <a:cubicBezTo>
                    <a:pt x="165" y="4"/>
                    <a:pt x="154" y="0"/>
                    <a:pt x="137" y="0"/>
                  </a:cubicBezTo>
                  <a:cubicBezTo>
                    <a:pt x="111" y="0"/>
                    <a:pt x="95" y="15"/>
                    <a:pt x="95" y="37"/>
                  </a:cubicBezTo>
                  <a:cubicBezTo>
                    <a:pt x="95" y="47"/>
                    <a:pt x="98" y="55"/>
                    <a:pt x="105" y="61"/>
                  </a:cubicBezTo>
                  <a:cubicBezTo>
                    <a:pt x="110" y="66"/>
                    <a:pt x="118" y="70"/>
                    <a:pt x="128" y="71"/>
                  </a:cubicBezTo>
                  <a:cubicBezTo>
                    <a:pt x="143" y="73"/>
                    <a:pt x="143" y="73"/>
                    <a:pt x="143" y="73"/>
                  </a:cubicBezTo>
                  <a:cubicBezTo>
                    <a:pt x="150" y="74"/>
                    <a:pt x="154" y="76"/>
                    <a:pt x="157" y="79"/>
                  </a:cubicBezTo>
                  <a:cubicBezTo>
                    <a:pt x="160" y="82"/>
                    <a:pt x="162" y="86"/>
                    <a:pt x="162" y="92"/>
                  </a:cubicBezTo>
                  <a:cubicBezTo>
                    <a:pt x="162" y="104"/>
                    <a:pt x="152" y="111"/>
                    <a:pt x="136" y="111"/>
                  </a:cubicBezTo>
                  <a:cubicBezTo>
                    <a:pt x="123" y="111"/>
                    <a:pt x="113" y="108"/>
                    <a:pt x="104" y="99"/>
                  </a:cubicBezTo>
                  <a:cubicBezTo>
                    <a:pt x="91" y="112"/>
                    <a:pt x="91" y="112"/>
                    <a:pt x="91" y="112"/>
                  </a:cubicBezTo>
                  <a:cubicBezTo>
                    <a:pt x="103" y="124"/>
                    <a:pt x="117" y="128"/>
                    <a:pt x="136" y="128"/>
                  </a:cubicBezTo>
                  <a:cubicBezTo>
                    <a:pt x="162" y="128"/>
                    <a:pt x="181" y="115"/>
                    <a:pt x="181" y="91"/>
                  </a:cubicBezTo>
                  <a:cubicBezTo>
                    <a:pt x="181" y="80"/>
                    <a:pt x="177" y="71"/>
                    <a:pt x="170" y="65"/>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 name="Google Shape;13;p1"/>
            <p:cNvSpPr/>
            <p:nvPr/>
          </p:nvSpPr>
          <p:spPr>
            <a:xfrm>
              <a:off x="1879110" y="432840"/>
              <a:ext cx="621942" cy="779214"/>
            </a:xfrm>
            <a:custGeom>
              <a:avLst/>
              <a:gdLst/>
              <a:ahLst/>
              <a:cxnLst/>
              <a:rect l="l" t="t" r="r" b="b"/>
              <a:pathLst>
                <a:path w="229" h="290" extrusionOk="0">
                  <a:moveTo>
                    <a:pt x="182" y="76"/>
                  </a:moveTo>
                  <a:cubicBezTo>
                    <a:pt x="192" y="63"/>
                    <a:pt x="202" y="52"/>
                    <a:pt x="212" y="39"/>
                  </a:cubicBezTo>
                  <a:cubicBezTo>
                    <a:pt x="214" y="37"/>
                    <a:pt x="216" y="35"/>
                    <a:pt x="218" y="32"/>
                  </a:cubicBezTo>
                  <a:cubicBezTo>
                    <a:pt x="221" y="29"/>
                    <a:pt x="225" y="25"/>
                    <a:pt x="228" y="21"/>
                  </a:cubicBezTo>
                  <a:cubicBezTo>
                    <a:pt x="228" y="21"/>
                    <a:pt x="229" y="20"/>
                    <a:pt x="229" y="20"/>
                  </a:cubicBezTo>
                  <a:cubicBezTo>
                    <a:pt x="229" y="19"/>
                    <a:pt x="228" y="19"/>
                    <a:pt x="228" y="19"/>
                  </a:cubicBezTo>
                  <a:cubicBezTo>
                    <a:pt x="228" y="19"/>
                    <a:pt x="228" y="18"/>
                    <a:pt x="227" y="18"/>
                  </a:cubicBezTo>
                  <a:cubicBezTo>
                    <a:pt x="227" y="18"/>
                    <a:pt x="226" y="18"/>
                    <a:pt x="226" y="18"/>
                  </a:cubicBezTo>
                  <a:cubicBezTo>
                    <a:pt x="226" y="19"/>
                    <a:pt x="226" y="19"/>
                    <a:pt x="226" y="19"/>
                  </a:cubicBezTo>
                  <a:cubicBezTo>
                    <a:pt x="222" y="22"/>
                    <a:pt x="219" y="26"/>
                    <a:pt x="216" y="30"/>
                  </a:cubicBezTo>
                  <a:cubicBezTo>
                    <a:pt x="200" y="47"/>
                    <a:pt x="184" y="62"/>
                    <a:pt x="167" y="80"/>
                  </a:cubicBezTo>
                  <a:cubicBezTo>
                    <a:pt x="153" y="94"/>
                    <a:pt x="141" y="107"/>
                    <a:pt x="128" y="121"/>
                  </a:cubicBezTo>
                  <a:cubicBezTo>
                    <a:pt x="114" y="97"/>
                    <a:pt x="100" y="73"/>
                    <a:pt x="84" y="48"/>
                  </a:cubicBezTo>
                  <a:cubicBezTo>
                    <a:pt x="81" y="43"/>
                    <a:pt x="77" y="39"/>
                    <a:pt x="74" y="35"/>
                  </a:cubicBezTo>
                  <a:cubicBezTo>
                    <a:pt x="66" y="24"/>
                    <a:pt x="56" y="11"/>
                    <a:pt x="49" y="1"/>
                  </a:cubicBezTo>
                  <a:cubicBezTo>
                    <a:pt x="48" y="1"/>
                    <a:pt x="47" y="0"/>
                    <a:pt x="46" y="1"/>
                  </a:cubicBezTo>
                  <a:cubicBezTo>
                    <a:pt x="46" y="1"/>
                    <a:pt x="45" y="2"/>
                    <a:pt x="46" y="3"/>
                  </a:cubicBezTo>
                  <a:cubicBezTo>
                    <a:pt x="47" y="5"/>
                    <a:pt x="47" y="6"/>
                    <a:pt x="48" y="7"/>
                  </a:cubicBezTo>
                  <a:cubicBezTo>
                    <a:pt x="47" y="8"/>
                    <a:pt x="47" y="9"/>
                    <a:pt x="48" y="9"/>
                  </a:cubicBezTo>
                  <a:cubicBezTo>
                    <a:pt x="59" y="28"/>
                    <a:pt x="66" y="43"/>
                    <a:pt x="74" y="59"/>
                  </a:cubicBezTo>
                  <a:cubicBezTo>
                    <a:pt x="75" y="61"/>
                    <a:pt x="79" y="66"/>
                    <a:pt x="80" y="68"/>
                  </a:cubicBezTo>
                  <a:cubicBezTo>
                    <a:pt x="87" y="80"/>
                    <a:pt x="93" y="93"/>
                    <a:pt x="101" y="106"/>
                  </a:cubicBezTo>
                  <a:cubicBezTo>
                    <a:pt x="104" y="109"/>
                    <a:pt x="108" y="115"/>
                    <a:pt x="111" y="120"/>
                  </a:cubicBezTo>
                  <a:cubicBezTo>
                    <a:pt x="106" y="119"/>
                    <a:pt x="101" y="118"/>
                    <a:pt x="95" y="117"/>
                  </a:cubicBezTo>
                  <a:cubicBezTo>
                    <a:pt x="91" y="118"/>
                    <a:pt x="88" y="119"/>
                    <a:pt x="86" y="119"/>
                  </a:cubicBezTo>
                  <a:cubicBezTo>
                    <a:pt x="86" y="119"/>
                    <a:pt x="86" y="119"/>
                    <a:pt x="86" y="119"/>
                  </a:cubicBezTo>
                  <a:cubicBezTo>
                    <a:pt x="85" y="119"/>
                    <a:pt x="85" y="119"/>
                    <a:pt x="85" y="119"/>
                  </a:cubicBezTo>
                  <a:cubicBezTo>
                    <a:pt x="84" y="119"/>
                    <a:pt x="83" y="120"/>
                    <a:pt x="81" y="120"/>
                  </a:cubicBezTo>
                  <a:cubicBezTo>
                    <a:pt x="77" y="120"/>
                    <a:pt x="70" y="119"/>
                    <a:pt x="61" y="119"/>
                  </a:cubicBezTo>
                  <a:cubicBezTo>
                    <a:pt x="60" y="119"/>
                    <a:pt x="59" y="119"/>
                    <a:pt x="58" y="119"/>
                  </a:cubicBezTo>
                  <a:cubicBezTo>
                    <a:pt x="50" y="119"/>
                    <a:pt x="43" y="120"/>
                    <a:pt x="36" y="121"/>
                  </a:cubicBezTo>
                  <a:cubicBezTo>
                    <a:pt x="29" y="121"/>
                    <a:pt x="22" y="122"/>
                    <a:pt x="14" y="122"/>
                  </a:cubicBezTo>
                  <a:cubicBezTo>
                    <a:pt x="13" y="122"/>
                    <a:pt x="13" y="122"/>
                    <a:pt x="13" y="122"/>
                  </a:cubicBezTo>
                  <a:cubicBezTo>
                    <a:pt x="13" y="122"/>
                    <a:pt x="13" y="122"/>
                    <a:pt x="13" y="122"/>
                  </a:cubicBezTo>
                  <a:cubicBezTo>
                    <a:pt x="9" y="122"/>
                    <a:pt x="6" y="122"/>
                    <a:pt x="2" y="121"/>
                  </a:cubicBezTo>
                  <a:cubicBezTo>
                    <a:pt x="1" y="121"/>
                    <a:pt x="0" y="122"/>
                    <a:pt x="0" y="123"/>
                  </a:cubicBezTo>
                  <a:cubicBezTo>
                    <a:pt x="0" y="124"/>
                    <a:pt x="0" y="124"/>
                    <a:pt x="1" y="125"/>
                  </a:cubicBezTo>
                  <a:cubicBezTo>
                    <a:pt x="1" y="125"/>
                    <a:pt x="1" y="125"/>
                    <a:pt x="1" y="125"/>
                  </a:cubicBezTo>
                  <a:cubicBezTo>
                    <a:pt x="1" y="125"/>
                    <a:pt x="2" y="125"/>
                    <a:pt x="2" y="125"/>
                  </a:cubicBezTo>
                  <a:cubicBezTo>
                    <a:pt x="16" y="127"/>
                    <a:pt x="29" y="128"/>
                    <a:pt x="43" y="129"/>
                  </a:cubicBezTo>
                  <a:cubicBezTo>
                    <a:pt x="69" y="132"/>
                    <a:pt x="91" y="132"/>
                    <a:pt x="116" y="135"/>
                  </a:cubicBezTo>
                  <a:cubicBezTo>
                    <a:pt x="99" y="156"/>
                    <a:pt x="84" y="177"/>
                    <a:pt x="70" y="203"/>
                  </a:cubicBezTo>
                  <a:cubicBezTo>
                    <a:pt x="68" y="208"/>
                    <a:pt x="67" y="213"/>
                    <a:pt x="65" y="216"/>
                  </a:cubicBezTo>
                  <a:cubicBezTo>
                    <a:pt x="61" y="228"/>
                    <a:pt x="57" y="242"/>
                    <a:pt x="56" y="252"/>
                  </a:cubicBezTo>
                  <a:cubicBezTo>
                    <a:pt x="55" y="253"/>
                    <a:pt x="56" y="254"/>
                    <a:pt x="57" y="254"/>
                  </a:cubicBezTo>
                  <a:cubicBezTo>
                    <a:pt x="57" y="254"/>
                    <a:pt x="57" y="254"/>
                    <a:pt x="57" y="254"/>
                  </a:cubicBezTo>
                  <a:cubicBezTo>
                    <a:pt x="58" y="254"/>
                    <a:pt x="58" y="254"/>
                    <a:pt x="59" y="253"/>
                  </a:cubicBezTo>
                  <a:cubicBezTo>
                    <a:pt x="59" y="252"/>
                    <a:pt x="60" y="251"/>
                    <a:pt x="60" y="250"/>
                  </a:cubicBezTo>
                  <a:cubicBezTo>
                    <a:pt x="61" y="250"/>
                    <a:pt x="62" y="249"/>
                    <a:pt x="62" y="249"/>
                  </a:cubicBezTo>
                  <a:cubicBezTo>
                    <a:pt x="68" y="231"/>
                    <a:pt x="77" y="219"/>
                    <a:pt x="85" y="206"/>
                  </a:cubicBezTo>
                  <a:cubicBezTo>
                    <a:pt x="86" y="205"/>
                    <a:pt x="88" y="200"/>
                    <a:pt x="89" y="199"/>
                  </a:cubicBezTo>
                  <a:cubicBezTo>
                    <a:pt x="95" y="189"/>
                    <a:pt x="103" y="180"/>
                    <a:pt x="110" y="168"/>
                  </a:cubicBezTo>
                  <a:cubicBezTo>
                    <a:pt x="114" y="162"/>
                    <a:pt x="115" y="158"/>
                    <a:pt x="119" y="152"/>
                  </a:cubicBezTo>
                  <a:cubicBezTo>
                    <a:pt x="119" y="152"/>
                    <a:pt x="119" y="152"/>
                    <a:pt x="119" y="152"/>
                  </a:cubicBezTo>
                  <a:cubicBezTo>
                    <a:pt x="119" y="152"/>
                    <a:pt x="119" y="152"/>
                    <a:pt x="119" y="151"/>
                  </a:cubicBezTo>
                  <a:cubicBezTo>
                    <a:pt x="121" y="149"/>
                    <a:pt x="123" y="146"/>
                    <a:pt x="126" y="143"/>
                  </a:cubicBezTo>
                  <a:cubicBezTo>
                    <a:pt x="130" y="149"/>
                    <a:pt x="136" y="159"/>
                    <a:pt x="144" y="173"/>
                  </a:cubicBezTo>
                  <a:cubicBezTo>
                    <a:pt x="154" y="190"/>
                    <a:pt x="167" y="207"/>
                    <a:pt x="176" y="221"/>
                  </a:cubicBezTo>
                  <a:cubicBezTo>
                    <a:pt x="187" y="236"/>
                    <a:pt x="197" y="250"/>
                    <a:pt x="208" y="265"/>
                  </a:cubicBezTo>
                  <a:cubicBezTo>
                    <a:pt x="213" y="273"/>
                    <a:pt x="218" y="281"/>
                    <a:pt x="223" y="289"/>
                  </a:cubicBezTo>
                  <a:cubicBezTo>
                    <a:pt x="223" y="289"/>
                    <a:pt x="223" y="289"/>
                    <a:pt x="223" y="289"/>
                  </a:cubicBezTo>
                  <a:cubicBezTo>
                    <a:pt x="223" y="289"/>
                    <a:pt x="223" y="289"/>
                    <a:pt x="223" y="289"/>
                  </a:cubicBezTo>
                  <a:cubicBezTo>
                    <a:pt x="223" y="289"/>
                    <a:pt x="223" y="289"/>
                    <a:pt x="223" y="289"/>
                  </a:cubicBezTo>
                  <a:cubicBezTo>
                    <a:pt x="223" y="289"/>
                    <a:pt x="224" y="290"/>
                    <a:pt x="224" y="290"/>
                  </a:cubicBezTo>
                  <a:cubicBezTo>
                    <a:pt x="225" y="290"/>
                    <a:pt x="225" y="290"/>
                    <a:pt x="225" y="289"/>
                  </a:cubicBezTo>
                  <a:cubicBezTo>
                    <a:pt x="226" y="289"/>
                    <a:pt x="226" y="288"/>
                    <a:pt x="226" y="287"/>
                  </a:cubicBezTo>
                  <a:cubicBezTo>
                    <a:pt x="208" y="258"/>
                    <a:pt x="192" y="233"/>
                    <a:pt x="175" y="203"/>
                  </a:cubicBezTo>
                  <a:cubicBezTo>
                    <a:pt x="162" y="180"/>
                    <a:pt x="149" y="157"/>
                    <a:pt x="136" y="135"/>
                  </a:cubicBezTo>
                  <a:cubicBezTo>
                    <a:pt x="137" y="135"/>
                    <a:pt x="138" y="135"/>
                    <a:pt x="139" y="135"/>
                  </a:cubicBezTo>
                  <a:cubicBezTo>
                    <a:pt x="140" y="135"/>
                    <a:pt x="142" y="135"/>
                    <a:pt x="143" y="135"/>
                  </a:cubicBezTo>
                  <a:cubicBezTo>
                    <a:pt x="144" y="135"/>
                    <a:pt x="145" y="134"/>
                    <a:pt x="145" y="134"/>
                  </a:cubicBezTo>
                  <a:cubicBezTo>
                    <a:pt x="145" y="133"/>
                    <a:pt x="145" y="132"/>
                    <a:pt x="144" y="132"/>
                  </a:cubicBezTo>
                  <a:cubicBezTo>
                    <a:pt x="143" y="131"/>
                    <a:pt x="143" y="131"/>
                    <a:pt x="143" y="131"/>
                  </a:cubicBezTo>
                  <a:cubicBezTo>
                    <a:pt x="143" y="130"/>
                    <a:pt x="142" y="130"/>
                    <a:pt x="141" y="130"/>
                  </a:cubicBezTo>
                  <a:cubicBezTo>
                    <a:pt x="140" y="129"/>
                    <a:pt x="139" y="129"/>
                    <a:pt x="138" y="128"/>
                  </a:cubicBezTo>
                  <a:cubicBezTo>
                    <a:pt x="142" y="124"/>
                    <a:pt x="146" y="119"/>
                    <a:pt x="151" y="114"/>
                  </a:cubicBezTo>
                  <a:cubicBezTo>
                    <a:pt x="162" y="102"/>
                    <a:pt x="173" y="87"/>
                    <a:pt x="182" y="76"/>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4" name="Google Shape;14;p1"/>
            <p:cNvSpPr/>
            <p:nvPr/>
          </p:nvSpPr>
          <p:spPr>
            <a:xfrm>
              <a:off x="439365" y="854492"/>
              <a:ext cx="1077804" cy="193398"/>
            </a:xfrm>
            <a:custGeom>
              <a:avLst/>
              <a:gdLst/>
              <a:ahLst/>
              <a:cxnLst/>
              <a:rect l="l" t="t" r="r" b="b"/>
              <a:pathLst>
                <a:path w="397" h="72" extrusionOk="0">
                  <a:moveTo>
                    <a:pt x="0" y="71"/>
                  </a:moveTo>
                  <a:cubicBezTo>
                    <a:pt x="44" y="71"/>
                    <a:pt x="44" y="71"/>
                    <a:pt x="44" y="71"/>
                  </a:cubicBezTo>
                  <a:cubicBezTo>
                    <a:pt x="44" y="62"/>
                    <a:pt x="44" y="62"/>
                    <a:pt x="44" y="62"/>
                  </a:cubicBezTo>
                  <a:cubicBezTo>
                    <a:pt x="10" y="62"/>
                    <a:pt x="10" y="62"/>
                    <a:pt x="10" y="62"/>
                  </a:cubicBezTo>
                  <a:cubicBezTo>
                    <a:pt x="10" y="41"/>
                    <a:pt x="10" y="41"/>
                    <a:pt x="10" y="41"/>
                  </a:cubicBezTo>
                  <a:cubicBezTo>
                    <a:pt x="39" y="41"/>
                    <a:pt x="39" y="41"/>
                    <a:pt x="39" y="41"/>
                  </a:cubicBezTo>
                  <a:cubicBezTo>
                    <a:pt x="39" y="31"/>
                    <a:pt x="39" y="31"/>
                    <a:pt x="39" y="31"/>
                  </a:cubicBezTo>
                  <a:cubicBezTo>
                    <a:pt x="10" y="31"/>
                    <a:pt x="10" y="31"/>
                    <a:pt x="10" y="31"/>
                  </a:cubicBezTo>
                  <a:cubicBezTo>
                    <a:pt x="10" y="11"/>
                    <a:pt x="10" y="11"/>
                    <a:pt x="10" y="11"/>
                  </a:cubicBezTo>
                  <a:cubicBezTo>
                    <a:pt x="44" y="11"/>
                    <a:pt x="44" y="11"/>
                    <a:pt x="44" y="11"/>
                  </a:cubicBezTo>
                  <a:cubicBezTo>
                    <a:pt x="44" y="1"/>
                    <a:pt x="44" y="1"/>
                    <a:pt x="44" y="1"/>
                  </a:cubicBezTo>
                  <a:cubicBezTo>
                    <a:pt x="0" y="1"/>
                    <a:pt x="0" y="1"/>
                    <a:pt x="0" y="1"/>
                  </a:cubicBezTo>
                  <a:lnTo>
                    <a:pt x="0" y="71"/>
                  </a:lnTo>
                  <a:close/>
                  <a:moveTo>
                    <a:pt x="105" y="47"/>
                  </a:moveTo>
                  <a:cubicBezTo>
                    <a:pt x="105" y="57"/>
                    <a:pt x="99" y="62"/>
                    <a:pt x="90" y="62"/>
                  </a:cubicBezTo>
                  <a:cubicBezTo>
                    <a:pt x="82" y="62"/>
                    <a:pt x="76" y="57"/>
                    <a:pt x="76" y="47"/>
                  </a:cubicBezTo>
                  <a:cubicBezTo>
                    <a:pt x="76" y="1"/>
                    <a:pt x="76" y="1"/>
                    <a:pt x="76" y="1"/>
                  </a:cubicBezTo>
                  <a:cubicBezTo>
                    <a:pt x="65" y="1"/>
                    <a:pt x="65" y="1"/>
                    <a:pt x="65" y="1"/>
                  </a:cubicBezTo>
                  <a:cubicBezTo>
                    <a:pt x="65" y="48"/>
                    <a:pt x="65" y="48"/>
                    <a:pt x="65" y="48"/>
                  </a:cubicBezTo>
                  <a:cubicBezTo>
                    <a:pt x="65" y="62"/>
                    <a:pt x="76" y="72"/>
                    <a:pt x="90" y="72"/>
                  </a:cubicBezTo>
                  <a:cubicBezTo>
                    <a:pt x="105" y="72"/>
                    <a:pt x="115" y="62"/>
                    <a:pt x="115" y="48"/>
                  </a:cubicBezTo>
                  <a:cubicBezTo>
                    <a:pt x="115" y="1"/>
                    <a:pt x="115" y="1"/>
                    <a:pt x="115" y="1"/>
                  </a:cubicBezTo>
                  <a:cubicBezTo>
                    <a:pt x="105" y="1"/>
                    <a:pt x="105" y="1"/>
                    <a:pt x="105" y="1"/>
                  </a:cubicBezTo>
                  <a:lnTo>
                    <a:pt x="105" y="47"/>
                  </a:lnTo>
                  <a:close/>
                  <a:moveTo>
                    <a:pt x="189" y="22"/>
                  </a:moveTo>
                  <a:cubicBezTo>
                    <a:pt x="189" y="10"/>
                    <a:pt x="181" y="1"/>
                    <a:pt x="167" y="1"/>
                  </a:cubicBezTo>
                  <a:cubicBezTo>
                    <a:pt x="140" y="1"/>
                    <a:pt x="140" y="1"/>
                    <a:pt x="140" y="1"/>
                  </a:cubicBezTo>
                  <a:cubicBezTo>
                    <a:pt x="140" y="71"/>
                    <a:pt x="140" y="71"/>
                    <a:pt x="140" y="71"/>
                  </a:cubicBezTo>
                  <a:cubicBezTo>
                    <a:pt x="151" y="71"/>
                    <a:pt x="151" y="71"/>
                    <a:pt x="151" y="71"/>
                  </a:cubicBezTo>
                  <a:cubicBezTo>
                    <a:pt x="151" y="42"/>
                    <a:pt x="151" y="42"/>
                    <a:pt x="151" y="42"/>
                  </a:cubicBezTo>
                  <a:cubicBezTo>
                    <a:pt x="164" y="42"/>
                    <a:pt x="164" y="42"/>
                    <a:pt x="164" y="42"/>
                  </a:cubicBezTo>
                  <a:cubicBezTo>
                    <a:pt x="179" y="71"/>
                    <a:pt x="179" y="71"/>
                    <a:pt x="179" y="71"/>
                  </a:cubicBezTo>
                  <a:cubicBezTo>
                    <a:pt x="191" y="71"/>
                    <a:pt x="191" y="71"/>
                    <a:pt x="191" y="71"/>
                  </a:cubicBezTo>
                  <a:cubicBezTo>
                    <a:pt x="175" y="40"/>
                    <a:pt x="175" y="40"/>
                    <a:pt x="175" y="40"/>
                  </a:cubicBezTo>
                  <a:cubicBezTo>
                    <a:pt x="183" y="38"/>
                    <a:pt x="189" y="32"/>
                    <a:pt x="189" y="22"/>
                  </a:cubicBezTo>
                  <a:moveTo>
                    <a:pt x="151" y="33"/>
                  </a:moveTo>
                  <a:cubicBezTo>
                    <a:pt x="151" y="11"/>
                    <a:pt x="151" y="11"/>
                    <a:pt x="151" y="11"/>
                  </a:cubicBezTo>
                  <a:cubicBezTo>
                    <a:pt x="167" y="11"/>
                    <a:pt x="167" y="11"/>
                    <a:pt x="167" y="11"/>
                  </a:cubicBezTo>
                  <a:cubicBezTo>
                    <a:pt x="174" y="11"/>
                    <a:pt x="178" y="15"/>
                    <a:pt x="178" y="22"/>
                  </a:cubicBezTo>
                  <a:cubicBezTo>
                    <a:pt x="178" y="29"/>
                    <a:pt x="174" y="33"/>
                    <a:pt x="167" y="33"/>
                  </a:cubicBezTo>
                  <a:lnTo>
                    <a:pt x="151" y="33"/>
                  </a:lnTo>
                  <a:close/>
                  <a:moveTo>
                    <a:pt x="353" y="71"/>
                  </a:moveTo>
                  <a:cubicBezTo>
                    <a:pt x="397" y="71"/>
                    <a:pt x="397" y="71"/>
                    <a:pt x="397" y="71"/>
                  </a:cubicBezTo>
                  <a:cubicBezTo>
                    <a:pt x="397" y="62"/>
                    <a:pt x="397" y="62"/>
                    <a:pt x="397" y="62"/>
                  </a:cubicBezTo>
                  <a:cubicBezTo>
                    <a:pt x="363" y="62"/>
                    <a:pt x="363" y="62"/>
                    <a:pt x="363" y="62"/>
                  </a:cubicBezTo>
                  <a:cubicBezTo>
                    <a:pt x="363" y="41"/>
                    <a:pt x="363" y="41"/>
                    <a:pt x="363" y="41"/>
                  </a:cubicBezTo>
                  <a:cubicBezTo>
                    <a:pt x="392" y="41"/>
                    <a:pt x="392" y="41"/>
                    <a:pt x="392" y="41"/>
                  </a:cubicBezTo>
                  <a:cubicBezTo>
                    <a:pt x="392" y="31"/>
                    <a:pt x="392" y="31"/>
                    <a:pt x="392" y="31"/>
                  </a:cubicBezTo>
                  <a:cubicBezTo>
                    <a:pt x="363" y="31"/>
                    <a:pt x="363" y="31"/>
                    <a:pt x="363" y="31"/>
                  </a:cubicBezTo>
                  <a:cubicBezTo>
                    <a:pt x="363" y="11"/>
                    <a:pt x="363" y="11"/>
                    <a:pt x="363" y="11"/>
                  </a:cubicBezTo>
                  <a:cubicBezTo>
                    <a:pt x="397" y="11"/>
                    <a:pt x="397" y="11"/>
                    <a:pt x="397" y="11"/>
                  </a:cubicBezTo>
                  <a:cubicBezTo>
                    <a:pt x="397" y="1"/>
                    <a:pt x="397" y="1"/>
                    <a:pt x="397" y="1"/>
                  </a:cubicBezTo>
                  <a:cubicBezTo>
                    <a:pt x="353" y="1"/>
                    <a:pt x="353" y="1"/>
                    <a:pt x="353" y="1"/>
                  </a:cubicBezTo>
                  <a:lnTo>
                    <a:pt x="353" y="71"/>
                  </a:lnTo>
                  <a:close/>
                  <a:moveTo>
                    <a:pt x="310" y="1"/>
                  </a:moveTo>
                  <a:cubicBezTo>
                    <a:pt x="283" y="1"/>
                    <a:pt x="283" y="1"/>
                    <a:pt x="283" y="1"/>
                  </a:cubicBezTo>
                  <a:cubicBezTo>
                    <a:pt x="283" y="71"/>
                    <a:pt x="283" y="71"/>
                    <a:pt x="283" y="71"/>
                  </a:cubicBezTo>
                  <a:cubicBezTo>
                    <a:pt x="294" y="71"/>
                    <a:pt x="294" y="71"/>
                    <a:pt x="294" y="71"/>
                  </a:cubicBezTo>
                  <a:cubicBezTo>
                    <a:pt x="294" y="44"/>
                    <a:pt x="294" y="44"/>
                    <a:pt x="294" y="44"/>
                  </a:cubicBezTo>
                  <a:cubicBezTo>
                    <a:pt x="310" y="44"/>
                    <a:pt x="310" y="44"/>
                    <a:pt x="310" y="44"/>
                  </a:cubicBezTo>
                  <a:cubicBezTo>
                    <a:pt x="323" y="44"/>
                    <a:pt x="332" y="35"/>
                    <a:pt x="332" y="22"/>
                  </a:cubicBezTo>
                  <a:cubicBezTo>
                    <a:pt x="332" y="10"/>
                    <a:pt x="323" y="1"/>
                    <a:pt x="310" y="1"/>
                  </a:cubicBezTo>
                  <a:moveTo>
                    <a:pt x="309" y="34"/>
                  </a:moveTo>
                  <a:cubicBezTo>
                    <a:pt x="294" y="34"/>
                    <a:pt x="294" y="34"/>
                    <a:pt x="294" y="34"/>
                  </a:cubicBezTo>
                  <a:cubicBezTo>
                    <a:pt x="294" y="11"/>
                    <a:pt x="294" y="11"/>
                    <a:pt x="294" y="11"/>
                  </a:cubicBezTo>
                  <a:cubicBezTo>
                    <a:pt x="309" y="11"/>
                    <a:pt x="309" y="11"/>
                    <a:pt x="309" y="11"/>
                  </a:cubicBezTo>
                  <a:cubicBezTo>
                    <a:pt x="317" y="11"/>
                    <a:pt x="322" y="15"/>
                    <a:pt x="322" y="22"/>
                  </a:cubicBezTo>
                  <a:cubicBezTo>
                    <a:pt x="322" y="30"/>
                    <a:pt x="317" y="34"/>
                    <a:pt x="309" y="34"/>
                  </a:cubicBezTo>
                  <a:moveTo>
                    <a:pt x="235" y="0"/>
                  </a:moveTo>
                  <a:cubicBezTo>
                    <a:pt x="227" y="0"/>
                    <a:pt x="221" y="3"/>
                    <a:pt x="217" y="8"/>
                  </a:cubicBezTo>
                  <a:cubicBezTo>
                    <a:pt x="210" y="15"/>
                    <a:pt x="210" y="23"/>
                    <a:pt x="210" y="36"/>
                  </a:cubicBezTo>
                  <a:cubicBezTo>
                    <a:pt x="210" y="50"/>
                    <a:pt x="210" y="58"/>
                    <a:pt x="217" y="65"/>
                  </a:cubicBezTo>
                  <a:cubicBezTo>
                    <a:pt x="221" y="69"/>
                    <a:pt x="227" y="72"/>
                    <a:pt x="235" y="72"/>
                  </a:cubicBezTo>
                  <a:cubicBezTo>
                    <a:pt x="242" y="72"/>
                    <a:pt x="248" y="69"/>
                    <a:pt x="253" y="65"/>
                  </a:cubicBezTo>
                  <a:cubicBezTo>
                    <a:pt x="260" y="58"/>
                    <a:pt x="260" y="50"/>
                    <a:pt x="260" y="36"/>
                  </a:cubicBezTo>
                  <a:cubicBezTo>
                    <a:pt x="260" y="23"/>
                    <a:pt x="260" y="15"/>
                    <a:pt x="253" y="8"/>
                  </a:cubicBezTo>
                  <a:cubicBezTo>
                    <a:pt x="248" y="3"/>
                    <a:pt x="242" y="0"/>
                    <a:pt x="235" y="0"/>
                  </a:cubicBezTo>
                  <a:moveTo>
                    <a:pt x="245" y="58"/>
                  </a:moveTo>
                  <a:cubicBezTo>
                    <a:pt x="243" y="61"/>
                    <a:pt x="239" y="62"/>
                    <a:pt x="235" y="62"/>
                  </a:cubicBezTo>
                  <a:cubicBezTo>
                    <a:pt x="231" y="62"/>
                    <a:pt x="227" y="61"/>
                    <a:pt x="224" y="58"/>
                  </a:cubicBezTo>
                  <a:cubicBezTo>
                    <a:pt x="221" y="54"/>
                    <a:pt x="220" y="50"/>
                    <a:pt x="220" y="36"/>
                  </a:cubicBezTo>
                  <a:cubicBezTo>
                    <a:pt x="220" y="22"/>
                    <a:pt x="221" y="18"/>
                    <a:pt x="224" y="14"/>
                  </a:cubicBezTo>
                  <a:cubicBezTo>
                    <a:pt x="227" y="12"/>
                    <a:pt x="231" y="10"/>
                    <a:pt x="235" y="10"/>
                  </a:cubicBezTo>
                  <a:cubicBezTo>
                    <a:pt x="239" y="10"/>
                    <a:pt x="243" y="12"/>
                    <a:pt x="245" y="14"/>
                  </a:cubicBezTo>
                  <a:cubicBezTo>
                    <a:pt x="249" y="18"/>
                    <a:pt x="249" y="22"/>
                    <a:pt x="249" y="36"/>
                  </a:cubicBezTo>
                  <a:cubicBezTo>
                    <a:pt x="249" y="50"/>
                    <a:pt x="249" y="54"/>
                    <a:pt x="245" y="58"/>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5" name="Google Shape;15;p1"/>
            <p:cNvSpPr/>
            <p:nvPr/>
          </p:nvSpPr>
          <p:spPr>
            <a:xfrm>
              <a:off x="450819" y="1120977"/>
              <a:ext cx="1058332" cy="85455"/>
            </a:xfrm>
            <a:custGeom>
              <a:avLst/>
              <a:gdLst/>
              <a:ahLst/>
              <a:cxnLst/>
              <a:rect l="l" t="t" r="r" b="b"/>
              <a:pathLst>
                <a:path w="390" h="32" extrusionOk="0">
                  <a:moveTo>
                    <a:pt x="19" y="8"/>
                  </a:moveTo>
                  <a:cubicBezTo>
                    <a:pt x="19" y="3"/>
                    <a:pt x="16" y="0"/>
                    <a:pt x="11" y="0"/>
                  </a:cubicBezTo>
                  <a:cubicBezTo>
                    <a:pt x="0" y="0"/>
                    <a:pt x="0" y="0"/>
                    <a:pt x="0" y="0"/>
                  </a:cubicBezTo>
                  <a:cubicBezTo>
                    <a:pt x="0" y="31"/>
                    <a:pt x="0" y="31"/>
                    <a:pt x="0" y="31"/>
                  </a:cubicBezTo>
                  <a:cubicBezTo>
                    <a:pt x="12" y="31"/>
                    <a:pt x="12" y="31"/>
                    <a:pt x="12" y="31"/>
                  </a:cubicBezTo>
                  <a:cubicBezTo>
                    <a:pt x="18" y="31"/>
                    <a:pt x="21" y="27"/>
                    <a:pt x="21" y="23"/>
                  </a:cubicBezTo>
                  <a:cubicBezTo>
                    <a:pt x="21" y="19"/>
                    <a:pt x="18" y="15"/>
                    <a:pt x="15" y="15"/>
                  </a:cubicBezTo>
                  <a:cubicBezTo>
                    <a:pt x="18" y="14"/>
                    <a:pt x="19" y="11"/>
                    <a:pt x="19" y="8"/>
                  </a:cubicBezTo>
                  <a:moveTo>
                    <a:pt x="3" y="13"/>
                  </a:moveTo>
                  <a:cubicBezTo>
                    <a:pt x="3" y="3"/>
                    <a:pt x="3" y="3"/>
                    <a:pt x="3" y="3"/>
                  </a:cubicBezTo>
                  <a:cubicBezTo>
                    <a:pt x="11" y="3"/>
                    <a:pt x="11" y="3"/>
                    <a:pt x="11" y="3"/>
                  </a:cubicBezTo>
                  <a:cubicBezTo>
                    <a:pt x="14" y="3"/>
                    <a:pt x="16" y="5"/>
                    <a:pt x="16" y="8"/>
                  </a:cubicBezTo>
                  <a:cubicBezTo>
                    <a:pt x="16" y="11"/>
                    <a:pt x="15" y="13"/>
                    <a:pt x="12" y="13"/>
                  </a:cubicBezTo>
                  <a:lnTo>
                    <a:pt x="3" y="13"/>
                  </a:lnTo>
                  <a:close/>
                  <a:moveTo>
                    <a:pt x="12" y="16"/>
                  </a:moveTo>
                  <a:cubicBezTo>
                    <a:pt x="15" y="16"/>
                    <a:pt x="18" y="20"/>
                    <a:pt x="18" y="23"/>
                  </a:cubicBezTo>
                  <a:cubicBezTo>
                    <a:pt x="18" y="26"/>
                    <a:pt x="16" y="28"/>
                    <a:pt x="12" y="28"/>
                  </a:cubicBezTo>
                  <a:cubicBezTo>
                    <a:pt x="3" y="28"/>
                    <a:pt x="3" y="28"/>
                    <a:pt x="3" y="28"/>
                  </a:cubicBezTo>
                  <a:cubicBezTo>
                    <a:pt x="3" y="16"/>
                    <a:pt x="3" y="16"/>
                    <a:pt x="3" y="16"/>
                  </a:cubicBezTo>
                  <a:lnTo>
                    <a:pt x="12" y="16"/>
                  </a:lnTo>
                  <a:close/>
                  <a:moveTo>
                    <a:pt x="38" y="29"/>
                  </a:moveTo>
                  <a:cubicBezTo>
                    <a:pt x="34" y="29"/>
                    <a:pt x="31" y="26"/>
                    <a:pt x="31" y="21"/>
                  </a:cubicBezTo>
                  <a:cubicBezTo>
                    <a:pt x="31" y="0"/>
                    <a:pt x="31" y="0"/>
                    <a:pt x="31" y="0"/>
                  </a:cubicBezTo>
                  <a:cubicBezTo>
                    <a:pt x="28" y="0"/>
                    <a:pt x="28" y="0"/>
                    <a:pt x="28" y="0"/>
                  </a:cubicBezTo>
                  <a:cubicBezTo>
                    <a:pt x="28" y="21"/>
                    <a:pt x="28" y="21"/>
                    <a:pt x="28" y="21"/>
                  </a:cubicBezTo>
                  <a:cubicBezTo>
                    <a:pt x="28" y="27"/>
                    <a:pt x="33" y="32"/>
                    <a:pt x="38" y="32"/>
                  </a:cubicBezTo>
                  <a:cubicBezTo>
                    <a:pt x="44" y="32"/>
                    <a:pt x="49" y="27"/>
                    <a:pt x="49" y="21"/>
                  </a:cubicBezTo>
                  <a:cubicBezTo>
                    <a:pt x="49" y="0"/>
                    <a:pt x="49" y="0"/>
                    <a:pt x="49" y="0"/>
                  </a:cubicBezTo>
                  <a:cubicBezTo>
                    <a:pt x="46" y="0"/>
                    <a:pt x="46" y="0"/>
                    <a:pt x="46" y="0"/>
                  </a:cubicBezTo>
                  <a:cubicBezTo>
                    <a:pt x="46" y="21"/>
                    <a:pt x="46" y="21"/>
                    <a:pt x="46" y="21"/>
                  </a:cubicBezTo>
                  <a:cubicBezTo>
                    <a:pt x="46" y="26"/>
                    <a:pt x="43" y="29"/>
                    <a:pt x="38" y="29"/>
                  </a:cubicBezTo>
                  <a:moveTo>
                    <a:pt x="59" y="22"/>
                  </a:moveTo>
                  <a:cubicBezTo>
                    <a:pt x="56" y="22"/>
                    <a:pt x="56" y="22"/>
                    <a:pt x="56" y="22"/>
                  </a:cubicBezTo>
                  <a:cubicBezTo>
                    <a:pt x="56" y="27"/>
                    <a:pt x="60" y="32"/>
                    <a:pt x="66" y="32"/>
                  </a:cubicBezTo>
                  <a:cubicBezTo>
                    <a:pt x="73" y="32"/>
                    <a:pt x="76" y="28"/>
                    <a:pt x="77" y="24"/>
                  </a:cubicBezTo>
                  <a:cubicBezTo>
                    <a:pt x="78" y="18"/>
                    <a:pt x="74" y="15"/>
                    <a:pt x="69" y="14"/>
                  </a:cubicBezTo>
                  <a:cubicBezTo>
                    <a:pt x="64" y="13"/>
                    <a:pt x="64" y="13"/>
                    <a:pt x="64" y="13"/>
                  </a:cubicBezTo>
                  <a:cubicBezTo>
                    <a:pt x="60" y="12"/>
                    <a:pt x="60" y="10"/>
                    <a:pt x="60" y="8"/>
                  </a:cubicBezTo>
                  <a:cubicBezTo>
                    <a:pt x="60" y="5"/>
                    <a:pt x="63" y="3"/>
                    <a:pt x="66" y="3"/>
                  </a:cubicBezTo>
                  <a:cubicBezTo>
                    <a:pt x="70" y="3"/>
                    <a:pt x="73" y="5"/>
                    <a:pt x="73" y="9"/>
                  </a:cubicBezTo>
                  <a:cubicBezTo>
                    <a:pt x="76" y="9"/>
                    <a:pt x="76" y="9"/>
                    <a:pt x="76" y="9"/>
                  </a:cubicBezTo>
                  <a:cubicBezTo>
                    <a:pt x="76" y="3"/>
                    <a:pt x="72" y="0"/>
                    <a:pt x="66" y="0"/>
                  </a:cubicBezTo>
                  <a:cubicBezTo>
                    <a:pt x="61" y="0"/>
                    <a:pt x="57" y="3"/>
                    <a:pt x="57" y="8"/>
                  </a:cubicBezTo>
                  <a:cubicBezTo>
                    <a:pt x="57" y="11"/>
                    <a:pt x="58" y="15"/>
                    <a:pt x="64" y="16"/>
                  </a:cubicBezTo>
                  <a:cubicBezTo>
                    <a:pt x="68" y="17"/>
                    <a:pt x="68" y="17"/>
                    <a:pt x="68" y="17"/>
                  </a:cubicBezTo>
                  <a:cubicBezTo>
                    <a:pt x="71" y="18"/>
                    <a:pt x="74" y="20"/>
                    <a:pt x="74" y="24"/>
                  </a:cubicBezTo>
                  <a:cubicBezTo>
                    <a:pt x="73" y="26"/>
                    <a:pt x="71" y="29"/>
                    <a:pt x="66" y="29"/>
                  </a:cubicBezTo>
                  <a:cubicBezTo>
                    <a:pt x="62" y="29"/>
                    <a:pt x="59" y="25"/>
                    <a:pt x="59" y="22"/>
                  </a:cubicBezTo>
                  <a:moveTo>
                    <a:pt x="87" y="0"/>
                  </a:moveTo>
                  <a:cubicBezTo>
                    <a:pt x="84" y="0"/>
                    <a:pt x="84" y="0"/>
                    <a:pt x="84" y="0"/>
                  </a:cubicBezTo>
                  <a:cubicBezTo>
                    <a:pt x="84" y="31"/>
                    <a:pt x="84" y="31"/>
                    <a:pt x="84" y="31"/>
                  </a:cubicBezTo>
                  <a:cubicBezTo>
                    <a:pt x="87" y="31"/>
                    <a:pt x="87" y="31"/>
                    <a:pt x="87" y="31"/>
                  </a:cubicBezTo>
                  <a:lnTo>
                    <a:pt x="87" y="0"/>
                  </a:lnTo>
                  <a:close/>
                  <a:moveTo>
                    <a:pt x="118" y="31"/>
                  </a:moveTo>
                  <a:cubicBezTo>
                    <a:pt x="118" y="0"/>
                    <a:pt x="118" y="0"/>
                    <a:pt x="118" y="0"/>
                  </a:cubicBezTo>
                  <a:cubicBezTo>
                    <a:pt x="115" y="0"/>
                    <a:pt x="115" y="0"/>
                    <a:pt x="115" y="0"/>
                  </a:cubicBezTo>
                  <a:cubicBezTo>
                    <a:pt x="115" y="26"/>
                    <a:pt x="115" y="26"/>
                    <a:pt x="115" y="26"/>
                  </a:cubicBezTo>
                  <a:cubicBezTo>
                    <a:pt x="99" y="0"/>
                    <a:pt x="99" y="0"/>
                    <a:pt x="99" y="0"/>
                  </a:cubicBezTo>
                  <a:cubicBezTo>
                    <a:pt x="96" y="0"/>
                    <a:pt x="96" y="0"/>
                    <a:pt x="96" y="0"/>
                  </a:cubicBezTo>
                  <a:cubicBezTo>
                    <a:pt x="96" y="31"/>
                    <a:pt x="96" y="31"/>
                    <a:pt x="96" y="31"/>
                  </a:cubicBezTo>
                  <a:cubicBezTo>
                    <a:pt x="99" y="31"/>
                    <a:pt x="99" y="31"/>
                    <a:pt x="99" y="31"/>
                  </a:cubicBezTo>
                  <a:cubicBezTo>
                    <a:pt x="99" y="5"/>
                    <a:pt x="99" y="5"/>
                    <a:pt x="99" y="5"/>
                  </a:cubicBezTo>
                  <a:cubicBezTo>
                    <a:pt x="115" y="31"/>
                    <a:pt x="115" y="31"/>
                    <a:pt x="115" y="31"/>
                  </a:cubicBezTo>
                  <a:lnTo>
                    <a:pt x="118" y="31"/>
                  </a:lnTo>
                  <a:close/>
                  <a:moveTo>
                    <a:pt x="127" y="0"/>
                  </a:moveTo>
                  <a:cubicBezTo>
                    <a:pt x="127" y="31"/>
                    <a:pt x="127" y="31"/>
                    <a:pt x="127" y="31"/>
                  </a:cubicBezTo>
                  <a:cubicBezTo>
                    <a:pt x="145" y="31"/>
                    <a:pt x="145" y="31"/>
                    <a:pt x="145" y="31"/>
                  </a:cubicBezTo>
                  <a:cubicBezTo>
                    <a:pt x="145" y="28"/>
                    <a:pt x="145" y="28"/>
                    <a:pt x="145" y="28"/>
                  </a:cubicBezTo>
                  <a:cubicBezTo>
                    <a:pt x="130" y="28"/>
                    <a:pt x="130" y="28"/>
                    <a:pt x="130" y="28"/>
                  </a:cubicBezTo>
                  <a:cubicBezTo>
                    <a:pt x="130" y="18"/>
                    <a:pt x="130" y="18"/>
                    <a:pt x="130" y="18"/>
                  </a:cubicBezTo>
                  <a:cubicBezTo>
                    <a:pt x="143" y="18"/>
                    <a:pt x="143" y="18"/>
                    <a:pt x="143" y="18"/>
                  </a:cubicBezTo>
                  <a:cubicBezTo>
                    <a:pt x="143" y="15"/>
                    <a:pt x="143" y="15"/>
                    <a:pt x="143" y="15"/>
                  </a:cubicBezTo>
                  <a:cubicBezTo>
                    <a:pt x="130" y="15"/>
                    <a:pt x="130" y="15"/>
                    <a:pt x="130" y="15"/>
                  </a:cubicBezTo>
                  <a:cubicBezTo>
                    <a:pt x="130" y="3"/>
                    <a:pt x="130" y="3"/>
                    <a:pt x="130" y="3"/>
                  </a:cubicBezTo>
                  <a:cubicBezTo>
                    <a:pt x="144" y="3"/>
                    <a:pt x="144" y="3"/>
                    <a:pt x="144" y="3"/>
                  </a:cubicBezTo>
                  <a:cubicBezTo>
                    <a:pt x="144" y="0"/>
                    <a:pt x="144" y="0"/>
                    <a:pt x="144" y="0"/>
                  </a:cubicBezTo>
                  <a:lnTo>
                    <a:pt x="127" y="0"/>
                  </a:lnTo>
                  <a:close/>
                  <a:moveTo>
                    <a:pt x="153" y="22"/>
                  </a:moveTo>
                  <a:cubicBezTo>
                    <a:pt x="150" y="22"/>
                    <a:pt x="150" y="22"/>
                    <a:pt x="150" y="22"/>
                  </a:cubicBezTo>
                  <a:cubicBezTo>
                    <a:pt x="150" y="27"/>
                    <a:pt x="154" y="32"/>
                    <a:pt x="160" y="32"/>
                  </a:cubicBezTo>
                  <a:cubicBezTo>
                    <a:pt x="166" y="32"/>
                    <a:pt x="169" y="28"/>
                    <a:pt x="170" y="24"/>
                  </a:cubicBezTo>
                  <a:cubicBezTo>
                    <a:pt x="171" y="18"/>
                    <a:pt x="167" y="15"/>
                    <a:pt x="162" y="14"/>
                  </a:cubicBezTo>
                  <a:cubicBezTo>
                    <a:pt x="158" y="13"/>
                    <a:pt x="158" y="13"/>
                    <a:pt x="158" y="13"/>
                  </a:cubicBezTo>
                  <a:cubicBezTo>
                    <a:pt x="153" y="12"/>
                    <a:pt x="153" y="10"/>
                    <a:pt x="153" y="8"/>
                  </a:cubicBezTo>
                  <a:cubicBezTo>
                    <a:pt x="153" y="5"/>
                    <a:pt x="156" y="3"/>
                    <a:pt x="160" y="3"/>
                  </a:cubicBezTo>
                  <a:cubicBezTo>
                    <a:pt x="163" y="3"/>
                    <a:pt x="166" y="5"/>
                    <a:pt x="166" y="9"/>
                  </a:cubicBezTo>
                  <a:cubicBezTo>
                    <a:pt x="169" y="9"/>
                    <a:pt x="169" y="9"/>
                    <a:pt x="169" y="9"/>
                  </a:cubicBezTo>
                  <a:cubicBezTo>
                    <a:pt x="169" y="3"/>
                    <a:pt x="165" y="0"/>
                    <a:pt x="160" y="0"/>
                  </a:cubicBezTo>
                  <a:cubicBezTo>
                    <a:pt x="155" y="0"/>
                    <a:pt x="150" y="3"/>
                    <a:pt x="150" y="8"/>
                  </a:cubicBezTo>
                  <a:cubicBezTo>
                    <a:pt x="150" y="11"/>
                    <a:pt x="151" y="15"/>
                    <a:pt x="157" y="16"/>
                  </a:cubicBezTo>
                  <a:cubicBezTo>
                    <a:pt x="161" y="17"/>
                    <a:pt x="161" y="17"/>
                    <a:pt x="161" y="17"/>
                  </a:cubicBezTo>
                  <a:cubicBezTo>
                    <a:pt x="165" y="18"/>
                    <a:pt x="168" y="20"/>
                    <a:pt x="167" y="24"/>
                  </a:cubicBezTo>
                  <a:cubicBezTo>
                    <a:pt x="167" y="26"/>
                    <a:pt x="164" y="29"/>
                    <a:pt x="160" y="29"/>
                  </a:cubicBezTo>
                  <a:cubicBezTo>
                    <a:pt x="155" y="29"/>
                    <a:pt x="153" y="25"/>
                    <a:pt x="153" y="22"/>
                  </a:cubicBezTo>
                  <a:moveTo>
                    <a:pt x="178" y="22"/>
                  </a:moveTo>
                  <a:cubicBezTo>
                    <a:pt x="175" y="22"/>
                    <a:pt x="175" y="22"/>
                    <a:pt x="175" y="22"/>
                  </a:cubicBezTo>
                  <a:cubicBezTo>
                    <a:pt x="175" y="27"/>
                    <a:pt x="179" y="32"/>
                    <a:pt x="185" y="32"/>
                  </a:cubicBezTo>
                  <a:cubicBezTo>
                    <a:pt x="192" y="32"/>
                    <a:pt x="195" y="28"/>
                    <a:pt x="196" y="24"/>
                  </a:cubicBezTo>
                  <a:cubicBezTo>
                    <a:pt x="197" y="18"/>
                    <a:pt x="192" y="15"/>
                    <a:pt x="188" y="14"/>
                  </a:cubicBezTo>
                  <a:cubicBezTo>
                    <a:pt x="183" y="13"/>
                    <a:pt x="183" y="13"/>
                    <a:pt x="183" y="13"/>
                  </a:cubicBezTo>
                  <a:cubicBezTo>
                    <a:pt x="179" y="12"/>
                    <a:pt x="179" y="10"/>
                    <a:pt x="179" y="8"/>
                  </a:cubicBezTo>
                  <a:cubicBezTo>
                    <a:pt x="179" y="5"/>
                    <a:pt x="182" y="3"/>
                    <a:pt x="185" y="3"/>
                  </a:cubicBezTo>
                  <a:cubicBezTo>
                    <a:pt x="189" y="3"/>
                    <a:pt x="192" y="5"/>
                    <a:pt x="192" y="9"/>
                  </a:cubicBezTo>
                  <a:cubicBezTo>
                    <a:pt x="195" y="9"/>
                    <a:pt x="195" y="9"/>
                    <a:pt x="195" y="9"/>
                  </a:cubicBezTo>
                  <a:cubicBezTo>
                    <a:pt x="195" y="3"/>
                    <a:pt x="191" y="0"/>
                    <a:pt x="185" y="0"/>
                  </a:cubicBezTo>
                  <a:cubicBezTo>
                    <a:pt x="180" y="0"/>
                    <a:pt x="176" y="3"/>
                    <a:pt x="176" y="8"/>
                  </a:cubicBezTo>
                  <a:cubicBezTo>
                    <a:pt x="176" y="11"/>
                    <a:pt x="176" y="15"/>
                    <a:pt x="183" y="16"/>
                  </a:cubicBezTo>
                  <a:cubicBezTo>
                    <a:pt x="187" y="17"/>
                    <a:pt x="187" y="17"/>
                    <a:pt x="187" y="17"/>
                  </a:cubicBezTo>
                  <a:cubicBezTo>
                    <a:pt x="190" y="18"/>
                    <a:pt x="193" y="20"/>
                    <a:pt x="193" y="24"/>
                  </a:cubicBezTo>
                  <a:cubicBezTo>
                    <a:pt x="192" y="26"/>
                    <a:pt x="190" y="29"/>
                    <a:pt x="185" y="29"/>
                  </a:cubicBezTo>
                  <a:cubicBezTo>
                    <a:pt x="181" y="29"/>
                    <a:pt x="178" y="25"/>
                    <a:pt x="178" y="22"/>
                  </a:cubicBezTo>
                  <a:moveTo>
                    <a:pt x="216" y="22"/>
                  </a:moveTo>
                  <a:cubicBezTo>
                    <a:pt x="213" y="22"/>
                    <a:pt x="213" y="22"/>
                    <a:pt x="213" y="22"/>
                  </a:cubicBezTo>
                  <a:cubicBezTo>
                    <a:pt x="213" y="27"/>
                    <a:pt x="217" y="32"/>
                    <a:pt x="223" y="32"/>
                  </a:cubicBezTo>
                  <a:cubicBezTo>
                    <a:pt x="229" y="32"/>
                    <a:pt x="233" y="28"/>
                    <a:pt x="233" y="24"/>
                  </a:cubicBezTo>
                  <a:cubicBezTo>
                    <a:pt x="234" y="18"/>
                    <a:pt x="230" y="15"/>
                    <a:pt x="225" y="14"/>
                  </a:cubicBezTo>
                  <a:cubicBezTo>
                    <a:pt x="221" y="13"/>
                    <a:pt x="221" y="13"/>
                    <a:pt x="221" y="13"/>
                  </a:cubicBezTo>
                  <a:cubicBezTo>
                    <a:pt x="217" y="12"/>
                    <a:pt x="216" y="10"/>
                    <a:pt x="216" y="8"/>
                  </a:cubicBezTo>
                  <a:cubicBezTo>
                    <a:pt x="216" y="5"/>
                    <a:pt x="220" y="3"/>
                    <a:pt x="223" y="3"/>
                  </a:cubicBezTo>
                  <a:cubicBezTo>
                    <a:pt x="227" y="3"/>
                    <a:pt x="230" y="5"/>
                    <a:pt x="230" y="9"/>
                  </a:cubicBezTo>
                  <a:cubicBezTo>
                    <a:pt x="233" y="9"/>
                    <a:pt x="233" y="9"/>
                    <a:pt x="233" y="9"/>
                  </a:cubicBezTo>
                  <a:cubicBezTo>
                    <a:pt x="233" y="3"/>
                    <a:pt x="228" y="0"/>
                    <a:pt x="223" y="0"/>
                  </a:cubicBezTo>
                  <a:cubicBezTo>
                    <a:pt x="218" y="0"/>
                    <a:pt x="213" y="3"/>
                    <a:pt x="213" y="8"/>
                  </a:cubicBezTo>
                  <a:cubicBezTo>
                    <a:pt x="213" y="11"/>
                    <a:pt x="214" y="15"/>
                    <a:pt x="221" y="16"/>
                  </a:cubicBezTo>
                  <a:cubicBezTo>
                    <a:pt x="225" y="17"/>
                    <a:pt x="225" y="17"/>
                    <a:pt x="225" y="17"/>
                  </a:cubicBezTo>
                  <a:cubicBezTo>
                    <a:pt x="228" y="18"/>
                    <a:pt x="231" y="20"/>
                    <a:pt x="231" y="24"/>
                  </a:cubicBezTo>
                  <a:cubicBezTo>
                    <a:pt x="230" y="26"/>
                    <a:pt x="228" y="29"/>
                    <a:pt x="223" y="29"/>
                  </a:cubicBezTo>
                  <a:cubicBezTo>
                    <a:pt x="219" y="29"/>
                    <a:pt x="216" y="25"/>
                    <a:pt x="216" y="22"/>
                  </a:cubicBezTo>
                  <a:moveTo>
                    <a:pt x="262" y="25"/>
                  </a:moveTo>
                  <a:cubicBezTo>
                    <a:pt x="260" y="27"/>
                    <a:pt x="257" y="29"/>
                    <a:pt x="254" y="29"/>
                  </a:cubicBezTo>
                  <a:cubicBezTo>
                    <a:pt x="246" y="29"/>
                    <a:pt x="242" y="23"/>
                    <a:pt x="242" y="16"/>
                  </a:cubicBezTo>
                  <a:cubicBezTo>
                    <a:pt x="242" y="9"/>
                    <a:pt x="246" y="3"/>
                    <a:pt x="254" y="3"/>
                  </a:cubicBezTo>
                  <a:cubicBezTo>
                    <a:pt x="257" y="3"/>
                    <a:pt x="260" y="4"/>
                    <a:pt x="262" y="7"/>
                  </a:cubicBezTo>
                  <a:cubicBezTo>
                    <a:pt x="264" y="5"/>
                    <a:pt x="264" y="5"/>
                    <a:pt x="264" y="5"/>
                  </a:cubicBezTo>
                  <a:cubicBezTo>
                    <a:pt x="262" y="2"/>
                    <a:pt x="258" y="0"/>
                    <a:pt x="254" y="0"/>
                  </a:cubicBezTo>
                  <a:cubicBezTo>
                    <a:pt x="245" y="0"/>
                    <a:pt x="239" y="7"/>
                    <a:pt x="239" y="16"/>
                  </a:cubicBezTo>
                  <a:cubicBezTo>
                    <a:pt x="239" y="25"/>
                    <a:pt x="245" y="32"/>
                    <a:pt x="254" y="32"/>
                  </a:cubicBezTo>
                  <a:cubicBezTo>
                    <a:pt x="258" y="32"/>
                    <a:pt x="262" y="30"/>
                    <a:pt x="264" y="27"/>
                  </a:cubicBezTo>
                  <a:lnTo>
                    <a:pt x="262" y="25"/>
                  </a:lnTo>
                  <a:close/>
                  <a:moveTo>
                    <a:pt x="293" y="0"/>
                  </a:moveTo>
                  <a:cubicBezTo>
                    <a:pt x="290" y="0"/>
                    <a:pt x="290" y="0"/>
                    <a:pt x="290" y="0"/>
                  </a:cubicBezTo>
                  <a:cubicBezTo>
                    <a:pt x="290" y="14"/>
                    <a:pt x="290" y="14"/>
                    <a:pt x="290" y="14"/>
                  </a:cubicBezTo>
                  <a:cubicBezTo>
                    <a:pt x="274" y="14"/>
                    <a:pt x="274" y="14"/>
                    <a:pt x="274" y="14"/>
                  </a:cubicBezTo>
                  <a:cubicBezTo>
                    <a:pt x="274" y="0"/>
                    <a:pt x="274" y="0"/>
                    <a:pt x="274" y="0"/>
                  </a:cubicBezTo>
                  <a:cubicBezTo>
                    <a:pt x="271" y="0"/>
                    <a:pt x="271" y="0"/>
                    <a:pt x="271" y="0"/>
                  </a:cubicBezTo>
                  <a:cubicBezTo>
                    <a:pt x="271" y="31"/>
                    <a:pt x="271" y="31"/>
                    <a:pt x="271" y="31"/>
                  </a:cubicBezTo>
                  <a:cubicBezTo>
                    <a:pt x="274" y="31"/>
                    <a:pt x="274" y="31"/>
                    <a:pt x="274" y="31"/>
                  </a:cubicBezTo>
                  <a:cubicBezTo>
                    <a:pt x="274" y="17"/>
                    <a:pt x="274" y="17"/>
                    <a:pt x="274" y="17"/>
                  </a:cubicBezTo>
                  <a:cubicBezTo>
                    <a:pt x="290" y="17"/>
                    <a:pt x="290" y="17"/>
                    <a:pt x="290" y="17"/>
                  </a:cubicBezTo>
                  <a:cubicBezTo>
                    <a:pt x="290" y="31"/>
                    <a:pt x="290" y="31"/>
                    <a:pt x="290" y="31"/>
                  </a:cubicBezTo>
                  <a:cubicBezTo>
                    <a:pt x="293" y="31"/>
                    <a:pt x="293" y="31"/>
                    <a:pt x="293" y="31"/>
                  </a:cubicBezTo>
                  <a:lnTo>
                    <a:pt x="293" y="0"/>
                  </a:lnTo>
                  <a:close/>
                  <a:moveTo>
                    <a:pt x="301" y="16"/>
                  </a:moveTo>
                  <a:cubicBezTo>
                    <a:pt x="301" y="25"/>
                    <a:pt x="307" y="32"/>
                    <a:pt x="316" y="32"/>
                  </a:cubicBezTo>
                  <a:cubicBezTo>
                    <a:pt x="325" y="32"/>
                    <a:pt x="331" y="25"/>
                    <a:pt x="331" y="16"/>
                  </a:cubicBezTo>
                  <a:cubicBezTo>
                    <a:pt x="331" y="7"/>
                    <a:pt x="325" y="0"/>
                    <a:pt x="316" y="0"/>
                  </a:cubicBezTo>
                  <a:cubicBezTo>
                    <a:pt x="307" y="0"/>
                    <a:pt x="301" y="7"/>
                    <a:pt x="301" y="16"/>
                  </a:cubicBezTo>
                  <a:moveTo>
                    <a:pt x="303" y="16"/>
                  </a:moveTo>
                  <a:cubicBezTo>
                    <a:pt x="303" y="9"/>
                    <a:pt x="309" y="3"/>
                    <a:pt x="316" y="3"/>
                  </a:cubicBezTo>
                  <a:cubicBezTo>
                    <a:pt x="323" y="3"/>
                    <a:pt x="328" y="9"/>
                    <a:pt x="328" y="16"/>
                  </a:cubicBezTo>
                  <a:cubicBezTo>
                    <a:pt x="328" y="23"/>
                    <a:pt x="323" y="29"/>
                    <a:pt x="316" y="29"/>
                  </a:cubicBezTo>
                  <a:cubicBezTo>
                    <a:pt x="309" y="29"/>
                    <a:pt x="303" y="23"/>
                    <a:pt x="303" y="16"/>
                  </a:cubicBezTo>
                  <a:moveTo>
                    <a:pt x="336" y="16"/>
                  </a:moveTo>
                  <a:cubicBezTo>
                    <a:pt x="336" y="25"/>
                    <a:pt x="343" y="32"/>
                    <a:pt x="352" y="32"/>
                  </a:cubicBezTo>
                  <a:cubicBezTo>
                    <a:pt x="360" y="32"/>
                    <a:pt x="367" y="25"/>
                    <a:pt x="367" y="16"/>
                  </a:cubicBezTo>
                  <a:cubicBezTo>
                    <a:pt x="367" y="7"/>
                    <a:pt x="360" y="0"/>
                    <a:pt x="352" y="0"/>
                  </a:cubicBezTo>
                  <a:cubicBezTo>
                    <a:pt x="343" y="0"/>
                    <a:pt x="336" y="7"/>
                    <a:pt x="336" y="16"/>
                  </a:cubicBezTo>
                  <a:moveTo>
                    <a:pt x="339" y="16"/>
                  </a:moveTo>
                  <a:cubicBezTo>
                    <a:pt x="339" y="9"/>
                    <a:pt x="345" y="3"/>
                    <a:pt x="352" y="3"/>
                  </a:cubicBezTo>
                  <a:cubicBezTo>
                    <a:pt x="359" y="3"/>
                    <a:pt x="364" y="9"/>
                    <a:pt x="364" y="16"/>
                  </a:cubicBezTo>
                  <a:cubicBezTo>
                    <a:pt x="364" y="23"/>
                    <a:pt x="359" y="29"/>
                    <a:pt x="352" y="29"/>
                  </a:cubicBezTo>
                  <a:cubicBezTo>
                    <a:pt x="345" y="29"/>
                    <a:pt x="339" y="23"/>
                    <a:pt x="339" y="16"/>
                  </a:cubicBezTo>
                  <a:moveTo>
                    <a:pt x="374" y="0"/>
                  </a:moveTo>
                  <a:cubicBezTo>
                    <a:pt x="374" y="31"/>
                    <a:pt x="374" y="31"/>
                    <a:pt x="374" y="31"/>
                  </a:cubicBezTo>
                  <a:cubicBezTo>
                    <a:pt x="390" y="31"/>
                    <a:pt x="390" y="31"/>
                    <a:pt x="390" y="31"/>
                  </a:cubicBezTo>
                  <a:cubicBezTo>
                    <a:pt x="390" y="28"/>
                    <a:pt x="390" y="28"/>
                    <a:pt x="390" y="28"/>
                  </a:cubicBezTo>
                  <a:cubicBezTo>
                    <a:pt x="377" y="28"/>
                    <a:pt x="377" y="28"/>
                    <a:pt x="377" y="28"/>
                  </a:cubicBezTo>
                  <a:cubicBezTo>
                    <a:pt x="377" y="0"/>
                    <a:pt x="377" y="0"/>
                    <a:pt x="377" y="0"/>
                  </a:cubicBezTo>
                  <a:lnTo>
                    <a:pt x="374"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6" name="Google Shape;16;p1"/>
            <p:cNvSpPr txBox="1"/>
            <p:nvPr/>
          </p:nvSpPr>
          <p:spPr>
            <a:xfrm>
              <a:off x="1710659" y="436020"/>
              <a:ext cx="11100" cy="7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grpSp>
      <p:grpSp>
        <p:nvGrpSpPr>
          <p:cNvPr id="17" name="Google Shape;17;p1"/>
          <p:cNvGrpSpPr/>
          <p:nvPr/>
        </p:nvGrpSpPr>
        <p:grpSpPr>
          <a:xfrm>
            <a:off x="11101214" y="531876"/>
            <a:ext cx="539769" cy="774723"/>
            <a:chOff x="-4341813" y="1827213"/>
            <a:chExt cx="466726" cy="671512"/>
          </a:xfrm>
        </p:grpSpPr>
        <p:sp>
          <p:nvSpPr>
            <p:cNvPr id="18" name="Google Shape;18;p1"/>
            <p:cNvSpPr/>
            <p:nvPr/>
          </p:nvSpPr>
          <p:spPr>
            <a:xfrm>
              <a:off x="-4235450" y="1827213"/>
              <a:ext cx="58738" cy="73025"/>
            </a:xfrm>
            <a:custGeom>
              <a:avLst/>
              <a:gdLst/>
              <a:ahLst/>
              <a:cxnLst/>
              <a:rect l="l" t="t" r="r" b="b"/>
              <a:pathLst>
                <a:path w="25" h="32" extrusionOk="0">
                  <a:moveTo>
                    <a:pt x="7" y="18"/>
                  </a:moveTo>
                  <a:cubicBezTo>
                    <a:pt x="7" y="26"/>
                    <a:pt x="7" y="26"/>
                    <a:pt x="7" y="26"/>
                  </a:cubicBezTo>
                  <a:cubicBezTo>
                    <a:pt x="14" y="26"/>
                    <a:pt x="14" y="26"/>
                    <a:pt x="14" y="26"/>
                  </a:cubicBezTo>
                  <a:cubicBezTo>
                    <a:pt x="16" y="26"/>
                    <a:pt x="17" y="24"/>
                    <a:pt x="17" y="22"/>
                  </a:cubicBezTo>
                  <a:cubicBezTo>
                    <a:pt x="17" y="20"/>
                    <a:pt x="16" y="18"/>
                    <a:pt x="14" y="18"/>
                  </a:cubicBezTo>
                  <a:lnTo>
                    <a:pt x="7" y="18"/>
                  </a:lnTo>
                  <a:close/>
                  <a:moveTo>
                    <a:pt x="13" y="12"/>
                  </a:moveTo>
                  <a:cubicBezTo>
                    <a:pt x="15" y="12"/>
                    <a:pt x="16" y="11"/>
                    <a:pt x="16" y="9"/>
                  </a:cubicBezTo>
                  <a:cubicBezTo>
                    <a:pt x="16" y="7"/>
                    <a:pt x="15" y="6"/>
                    <a:pt x="13" y="6"/>
                  </a:cubicBezTo>
                  <a:cubicBezTo>
                    <a:pt x="7" y="6"/>
                    <a:pt x="7" y="6"/>
                    <a:pt x="7" y="6"/>
                  </a:cubicBezTo>
                  <a:cubicBezTo>
                    <a:pt x="7" y="12"/>
                    <a:pt x="7" y="12"/>
                    <a:pt x="7" y="12"/>
                  </a:cubicBezTo>
                  <a:lnTo>
                    <a:pt x="13" y="12"/>
                  </a:lnTo>
                  <a:close/>
                  <a:moveTo>
                    <a:pt x="19" y="15"/>
                  </a:moveTo>
                  <a:cubicBezTo>
                    <a:pt x="23" y="16"/>
                    <a:pt x="25" y="19"/>
                    <a:pt x="25" y="22"/>
                  </a:cubicBezTo>
                  <a:cubicBezTo>
                    <a:pt x="25" y="28"/>
                    <a:pt x="21" y="32"/>
                    <a:pt x="14" y="32"/>
                  </a:cubicBezTo>
                  <a:cubicBezTo>
                    <a:pt x="0" y="32"/>
                    <a:pt x="0" y="32"/>
                    <a:pt x="0" y="32"/>
                  </a:cubicBezTo>
                  <a:cubicBezTo>
                    <a:pt x="0" y="0"/>
                    <a:pt x="0" y="0"/>
                    <a:pt x="0" y="0"/>
                  </a:cubicBezTo>
                  <a:cubicBezTo>
                    <a:pt x="13" y="0"/>
                    <a:pt x="13" y="0"/>
                    <a:pt x="13" y="0"/>
                  </a:cubicBezTo>
                  <a:cubicBezTo>
                    <a:pt x="19" y="0"/>
                    <a:pt x="23" y="3"/>
                    <a:pt x="23" y="9"/>
                  </a:cubicBezTo>
                  <a:cubicBezTo>
                    <a:pt x="23" y="11"/>
                    <a:pt x="22" y="13"/>
                    <a:pt x="19" y="15"/>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9" name="Google Shape;19;p1"/>
            <p:cNvSpPr/>
            <p:nvPr/>
          </p:nvSpPr>
          <p:spPr>
            <a:xfrm>
              <a:off x="-4165600" y="1827213"/>
              <a:ext cx="49213" cy="73025"/>
            </a:xfrm>
            <a:custGeom>
              <a:avLst/>
              <a:gdLst/>
              <a:ahLst/>
              <a:cxnLst/>
              <a:rect l="l" t="t" r="r" b="b"/>
              <a:pathLst>
                <a:path w="31" h="46" extrusionOk="0">
                  <a:moveTo>
                    <a:pt x="0" y="0"/>
                  </a:moveTo>
                  <a:lnTo>
                    <a:pt x="0" y="46"/>
                  </a:lnTo>
                  <a:lnTo>
                    <a:pt x="31" y="46"/>
                  </a:lnTo>
                  <a:lnTo>
                    <a:pt x="31" y="38"/>
                  </a:lnTo>
                  <a:lnTo>
                    <a:pt x="10" y="38"/>
                  </a:lnTo>
                  <a:lnTo>
                    <a:pt x="10" y="27"/>
                  </a:lnTo>
                  <a:lnTo>
                    <a:pt x="28" y="27"/>
                  </a:lnTo>
                  <a:lnTo>
                    <a:pt x="28" y="19"/>
                  </a:lnTo>
                  <a:lnTo>
                    <a:pt x="10" y="19"/>
                  </a:lnTo>
                  <a:lnTo>
                    <a:pt x="10" y="8"/>
                  </a:lnTo>
                  <a:lnTo>
                    <a:pt x="31" y="8"/>
                  </a:lnTo>
                  <a:lnTo>
                    <a:pt x="31" y="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0" name="Google Shape;20;p1"/>
            <p:cNvSpPr/>
            <p:nvPr/>
          </p:nvSpPr>
          <p:spPr>
            <a:xfrm>
              <a:off x="-4100513" y="1827213"/>
              <a:ext cx="55563" cy="73025"/>
            </a:xfrm>
            <a:custGeom>
              <a:avLst/>
              <a:gdLst/>
              <a:ahLst/>
              <a:cxnLst/>
              <a:rect l="l" t="t" r="r" b="b"/>
              <a:pathLst>
                <a:path w="24" h="32" extrusionOk="0">
                  <a:moveTo>
                    <a:pt x="7" y="6"/>
                  </a:moveTo>
                  <a:cubicBezTo>
                    <a:pt x="7" y="15"/>
                    <a:pt x="7" y="15"/>
                    <a:pt x="7" y="15"/>
                  </a:cubicBezTo>
                  <a:cubicBezTo>
                    <a:pt x="13" y="15"/>
                    <a:pt x="13" y="15"/>
                    <a:pt x="13" y="15"/>
                  </a:cubicBezTo>
                  <a:cubicBezTo>
                    <a:pt x="15" y="15"/>
                    <a:pt x="17" y="12"/>
                    <a:pt x="17" y="10"/>
                  </a:cubicBezTo>
                  <a:cubicBezTo>
                    <a:pt x="17" y="8"/>
                    <a:pt x="15" y="6"/>
                    <a:pt x="13" y="6"/>
                  </a:cubicBezTo>
                  <a:lnTo>
                    <a:pt x="7" y="6"/>
                  </a:lnTo>
                  <a:close/>
                  <a:moveTo>
                    <a:pt x="24" y="32"/>
                  </a:moveTo>
                  <a:cubicBezTo>
                    <a:pt x="15" y="32"/>
                    <a:pt x="15" y="32"/>
                    <a:pt x="15" y="32"/>
                  </a:cubicBezTo>
                  <a:cubicBezTo>
                    <a:pt x="8" y="21"/>
                    <a:pt x="8" y="21"/>
                    <a:pt x="8" y="21"/>
                  </a:cubicBezTo>
                  <a:cubicBezTo>
                    <a:pt x="7" y="21"/>
                    <a:pt x="7" y="21"/>
                    <a:pt x="7" y="21"/>
                  </a:cubicBezTo>
                  <a:cubicBezTo>
                    <a:pt x="7" y="32"/>
                    <a:pt x="7" y="32"/>
                    <a:pt x="7" y="32"/>
                  </a:cubicBezTo>
                  <a:cubicBezTo>
                    <a:pt x="0" y="32"/>
                    <a:pt x="0" y="32"/>
                    <a:pt x="0" y="32"/>
                  </a:cubicBezTo>
                  <a:cubicBezTo>
                    <a:pt x="0" y="0"/>
                    <a:pt x="0" y="0"/>
                    <a:pt x="0" y="0"/>
                  </a:cubicBezTo>
                  <a:cubicBezTo>
                    <a:pt x="13" y="0"/>
                    <a:pt x="13" y="0"/>
                    <a:pt x="13" y="0"/>
                  </a:cubicBezTo>
                  <a:cubicBezTo>
                    <a:pt x="20" y="0"/>
                    <a:pt x="24" y="5"/>
                    <a:pt x="24" y="10"/>
                  </a:cubicBezTo>
                  <a:cubicBezTo>
                    <a:pt x="24" y="15"/>
                    <a:pt x="21" y="19"/>
                    <a:pt x="16" y="21"/>
                  </a:cubicBezTo>
                  <a:lnTo>
                    <a:pt x="24" y="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1" name="Google Shape;21;p1"/>
            <p:cNvSpPr/>
            <p:nvPr/>
          </p:nvSpPr>
          <p:spPr>
            <a:xfrm>
              <a:off x="-4030663" y="1827213"/>
              <a:ext cx="44450" cy="73025"/>
            </a:xfrm>
            <a:custGeom>
              <a:avLst/>
              <a:gdLst/>
              <a:ahLst/>
              <a:cxnLst/>
              <a:rect l="l" t="t" r="r" b="b"/>
              <a:pathLst>
                <a:path w="28" h="46" extrusionOk="0">
                  <a:moveTo>
                    <a:pt x="0" y="0"/>
                  </a:moveTo>
                  <a:lnTo>
                    <a:pt x="0" y="46"/>
                  </a:lnTo>
                  <a:lnTo>
                    <a:pt x="28" y="46"/>
                  </a:lnTo>
                  <a:lnTo>
                    <a:pt x="28" y="38"/>
                  </a:lnTo>
                  <a:lnTo>
                    <a:pt x="10" y="38"/>
                  </a:lnTo>
                  <a:lnTo>
                    <a:pt x="10" y="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2" name="Google Shape;22;p1"/>
            <p:cNvSpPr txBox="1"/>
            <p:nvPr/>
          </p:nvSpPr>
          <p:spPr>
            <a:xfrm>
              <a:off x="-3975296" y="1827213"/>
              <a:ext cx="17700" cy="7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3" name="Google Shape;23;p1"/>
            <p:cNvSpPr/>
            <p:nvPr/>
          </p:nvSpPr>
          <p:spPr>
            <a:xfrm>
              <a:off x="-3940175" y="1827213"/>
              <a:ext cx="57150" cy="73025"/>
            </a:xfrm>
            <a:custGeom>
              <a:avLst/>
              <a:gdLst/>
              <a:ahLst/>
              <a:cxnLst/>
              <a:rect l="l" t="t" r="r" b="b"/>
              <a:pathLst>
                <a:path w="36" h="46" extrusionOk="0">
                  <a:moveTo>
                    <a:pt x="25" y="0"/>
                  </a:moveTo>
                  <a:lnTo>
                    <a:pt x="25" y="27"/>
                  </a:lnTo>
                  <a:lnTo>
                    <a:pt x="9" y="0"/>
                  </a:lnTo>
                  <a:lnTo>
                    <a:pt x="0" y="0"/>
                  </a:lnTo>
                  <a:lnTo>
                    <a:pt x="0" y="46"/>
                  </a:lnTo>
                  <a:lnTo>
                    <a:pt x="9" y="46"/>
                  </a:lnTo>
                  <a:lnTo>
                    <a:pt x="9" y="17"/>
                  </a:lnTo>
                  <a:lnTo>
                    <a:pt x="27" y="46"/>
                  </a:lnTo>
                  <a:lnTo>
                    <a:pt x="36" y="46"/>
                  </a:lnTo>
                  <a:lnTo>
                    <a:pt x="36" y="0"/>
                  </a:lnTo>
                  <a:lnTo>
                    <a:pt x="25"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4" name="Google Shape;24;p1"/>
            <p:cNvSpPr/>
            <p:nvPr/>
          </p:nvSpPr>
          <p:spPr>
            <a:xfrm>
              <a:off x="-4319588" y="1944688"/>
              <a:ext cx="44450" cy="74613"/>
            </a:xfrm>
            <a:custGeom>
              <a:avLst/>
              <a:gdLst/>
              <a:ahLst/>
              <a:cxnLst/>
              <a:rect l="l" t="t" r="r" b="b"/>
              <a:pathLst>
                <a:path w="28" h="47" extrusionOk="0">
                  <a:moveTo>
                    <a:pt x="0" y="0"/>
                  </a:moveTo>
                  <a:lnTo>
                    <a:pt x="11" y="0"/>
                  </a:lnTo>
                  <a:lnTo>
                    <a:pt x="11" y="38"/>
                  </a:lnTo>
                  <a:lnTo>
                    <a:pt x="28" y="38"/>
                  </a:lnTo>
                  <a:lnTo>
                    <a:pt x="28" y="47"/>
                  </a:lnTo>
                  <a:lnTo>
                    <a:pt x="0" y="47"/>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5" name="Google Shape;25;p1"/>
            <p:cNvSpPr/>
            <p:nvPr/>
          </p:nvSpPr>
          <p:spPr>
            <a:xfrm>
              <a:off x="-4270375" y="1943100"/>
              <a:ext cx="77788" cy="79375"/>
            </a:xfrm>
            <a:custGeom>
              <a:avLst/>
              <a:gdLst/>
              <a:ahLst/>
              <a:cxnLst/>
              <a:rect l="l" t="t" r="r" b="b"/>
              <a:pathLst>
                <a:path w="33" h="34" extrusionOk="0">
                  <a:moveTo>
                    <a:pt x="17" y="27"/>
                  </a:moveTo>
                  <a:cubicBezTo>
                    <a:pt x="22" y="27"/>
                    <a:pt x="26" y="23"/>
                    <a:pt x="26" y="17"/>
                  </a:cubicBezTo>
                  <a:cubicBezTo>
                    <a:pt x="26" y="12"/>
                    <a:pt x="22" y="7"/>
                    <a:pt x="17" y="7"/>
                  </a:cubicBezTo>
                  <a:cubicBezTo>
                    <a:pt x="11" y="7"/>
                    <a:pt x="7" y="12"/>
                    <a:pt x="7" y="17"/>
                  </a:cubicBezTo>
                  <a:cubicBezTo>
                    <a:pt x="7" y="23"/>
                    <a:pt x="11" y="27"/>
                    <a:pt x="17" y="27"/>
                  </a:cubicBezTo>
                  <a:moveTo>
                    <a:pt x="17" y="0"/>
                  </a:moveTo>
                  <a:cubicBezTo>
                    <a:pt x="26" y="0"/>
                    <a:pt x="33" y="8"/>
                    <a:pt x="33" y="17"/>
                  </a:cubicBezTo>
                  <a:cubicBezTo>
                    <a:pt x="33" y="26"/>
                    <a:pt x="26" y="34"/>
                    <a:pt x="17" y="34"/>
                  </a:cubicBezTo>
                  <a:cubicBezTo>
                    <a:pt x="8" y="34"/>
                    <a:pt x="0" y="26"/>
                    <a:pt x="0" y="17"/>
                  </a:cubicBezTo>
                  <a:cubicBezTo>
                    <a:pt x="0" y="8"/>
                    <a:pt x="8" y="0"/>
                    <a:pt x="17" y="0"/>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6" name="Google Shape;26;p1"/>
            <p:cNvSpPr/>
            <p:nvPr/>
          </p:nvSpPr>
          <p:spPr>
            <a:xfrm>
              <a:off x="-4179888" y="1944688"/>
              <a:ext cx="58738" cy="74613"/>
            </a:xfrm>
            <a:custGeom>
              <a:avLst/>
              <a:gdLst/>
              <a:ahLst/>
              <a:cxnLst/>
              <a:rect l="l" t="t" r="r" b="b"/>
              <a:pathLst>
                <a:path w="37" h="47" extrusionOk="0">
                  <a:moveTo>
                    <a:pt x="37" y="47"/>
                  </a:moveTo>
                  <a:lnTo>
                    <a:pt x="27" y="47"/>
                  </a:lnTo>
                  <a:lnTo>
                    <a:pt x="11" y="19"/>
                  </a:lnTo>
                  <a:lnTo>
                    <a:pt x="11" y="47"/>
                  </a:lnTo>
                  <a:lnTo>
                    <a:pt x="0" y="47"/>
                  </a:lnTo>
                  <a:lnTo>
                    <a:pt x="0" y="0"/>
                  </a:lnTo>
                  <a:lnTo>
                    <a:pt x="9" y="0"/>
                  </a:lnTo>
                  <a:lnTo>
                    <a:pt x="27" y="28"/>
                  </a:lnTo>
                  <a:lnTo>
                    <a:pt x="27" y="0"/>
                  </a:lnTo>
                  <a:lnTo>
                    <a:pt x="37" y="0"/>
                  </a:lnTo>
                  <a:lnTo>
                    <a:pt x="37" y="4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7" name="Google Shape;27;p1"/>
            <p:cNvSpPr/>
            <p:nvPr/>
          </p:nvSpPr>
          <p:spPr>
            <a:xfrm>
              <a:off x="-4105275" y="1944688"/>
              <a:ext cx="65088" cy="74613"/>
            </a:xfrm>
            <a:custGeom>
              <a:avLst/>
              <a:gdLst/>
              <a:ahLst/>
              <a:cxnLst/>
              <a:rect l="l" t="t" r="r" b="b"/>
              <a:pathLst>
                <a:path w="28" h="32" extrusionOk="0">
                  <a:moveTo>
                    <a:pt x="7" y="26"/>
                  </a:moveTo>
                  <a:cubicBezTo>
                    <a:pt x="13" y="26"/>
                    <a:pt x="13" y="26"/>
                    <a:pt x="13" y="26"/>
                  </a:cubicBezTo>
                  <a:cubicBezTo>
                    <a:pt x="18" y="26"/>
                    <a:pt x="21" y="21"/>
                    <a:pt x="21" y="16"/>
                  </a:cubicBezTo>
                  <a:cubicBezTo>
                    <a:pt x="21" y="11"/>
                    <a:pt x="18" y="6"/>
                    <a:pt x="13" y="6"/>
                  </a:cubicBezTo>
                  <a:cubicBezTo>
                    <a:pt x="7" y="6"/>
                    <a:pt x="7" y="6"/>
                    <a:pt x="7" y="6"/>
                  </a:cubicBezTo>
                  <a:lnTo>
                    <a:pt x="7" y="26"/>
                  </a:lnTo>
                  <a:close/>
                  <a:moveTo>
                    <a:pt x="0" y="32"/>
                  </a:moveTo>
                  <a:cubicBezTo>
                    <a:pt x="0" y="0"/>
                    <a:pt x="0" y="0"/>
                    <a:pt x="0" y="0"/>
                  </a:cubicBezTo>
                  <a:cubicBezTo>
                    <a:pt x="13" y="0"/>
                    <a:pt x="13" y="0"/>
                    <a:pt x="13" y="0"/>
                  </a:cubicBezTo>
                  <a:cubicBezTo>
                    <a:pt x="22" y="0"/>
                    <a:pt x="28" y="7"/>
                    <a:pt x="28" y="16"/>
                  </a:cubicBezTo>
                  <a:cubicBezTo>
                    <a:pt x="28" y="25"/>
                    <a:pt x="22" y="32"/>
                    <a:pt x="13" y="32"/>
                  </a:cubicBezTo>
                  <a:lnTo>
                    <a:pt x="0" y="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8" name="Google Shape;28;p1"/>
            <p:cNvSpPr/>
            <p:nvPr/>
          </p:nvSpPr>
          <p:spPr>
            <a:xfrm>
              <a:off x="-4030663" y="1943100"/>
              <a:ext cx="77788" cy="79375"/>
            </a:xfrm>
            <a:custGeom>
              <a:avLst/>
              <a:gdLst/>
              <a:ahLst/>
              <a:cxnLst/>
              <a:rect l="l" t="t" r="r" b="b"/>
              <a:pathLst>
                <a:path w="33" h="34" extrusionOk="0">
                  <a:moveTo>
                    <a:pt x="16" y="27"/>
                  </a:moveTo>
                  <a:cubicBezTo>
                    <a:pt x="22" y="27"/>
                    <a:pt x="26" y="23"/>
                    <a:pt x="26" y="17"/>
                  </a:cubicBezTo>
                  <a:cubicBezTo>
                    <a:pt x="26" y="12"/>
                    <a:pt x="22" y="7"/>
                    <a:pt x="16" y="7"/>
                  </a:cubicBezTo>
                  <a:cubicBezTo>
                    <a:pt x="11" y="7"/>
                    <a:pt x="7" y="12"/>
                    <a:pt x="7" y="17"/>
                  </a:cubicBezTo>
                  <a:cubicBezTo>
                    <a:pt x="7" y="23"/>
                    <a:pt x="11" y="27"/>
                    <a:pt x="16" y="27"/>
                  </a:cubicBezTo>
                  <a:moveTo>
                    <a:pt x="16" y="0"/>
                  </a:moveTo>
                  <a:cubicBezTo>
                    <a:pt x="25" y="0"/>
                    <a:pt x="33" y="8"/>
                    <a:pt x="33" y="17"/>
                  </a:cubicBezTo>
                  <a:cubicBezTo>
                    <a:pt x="33" y="26"/>
                    <a:pt x="25" y="34"/>
                    <a:pt x="16" y="34"/>
                  </a:cubicBezTo>
                  <a:cubicBezTo>
                    <a:pt x="7" y="34"/>
                    <a:pt x="0" y="26"/>
                    <a:pt x="0" y="17"/>
                  </a:cubicBezTo>
                  <a:cubicBezTo>
                    <a:pt x="0" y="8"/>
                    <a:pt x="7" y="0"/>
                    <a:pt x="16" y="0"/>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9" name="Google Shape;29;p1"/>
            <p:cNvSpPr/>
            <p:nvPr/>
          </p:nvSpPr>
          <p:spPr>
            <a:xfrm>
              <a:off x="-3940175" y="1944688"/>
              <a:ext cx="57150" cy="74613"/>
            </a:xfrm>
            <a:custGeom>
              <a:avLst/>
              <a:gdLst/>
              <a:ahLst/>
              <a:cxnLst/>
              <a:rect l="l" t="t" r="r" b="b"/>
              <a:pathLst>
                <a:path w="36" h="47" extrusionOk="0">
                  <a:moveTo>
                    <a:pt x="36" y="47"/>
                  </a:moveTo>
                  <a:lnTo>
                    <a:pt x="27" y="47"/>
                  </a:lnTo>
                  <a:lnTo>
                    <a:pt x="9" y="19"/>
                  </a:lnTo>
                  <a:lnTo>
                    <a:pt x="9" y="47"/>
                  </a:lnTo>
                  <a:lnTo>
                    <a:pt x="0" y="47"/>
                  </a:lnTo>
                  <a:lnTo>
                    <a:pt x="0" y="0"/>
                  </a:lnTo>
                  <a:lnTo>
                    <a:pt x="9" y="0"/>
                  </a:lnTo>
                  <a:lnTo>
                    <a:pt x="25" y="28"/>
                  </a:lnTo>
                  <a:lnTo>
                    <a:pt x="25" y="0"/>
                  </a:lnTo>
                  <a:lnTo>
                    <a:pt x="36" y="0"/>
                  </a:lnTo>
                  <a:lnTo>
                    <a:pt x="36" y="4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0" name="Google Shape;30;p1"/>
            <p:cNvSpPr/>
            <p:nvPr/>
          </p:nvSpPr>
          <p:spPr>
            <a:xfrm>
              <a:off x="-4302125" y="2063750"/>
              <a:ext cx="90488" cy="76200"/>
            </a:xfrm>
            <a:custGeom>
              <a:avLst/>
              <a:gdLst/>
              <a:ahLst/>
              <a:cxnLst/>
              <a:rect l="l" t="t" r="r" b="b"/>
              <a:pathLst>
                <a:path w="57" h="48" extrusionOk="0">
                  <a:moveTo>
                    <a:pt x="42" y="0"/>
                  </a:moveTo>
                  <a:lnTo>
                    <a:pt x="51" y="0"/>
                  </a:lnTo>
                  <a:lnTo>
                    <a:pt x="57" y="48"/>
                  </a:lnTo>
                  <a:lnTo>
                    <a:pt x="47" y="48"/>
                  </a:lnTo>
                  <a:lnTo>
                    <a:pt x="44" y="19"/>
                  </a:lnTo>
                  <a:lnTo>
                    <a:pt x="32" y="43"/>
                  </a:lnTo>
                  <a:lnTo>
                    <a:pt x="25" y="43"/>
                  </a:lnTo>
                  <a:lnTo>
                    <a:pt x="13" y="19"/>
                  </a:lnTo>
                  <a:lnTo>
                    <a:pt x="10" y="48"/>
                  </a:lnTo>
                  <a:lnTo>
                    <a:pt x="0" y="48"/>
                  </a:lnTo>
                  <a:lnTo>
                    <a:pt x="5" y="0"/>
                  </a:lnTo>
                  <a:lnTo>
                    <a:pt x="14" y="0"/>
                  </a:lnTo>
                  <a:lnTo>
                    <a:pt x="29" y="31"/>
                  </a:lnTo>
                  <a:lnTo>
                    <a:pt x="4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1" name="Google Shape;31;p1"/>
            <p:cNvSpPr/>
            <p:nvPr/>
          </p:nvSpPr>
          <p:spPr>
            <a:xfrm>
              <a:off x="-4206875" y="2063750"/>
              <a:ext cx="71438" cy="76200"/>
            </a:xfrm>
            <a:custGeom>
              <a:avLst/>
              <a:gdLst/>
              <a:ahLst/>
              <a:cxnLst/>
              <a:rect l="l" t="t" r="r" b="b"/>
              <a:pathLst>
                <a:path w="45" h="48" extrusionOk="0">
                  <a:moveTo>
                    <a:pt x="28" y="28"/>
                  </a:moveTo>
                  <a:lnTo>
                    <a:pt x="23" y="10"/>
                  </a:lnTo>
                  <a:lnTo>
                    <a:pt x="17" y="28"/>
                  </a:lnTo>
                  <a:lnTo>
                    <a:pt x="28" y="28"/>
                  </a:lnTo>
                  <a:close/>
                  <a:moveTo>
                    <a:pt x="14" y="37"/>
                  </a:moveTo>
                  <a:lnTo>
                    <a:pt x="10" y="48"/>
                  </a:lnTo>
                  <a:lnTo>
                    <a:pt x="0" y="48"/>
                  </a:lnTo>
                  <a:lnTo>
                    <a:pt x="17" y="0"/>
                  </a:lnTo>
                  <a:lnTo>
                    <a:pt x="28" y="0"/>
                  </a:lnTo>
                  <a:lnTo>
                    <a:pt x="45" y="48"/>
                  </a:lnTo>
                  <a:lnTo>
                    <a:pt x="35" y="48"/>
                  </a:lnTo>
                  <a:lnTo>
                    <a:pt x="31" y="37"/>
                  </a:lnTo>
                  <a:lnTo>
                    <a:pt x="14" y="3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2" name="Google Shape;32;p1"/>
            <p:cNvSpPr/>
            <p:nvPr/>
          </p:nvSpPr>
          <p:spPr>
            <a:xfrm>
              <a:off x="-4125913"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3" name="Google Shape;33;p1"/>
            <p:cNvSpPr/>
            <p:nvPr/>
          </p:nvSpPr>
          <p:spPr>
            <a:xfrm>
              <a:off x="-4046538" y="2063750"/>
              <a:ext cx="55563" cy="76200"/>
            </a:xfrm>
            <a:custGeom>
              <a:avLst/>
              <a:gdLst/>
              <a:ahLst/>
              <a:cxnLst/>
              <a:rect l="l" t="t" r="r" b="b"/>
              <a:pathLst>
                <a:path w="24" h="33" extrusionOk="0">
                  <a:moveTo>
                    <a:pt x="6" y="6"/>
                  </a:moveTo>
                  <a:cubicBezTo>
                    <a:pt x="6" y="15"/>
                    <a:pt x="6" y="15"/>
                    <a:pt x="6" y="15"/>
                  </a:cubicBezTo>
                  <a:cubicBezTo>
                    <a:pt x="12" y="15"/>
                    <a:pt x="12" y="15"/>
                    <a:pt x="12" y="15"/>
                  </a:cubicBezTo>
                  <a:cubicBezTo>
                    <a:pt x="15" y="15"/>
                    <a:pt x="16" y="13"/>
                    <a:pt x="16" y="11"/>
                  </a:cubicBezTo>
                  <a:cubicBezTo>
                    <a:pt x="16" y="9"/>
                    <a:pt x="15" y="6"/>
                    <a:pt x="13" y="6"/>
                  </a:cubicBezTo>
                  <a:lnTo>
                    <a:pt x="6" y="6"/>
                  </a:lnTo>
                  <a:close/>
                  <a:moveTo>
                    <a:pt x="24" y="33"/>
                  </a:moveTo>
                  <a:cubicBezTo>
                    <a:pt x="15" y="33"/>
                    <a:pt x="15" y="33"/>
                    <a:pt x="15" y="33"/>
                  </a:cubicBezTo>
                  <a:cubicBezTo>
                    <a:pt x="8" y="21"/>
                    <a:pt x="8" y="21"/>
                    <a:pt x="8" y="21"/>
                  </a:cubicBezTo>
                  <a:cubicBezTo>
                    <a:pt x="6" y="21"/>
                    <a:pt x="6" y="21"/>
                    <a:pt x="6" y="21"/>
                  </a:cubicBezTo>
                  <a:cubicBezTo>
                    <a:pt x="6" y="33"/>
                    <a:pt x="6" y="33"/>
                    <a:pt x="6" y="33"/>
                  </a:cubicBezTo>
                  <a:cubicBezTo>
                    <a:pt x="0" y="33"/>
                    <a:pt x="0" y="33"/>
                    <a:pt x="0" y="33"/>
                  </a:cubicBezTo>
                  <a:cubicBezTo>
                    <a:pt x="0" y="0"/>
                    <a:pt x="0" y="0"/>
                    <a:pt x="0" y="0"/>
                  </a:cubicBezTo>
                  <a:cubicBezTo>
                    <a:pt x="13" y="0"/>
                    <a:pt x="13" y="0"/>
                    <a:pt x="13" y="0"/>
                  </a:cubicBezTo>
                  <a:cubicBezTo>
                    <a:pt x="20" y="0"/>
                    <a:pt x="24" y="5"/>
                    <a:pt x="24" y="11"/>
                  </a:cubicBezTo>
                  <a:cubicBezTo>
                    <a:pt x="24" y="15"/>
                    <a:pt x="21" y="20"/>
                    <a:pt x="16" y="21"/>
                  </a:cubicBezTo>
                  <a:lnTo>
                    <a:pt x="24" y="3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4" name="Google Shape;34;p1"/>
            <p:cNvSpPr txBox="1"/>
            <p:nvPr/>
          </p:nvSpPr>
          <p:spPr>
            <a:xfrm>
              <a:off x="-3976669" y="2063893"/>
              <a:ext cx="16500" cy="75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5" name="Google Shape;35;p1"/>
            <p:cNvSpPr/>
            <p:nvPr/>
          </p:nvSpPr>
          <p:spPr>
            <a:xfrm>
              <a:off x="-3944938"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6" name="Google Shape;36;p1"/>
            <p:cNvSpPr/>
            <p:nvPr/>
          </p:nvSpPr>
          <p:spPr>
            <a:xfrm>
              <a:off x="-4170363" y="2182813"/>
              <a:ext cx="55563" cy="76200"/>
            </a:xfrm>
            <a:custGeom>
              <a:avLst/>
              <a:gdLst/>
              <a:ahLst/>
              <a:cxnLst/>
              <a:rect l="l" t="t" r="r" b="b"/>
              <a:pathLst>
                <a:path w="24" h="33" extrusionOk="0">
                  <a:moveTo>
                    <a:pt x="7" y="6"/>
                  </a:moveTo>
                  <a:cubicBezTo>
                    <a:pt x="7" y="15"/>
                    <a:pt x="7" y="15"/>
                    <a:pt x="7" y="15"/>
                  </a:cubicBezTo>
                  <a:cubicBezTo>
                    <a:pt x="13" y="15"/>
                    <a:pt x="13" y="15"/>
                    <a:pt x="13" y="15"/>
                  </a:cubicBezTo>
                  <a:cubicBezTo>
                    <a:pt x="15" y="15"/>
                    <a:pt x="17" y="13"/>
                    <a:pt x="17" y="11"/>
                  </a:cubicBezTo>
                  <a:cubicBezTo>
                    <a:pt x="17" y="9"/>
                    <a:pt x="15" y="6"/>
                    <a:pt x="13" y="6"/>
                  </a:cubicBezTo>
                  <a:lnTo>
                    <a:pt x="7" y="6"/>
                  </a:lnTo>
                  <a:close/>
                  <a:moveTo>
                    <a:pt x="0" y="0"/>
                  </a:moveTo>
                  <a:cubicBezTo>
                    <a:pt x="13" y="0"/>
                    <a:pt x="13" y="0"/>
                    <a:pt x="13" y="0"/>
                  </a:cubicBezTo>
                  <a:cubicBezTo>
                    <a:pt x="20" y="0"/>
                    <a:pt x="24" y="6"/>
                    <a:pt x="24" y="11"/>
                  </a:cubicBezTo>
                  <a:cubicBezTo>
                    <a:pt x="24" y="16"/>
                    <a:pt x="20" y="21"/>
                    <a:pt x="13" y="21"/>
                  </a:cubicBezTo>
                  <a:cubicBezTo>
                    <a:pt x="7" y="21"/>
                    <a:pt x="7" y="21"/>
                    <a:pt x="7" y="21"/>
                  </a:cubicBezTo>
                  <a:cubicBezTo>
                    <a:pt x="7" y="33"/>
                    <a:pt x="7" y="33"/>
                    <a:pt x="7" y="33"/>
                  </a:cubicBezTo>
                  <a:cubicBezTo>
                    <a:pt x="0" y="33"/>
                    <a:pt x="0" y="33"/>
                    <a:pt x="0" y="33"/>
                  </a:cubicBez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7" name="Google Shape;37;p1"/>
            <p:cNvSpPr/>
            <p:nvPr/>
          </p:nvSpPr>
          <p:spPr>
            <a:xfrm>
              <a:off x="-4116388" y="2182813"/>
              <a:ext cx="74613" cy="76200"/>
            </a:xfrm>
            <a:custGeom>
              <a:avLst/>
              <a:gdLst/>
              <a:ahLst/>
              <a:cxnLst/>
              <a:rect l="l" t="t" r="r" b="b"/>
              <a:pathLst>
                <a:path w="47" h="48" extrusionOk="0">
                  <a:moveTo>
                    <a:pt x="28" y="28"/>
                  </a:moveTo>
                  <a:lnTo>
                    <a:pt x="23" y="12"/>
                  </a:lnTo>
                  <a:lnTo>
                    <a:pt x="19" y="28"/>
                  </a:lnTo>
                  <a:lnTo>
                    <a:pt x="28" y="28"/>
                  </a:lnTo>
                  <a:close/>
                  <a:moveTo>
                    <a:pt x="15" y="37"/>
                  </a:moveTo>
                  <a:lnTo>
                    <a:pt x="12" y="48"/>
                  </a:lnTo>
                  <a:lnTo>
                    <a:pt x="0" y="48"/>
                  </a:lnTo>
                  <a:lnTo>
                    <a:pt x="17" y="0"/>
                  </a:lnTo>
                  <a:lnTo>
                    <a:pt x="29" y="0"/>
                  </a:lnTo>
                  <a:lnTo>
                    <a:pt x="47" y="48"/>
                  </a:lnTo>
                  <a:lnTo>
                    <a:pt x="37" y="48"/>
                  </a:lnTo>
                  <a:lnTo>
                    <a:pt x="32" y="37"/>
                  </a:lnTo>
                  <a:lnTo>
                    <a:pt x="15" y="3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8" name="Google Shape;38;p1"/>
            <p:cNvSpPr/>
            <p:nvPr/>
          </p:nvSpPr>
          <p:spPr>
            <a:xfrm>
              <a:off x="-4035425" y="2182813"/>
              <a:ext cx="58738" cy="76200"/>
            </a:xfrm>
            <a:custGeom>
              <a:avLst/>
              <a:gdLst/>
              <a:ahLst/>
              <a:cxnLst/>
              <a:rect l="l" t="t" r="r" b="b"/>
              <a:pathLst>
                <a:path w="25" h="33" extrusionOk="0">
                  <a:moveTo>
                    <a:pt x="7" y="6"/>
                  </a:moveTo>
                  <a:cubicBezTo>
                    <a:pt x="7" y="15"/>
                    <a:pt x="7" y="15"/>
                    <a:pt x="7" y="15"/>
                  </a:cubicBezTo>
                  <a:cubicBezTo>
                    <a:pt x="13" y="15"/>
                    <a:pt x="13" y="15"/>
                    <a:pt x="13" y="15"/>
                  </a:cubicBezTo>
                  <a:cubicBezTo>
                    <a:pt x="16" y="15"/>
                    <a:pt x="17" y="13"/>
                    <a:pt x="17" y="11"/>
                  </a:cubicBezTo>
                  <a:cubicBezTo>
                    <a:pt x="17" y="9"/>
                    <a:pt x="16" y="6"/>
                    <a:pt x="13" y="6"/>
                  </a:cubicBezTo>
                  <a:lnTo>
                    <a:pt x="7" y="6"/>
                  </a:lnTo>
                  <a:close/>
                  <a:moveTo>
                    <a:pt x="25" y="33"/>
                  </a:moveTo>
                  <a:cubicBezTo>
                    <a:pt x="16" y="33"/>
                    <a:pt x="16" y="33"/>
                    <a:pt x="16" y="33"/>
                  </a:cubicBezTo>
                  <a:cubicBezTo>
                    <a:pt x="9" y="21"/>
                    <a:pt x="9" y="21"/>
                    <a:pt x="9" y="21"/>
                  </a:cubicBezTo>
                  <a:cubicBezTo>
                    <a:pt x="7" y="21"/>
                    <a:pt x="7" y="21"/>
                    <a:pt x="7" y="21"/>
                  </a:cubicBezTo>
                  <a:cubicBezTo>
                    <a:pt x="7" y="33"/>
                    <a:pt x="7" y="33"/>
                    <a:pt x="7" y="33"/>
                  </a:cubicBezTo>
                  <a:cubicBezTo>
                    <a:pt x="0" y="33"/>
                    <a:pt x="0" y="33"/>
                    <a:pt x="0" y="33"/>
                  </a:cubicBezTo>
                  <a:cubicBezTo>
                    <a:pt x="0" y="0"/>
                    <a:pt x="0" y="0"/>
                    <a:pt x="0" y="0"/>
                  </a:cubicBezTo>
                  <a:cubicBezTo>
                    <a:pt x="14" y="0"/>
                    <a:pt x="14" y="0"/>
                    <a:pt x="14" y="0"/>
                  </a:cubicBezTo>
                  <a:cubicBezTo>
                    <a:pt x="21" y="0"/>
                    <a:pt x="25" y="6"/>
                    <a:pt x="25" y="11"/>
                  </a:cubicBezTo>
                  <a:cubicBezTo>
                    <a:pt x="25" y="15"/>
                    <a:pt x="22" y="20"/>
                    <a:pt x="16" y="21"/>
                  </a:cubicBezTo>
                  <a:lnTo>
                    <a:pt x="25" y="3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9" name="Google Shape;39;p1"/>
            <p:cNvSpPr txBox="1"/>
            <p:nvPr/>
          </p:nvSpPr>
          <p:spPr>
            <a:xfrm>
              <a:off x="-3962941" y="2182234"/>
              <a:ext cx="13800" cy="77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0" name="Google Shape;40;p1"/>
            <p:cNvSpPr/>
            <p:nvPr/>
          </p:nvSpPr>
          <p:spPr>
            <a:xfrm>
              <a:off x="-3935413" y="2182813"/>
              <a:ext cx="55563" cy="76200"/>
            </a:xfrm>
            <a:custGeom>
              <a:avLst/>
              <a:gdLst/>
              <a:ahLst/>
              <a:cxnLst/>
              <a:rect l="l" t="t" r="r" b="b"/>
              <a:pathLst>
                <a:path w="24" h="33" extrusionOk="0">
                  <a:moveTo>
                    <a:pt x="7" y="23"/>
                  </a:moveTo>
                  <a:cubicBezTo>
                    <a:pt x="7" y="25"/>
                    <a:pt x="9" y="27"/>
                    <a:pt x="12" y="27"/>
                  </a:cubicBezTo>
                  <a:cubicBezTo>
                    <a:pt x="15" y="27"/>
                    <a:pt x="17" y="26"/>
                    <a:pt x="17" y="24"/>
                  </a:cubicBezTo>
                  <a:cubicBezTo>
                    <a:pt x="17" y="22"/>
                    <a:pt x="16" y="21"/>
                    <a:pt x="13" y="20"/>
                  </a:cubicBezTo>
                  <a:cubicBezTo>
                    <a:pt x="9" y="19"/>
                    <a:pt x="9" y="19"/>
                    <a:pt x="9" y="19"/>
                  </a:cubicBezTo>
                  <a:cubicBezTo>
                    <a:pt x="2" y="17"/>
                    <a:pt x="1" y="12"/>
                    <a:pt x="1" y="10"/>
                  </a:cubicBezTo>
                  <a:cubicBezTo>
                    <a:pt x="1" y="4"/>
                    <a:pt x="6" y="0"/>
                    <a:pt x="12" y="0"/>
                  </a:cubicBezTo>
                  <a:cubicBezTo>
                    <a:pt x="18" y="0"/>
                    <a:pt x="23" y="4"/>
                    <a:pt x="23" y="10"/>
                  </a:cubicBezTo>
                  <a:cubicBezTo>
                    <a:pt x="16" y="10"/>
                    <a:pt x="16" y="10"/>
                    <a:pt x="16" y="10"/>
                  </a:cubicBezTo>
                  <a:cubicBezTo>
                    <a:pt x="16" y="8"/>
                    <a:pt x="15" y="6"/>
                    <a:pt x="12" y="6"/>
                  </a:cubicBezTo>
                  <a:cubicBezTo>
                    <a:pt x="9" y="6"/>
                    <a:pt x="8" y="7"/>
                    <a:pt x="8" y="9"/>
                  </a:cubicBezTo>
                  <a:cubicBezTo>
                    <a:pt x="8" y="10"/>
                    <a:pt x="8" y="12"/>
                    <a:pt x="11" y="13"/>
                  </a:cubicBezTo>
                  <a:cubicBezTo>
                    <a:pt x="15" y="14"/>
                    <a:pt x="15" y="14"/>
                    <a:pt x="15" y="14"/>
                  </a:cubicBezTo>
                  <a:cubicBezTo>
                    <a:pt x="23" y="16"/>
                    <a:pt x="24" y="21"/>
                    <a:pt x="24" y="24"/>
                  </a:cubicBezTo>
                  <a:cubicBezTo>
                    <a:pt x="24" y="30"/>
                    <a:pt x="18" y="33"/>
                    <a:pt x="12" y="33"/>
                  </a:cubicBezTo>
                  <a:cubicBezTo>
                    <a:pt x="5" y="33"/>
                    <a:pt x="0" y="29"/>
                    <a:pt x="0" y="23"/>
                  </a:cubicBezTo>
                  <a:lnTo>
                    <a:pt x="7" y="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1" name="Google Shape;41;p1"/>
            <p:cNvSpPr/>
            <p:nvPr/>
          </p:nvSpPr>
          <p:spPr>
            <a:xfrm>
              <a:off x="-4189413" y="2301875"/>
              <a:ext cx="57150" cy="76200"/>
            </a:xfrm>
            <a:custGeom>
              <a:avLst/>
              <a:gdLst/>
              <a:ahLst/>
              <a:cxnLst/>
              <a:rect l="l" t="t" r="r" b="b"/>
              <a:pathLst>
                <a:path w="36" h="48" extrusionOk="0">
                  <a:moveTo>
                    <a:pt x="0" y="0"/>
                  </a:moveTo>
                  <a:lnTo>
                    <a:pt x="36" y="0"/>
                  </a:lnTo>
                  <a:lnTo>
                    <a:pt x="36" y="10"/>
                  </a:lnTo>
                  <a:lnTo>
                    <a:pt x="24" y="10"/>
                  </a:lnTo>
                  <a:lnTo>
                    <a:pt x="24" y="48"/>
                  </a:lnTo>
                  <a:lnTo>
                    <a:pt x="14" y="48"/>
                  </a:lnTo>
                  <a:lnTo>
                    <a:pt x="14" y="10"/>
                  </a:lnTo>
                  <a:lnTo>
                    <a:pt x="0" y="1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2" name="Google Shape;42;p1"/>
            <p:cNvSpPr/>
            <p:nvPr/>
          </p:nvSpPr>
          <p:spPr>
            <a:xfrm>
              <a:off x="-4121150" y="2301875"/>
              <a:ext cx="60325" cy="76200"/>
            </a:xfrm>
            <a:custGeom>
              <a:avLst/>
              <a:gdLst/>
              <a:ahLst/>
              <a:cxnLst/>
              <a:rect l="l" t="t" r="r" b="b"/>
              <a:pathLst>
                <a:path w="26" h="33" extrusionOk="0">
                  <a:moveTo>
                    <a:pt x="19" y="21"/>
                  </a:moveTo>
                  <a:cubicBezTo>
                    <a:pt x="19" y="0"/>
                    <a:pt x="19" y="0"/>
                    <a:pt x="19" y="0"/>
                  </a:cubicBezTo>
                  <a:cubicBezTo>
                    <a:pt x="26" y="0"/>
                    <a:pt x="26" y="0"/>
                    <a:pt x="26" y="0"/>
                  </a:cubicBezTo>
                  <a:cubicBezTo>
                    <a:pt x="26" y="21"/>
                    <a:pt x="26" y="21"/>
                    <a:pt x="26" y="21"/>
                  </a:cubicBezTo>
                  <a:cubicBezTo>
                    <a:pt x="26" y="29"/>
                    <a:pt x="20" y="33"/>
                    <a:pt x="13" y="33"/>
                  </a:cubicBezTo>
                  <a:cubicBezTo>
                    <a:pt x="6" y="33"/>
                    <a:pt x="0" y="29"/>
                    <a:pt x="0" y="21"/>
                  </a:cubicBezTo>
                  <a:cubicBezTo>
                    <a:pt x="0" y="0"/>
                    <a:pt x="0" y="0"/>
                    <a:pt x="0" y="0"/>
                  </a:cubicBezTo>
                  <a:cubicBezTo>
                    <a:pt x="7" y="0"/>
                    <a:pt x="7" y="0"/>
                    <a:pt x="7" y="0"/>
                  </a:cubicBezTo>
                  <a:cubicBezTo>
                    <a:pt x="7" y="21"/>
                    <a:pt x="7" y="21"/>
                    <a:pt x="7" y="21"/>
                  </a:cubicBezTo>
                  <a:cubicBezTo>
                    <a:pt x="7" y="25"/>
                    <a:pt x="10" y="27"/>
                    <a:pt x="13" y="27"/>
                  </a:cubicBezTo>
                  <a:cubicBezTo>
                    <a:pt x="16" y="27"/>
                    <a:pt x="19" y="25"/>
                    <a:pt x="19" y="21"/>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3" name="Google Shape;43;p1"/>
            <p:cNvSpPr/>
            <p:nvPr/>
          </p:nvSpPr>
          <p:spPr>
            <a:xfrm>
              <a:off x="-4044950" y="2301875"/>
              <a:ext cx="57150" cy="76200"/>
            </a:xfrm>
            <a:custGeom>
              <a:avLst/>
              <a:gdLst/>
              <a:ahLst/>
              <a:cxnLst/>
              <a:rect l="l" t="t" r="r" b="b"/>
              <a:pathLst>
                <a:path w="24" h="33" extrusionOk="0">
                  <a:moveTo>
                    <a:pt x="7" y="6"/>
                  </a:moveTo>
                  <a:cubicBezTo>
                    <a:pt x="7" y="16"/>
                    <a:pt x="7" y="16"/>
                    <a:pt x="7" y="16"/>
                  </a:cubicBezTo>
                  <a:cubicBezTo>
                    <a:pt x="13" y="16"/>
                    <a:pt x="13" y="16"/>
                    <a:pt x="13" y="16"/>
                  </a:cubicBezTo>
                  <a:cubicBezTo>
                    <a:pt x="15" y="16"/>
                    <a:pt x="17" y="13"/>
                    <a:pt x="17" y="11"/>
                  </a:cubicBezTo>
                  <a:cubicBezTo>
                    <a:pt x="17" y="9"/>
                    <a:pt x="15" y="6"/>
                    <a:pt x="13" y="6"/>
                  </a:cubicBezTo>
                  <a:lnTo>
                    <a:pt x="7" y="6"/>
                  </a:lnTo>
                  <a:close/>
                  <a:moveTo>
                    <a:pt x="24" y="33"/>
                  </a:moveTo>
                  <a:cubicBezTo>
                    <a:pt x="16" y="33"/>
                    <a:pt x="16" y="33"/>
                    <a:pt x="16" y="33"/>
                  </a:cubicBezTo>
                  <a:cubicBezTo>
                    <a:pt x="8" y="22"/>
                    <a:pt x="8" y="22"/>
                    <a:pt x="8" y="22"/>
                  </a:cubicBezTo>
                  <a:cubicBezTo>
                    <a:pt x="7" y="22"/>
                    <a:pt x="7" y="22"/>
                    <a:pt x="7" y="22"/>
                  </a:cubicBezTo>
                  <a:cubicBezTo>
                    <a:pt x="7" y="33"/>
                    <a:pt x="7" y="33"/>
                    <a:pt x="7" y="33"/>
                  </a:cubicBezTo>
                  <a:cubicBezTo>
                    <a:pt x="0" y="33"/>
                    <a:pt x="0" y="33"/>
                    <a:pt x="0" y="33"/>
                  </a:cubicBezTo>
                  <a:cubicBezTo>
                    <a:pt x="0" y="0"/>
                    <a:pt x="0" y="0"/>
                    <a:pt x="0" y="0"/>
                  </a:cubicBezTo>
                  <a:cubicBezTo>
                    <a:pt x="13" y="0"/>
                    <a:pt x="13" y="0"/>
                    <a:pt x="13" y="0"/>
                  </a:cubicBezTo>
                  <a:cubicBezTo>
                    <a:pt x="21" y="0"/>
                    <a:pt x="24" y="6"/>
                    <a:pt x="24" y="11"/>
                  </a:cubicBezTo>
                  <a:cubicBezTo>
                    <a:pt x="24" y="16"/>
                    <a:pt x="21" y="20"/>
                    <a:pt x="16" y="21"/>
                  </a:cubicBezTo>
                  <a:lnTo>
                    <a:pt x="24" y="3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4" name="Google Shape;44;p1"/>
            <p:cNvSpPr txBox="1"/>
            <p:nvPr/>
          </p:nvSpPr>
          <p:spPr>
            <a:xfrm>
              <a:off x="-3975296" y="2301950"/>
              <a:ext cx="17700" cy="75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5" name="Google Shape;45;p1"/>
            <p:cNvSpPr/>
            <p:nvPr/>
          </p:nvSpPr>
          <p:spPr>
            <a:xfrm>
              <a:off x="-3940175" y="2301875"/>
              <a:ext cx="57150" cy="76200"/>
            </a:xfrm>
            <a:custGeom>
              <a:avLst/>
              <a:gdLst/>
              <a:ahLst/>
              <a:cxnLst/>
              <a:rect l="l" t="t" r="r" b="b"/>
              <a:pathLst>
                <a:path w="36" h="48" extrusionOk="0">
                  <a:moveTo>
                    <a:pt x="36" y="48"/>
                  </a:moveTo>
                  <a:lnTo>
                    <a:pt x="27" y="48"/>
                  </a:lnTo>
                  <a:lnTo>
                    <a:pt x="9" y="19"/>
                  </a:lnTo>
                  <a:lnTo>
                    <a:pt x="9" y="48"/>
                  </a:lnTo>
                  <a:lnTo>
                    <a:pt x="0" y="48"/>
                  </a:lnTo>
                  <a:lnTo>
                    <a:pt x="0" y="0"/>
                  </a:lnTo>
                  <a:lnTo>
                    <a:pt x="9" y="0"/>
                  </a:lnTo>
                  <a:lnTo>
                    <a:pt x="25" y="29"/>
                  </a:lnTo>
                  <a:lnTo>
                    <a:pt x="25" y="0"/>
                  </a:lnTo>
                  <a:lnTo>
                    <a:pt x="36" y="0"/>
                  </a:lnTo>
                  <a:lnTo>
                    <a:pt x="36" y="4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6" name="Google Shape;46;p1"/>
            <p:cNvSpPr/>
            <p:nvPr/>
          </p:nvSpPr>
          <p:spPr>
            <a:xfrm>
              <a:off x="-4341813"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6" y="9"/>
                    <a:pt x="18" y="4"/>
                  </a:cubicBezTo>
                  <a:cubicBezTo>
                    <a:pt x="24" y="4"/>
                    <a:pt x="24" y="4"/>
                    <a:pt x="24" y="4"/>
                  </a:cubicBezTo>
                  <a:cubicBezTo>
                    <a:pt x="28" y="20"/>
                    <a:pt x="28" y="20"/>
                    <a:pt x="28" y="20"/>
                  </a:cubicBezTo>
                  <a:lnTo>
                    <a:pt x="34"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7" name="Google Shape;47;p1"/>
            <p:cNvSpPr/>
            <p:nvPr/>
          </p:nvSpPr>
          <p:spPr>
            <a:xfrm>
              <a:off x="-4249738" y="2422525"/>
              <a:ext cx="74613" cy="74613"/>
            </a:xfrm>
            <a:custGeom>
              <a:avLst/>
              <a:gdLst/>
              <a:ahLst/>
              <a:cxnLst/>
              <a:rect l="l" t="t" r="r" b="b"/>
              <a:pathLst>
                <a:path w="47" h="47" extrusionOk="0">
                  <a:moveTo>
                    <a:pt x="28" y="26"/>
                  </a:moveTo>
                  <a:lnTo>
                    <a:pt x="24" y="10"/>
                  </a:lnTo>
                  <a:lnTo>
                    <a:pt x="19" y="26"/>
                  </a:lnTo>
                  <a:lnTo>
                    <a:pt x="28" y="26"/>
                  </a:lnTo>
                  <a:close/>
                  <a:moveTo>
                    <a:pt x="15" y="35"/>
                  </a:moveTo>
                  <a:lnTo>
                    <a:pt x="11" y="47"/>
                  </a:lnTo>
                  <a:lnTo>
                    <a:pt x="0" y="47"/>
                  </a:lnTo>
                  <a:lnTo>
                    <a:pt x="18" y="0"/>
                  </a:lnTo>
                  <a:lnTo>
                    <a:pt x="30" y="0"/>
                  </a:lnTo>
                  <a:lnTo>
                    <a:pt x="47" y="47"/>
                  </a:lnTo>
                  <a:lnTo>
                    <a:pt x="36" y="47"/>
                  </a:lnTo>
                  <a:lnTo>
                    <a:pt x="33" y="35"/>
                  </a:lnTo>
                  <a:lnTo>
                    <a:pt x="15"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8" name="Google Shape;48;p1"/>
            <p:cNvSpPr/>
            <p:nvPr/>
          </p:nvSpPr>
          <p:spPr>
            <a:xfrm>
              <a:off x="-4167188" y="2422525"/>
              <a:ext cx="55563" cy="74613"/>
            </a:xfrm>
            <a:custGeom>
              <a:avLst/>
              <a:gdLst/>
              <a:ahLst/>
              <a:cxnLst/>
              <a:rect l="l" t="t" r="r" b="b"/>
              <a:pathLst>
                <a:path w="24" h="32" extrusionOk="0">
                  <a:moveTo>
                    <a:pt x="7" y="6"/>
                  </a:moveTo>
                  <a:cubicBezTo>
                    <a:pt x="7" y="15"/>
                    <a:pt x="7" y="15"/>
                    <a:pt x="7" y="15"/>
                  </a:cubicBezTo>
                  <a:cubicBezTo>
                    <a:pt x="13" y="15"/>
                    <a:pt x="13" y="15"/>
                    <a:pt x="13" y="15"/>
                  </a:cubicBezTo>
                  <a:cubicBezTo>
                    <a:pt x="16" y="15"/>
                    <a:pt x="17" y="12"/>
                    <a:pt x="17" y="10"/>
                  </a:cubicBezTo>
                  <a:cubicBezTo>
                    <a:pt x="17" y="8"/>
                    <a:pt x="16" y="6"/>
                    <a:pt x="13" y="6"/>
                  </a:cubicBezTo>
                  <a:lnTo>
                    <a:pt x="7" y="6"/>
                  </a:lnTo>
                  <a:close/>
                  <a:moveTo>
                    <a:pt x="24" y="32"/>
                  </a:moveTo>
                  <a:cubicBezTo>
                    <a:pt x="16" y="32"/>
                    <a:pt x="16" y="32"/>
                    <a:pt x="16" y="32"/>
                  </a:cubicBezTo>
                  <a:cubicBezTo>
                    <a:pt x="9" y="21"/>
                    <a:pt x="9" y="21"/>
                    <a:pt x="9" y="21"/>
                  </a:cubicBezTo>
                  <a:cubicBezTo>
                    <a:pt x="7" y="21"/>
                    <a:pt x="7" y="21"/>
                    <a:pt x="7" y="21"/>
                  </a:cubicBezTo>
                  <a:cubicBezTo>
                    <a:pt x="7" y="32"/>
                    <a:pt x="7" y="32"/>
                    <a:pt x="7" y="32"/>
                  </a:cubicBezTo>
                  <a:cubicBezTo>
                    <a:pt x="0" y="32"/>
                    <a:pt x="0" y="32"/>
                    <a:pt x="0" y="32"/>
                  </a:cubicBezTo>
                  <a:cubicBezTo>
                    <a:pt x="0" y="0"/>
                    <a:pt x="0" y="0"/>
                    <a:pt x="0" y="0"/>
                  </a:cubicBezTo>
                  <a:cubicBezTo>
                    <a:pt x="14" y="0"/>
                    <a:pt x="14" y="0"/>
                    <a:pt x="14" y="0"/>
                  </a:cubicBezTo>
                  <a:cubicBezTo>
                    <a:pt x="21" y="0"/>
                    <a:pt x="24" y="5"/>
                    <a:pt x="24" y="10"/>
                  </a:cubicBezTo>
                  <a:cubicBezTo>
                    <a:pt x="24" y="15"/>
                    <a:pt x="22" y="19"/>
                    <a:pt x="16" y="21"/>
                  </a:cubicBezTo>
                  <a:lnTo>
                    <a:pt x="24" y="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9" name="Google Shape;49;p1"/>
            <p:cNvSpPr/>
            <p:nvPr/>
          </p:nvSpPr>
          <p:spPr>
            <a:xfrm>
              <a:off x="-4100513" y="2419350"/>
              <a:ext cx="53975" cy="79375"/>
            </a:xfrm>
            <a:custGeom>
              <a:avLst/>
              <a:gdLst/>
              <a:ahLst/>
              <a:cxnLst/>
              <a:rect l="l" t="t" r="r" b="b"/>
              <a:pathLst>
                <a:path w="23" h="34" extrusionOk="0">
                  <a:moveTo>
                    <a:pt x="7" y="24"/>
                  </a:moveTo>
                  <a:cubicBezTo>
                    <a:pt x="7" y="26"/>
                    <a:pt x="8" y="28"/>
                    <a:pt x="12" y="28"/>
                  </a:cubicBezTo>
                  <a:cubicBezTo>
                    <a:pt x="14" y="28"/>
                    <a:pt x="16" y="26"/>
                    <a:pt x="16" y="24"/>
                  </a:cubicBezTo>
                  <a:cubicBezTo>
                    <a:pt x="16" y="23"/>
                    <a:pt x="16" y="21"/>
                    <a:pt x="12" y="20"/>
                  </a:cubicBezTo>
                  <a:cubicBezTo>
                    <a:pt x="8" y="19"/>
                    <a:pt x="8" y="19"/>
                    <a:pt x="8" y="19"/>
                  </a:cubicBezTo>
                  <a:cubicBezTo>
                    <a:pt x="1" y="17"/>
                    <a:pt x="0" y="13"/>
                    <a:pt x="0" y="10"/>
                  </a:cubicBezTo>
                  <a:cubicBezTo>
                    <a:pt x="0" y="4"/>
                    <a:pt x="5" y="0"/>
                    <a:pt x="11" y="0"/>
                  </a:cubicBezTo>
                  <a:cubicBezTo>
                    <a:pt x="18" y="0"/>
                    <a:pt x="22" y="4"/>
                    <a:pt x="22" y="10"/>
                  </a:cubicBezTo>
                  <a:cubicBezTo>
                    <a:pt x="15" y="10"/>
                    <a:pt x="15" y="10"/>
                    <a:pt x="15" y="10"/>
                  </a:cubicBezTo>
                  <a:cubicBezTo>
                    <a:pt x="15" y="8"/>
                    <a:pt x="14" y="7"/>
                    <a:pt x="11" y="7"/>
                  </a:cubicBezTo>
                  <a:cubicBezTo>
                    <a:pt x="9" y="7"/>
                    <a:pt x="7" y="8"/>
                    <a:pt x="7" y="10"/>
                  </a:cubicBezTo>
                  <a:cubicBezTo>
                    <a:pt x="7" y="11"/>
                    <a:pt x="7" y="12"/>
                    <a:pt x="10" y="13"/>
                  </a:cubicBezTo>
                  <a:cubicBezTo>
                    <a:pt x="14" y="14"/>
                    <a:pt x="14" y="14"/>
                    <a:pt x="14" y="14"/>
                  </a:cubicBezTo>
                  <a:cubicBezTo>
                    <a:pt x="22" y="17"/>
                    <a:pt x="23" y="21"/>
                    <a:pt x="23" y="24"/>
                  </a:cubicBezTo>
                  <a:cubicBezTo>
                    <a:pt x="23" y="31"/>
                    <a:pt x="17" y="34"/>
                    <a:pt x="12" y="34"/>
                  </a:cubicBezTo>
                  <a:cubicBezTo>
                    <a:pt x="4" y="34"/>
                    <a:pt x="0" y="29"/>
                    <a:pt x="0" y="24"/>
                  </a:cubicBezTo>
                  <a:lnTo>
                    <a:pt x="7" y="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50" name="Google Shape;50;p1"/>
            <p:cNvSpPr/>
            <p:nvPr/>
          </p:nvSpPr>
          <p:spPr>
            <a:xfrm>
              <a:off x="-4041775" y="2422525"/>
              <a:ext cx="74613" cy="74613"/>
            </a:xfrm>
            <a:custGeom>
              <a:avLst/>
              <a:gdLst/>
              <a:ahLst/>
              <a:cxnLst/>
              <a:rect l="l" t="t" r="r" b="b"/>
              <a:pathLst>
                <a:path w="47" h="47" extrusionOk="0">
                  <a:moveTo>
                    <a:pt x="28" y="26"/>
                  </a:moveTo>
                  <a:lnTo>
                    <a:pt x="23" y="10"/>
                  </a:lnTo>
                  <a:lnTo>
                    <a:pt x="17" y="26"/>
                  </a:lnTo>
                  <a:lnTo>
                    <a:pt x="28" y="26"/>
                  </a:lnTo>
                  <a:close/>
                  <a:moveTo>
                    <a:pt x="14" y="35"/>
                  </a:moveTo>
                  <a:lnTo>
                    <a:pt x="10" y="47"/>
                  </a:lnTo>
                  <a:lnTo>
                    <a:pt x="0" y="47"/>
                  </a:lnTo>
                  <a:lnTo>
                    <a:pt x="17" y="0"/>
                  </a:lnTo>
                  <a:lnTo>
                    <a:pt x="28" y="0"/>
                  </a:lnTo>
                  <a:lnTo>
                    <a:pt x="47" y="47"/>
                  </a:lnTo>
                  <a:lnTo>
                    <a:pt x="35" y="47"/>
                  </a:lnTo>
                  <a:lnTo>
                    <a:pt x="31" y="35"/>
                  </a:lnTo>
                  <a:lnTo>
                    <a:pt x="14"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51" name="Google Shape;51;p1"/>
            <p:cNvSpPr/>
            <p:nvPr/>
          </p:nvSpPr>
          <p:spPr>
            <a:xfrm>
              <a:off x="-3971925"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7" y="9"/>
                    <a:pt x="18" y="4"/>
                  </a:cubicBezTo>
                  <a:cubicBezTo>
                    <a:pt x="24" y="4"/>
                    <a:pt x="24" y="4"/>
                    <a:pt x="24" y="4"/>
                  </a:cubicBezTo>
                  <a:cubicBezTo>
                    <a:pt x="28" y="20"/>
                    <a:pt x="28" y="20"/>
                    <a:pt x="28" y="20"/>
                  </a:cubicBezTo>
                  <a:lnTo>
                    <a:pt x="34"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grpSp>
      <p:sp>
        <p:nvSpPr>
          <p:cNvPr id="52" name="Google Shape;52;p1"/>
          <p:cNvSpPr txBox="1">
            <a:spLocks noGrp="1"/>
          </p:cNvSpPr>
          <p:nvPr>
            <p:ph type="body" idx="1"/>
          </p:nvPr>
        </p:nvSpPr>
        <p:spPr>
          <a:xfrm>
            <a:off x="552450" y="2586037"/>
            <a:ext cx="11088300" cy="2835300"/>
          </a:xfrm>
          <a:prstGeom prst="rect">
            <a:avLst/>
          </a:prstGeom>
          <a:noFill/>
          <a:ln>
            <a:noFill/>
          </a:ln>
        </p:spPr>
        <p:txBody>
          <a:bodyPr spcFirstLastPara="1" wrap="square" lIns="0" tIns="0" rIns="0" bIns="0" anchor="t" anchorCtr="0">
            <a:noAutofit/>
          </a:bodyPr>
          <a:lstStyle>
            <a:lvl1pPr marL="457200" marR="0" lvl="0" indent="-228600" algn="l" rtl="0">
              <a:spcBef>
                <a:spcPts val="700"/>
              </a:spcBef>
              <a:spcAft>
                <a:spcPts val="0"/>
              </a:spcAft>
              <a:buSzPts val="1500"/>
              <a:buNone/>
              <a:defRPr sz="1600" b="1" i="0" u="none" strike="noStrike" cap="none">
                <a:solidFill>
                  <a:srgbClr val="1C385B"/>
                </a:solidFill>
                <a:latin typeface="Gill Sans"/>
                <a:ea typeface="Gill Sans"/>
                <a:cs typeface="Gill Sans"/>
                <a:sym typeface="Gill Sans"/>
              </a:defRPr>
            </a:lvl1pPr>
            <a:lvl2pPr marL="914400" marR="0" lvl="1" indent="-228600" algn="l" rtl="0">
              <a:spcBef>
                <a:spcPts val="1200"/>
              </a:spcBef>
              <a:spcAft>
                <a:spcPts val="0"/>
              </a:spcAft>
              <a:buSzPts val="1500"/>
              <a:buNone/>
              <a:defRPr sz="1600" b="0" i="0" u="none" strike="noStrike" cap="none">
                <a:solidFill>
                  <a:srgbClr val="1C385B"/>
                </a:solidFill>
                <a:latin typeface="Gill Sans"/>
                <a:ea typeface="Gill Sans"/>
                <a:cs typeface="Gill Sans"/>
                <a:sym typeface="Gill Sans"/>
              </a:defRPr>
            </a:lvl2pPr>
            <a:lvl3pPr marL="1371600" marR="0" lvl="2" indent="-330200" algn="l" rtl="0">
              <a:spcBef>
                <a:spcPts val="700"/>
              </a:spcBef>
              <a:spcAft>
                <a:spcPts val="0"/>
              </a:spcAft>
              <a:buClr>
                <a:srgbClr val="1C385B"/>
              </a:buClr>
              <a:buSzPts val="1600"/>
              <a:buFont typeface="Arial"/>
              <a:buChar char="•"/>
              <a:defRPr sz="1600" b="0" i="0" u="none" strike="noStrike" cap="none">
                <a:solidFill>
                  <a:srgbClr val="1C385B"/>
                </a:solidFill>
                <a:latin typeface="Gill Sans"/>
                <a:ea typeface="Gill Sans"/>
                <a:cs typeface="Gill Sans"/>
                <a:sym typeface="Gill Sans"/>
              </a:defRPr>
            </a:lvl3pPr>
            <a:lvl4pPr marL="1828800" marR="0" lvl="3" indent="-355600" algn="l" rtl="0">
              <a:spcBef>
                <a:spcPts val="7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3" name="Google Shape;53;p1"/>
          <p:cNvSpPr/>
          <p:nvPr/>
        </p:nvSpPr>
        <p:spPr>
          <a:xfrm>
            <a:off x="353600" y="367733"/>
            <a:ext cx="2361900" cy="1103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54" name="Google Shape;54;p1"/>
          <p:cNvPicPr preferRelativeResize="0"/>
          <p:nvPr/>
        </p:nvPicPr>
        <p:blipFill>
          <a:blip r:embed="rId6">
            <a:alphaModFix/>
          </a:blip>
          <a:stretch>
            <a:fillRect/>
          </a:stretch>
        </p:blipFill>
        <p:spPr>
          <a:xfrm>
            <a:off x="203199" y="203199"/>
            <a:ext cx="2679211" cy="1103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3" r:id="rId2"/>
    <p:sldLayoutId id="2147483656" r:id="rId3"/>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50.png"/><Relationship Id="rId5" Type="http://schemas.openxmlformats.org/officeDocument/2006/relationships/image" Target="../media/image3.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customXml" Target="../ink/ink1.xml"/><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txBox="1">
            <a:spLocks noGrp="1"/>
          </p:cNvSpPr>
          <p:nvPr>
            <p:ph type="ctrTitle"/>
          </p:nvPr>
        </p:nvSpPr>
        <p:spPr>
          <a:xfrm>
            <a:off x="554853" y="1556615"/>
            <a:ext cx="11082300" cy="1470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A Natural Language Processing Analysis of Sustainability Reports and its Relationship with Corporate Financial Performance: Empirical Evidence from Singapore’s Listed Companies</a:t>
            </a:r>
            <a:endParaRPr sz="2800" dirty="0"/>
          </a:p>
        </p:txBody>
      </p:sp>
      <p:sp>
        <p:nvSpPr>
          <p:cNvPr id="148" name="Google Shape;148;p6"/>
          <p:cNvSpPr txBox="1">
            <a:spLocks noGrp="1"/>
          </p:cNvSpPr>
          <p:nvPr>
            <p:ph type="subTitle" idx="1"/>
          </p:nvPr>
        </p:nvSpPr>
        <p:spPr>
          <a:xfrm>
            <a:off x="554853" y="3379707"/>
            <a:ext cx="11082300" cy="13737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sz="1800" dirty="0"/>
              <a:t>Jeremy Chia</a:t>
            </a:r>
          </a:p>
          <a:p>
            <a:pPr marL="0" lvl="0" indent="0" algn="l" rtl="0">
              <a:spcBef>
                <a:spcPts val="100"/>
              </a:spcBef>
              <a:spcAft>
                <a:spcPts val="100"/>
              </a:spcAft>
              <a:buNone/>
            </a:pPr>
            <a:r>
              <a:rPr lang="en-SG" sz="1200" i="1" dirty="0"/>
              <a:t>ESCP Business School</a:t>
            </a:r>
          </a:p>
          <a:p>
            <a:pPr marL="0" lvl="0" indent="0" algn="l" rtl="0">
              <a:spcBef>
                <a:spcPts val="100"/>
              </a:spcBef>
              <a:spcAft>
                <a:spcPts val="100"/>
              </a:spcAft>
              <a:buNone/>
            </a:pPr>
            <a:r>
              <a:rPr lang="en-SG" sz="1200" i="1" dirty="0"/>
              <a:t>MSc Big Data and Business Analytics, 2021/2022</a:t>
            </a:r>
          </a:p>
          <a:p>
            <a:pPr marL="0" lvl="0" indent="0" algn="l" rtl="0">
              <a:spcBef>
                <a:spcPts val="700"/>
              </a:spcBef>
              <a:spcAft>
                <a:spcPts val="1200"/>
              </a:spcAft>
              <a:buNone/>
            </a:pPr>
            <a:endParaRPr sz="1800" dirty="0"/>
          </a:p>
        </p:txBody>
      </p:sp>
      <p:sp>
        <p:nvSpPr>
          <p:cNvPr id="4" name="Google Shape;148;p6">
            <a:extLst>
              <a:ext uri="{FF2B5EF4-FFF2-40B4-BE49-F238E27FC236}">
                <a16:creationId xmlns:a16="http://schemas.microsoft.com/office/drawing/2014/main" id="{6E323472-2871-6D49-AEAB-E8CE3B205D83}"/>
              </a:ext>
            </a:extLst>
          </p:cNvPr>
          <p:cNvSpPr txBox="1">
            <a:spLocks/>
          </p:cNvSpPr>
          <p:nvPr/>
        </p:nvSpPr>
        <p:spPr>
          <a:xfrm>
            <a:off x="554850" y="4753407"/>
            <a:ext cx="11082300" cy="3530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700"/>
              </a:spcBef>
              <a:spcAft>
                <a:spcPts val="0"/>
              </a:spcAft>
              <a:buClr>
                <a:srgbClr val="FFFFFF"/>
              </a:buClr>
              <a:buSzPts val="6000"/>
              <a:buFont typeface="Arial"/>
              <a:buNone/>
              <a:defRPr sz="6000" b="0" i="0" u="none" strike="noStrike" cap="none">
                <a:solidFill>
                  <a:srgbClr val="FFFFFF"/>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4pPr>
            <a:lvl5pPr marL="2286000" marR="0" lvl="4" indent="-355600" algn="ctr" rtl="0">
              <a:lnSpc>
                <a:spcPct val="100000"/>
              </a:lnSpc>
              <a:spcBef>
                <a:spcPts val="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5pPr>
            <a:lvl6pPr marL="2743200" marR="0" lvl="5"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6pPr>
            <a:lvl7pPr marL="3200400" marR="0" lvl="6"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7pPr>
            <a:lvl8pPr marL="3657600" marR="0" lvl="7"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8pPr>
            <a:lvl9pPr marL="4114800" marR="0" lvl="8"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9pPr>
          </a:lstStyle>
          <a:p>
            <a:pPr marL="0" indent="0" algn="l">
              <a:spcBef>
                <a:spcPts val="100"/>
              </a:spcBef>
              <a:spcAft>
                <a:spcPts val="100"/>
              </a:spcAft>
            </a:pPr>
            <a:r>
              <a:rPr lang="en-US" sz="1400" b="1" dirty="0"/>
              <a:t>Supervised by:</a:t>
            </a:r>
            <a:endParaRPr lang="en-US" sz="2000" b="1" dirty="0"/>
          </a:p>
        </p:txBody>
      </p:sp>
      <p:sp>
        <p:nvSpPr>
          <p:cNvPr id="5" name="Google Shape;148;p6">
            <a:extLst>
              <a:ext uri="{FF2B5EF4-FFF2-40B4-BE49-F238E27FC236}">
                <a16:creationId xmlns:a16="http://schemas.microsoft.com/office/drawing/2014/main" id="{35599EE0-9277-9FE3-B4CA-4199237ECB48}"/>
              </a:ext>
            </a:extLst>
          </p:cNvPr>
          <p:cNvSpPr txBox="1">
            <a:spLocks/>
          </p:cNvSpPr>
          <p:nvPr/>
        </p:nvSpPr>
        <p:spPr>
          <a:xfrm>
            <a:off x="554850" y="5097780"/>
            <a:ext cx="11082300" cy="1373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700"/>
              </a:spcBef>
              <a:spcAft>
                <a:spcPts val="0"/>
              </a:spcAft>
              <a:buClr>
                <a:srgbClr val="FFFFFF"/>
              </a:buClr>
              <a:buSzPts val="6000"/>
              <a:buFont typeface="Arial"/>
              <a:buNone/>
              <a:defRPr sz="6000" b="0" i="0" u="none" strike="noStrike" cap="none">
                <a:solidFill>
                  <a:srgbClr val="FFFFFF"/>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4pPr>
            <a:lvl5pPr marL="2286000" marR="0" lvl="4" indent="-355600" algn="ctr" rtl="0">
              <a:lnSpc>
                <a:spcPct val="100000"/>
              </a:lnSpc>
              <a:spcBef>
                <a:spcPts val="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5pPr>
            <a:lvl6pPr marL="2743200" marR="0" lvl="5"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6pPr>
            <a:lvl7pPr marL="3200400" marR="0" lvl="6"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7pPr>
            <a:lvl8pPr marL="3657600" marR="0" lvl="7"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8pPr>
            <a:lvl9pPr marL="4114800" marR="0" lvl="8"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9pPr>
          </a:lstStyle>
          <a:p>
            <a:pPr marL="0" indent="0" algn="l">
              <a:spcAft>
                <a:spcPts val="1200"/>
              </a:spcAft>
            </a:pPr>
            <a:r>
              <a:rPr lang="en-US" sz="1800" dirty="0"/>
              <a:t>Associate Professor Man Ching Gladie LUI</a:t>
            </a:r>
          </a:p>
          <a:p>
            <a:pPr marL="0" indent="0" algn="l">
              <a:spcBef>
                <a:spcPts val="100"/>
              </a:spcBef>
              <a:spcAft>
                <a:spcPts val="100"/>
              </a:spcAft>
            </a:pPr>
            <a:r>
              <a:rPr lang="en-US" sz="1200" i="1" dirty="0"/>
              <a:t>ESCP Business School</a:t>
            </a:r>
          </a:p>
          <a:p>
            <a:pPr marL="0" indent="0" algn="l">
              <a:spcBef>
                <a:spcPts val="100"/>
              </a:spcBef>
              <a:spcAft>
                <a:spcPts val="100"/>
              </a:spcAft>
            </a:pPr>
            <a:r>
              <a:rPr lang="en-US" sz="1200" i="1" dirty="0"/>
              <a:t>Financial Reporting &amp; Audit</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717C0A2-EF10-B2BE-36DE-EC4E435774E8}"/>
              </a:ext>
            </a:extLst>
          </p:cNvPr>
          <p:cNvSpPr/>
          <p:nvPr/>
        </p:nvSpPr>
        <p:spPr>
          <a:xfrm>
            <a:off x="7136411" y="2316864"/>
            <a:ext cx="3309257" cy="3236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5B7412C8-963C-4203-A7DC-F6E3199324B0}"/>
              </a:ext>
            </a:extLst>
          </p:cNvPr>
          <p:cNvSpPr/>
          <p:nvPr/>
        </p:nvSpPr>
        <p:spPr>
          <a:xfrm>
            <a:off x="1908490" y="2316864"/>
            <a:ext cx="3309257" cy="3236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E7F2BBE1-2AB0-0055-DBEE-F8A7F740EA22}"/>
              </a:ext>
            </a:extLst>
          </p:cNvPr>
          <p:cNvSpPr>
            <a:spLocks noGrp="1"/>
          </p:cNvSpPr>
          <p:nvPr>
            <p:ph type="ctrTitle"/>
          </p:nvPr>
        </p:nvSpPr>
        <p:spPr/>
        <p:txBody>
          <a:bodyPr/>
          <a:lstStyle/>
          <a:p>
            <a:r>
              <a:rPr lang="en-SG" dirty="0"/>
              <a:t>Data Sources and Methodology</a:t>
            </a:r>
          </a:p>
        </p:txBody>
      </p:sp>
      <p:sp>
        <p:nvSpPr>
          <p:cNvPr id="3" name="Subtitle 2">
            <a:extLst>
              <a:ext uri="{FF2B5EF4-FFF2-40B4-BE49-F238E27FC236}">
                <a16:creationId xmlns:a16="http://schemas.microsoft.com/office/drawing/2014/main" id="{2F404D4C-90BB-7C0F-5578-E858A703F207}"/>
              </a:ext>
            </a:extLst>
          </p:cNvPr>
          <p:cNvSpPr>
            <a:spLocks noGrp="1"/>
          </p:cNvSpPr>
          <p:nvPr>
            <p:ph type="subTitle" idx="1"/>
          </p:nvPr>
        </p:nvSpPr>
        <p:spPr/>
        <p:txBody>
          <a:bodyPr/>
          <a:lstStyle/>
          <a:p>
            <a:r>
              <a:rPr lang="en-SG" dirty="0"/>
              <a:t>How will the research questions be answered?</a:t>
            </a:r>
          </a:p>
        </p:txBody>
      </p:sp>
      <p:sp>
        <p:nvSpPr>
          <p:cNvPr id="4" name="Flowchart: Magnetic Disk 3">
            <a:extLst>
              <a:ext uri="{FF2B5EF4-FFF2-40B4-BE49-F238E27FC236}">
                <a16:creationId xmlns:a16="http://schemas.microsoft.com/office/drawing/2014/main" id="{B09562DD-0182-AF8C-C56B-79D9A20C1E70}"/>
              </a:ext>
            </a:extLst>
          </p:cNvPr>
          <p:cNvSpPr/>
          <p:nvPr/>
        </p:nvSpPr>
        <p:spPr>
          <a:xfrm>
            <a:off x="6657807" y="1860516"/>
            <a:ext cx="1089224" cy="935095"/>
          </a:xfrm>
          <a:prstGeom prst="flowChartMagneticDisk">
            <a:avLst/>
          </a:prstGeom>
          <a:solidFill>
            <a:schemeClr val="tx1">
              <a:lumMod val="20000"/>
              <a:lumOff val="8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08000" rIns="0" bIns="0" rtlCol="0" anchor="ctr"/>
          <a:lstStyle/>
          <a:p>
            <a:pPr algn="ctr"/>
            <a:r>
              <a:rPr lang="en-SG" sz="1200" dirty="0">
                <a:solidFill>
                  <a:schemeClr val="tx1">
                    <a:lumMod val="50000"/>
                  </a:schemeClr>
                </a:solidFill>
                <a:latin typeface="Gill Sans" panose="020B0604020202020204" charset="0"/>
              </a:rPr>
              <a:t>Financials from Bloomberg Terminal</a:t>
            </a:r>
          </a:p>
        </p:txBody>
      </p:sp>
      <p:sp>
        <p:nvSpPr>
          <p:cNvPr id="5" name="Flowchart: Document 4">
            <a:extLst>
              <a:ext uri="{FF2B5EF4-FFF2-40B4-BE49-F238E27FC236}">
                <a16:creationId xmlns:a16="http://schemas.microsoft.com/office/drawing/2014/main" id="{B11B726C-58B7-063C-525F-C8A666A37A80}"/>
              </a:ext>
            </a:extLst>
          </p:cNvPr>
          <p:cNvSpPr/>
          <p:nvPr/>
        </p:nvSpPr>
        <p:spPr>
          <a:xfrm>
            <a:off x="1125600" y="1782704"/>
            <a:ext cx="968827" cy="798286"/>
          </a:xfrm>
          <a:prstGeom prst="flowChartDocument">
            <a:avLst/>
          </a:prstGeom>
          <a:solidFill>
            <a:schemeClr val="accent1">
              <a:lumMod val="20000"/>
              <a:lumOff val="8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Document 5">
            <a:extLst>
              <a:ext uri="{FF2B5EF4-FFF2-40B4-BE49-F238E27FC236}">
                <a16:creationId xmlns:a16="http://schemas.microsoft.com/office/drawing/2014/main" id="{E3C194B9-0FD6-6A2D-D726-55188D140182}"/>
              </a:ext>
            </a:extLst>
          </p:cNvPr>
          <p:cNvSpPr/>
          <p:nvPr/>
        </p:nvSpPr>
        <p:spPr>
          <a:xfrm>
            <a:off x="1278000" y="1935104"/>
            <a:ext cx="968827" cy="798286"/>
          </a:xfrm>
          <a:prstGeom prst="flowChartDocument">
            <a:avLst/>
          </a:prstGeom>
          <a:solidFill>
            <a:schemeClr val="accent1">
              <a:lumMod val="20000"/>
              <a:lumOff val="8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Flowchart: Document 6">
            <a:extLst>
              <a:ext uri="{FF2B5EF4-FFF2-40B4-BE49-F238E27FC236}">
                <a16:creationId xmlns:a16="http://schemas.microsoft.com/office/drawing/2014/main" id="{85C46D76-0C4A-BDB9-F851-0908B66A7AC1}"/>
              </a:ext>
            </a:extLst>
          </p:cNvPr>
          <p:cNvSpPr/>
          <p:nvPr/>
        </p:nvSpPr>
        <p:spPr>
          <a:xfrm>
            <a:off x="1430400" y="2087504"/>
            <a:ext cx="968827" cy="798286"/>
          </a:xfrm>
          <a:prstGeom prst="flowChartDocument">
            <a:avLst/>
          </a:prstGeom>
          <a:solidFill>
            <a:schemeClr val="accent1">
              <a:lumMod val="20000"/>
              <a:lumOff val="8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ctr"/>
          <a:lstStyle/>
          <a:p>
            <a:pPr algn="ctr"/>
            <a:r>
              <a:rPr lang="en-SG" sz="1200" dirty="0">
                <a:solidFill>
                  <a:schemeClr val="tx1">
                    <a:lumMod val="50000"/>
                  </a:schemeClr>
                </a:solidFill>
                <a:latin typeface="Gill Sans" panose="020B0604020202020204" charset="0"/>
              </a:rPr>
              <a:t>Sustainability Reports from SGX</a:t>
            </a:r>
            <a:endParaRPr lang="en-SG" sz="1200" dirty="0"/>
          </a:p>
        </p:txBody>
      </p:sp>
      <p:sp>
        <p:nvSpPr>
          <p:cNvPr id="9" name="Rectangle 8">
            <a:extLst>
              <a:ext uri="{FF2B5EF4-FFF2-40B4-BE49-F238E27FC236}">
                <a16:creationId xmlns:a16="http://schemas.microsoft.com/office/drawing/2014/main" id="{F23723B2-4129-8DBF-D5DD-723250DA8AAD}"/>
              </a:ext>
            </a:extLst>
          </p:cNvPr>
          <p:cNvSpPr/>
          <p:nvPr/>
        </p:nvSpPr>
        <p:spPr>
          <a:xfrm>
            <a:off x="2863324" y="1812526"/>
            <a:ext cx="2354423" cy="35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lumMod val="50000"/>
                  </a:schemeClr>
                </a:solidFill>
                <a:latin typeface="Gill Sans" panose="020B0604020202020204" charset="0"/>
              </a:rPr>
              <a:t>Explanatory Variables</a:t>
            </a:r>
          </a:p>
        </p:txBody>
      </p:sp>
      <p:sp>
        <p:nvSpPr>
          <p:cNvPr id="10" name="Rectangle 9">
            <a:extLst>
              <a:ext uri="{FF2B5EF4-FFF2-40B4-BE49-F238E27FC236}">
                <a16:creationId xmlns:a16="http://schemas.microsoft.com/office/drawing/2014/main" id="{AF8CFA18-6AF5-157A-3095-6C1DF74A684E}"/>
              </a:ext>
            </a:extLst>
          </p:cNvPr>
          <p:cNvSpPr/>
          <p:nvPr/>
        </p:nvSpPr>
        <p:spPr>
          <a:xfrm>
            <a:off x="8374505" y="1880555"/>
            <a:ext cx="2325912" cy="183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lumMod val="50000"/>
                  </a:schemeClr>
                </a:solidFill>
                <a:latin typeface="Gill Sans" panose="020B0604020202020204" charset="0"/>
              </a:rPr>
              <a:t>Target Variables</a:t>
            </a:r>
          </a:p>
        </p:txBody>
      </p:sp>
      <p:sp>
        <p:nvSpPr>
          <p:cNvPr id="11" name="Rectangle 10">
            <a:extLst>
              <a:ext uri="{FF2B5EF4-FFF2-40B4-BE49-F238E27FC236}">
                <a16:creationId xmlns:a16="http://schemas.microsoft.com/office/drawing/2014/main" id="{573AAE6E-3F9A-30D3-5252-56A861D44304}"/>
              </a:ext>
            </a:extLst>
          </p:cNvPr>
          <p:cNvSpPr/>
          <p:nvPr/>
        </p:nvSpPr>
        <p:spPr>
          <a:xfrm>
            <a:off x="2274609" y="3852040"/>
            <a:ext cx="252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lumMod val="50000"/>
                  </a:schemeClr>
                </a:solidFill>
                <a:latin typeface="Gill Sans" panose="020B0604020202020204" charset="0"/>
              </a:rPr>
              <a:t>Sentiment </a:t>
            </a:r>
            <a:r>
              <a:rPr lang="en-SG" sz="1600" b="1" dirty="0">
                <a:solidFill>
                  <a:schemeClr val="tx1">
                    <a:lumMod val="50000"/>
                  </a:schemeClr>
                </a:solidFill>
                <a:highlight>
                  <a:srgbClr val="C0C0C0"/>
                </a:highlight>
                <a:latin typeface="Gill Sans" panose="020B0604020202020204" charset="0"/>
              </a:rPr>
              <a:t>[RQ 3]</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4D07955A-E844-08F3-E810-64AEE424ABA5}"/>
                  </a:ext>
                </a:extLst>
              </p:cNvPr>
              <p:cNvSpPr/>
              <p:nvPr/>
            </p:nvSpPr>
            <p:spPr>
              <a:xfrm>
                <a:off x="2274609" y="3082103"/>
                <a:ext cx="252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lumMod val="50000"/>
                      </a:schemeClr>
                    </a:solidFill>
                    <a:latin typeface="Gill Sans" panose="020B0604020202020204" charset="0"/>
                  </a:rPr>
                  <a:t>Topics (</a:t>
                </a:r>
                <a14:m>
                  <m:oMath xmlns:m="http://schemas.openxmlformats.org/officeDocument/2006/math">
                    <m:r>
                      <a:rPr lang="en-SG" sz="1600" b="1" i="1" smtClean="0">
                        <a:solidFill>
                          <a:schemeClr val="tx1">
                            <a:lumMod val="50000"/>
                          </a:schemeClr>
                        </a:solidFill>
                        <a:latin typeface="Cambria Math" panose="02040503050406030204" pitchFamily="18" charset="0"/>
                      </a:rPr>
                      <m:t>𝒌</m:t>
                    </m:r>
                    <m:r>
                      <a:rPr lang="en-SG" sz="1600" b="1" i="1" smtClean="0">
                        <a:solidFill>
                          <a:schemeClr val="tx1">
                            <a:lumMod val="50000"/>
                          </a:schemeClr>
                        </a:solidFill>
                        <a:latin typeface="Cambria Math" panose="02040503050406030204" pitchFamily="18" charset="0"/>
                      </a:rPr>
                      <m:t>=</m:t>
                    </m:r>
                    <m:r>
                      <a:rPr lang="en-SG" sz="1600" b="1" i="1" smtClean="0">
                        <a:solidFill>
                          <a:schemeClr val="tx1">
                            <a:lumMod val="50000"/>
                          </a:schemeClr>
                        </a:solidFill>
                        <a:latin typeface="Cambria Math" panose="02040503050406030204" pitchFamily="18" charset="0"/>
                      </a:rPr>
                      <m:t>𝟕</m:t>
                    </m:r>
                  </m:oMath>
                </a14:m>
                <a:r>
                  <a:rPr lang="en-SG" sz="1600" b="1" dirty="0">
                    <a:solidFill>
                      <a:schemeClr val="tx1">
                        <a:lumMod val="50000"/>
                      </a:schemeClr>
                    </a:solidFill>
                    <a:latin typeface="Gill Sans" panose="020B0604020202020204" charset="0"/>
                  </a:rPr>
                  <a:t>) </a:t>
                </a:r>
                <a:r>
                  <a:rPr lang="en-SG" sz="1600" b="1" dirty="0">
                    <a:solidFill>
                      <a:schemeClr val="tx1">
                        <a:lumMod val="50000"/>
                      </a:schemeClr>
                    </a:solidFill>
                    <a:highlight>
                      <a:srgbClr val="C0C0C0"/>
                    </a:highlight>
                    <a:latin typeface="Gill Sans" panose="020B0604020202020204" charset="0"/>
                  </a:rPr>
                  <a:t>[RQ1,2]</a:t>
                </a:r>
              </a:p>
            </p:txBody>
          </p:sp>
        </mc:Choice>
        <mc:Fallback xmlns="">
          <p:sp>
            <p:nvSpPr>
              <p:cNvPr id="12" name="Rectangle 11">
                <a:extLst>
                  <a:ext uri="{FF2B5EF4-FFF2-40B4-BE49-F238E27FC236}">
                    <a16:creationId xmlns:a16="http://schemas.microsoft.com/office/drawing/2014/main" id="{4D07955A-E844-08F3-E810-64AEE424ABA5}"/>
                  </a:ext>
                </a:extLst>
              </p:cNvPr>
              <p:cNvSpPr>
                <a:spLocks noRot="1" noChangeAspect="1" noMove="1" noResize="1" noEditPoints="1" noAdjustHandles="1" noChangeArrowheads="1" noChangeShapeType="1" noTextEdit="1"/>
              </p:cNvSpPr>
              <p:nvPr/>
            </p:nvSpPr>
            <p:spPr>
              <a:xfrm>
                <a:off x="2274609" y="3082103"/>
                <a:ext cx="2520000" cy="540000"/>
              </a:xfrm>
              <a:prstGeom prst="rect">
                <a:avLst/>
              </a:prstGeom>
              <a:blipFill>
                <a:blip r:embed="rId3"/>
                <a:stretch>
                  <a:fillRect/>
                </a:stretch>
              </a:blipFill>
              <a:ln>
                <a:noFill/>
              </a:ln>
            </p:spPr>
            <p:txBody>
              <a:bodyPr/>
              <a:lstStyle/>
              <a:p>
                <a:r>
                  <a:rPr lang="en-SG">
                    <a:noFill/>
                  </a:rPr>
                  <a:t> </a:t>
                </a:r>
              </a:p>
            </p:txBody>
          </p:sp>
        </mc:Fallback>
      </mc:AlternateContent>
      <p:sp>
        <p:nvSpPr>
          <p:cNvPr id="13" name="Rectangle 12">
            <a:extLst>
              <a:ext uri="{FF2B5EF4-FFF2-40B4-BE49-F238E27FC236}">
                <a16:creationId xmlns:a16="http://schemas.microsoft.com/office/drawing/2014/main" id="{B9CEF695-40CC-2C2A-B8F2-9888D9A07422}"/>
              </a:ext>
            </a:extLst>
          </p:cNvPr>
          <p:cNvSpPr/>
          <p:nvPr/>
        </p:nvSpPr>
        <p:spPr>
          <a:xfrm>
            <a:off x="2274609" y="4632587"/>
            <a:ext cx="252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lumMod val="50000"/>
                  </a:schemeClr>
                </a:solidFill>
                <a:latin typeface="Gill Sans" panose="020B0604020202020204" charset="0"/>
              </a:rPr>
              <a:t>Readability </a:t>
            </a:r>
            <a:r>
              <a:rPr lang="en-SG" sz="1600" b="1" dirty="0">
                <a:solidFill>
                  <a:schemeClr val="tx1">
                    <a:lumMod val="50000"/>
                  </a:schemeClr>
                </a:solidFill>
                <a:highlight>
                  <a:srgbClr val="C0C0C0"/>
                </a:highlight>
                <a:latin typeface="Gill Sans" panose="020B0604020202020204" charset="0"/>
              </a:rPr>
              <a:t>[RQ 3]</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ACF60B8-51F3-DBBC-60F7-682854BD7048}"/>
                  </a:ext>
                </a:extLst>
              </p:cNvPr>
              <p:cNvSpPr/>
              <p:nvPr/>
            </p:nvSpPr>
            <p:spPr>
              <a:xfrm>
                <a:off x="7531042" y="3838659"/>
                <a:ext cx="252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lumMod val="50000"/>
                      </a:schemeClr>
                    </a:solidFill>
                    <a:latin typeface="Gill Sans" panose="020B0604020202020204" charset="0"/>
                  </a:rPr>
                  <a:t>Market Value </a:t>
                </a:r>
                <a14:m>
                  <m:oMath xmlns:m="http://schemas.openxmlformats.org/officeDocument/2006/math">
                    <m:r>
                      <a:rPr lang="en-SG" sz="1600" b="1" i="1" smtClean="0">
                        <a:solidFill>
                          <a:schemeClr val="tx1">
                            <a:lumMod val="50000"/>
                          </a:schemeClr>
                        </a:solidFill>
                        <a:latin typeface="Cambria Math" panose="02040503050406030204" pitchFamily="18" charset="0"/>
                      </a:rPr>
                      <m:t>(</m:t>
                    </m:r>
                    <m:r>
                      <a:rPr lang="en-SG" sz="1600" b="1" i="1" smtClean="0">
                        <a:solidFill>
                          <a:schemeClr val="tx1">
                            <a:lumMod val="50000"/>
                          </a:schemeClr>
                        </a:solidFill>
                        <a:latin typeface="Cambria Math" panose="02040503050406030204" pitchFamily="18" charset="0"/>
                      </a:rPr>
                      <m:t>𝒕</m:t>
                    </m:r>
                    <m:r>
                      <a:rPr lang="en-SG" sz="1600" b="1" i="1" smtClean="0">
                        <a:solidFill>
                          <a:schemeClr val="tx1">
                            <a:lumMod val="50000"/>
                          </a:schemeClr>
                        </a:solidFill>
                        <a:latin typeface="Cambria Math" panose="02040503050406030204" pitchFamily="18" charset="0"/>
                      </a:rPr>
                      <m:t>+</m:t>
                    </m:r>
                    <m:r>
                      <a:rPr lang="en-SG" sz="1600" b="1" i="1" smtClean="0">
                        <a:solidFill>
                          <a:schemeClr val="tx1">
                            <a:lumMod val="50000"/>
                          </a:schemeClr>
                        </a:solidFill>
                        <a:latin typeface="Cambria Math" panose="02040503050406030204" pitchFamily="18" charset="0"/>
                      </a:rPr>
                      <m:t>𝟒</m:t>
                    </m:r>
                    <m:r>
                      <a:rPr lang="en-SG" sz="1600" b="1" i="1" smtClean="0">
                        <a:solidFill>
                          <a:schemeClr val="tx1">
                            <a:lumMod val="50000"/>
                          </a:schemeClr>
                        </a:solidFill>
                        <a:latin typeface="Cambria Math" panose="02040503050406030204" pitchFamily="18" charset="0"/>
                      </a:rPr>
                      <m:t>)</m:t>
                    </m:r>
                  </m:oMath>
                </a14:m>
                <a:endParaRPr lang="en-SG" sz="1600" b="1" dirty="0">
                  <a:solidFill>
                    <a:schemeClr val="tx1">
                      <a:lumMod val="50000"/>
                    </a:schemeClr>
                  </a:solidFill>
                  <a:latin typeface="Gill Sans" panose="020B0604020202020204" charset="0"/>
                </a:endParaRPr>
              </a:p>
            </p:txBody>
          </p:sp>
        </mc:Choice>
        <mc:Fallback xmlns="">
          <p:sp>
            <p:nvSpPr>
              <p:cNvPr id="14" name="Rectangle 13">
                <a:extLst>
                  <a:ext uri="{FF2B5EF4-FFF2-40B4-BE49-F238E27FC236}">
                    <a16:creationId xmlns:a16="http://schemas.microsoft.com/office/drawing/2014/main" id="{FACF60B8-51F3-DBBC-60F7-682854BD7048}"/>
                  </a:ext>
                </a:extLst>
              </p:cNvPr>
              <p:cNvSpPr>
                <a:spLocks noRot="1" noChangeAspect="1" noMove="1" noResize="1" noEditPoints="1" noAdjustHandles="1" noChangeArrowheads="1" noChangeShapeType="1" noTextEdit="1"/>
              </p:cNvSpPr>
              <p:nvPr/>
            </p:nvSpPr>
            <p:spPr>
              <a:xfrm>
                <a:off x="7531042" y="3838659"/>
                <a:ext cx="2520000" cy="540000"/>
              </a:xfrm>
              <a:prstGeom prst="rect">
                <a:avLst/>
              </a:prstGeom>
              <a:blipFill>
                <a:blip r:embed="rId4"/>
                <a:stretch>
                  <a:fillRect/>
                </a:stretch>
              </a:blipFill>
              <a:ln>
                <a:noFill/>
              </a:ln>
            </p:spPr>
            <p:txBody>
              <a:bodyPr/>
              <a:lstStyle/>
              <a:p>
                <a:r>
                  <a:rPr lang="en-SG">
                    <a:noFill/>
                  </a:rPr>
                  <a:t> </a:t>
                </a:r>
              </a:p>
            </p:txBody>
          </p:sp>
        </mc:Fallback>
      </mc:AlternateContent>
      <p:sp>
        <p:nvSpPr>
          <p:cNvPr id="15" name="Rectangle 14">
            <a:extLst>
              <a:ext uri="{FF2B5EF4-FFF2-40B4-BE49-F238E27FC236}">
                <a16:creationId xmlns:a16="http://schemas.microsoft.com/office/drawing/2014/main" id="{17959352-760F-F42E-B3D7-C0C9E4213DAB}"/>
              </a:ext>
            </a:extLst>
          </p:cNvPr>
          <p:cNvSpPr/>
          <p:nvPr/>
        </p:nvSpPr>
        <p:spPr>
          <a:xfrm>
            <a:off x="7531042" y="3082103"/>
            <a:ext cx="252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lumMod val="50000"/>
                  </a:schemeClr>
                </a:solidFill>
                <a:latin typeface="Gill Sans" panose="020B0604020202020204" charset="0"/>
              </a:rPr>
              <a:t>Return on Assets</a:t>
            </a:r>
          </a:p>
        </p:txBody>
      </p:sp>
      <p:sp>
        <p:nvSpPr>
          <p:cNvPr id="16" name="Rectangle 15">
            <a:extLst>
              <a:ext uri="{FF2B5EF4-FFF2-40B4-BE49-F238E27FC236}">
                <a16:creationId xmlns:a16="http://schemas.microsoft.com/office/drawing/2014/main" id="{185049FA-4738-A725-A45C-F8F5BCD50E84}"/>
              </a:ext>
            </a:extLst>
          </p:cNvPr>
          <p:cNvSpPr/>
          <p:nvPr/>
        </p:nvSpPr>
        <p:spPr>
          <a:xfrm>
            <a:off x="7531041" y="4632587"/>
            <a:ext cx="252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err="1">
                <a:solidFill>
                  <a:schemeClr val="tx1">
                    <a:lumMod val="50000"/>
                  </a:schemeClr>
                </a:solidFill>
                <a:latin typeface="Gill Sans" panose="020B0604020202020204" charset="0"/>
              </a:rPr>
              <a:t>Zmijewski</a:t>
            </a:r>
            <a:r>
              <a:rPr lang="en-SG" sz="1600" b="1" dirty="0">
                <a:solidFill>
                  <a:schemeClr val="tx1">
                    <a:lumMod val="50000"/>
                  </a:schemeClr>
                </a:solidFill>
                <a:latin typeface="Gill Sans" panose="020B0604020202020204" charset="0"/>
              </a:rPr>
              <a:t> Score</a:t>
            </a:r>
          </a:p>
        </p:txBody>
      </p:sp>
      <p:cxnSp>
        <p:nvCxnSpPr>
          <p:cNvPr id="21" name="Straight Arrow Connector 20">
            <a:extLst>
              <a:ext uri="{FF2B5EF4-FFF2-40B4-BE49-F238E27FC236}">
                <a16:creationId xmlns:a16="http://schemas.microsoft.com/office/drawing/2014/main" id="{F60A8004-ED79-61B7-645B-F636DF0E7A2B}"/>
              </a:ext>
            </a:extLst>
          </p:cNvPr>
          <p:cNvCxnSpPr>
            <a:stCxn id="12" idx="3"/>
            <a:endCxn id="15" idx="1"/>
          </p:cNvCxnSpPr>
          <p:nvPr/>
        </p:nvCxnSpPr>
        <p:spPr>
          <a:xfrm>
            <a:off x="4794609" y="3352103"/>
            <a:ext cx="273643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EC34F01-918D-AD01-BEBA-B87FDD05E513}"/>
              </a:ext>
            </a:extLst>
          </p:cNvPr>
          <p:cNvCxnSpPr>
            <a:cxnSpLocks/>
            <a:stCxn id="12" idx="3"/>
            <a:endCxn id="14" idx="1"/>
          </p:cNvCxnSpPr>
          <p:nvPr/>
        </p:nvCxnSpPr>
        <p:spPr>
          <a:xfrm>
            <a:off x="4794609" y="3352103"/>
            <a:ext cx="2736433" cy="7565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7825611-8866-CFCD-6AD9-0C480325D19E}"/>
              </a:ext>
            </a:extLst>
          </p:cNvPr>
          <p:cNvCxnSpPr>
            <a:cxnSpLocks/>
            <a:stCxn id="12" idx="3"/>
            <a:endCxn id="16" idx="1"/>
          </p:cNvCxnSpPr>
          <p:nvPr/>
        </p:nvCxnSpPr>
        <p:spPr>
          <a:xfrm>
            <a:off x="4794609" y="3352103"/>
            <a:ext cx="2736432" cy="15504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1A924E3-FBF8-FD5B-34C2-72AD658AE9FE}"/>
              </a:ext>
            </a:extLst>
          </p:cNvPr>
          <p:cNvSpPr/>
          <p:nvPr/>
        </p:nvSpPr>
        <p:spPr>
          <a:xfrm>
            <a:off x="1293634" y="2979100"/>
            <a:ext cx="968826"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100" dirty="0">
                <a:solidFill>
                  <a:schemeClr val="tx1">
                    <a:lumMod val="50000"/>
                  </a:schemeClr>
                </a:solidFill>
                <a:latin typeface="Gill Sans" panose="020B0604020202020204" charset="0"/>
              </a:rPr>
              <a:t>(with pre-</a:t>
            </a:r>
          </a:p>
          <a:p>
            <a:r>
              <a:rPr lang="en-SG" sz="1100" dirty="0">
                <a:solidFill>
                  <a:schemeClr val="tx1">
                    <a:lumMod val="50000"/>
                  </a:schemeClr>
                </a:solidFill>
                <a:latin typeface="Gill Sans" panose="020B0604020202020204" charset="0"/>
              </a:rPr>
              <a:t>processing,</a:t>
            </a:r>
          </a:p>
          <a:p>
            <a:r>
              <a:rPr lang="en-SG" sz="1100" dirty="0">
                <a:solidFill>
                  <a:schemeClr val="tx1">
                    <a:lumMod val="50000"/>
                  </a:schemeClr>
                </a:solidFill>
                <a:latin typeface="Gill Sans" panose="020B0604020202020204" charset="0"/>
              </a:rPr>
              <a:t>NLP applied)</a:t>
            </a:r>
          </a:p>
        </p:txBody>
      </p:sp>
      <p:sp>
        <p:nvSpPr>
          <p:cNvPr id="29" name="Rectangle 28">
            <a:extLst>
              <a:ext uri="{FF2B5EF4-FFF2-40B4-BE49-F238E27FC236}">
                <a16:creationId xmlns:a16="http://schemas.microsoft.com/office/drawing/2014/main" id="{89120DAA-6E35-0125-7694-C67E82D76938}"/>
              </a:ext>
            </a:extLst>
          </p:cNvPr>
          <p:cNvSpPr/>
          <p:nvPr/>
        </p:nvSpPr>
        <p:spPr>
          <a:xfrm>
            <a:off x="4918738" y="2852167"/>
            <a:ext cx="2354423" cy="35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lumMod val="50000"/>
                  </a:schemeClr>
                </a:solidFill>
                <a:latin typeface="Gill Sans" panose="020B0604020202020204" charset="0"/>
              </a:rPr>
              <a:t>OLS Regression</a:t>
            </a:r>
          </a:p>
          <a:p>
            <a:pPr algn="ctr"/>
            <a:r>
              <a:rPr lang="en-SG" b="1" dirty="0">
                <a:solidFill>
                  <a:schemeClr val="tx1">
                    <a:lumMod val="50000"/>
                  </a:schemeClr>
                </a:solidFill>
                <a:latin typeface="Gill Sans" panose="020B0604020202020204" charset="0"/>
              </a:rPr>
              <a:t>Ohlson’s Model</a:t>
            </a:r>
          </a:p>
        </p:txBody>
      </p:sp>
      <p:cxnSp>
        <p:nvCxnSpPr>
          <p:cNvPr id="30" name="Straight Arrow Connector 29">
            <a:extLst>
              <a:ext uri="{FF2B5EF4-FFF2-40B4-BE49-F238E27FC236}">
                <a16:creationId xmlns:a16="http://schemas.microsoft.com/office/drawing/2014/main" id="{4E4E46A8-91B9-3B13-B4BB-32AE8BBB6867}"/>
              </a:ext>
            </a:extLst>
          </p:cNvPr>
          <p:cNvCxnSpPr>
            <a:cxnSpLocks/>
            <a:stCxn id="11" idx="3"/>
            <a:endCxn id="15" idx="1"/>
          </p:cNvCxnSpPr>
          <p:nvPr/>
        </p:nvCxnSpPr>
        <p:spPr>
          <a:xfrm flipV="1">
            <a:off x="4794609" y="3352103"/>
            <a:ext cx="2736433" cy="76993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5D1CD59-78E5-8D43-CED6-F638D0037605}"/>
              </a:ext>
            </a:extLst>
          </p:cNvPr>
          <p:cNvCxnSpPr>
            <a:cxnSpLocks/>
            <a:stCxn id="11" idx="3"/>
            <a:endCxn id="14" idx="1"/>
          </p:cNvCxnSpPr>
          <p:nvPr/>
        </p:nvCxnSpPr>
        <p:spPr>
          <a:xfrm flipV="1">
            <a:off x="4794609" y="4108659"/>
            <a:ext cx="2736433" cy="1338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7EF55A6-94FF-79B5-EFD3-3C42BA25BBB7}"/>
              </a:ext>
            </a:extLst>
          </p:cNvPr>
          <p:cNvCxnSpPr>
            <a:cxnSpLocks/>
            <a:stCxn id="11" idx="3"/>
            <a:endCxn id="16" idx="1"/>
          </p:cNvCxnSpPr>
          <p:nvPr/>
        </p:nvCxnSpPr>
        <p:spPr>
          <a:xfrm>
            <a:off x="4794609" y="4122040"/>
            <a:ext cx="2736432" cy="7805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9E52469-DEAA-A7CC-8392-6449C0622C7A}"/>
              </a:ext>
            </a:extLst>
          </p:cNvPr>
          <p:cNvCxnSpPr>
            <a:cxnSpLocks/>
            <a:stCxn id="13" idx="3"/>
            <a:endCxn id="15" idx="1"/>
          </p:cNvCxnSpPr>
          <p:nvPr/>
        </p:nvCxnSpPr>
        <p:spPr>
          <a:xfrm flipV="1">
            <a:off x="4794609" y="3352103"/>
            <a:ext cx="2736433" cy="1550484"/>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47F680D-1C54-9D39-C48C-06B7C209B43C}"/>
              </a:ext>
            </a:extLst>
          </p:cNvPr>
          <p:cNvCxnSpPr>
            <a:cxnSpLocks/>
            <a:stCxn id="13" idx="3"/>
            <a:endCxn id="14" idx="1"/>
          </p:cNvCxnSpPr>
          <p:nvPr/>
        </p:nvCxnSpPr>
        <p:spPr>
          <a:xfrm flipV="1">
            <a:off x="4794609" y="4108659"/>
            <a:ext cx="2736433" cy="793928"/>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A2F07A0-C576-0DC0-F584-9301D2CF06B9}"/>
              </a:ext>
            </a:extLst>
          </p:cNvPr>
          <p:cNvCxnSpPr>
            <a:cxnSpLocks/>
            <a:stCxn id="13" idx="3"/>
            <a:endCxn id="16" idx="1"/>
          </p:cNvCxnSpPr>
          <p:nvPr/>
        </p:nvCxnSpPr>
        <p:spPr>
          <a:xfrm>
            <a:off x="4794609" y="4902587"/>
            <a:ext cx="2736432" cy="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8D270839-1FBE-100C-90D5-6F45BDA22408}"/>
              </a:ext>
            </a:extLst>
          </p:cNvPr>
          <p:cNvSpPr/>
          <p:nvPr/>
        </p:nvSpPr>
        <p:spPr>
          <a:xfrm>
            <a:off x="7372023" y="5345652"/>
            <a:ext cx="2838032" cy="35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chemeClr val="tx1">
                    <a:lumMod val="50000"/>
                  </a:schemeClr>
                </a:solidFill>
                <a:latin typeface="Gill Sans" panose="020B0604020202020204" charset="0"/>
              </a:rPr>
              <a:t>Compared with prior studies </a:t>
            </a:r>
            <a:r>
              <a:rPr lang="en-SG" sz="1200" b="1" dirty="0">
                <a:solidFill>
                  <a:schemeClr val="tx1">
                    <a:lumMod val="50000"/>
                  </a:schemeClr>
                </a:solidFill>
                <a:highlight>
                  <a:srgbClr val="C0C0C0"/>
                </a:highlight>
                <a:latin typeface="Gill Sans" panose="020B0604020202020204" charset="0"/>
              </a:rPr>
              <a:t>[RQ 4]</a:t>
            </a:r>
          </a:p>
        </p:txBody>
      </p:sp>
      <p:sp>
        <p:nvSpPr>
          <p:cNvPr id="17" name="Rectangle 16">
            <a:extLst>
              <a:ext uri="{FF2B5EF4-FFF2-40B4-BE49-F238E27FC236}">
                <a16:creationId xmlns:a16="http://schemas.microsoft.com/office/drawing/2014/main" id="{0D90153D-FA88-4CDC-0EF9-499268EFF486}"/>
              </a:ext>
            </a:extLst>
          </p:cNvPr>
          <p:cNvSpPr/>
          <p:nvPr/>
        </p:nvSpPr>
        <p:spPr>
          <a:xfrm>
            <a:off x="329489" y="2647600"/>
            <a:ext cx="968827" cy="35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050" b="1" dirty="0">
                <a:solidFill>
                  <a:schemeClr val="tx1">
                    <a:lumMod val="50000"/>
                  </a:schemeClr>
                </a:solidFill>
                <a:latin typeface="Gill Sans" panose="020B0604020202020204" charset="0"/>
              </a:rPr>
              <a:t>Component companies of the STI</a:t>
            </a:r>
          </a:p>
        </p:txBody>
      </p:sp>
    </p:spTree>
    <p:extLst>
      <p:ext uri="{BB962C8B-B14F-4D97-AF65-F5344CB8AC3E}">
        <p14:creationId xmlns:p14="http://schemas.microsoft.com/office/powerpoint/2010/main" val="36272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BBE1-2AB0-0055-DBEE-F8A7F740EA22}"/>
              </a:ext>
            </a:extLst>
          </p:cNvPr>
          <p:cNvSpPr>
            <a:spLocks noGrp="1"/>
          </p:cNvSpPr>
          <p:nvPr>
            <p:ph type="ctrTitle"/>
          </p:nvPr>
        </p:nvSpPr>
        <p:spPr/>
        <p:txBody>
          <a:bodyPr/>
          <a:lstStyle/>
          <a:p>
            <a:r>
              <a:rPr lang="en-SG" dirty="0"/>
              <a:t>Textual Pre-processing</a:t>
            </a:r>
          </a:p>
        </p:txBody>
      </p:sp>
      <p:sp>
        <p:nvSpPr>
          <p:cNvPr id="3" name="Subtitle 2">
            <a:extLst>
              <a:ext uri="{FF2B5EF4-FFF2-40B4-BE49-F238E27FC236}">
                <a16:creationId xmlns:a16="http://schemas.microsoft.com/office/drawing/2014/main" id="{2F404D4C-90BB-7C0F-5578-E858A703F207}"/>
              </a:ext>
            </a:extLst>
          </p:cNvPr>
          <p:cNvSpPr>
            <a:spLocks noGrp="1"/>
          </p:cNvSpPr>
          <p:nvPr>
            <p:ph type="subTitle" idx="1"/>
          </p:nvPr>
        </p:nvSpPr>
        <p:spPr/>
        <p:txBody>
          <a:bodyPr/>
          <a:lstStyle/>
          <a:p>
            <a:r>
              <a:rPr lang="en-SG" dirty="0"/>
              <a:t>What were the textual pre-processing steps applied to sustainability reports?</a:t>
            </a:r>
          </a:p>
        </p:txBody>
      </p:sp>
      <p:sp>
        <p:nvSpPr>
          <p:cNvPr id="4" name="Rectangle 3">
            <a:extLst>
              <a:ext uri="{FF2B5EF4-FFF2-40B4-BE49-F238E27FC236}">
                <a16:creationId xmlns:a16="http://schemas.microsoft.com/office/drawing/2014/main" id="{DE7ABBC8-BD41-AFE4-3FD2-090C93588ED1}"/>
              </a:ext>
            </a:extLst>
          </p:cNvPr>
          <p:cNvSpPr/>
          <p:nvPr/>
        </p:nvSpPr>
        <p:spPr>
          <a:xfrm>
            <a:off x="4448629"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Lemmatisation</a:t>
            </a:r>
          </a:p>
        </p:txBody>
      </p:sp>
      <p:sp>
        <p:nvSpPr>
          <p:cNvPr id="5" name="Rectangle 4">
            <a:extLst>
              <a:ext uri="{FF2B5EF4-FFF2-40B4-BE49-F238E27FC236}">
                <a16:creationId xmlns:a16="http://schemas.microsoft.com/office/drawing/2014/main" id="{CAEC3EB6-89B0-6400-3DE7-607E4F34043E}"/>
              </a:ext>
            </a:extLst>
          </p:cNvPr>
          <p:cNvSpPr/>
          <p:nvPr/>
        </p:nvSpPr>
        <p:spPr>
          <a:xfrm>
            <a:off x="856442"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Tokenisation</a:t>
            </a:r>
          </a:p>
        </p:txBody>
      </p:sp>
      <p:sp>
        <p:nvSpPr>
          <p:cNvPr id="6" name="Rectangle 5">
            <a:extLst>
              <a:ext uri="{FF2B5EF4-FFF2-40B4-BE49-F238E27FC236}">
                <a16:creationId xmlns:a16="http://schemas.microsoft.com/office/drawing/2014/main" id="{E380B02A-1001-2CBE-E9C4-024DA9AB50A3}"/>
              </a:ext>
            </a:extLst>
          </p:cNvPr>
          <p:cNvSpPr/>
          <p:nvPr/>
        </p:nvSpPr>
        <p:spPr>
          <a:xfrm>
            <a:off x="8040816"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Stop Word Removal</a:t>
            </a:r>
          </a:p>
        </p:txBody>
      </p:sp>
      <p:sp>
        <p:nvSpPr>
          <p:cNvPr id="8" name="Google Shape;161;p8">
            <a:extLst>
              <a:ext uri="{FF2B5EF4-FFF2-40B4-BE49-F238E27FC236}">
                <a16:creationId xmlns:a16="http://schemas.microsoft.com/office/drawing/2014/main" id="{E3DB0D80-963F-047B-A3C1-0F29A7C3CDD1}"/>
              </a:ext>
            </a:extLst>
          </p:cNvPr>
          <p:cNvSpPr txBox="1">
            <a:spLocks/>
          </p:cNvSpPr>
          <p:nvPr/>
        </p:nvSpPr>
        <p:spPr>
          <a:xfrm>
            <a:off x="8040816" y="2534011"/>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US" sz="1400" dirty="0"/>
              <a:t>For topic modelling, to remove non-meaningful words which do not value-add to the results (i.e. stop words).</a:t>
            </a:r>
          </a:p>
          <a:p>
            <a:pPr marL="285750" indent="-285750">
              <a:spcAft>
                <a:spcPts val="1200"/>
              </a:spcAft>
              <a:buFont typeface="Arial" panose="020B0604020202020204" pitchFamily="34" charset="0"/>
              <a:buChar char="•"/>
            </a:pPr>
            <a:r>
              <a:rPr lang="en-US" sz="1400" dirty="0"/>
              <a:t>Used stop word dictionaries provided by Lewis et al. (2004) and </a:t>
            </a:r>
            <a:r>
              <a:rPr lang="en-US" sz="1400" dirty="0" err="1"/>
              <a:t>Feinerer</a:t>
            </a:r>
            <a:r>
              <a:rPr lang="en-US" sz="1400" dirty="0"/>
              <a:t> et al. (2008) to remove stop words.</a:t>
            </a:r>
          </a:p>
          <a:p>
            <a:pPr marL="285750" indent="-285750">
              <a:spcAft>
                <a:spcPts val="1200"/>
              </a:spcAft>
              <a:buFont typeface="Arial" panose="020B0604020202020204" pitchFamily="34" charset="0"/>
              <a:buChar char="•"/>
            </a:pPr>
            <a:r>
              <a:rPr lang="en-US" sz="1400" dirty="0"/>
              <a:t>Proposed removing other stop words:</a:t>
            </a:r>
          </a:p>
          <a:p>
            <a:pPr marL="285750" indent="-285750">
              <a:spcAft>
                <a:spcPts val="1200"/>
              </a:spcAft>
              <a:buFont typeface="Arial" panose="020B0604020202020204" pitchFamily="34" charset="0"/>
              <a:buChar char="•"/>
            </a:pPr>
            <a:endParaRPr lang="en-US" sz="1400" dirty="0"/>
          </a:p>
          <a:p>
            <a:pPr marL="285750" indent="-285750">
              <a:spcAft>
                <a:spcPts val="1200"/>
              </a:spcAft>
              <a:buFont typeface="Arial" panose="020B0604020202020204" pitchFamily="34" charset="0"/>
              <a:buChar char="•"/>
            </a:pPr>
            <a:endParaRPr lang="en-US" sz="1400" dirty="0"/>
          </a:p>
        </p:txBody>
      </p:sp>
      <p:sp>
        <p:nvSpPr>
          <p:cNvPr id="9" name="Google Shape;161;p8">
            <a:extLst>
              <a:ext uri="{FF2B5EF4-FFF2-40B4-BE49-F238E27FC236}">
                <a16:creationId xmlns:a16="http://schemas.microsoft.com/office/drawing/2014/main" id="{AAC95072-A674-3D78-AFC5-F071F9DF2126}"/>
              </a:ext>
            </a:extLst>
          </p:cNvPr>
          <p:cNvSpPr txBox="1">
            <a:spLocks/>
          </p:cNvSpPr>
          <p:nvPr/>
        </p:nvSpPr>
        <p:spPr>
          <a:xfrm>
            <a:off x="4448629" y="2534011"/>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SG" sz="1400" dirty="0"/>
              <a:t>For topic modelling, grouping words together based on their inflected forms using the default English lemmatisation list (</a:t>
            </a:r>
            <a:r>
              <a:rPr lang="en-SG" sz="1400" dirty="0" err="1"/>
              <a:t>Měchura</a:t>
            </a:r>
            <a:r>
              <a:rPr lang="en-SG" sz="1400" dirty="0"/>
              <a:t>, 2016).</a:t>
            </a:r>
          </a:p>
          <a:p>
            <a:pPr marL="285750" indent="-285750">
              <a:spcAft>
                <a:spcPts val="1200"/>
              </a:spcAft>
              <a:buFont typeface="Arial" panose="020B0604020202020204" pitchFamily="34" charset="0"/>
              <a:buChar char="•"/>
            </a:pPr>
            <a:r>
              <a:rPr lang="en-SG" sz="1400" dirty="0"/>
              <a:t>For example, ‘</a:t>
            </a:r>
            <a:r>
              <a:rPr lang="en-US" sz="1400" dirty="0"/>
              <a:t>runs’, ‘running’, ‘ran’ are all forms of the word ‘run’, therefore run is the lemma of all these words.</a:t>
            </a:r>
            <a:endParaRPr lang="en-SG" sz="1400" dirty="0"/>
          </a:p>
          <a:p>
            <a:pPr marL="285750" indent="-285750">
              <a:spcAft>
                <a:spcPts val="1200"/>
              </a:spcAft>
              <a:buFont typeface="Arial" panose="020B0604020202020204" pitchFamily="34" charset="0"/>
              <a:buChar char="•"/>
            </a:pPr>
            <a:r>
              <a:rPr lang="en-SG" sz="1400" dirty="0"/>
              <a:t>Preferred over stemming, because lemmatising produces more interpretable words.</a:t>
            </a:r>
          </a:p>
        </p:txBody>
      </p:sp>
      <p:sp>
        <p:nvSpPr>
          <p:cNvPr id="12" name="Google Shape;161;p8">
            <a:extLst>
              <a:ext uri="{FF2B5EF4-FFF2-40B4-BE49-F238E27FC236}">
                <a16:creationId xmlns:a16="http://schemas.microsoft.com/office/drawing/2014/main" id="{B37DDFDC-3072-1586-AE1A-E033535F74B6}"/>
              </a:ext>
            </a:extLst>
          </p:cNvPr>
          <p:cNvSpPr txBox="1">
            <a:spLocks/>
          </p:cNvSpPr>
          <p:nvPr/>
        </p:nvSpPr>
        <p:spPr>
          <a:xfrm>
            <a:off x="856441" y="2501993"/>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US" sz="1400" dirty="0"/>
              <a:t>Splitting text in sustainability reports into units for analysis – each token is one word.</a:t>
            </a:r>
          </a:p>
          <a:p>
            <a:pPr marL="285750" indent="-285750">
              <a:spcAft>
                <a:spcPts val="1200"/>
              </a:spcAft>
              <a:buFont typeface="Arial" panose="020B0604020202020204" pitchFamily="34" charset="0"/>
              <a:buChar char="•"/>
            </a:pPr>
            <a:endParaRPr lang="en-US" sz="1400" dirty="0"/>
          </a:p>
        </p:txBody>
      </p:sp>
      <p:graphicFrame>
        <p:nvGraphicFramePr>
          <p:cNvPr id="10" name="Table 10">
            <a:extLst>
              <a:ext uri="{FF2B5EF4-FFF2-40B4-BE49-F238E27FC236}">
                <a16:creationId xmlns:a16="http://schemas.microsoft.com/office/drawing/2014/main" id="{CEA82982-2623-A974-FE8F-C696558476E6}"/>
              </a:ext>
            </a:extLst>
          </p:cNvPr>
          <p:cNvGraphicFramePr>
            <a:graphicFrameLocks noGrp="1"/>
          </p:cNvGraphicFramePr>
          <p:nvPr>
            <p:extLst>
              <p:ext uri="{D42A27DB-BD31-4B8C-83A1-F6EECF244321}">
                <p14:modId xmlns:p14="http://schemas.microsoft.com/office/powerpoint/2010/main" val="875709093"/>
              </p:ext>
            </p:extLst>
          </p:nvPr>
        </p:nvGraphicFramePr>
        <p:xfrm>
          <a:off x="8307321" y="4915057"/>
          <a:ext cx="2853966" cy="919684"/>
        </p:xfrm>
        <a:graphic>
          <a:graphicData uri="http://schemas.openxmlformats.org/drawingml/2006/table">
            <a:tbl>
              <a:tblPr firstRow="1" bandRow="1">
                <a:tableStyleId>{7E9639D4-E3E2-4D34-9284-5A2195B3D0D7}</a:tableStyleId>
              </a:tblPr>
              <a:tblGrid>
                <a:gridCol w="742593">
                  <a:extLst>
                    <a:ext uri="{9D8B030D-6E8A-4147-A177-3AD203B41FA5}">
                      <a16:colId xmlns:a16="http://schemas.microsoft.com/office/drawing/2014/main" val="3012274393"/>
                    </a:ext>
                  </a:extLst>
                </a:gridCol>
                <a:gridCol w="2111373">
                  <a:extLst>
                    <a:ext uri="{9D8B030D-6E8A-4147-A177-3AD203B41FA5}">
                      <a16:colId xmlns:a16="http://schemas.microsoft.com/office/drawing/2014/main" val="1668349629"/>
                    </a:ext>
                  </a:extLst>
                </a:gridCol>
              </a:tblGrid>
              <a:tr h="229921">
                <a:tc>
                  <a:txBody>
                    <a:bodyPr/>
                    <a:lstStyle/>
                    <a:p>
                      <a:pPr algn="l"/>
                      <a:r>
                        <a:rPr lang="en-SG" sz="1100" dirty="0">
                          <a:latin typeface="Gill Sans" panose="020B0604020202020204" charset="0"/>
                        </a:rPr>
                        <a:t>Category</a:t>
                      </a:r>
                    </a:p>
                  </a:txBody>
                  <a:tcPr marL="72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SG" sz="1100" dirty="0">
                          <a:latin typeface="Gill Sans" panose="020B0604020202020204" charset="0"/>
                        </a:rPr>
                        <a:t>Words</a:t>
                      </a:r>
                    </a:p>
                  </a:txBody>
                  <a:tcPr marL="72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1404876"/>
                  </a:ext>
                </a:extLst>
              </a:tr>
              <a:tr h="229921">
                <a:tc>
                  <a:txBody>
                    <a:bodyPr/>
                    <a:lstStyle/>
                    <a:p>
                      <a:pPr algn="l"/>
                      <a:r>
                        <a:rPr lang="en-SG" sz="1100" dirty="0">
                          <a:latin typeface="Gill Sans" panose="020B0604020202020204" charset="0"/>
                        </a:rPr>
                        <a:t>Company</a:t>
                      </a:r>
                    </a:p>
                  </a:txBody>
                  <a:tcPr marL="72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SG" sz="1100" dirty="0">
                          <a:latin typeface="Gill Sans" panose="020B0604020202020204" charset="0"/>
                        </a:rPr>
                        <a:t>‘</a:t>
                      </a:r>
                      <a:r>
                        <a:rPr lang="en-SG" sz="1100" dirty="0" err="1">
                          <a:latin typeface="Gill Sans" panose="020B0604020202020204" charset="0"/>
                        </a:rPr>
                        <a:t>singtel</a:t>
                      </a:r>
                      <a:r>
                        <a:rPr lang="en-SG" sz="1100" dirty="0">
                          <a:latin typeface="Gill Sans" panose="020B0604020202020204" charset="0"/>
                        </a:rPr>
                        <a:t>’, ‘</a:t>
                      </a:r>
                      <a:r>
                        <a:rPr lang="en-SG" sz="1100" dirty="0" err="1">
                          <a:latin typeface="Gill Sans" panose="020B0604020202020204" charset="0"/>
                        </a:rPr>
                        <a:t>wilmar</a:t>
                      </a:r>
                      <a:r>
                        <a:rPr lang="en-SG" sz="1100" dirty="0">
                          <a:latin typeface="Gill Sans" panose="020B0604020202020204" charset="0"/>
                        </a:rPr>
                        <a:t>’, ‘cdl’, ‘</a:t>
                      </a:r>
                      <a:r>
                        <a:rPr lang="en-SG" sz="1100" dirty="0" err="1">
                          <a:latin typeface="Gill Sans" panose="020B0604020202020204" charset="0"/>
                        </a:rPr>
                        <a:t>sia</a:t>
                      </a:r>
                      <a:r>
                        <a:rPr lang="en-SG" sz="1100" dirty="0">
                          <a:latin typeface="Gill Sans" panose="020B0604020202020204" charset="0"/>
                        </a:rPr>
                        <a:t>’</a:t>
                      </a:r>
                    </a:p>
                  </a:txBody>
                  <a:tcPr marL="72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6628225"/>
                  </a:ext>
                </a:extLst>
              </a:tr>
              <a:tr h="229921">
                <a:tc>
                  <a:txBody>
                    <a:bodyPr/>
                    <a:lstStyle/>
                    <a:p>
                      <a:pPr algn="l"/>
                      <a:r>
                        <a:rPr lang="en-SG" sz="1100" dirty="0">
                          <a:latin typeface="Gill Sans" panose="020B0604020202020204" charset="0"/>
                        </a:rPr>
                        <a:t>Country</a:t>
                      </a:r>
                    </a:p>
                  </a:txBody>
                  <a:tcPr marL="72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SG" sz="1100" dirty="0">
                          <a:latin typeface="Gill Sans" panose="020B0604020202020204" charset="0"/>
                        </a:rPr>
                        <a:t>‘</a:t>
                      </a:r>
                      <a:r>
                        <a:rPr lang="en-SG" sz="1100" dirty="0" err="1">
                          <a:latin typeface="Gill Sans" panose="020B0604020202020204" charset="0"/>
                        </a:rPr>
                        <a:t>singapore</a:t>
                      </a:r>
                      <a:r>
                        <a:rPr lang="en-SG" sz="1100" dirty="0">
                          <a:latin typeface="Gill Sans" panose="020B0604020202020204" charset="0"/>
                        </a:rPr>
                        <a:t>’, ‘</a:t>
                      </a:r>
                      <a:r>
                        <a:rPr lang="en-SG" sz="1100" dirty="0" err="1">
                          <a:latin typeface="Gill Sans" panose="020B0604020202020204" charset="0"/>
                        </a:rPr>
                        <a:t>taiwan</a:t>
                      </a:r>
                      <a:r>
                        <a:rPr lang="en-SG" sz="1100" dirty="0">
                          <a:latin typeface="Gill Sans" panose="020B0604020202020204" charset="0"/>
                        </a:rPr>
                        <a:t>’, ‘</a:t>
                      </a:r>
                      <a:r>
                        <a:rPr lang="en-SG" sz="1100" dirty="0" err="1">
                          <a:latin typeface="Gill Sans" panose="020B0604020202020204" charset="0"/>
                        </a:rPr>
                        <a:t>thailand</a:t>
                      </a:r>
                      <a:r>
                        <a:rPr lang="en-SG" sz="1100" dirty="0">
                          <a:latin typeface="Gill Sans" panose="020B0604020202020204" charset="0"/>
                        </a:rPr>
                        <a:t>’</a:t>
                      </a:r>
                    </a:p>
                  </a:txBody>
                  <a:tcPr marL="72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1548231"/>
                  </a:ext>
                </a:extLst>
              </a:tr>
              <a:tr h="229921">
                <a:tc>
                  <a:txBody>
                    <a:bodyPr/>
                    <a:lstStyle/>
                    <a:p>
                      <a:pPr algn="l"/>
                      <a:r>
                        <a:rPr lang="en-SG" sz="1100" dirty="0">
                          <a:latin typeface="Gill Sans" panose="020B0604020202020204" charset="0"/>
                        </a:rPr>
                        <a:t>Websites</a:t>
                      </a:r>
                    </a:p>
                  </a:txBody>
                  <a:tcPr marL="72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SG" sz="1100" dirty="0">
                          <a:latin typeface="Gill Sans" panose="020B0604020202020204" charset="0"/>
                        </a:rPr>
                        <a:t>‘www’, ‘com’</a:t>
                      </a:r>
                    </a:p>
                  </a:txBody>
                  <a:tcPr marL="72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8198983"/>
                  </a:ext>
                </a:extLst>
              </a:tr>
            </a:tbl>
          </a:graphicData>
        </a:graphic>
      </p:graphicFrame>
      <p:graphicFrame>
        <p:nvGraphicFramePr>
          <p:cNvPr id="19" name="Table 18">
            <a:extLst>
              <a:ext uri="{FF2B5EF4-FFF2-40B4-BE49-F238E27FC236}">
                <a16:creationId xmlns:a16="http://schemas.microsoft.com/office/drawing/2014/main" id="{0FFBE21D-CF95-6E39-A063-07715658910A}"/>
              </a:ext>
            </a:extLst>
          </p:cNvPr>
          <p:cNvGraphicFramePr>
            <a:graphicFrameLocks noGrp="1"/>
          </p:cNvGraphicFramePr>
          <p:nvPr>
            <p:extLst>
              <p:ext uri="{D42A27DB-BD31-4B8C-83A1-F6EECF244321}">
                <p14:modId xmlns:p14="http://schemas.microsoft.com/office/powerpoint/2010/main" val="3974204438"/>
              </p:ext>
            </p:extLst>
          </p:nvPr>
        </p:nvGraphicFramePr>
        <p:xfrm>
          <a:off x="1108432" y="3341916"/>
          <a:ext cx="2853966" cy="2499360"/>
        </p:xfrm>
        <a:graphic>
          <a:graphicData uri="http://schemas.openxmlformats.org/drawingml/2006/table">
            <a:tbl>
              <a:tblPr firstRow="1" firstCol="1" bandRow="1">
                <a:tableStyleId>{5C22544A-7EE6-4342-B048-85BDC9FD1C3A}</a:tableStyleId>
              </a:tblPr>
              <a:tblGrid>
                <a:gridCol w="2853966">
                  <a:extLst>
                    <a:ext uri="{9D8B030D-6E8A-4147-A177-3AD203B41FA5}">
                      <a16:colId xmlns:a16="http://schemas.microsoft.com/office/drawing/2014/main" val="1761585668"/>
                    </a:ext>
                  </a:extLst>
                </a:gridCol>
              </a:tblGrid>
              <a:tr h="0">
                <a:tc>
                  <a:txBody>
                    <a:bodyPr/>
                    <a:lstStyle/>
                    <a:p>
                      <a:pPr algn="just">
                        <a:lnSpc>
                          <a:spcPct val="100000"/>
                        </a:lnSpc>
                      </a:pPr>
                      <a:r>
                        <a:rPr lang="en-SG" sz="1200" dirty="0">
                          <a:solidFill>
                            <a:schemeClr val="tx1"/>
                          </a:solidFill>
                          <a:effectLst/>
                          <a:latin typeface="Gill Sans" panose="020B0604020202020204" charset="0"/>
                        </a:rPr>
                        <a:t>Original Text:</a:t>
                      </a:r>
                    </a:p>
                    <a:p>
                      <a:pPr algn="just">
                        <a:lnSpc>
                          <a:spcPct val="100000"/>
                        </a:lnSpc>
                      </a:pPr>
                      <a:r>
                        <a:rPr lang="en-SG" sz="1200" b="0" dirty="0">
                          <a:solidFill>
                            <a:schemeClr val="tx1"/>
                          </a:solidFill>
                          <a:effectLst/>
                          <a:latin typeface="Gill Sans" panose="020B0604020202020204" charset="0"/>
                        </a:rPr>
                        <a:t>“The reduction of total water consumption and overall water intensity are also key sustainability goals of the Manager.”</a:t>
                      </a:r>
                    </a:p>
                    <a:p>
                      <a:pPr algn="just">
                        <a:lnSpc>
                          <a:spcPct val="100000"/>
                        </a:lnSpc>
                      </a:pPr>
                      <a:r>
                        <a:rPr lang="en-SG" sz="1200" dirty="0">
                          <a:solidFill>
                            <a:schemeClr val="tx1"/>
                          </a:solidFill>
                          <a:effectLst/>
                          <a:latin typeface="Gill Sans" panose="020B0604020202020204" charset="0"/>
                        </a:rPr>
                        <a:t> </a:t>
                      </a:r>
                    </a:p>
                    <a:p>
                      <a:pPr algn="just">
                        <a:lnSpc>
                          <a:spcPct val="100000"/>
                        </a:lnSpc>
                      </a:pPr>
                      <a:r>
                        <a:rPr lang="en-SG" sz="1200" dirty="0">
                          <a:solidFill>
                            <a:schemeClr val="tx1"/>
                          </a:solidFill>
                          <a:effectLst/>
                          <a:latin typeface="Gill Sans" panose="020B0604020202020204" charset="0"/>
                        </a:rPr>
                        <a:t>As Tokens:</a:t>
                      </a:r>
                    </a:p>
                    <a:p>
                      <a:pPr algn="l">
                        <a:lnSpc>
                          <a:spcPct val="100000"/>
                        </a:lnSpc>
                      </a:pPr>
                      <a:r>
                        <a:rPr lang="en-SG" sz="1200" b="0" dirty="0">
                          <a:solidFill>
                            <a:schemeClr val="tx1"/>
                          </a:solidFill>
                          <a:effectLst/>
                          <a:latin typeface="Gill Sans" panose="020B0604020202020204" charset="0"/>
                        </a:rPr>
                        <a:t>“The”, “reduction”, “of”, “total”, “water”, “consumption”, “and”, “overall”, “water”, “intensity”, “are”, “also”, “key”, “sustainability”, “goals”, “of”, “the”, “Manager”.</a:t>
                      </a:r>
                    </a:p>
                    <a:p>
                      <a:pPr algn="just">
                        <a:lnSpc>
                          <a:spcPct val="100000"/>
                        </a:lnSpc>
                      </a:pPr>
                      <a:r>
                        <a:rPr lang="en-SG" sz="1200" dirty="0">
                          <a:solidFill>
                            <a:schemeClr val="tx1"/>
                          </a:solidFill>
                          <a:effectLst/>
                          <a:latin typeface="Gill Sans" panose="020B0604020202020204" charset="0"/>
                        </a:rPr>
                        <a:t> </a:t>
                      </a:r>
                    </a:p>
                    <a:p>
                      <a:pPr algn="ctr">
                        <a:lnSpc>
                          <a:spcPct val="100000"/>
                        </a:lnSpc>
                      </a:pPr>
                      <a:r>
                        <a:rPr lang="en-SG" sz="1000" b="0" i="1" dirty="0">
                          <a:solidFill>
                            <a:schemeClr val="tx1"/>
                          </a:solidFill>
                          <a:effectLst/>
                          <a:latin typeface="Gill Sans" panose="020B0604020202020204" charset="0"/>
                        </a:rPr>
                        <a:t>(Extracted from Page 41 of </a:t>
                      </a:r>
                      <a:r>
                        <a:rPr lang="en-SG" sz="1000" b="0" i="1" dirty="0" err="1">
                          <a:solidFill>
                            <a:schemeClr val="tx1"/>
                          </a:solidFill>
                          <a:effectLst/>
                          <a:latin typeface="Gill Sans" panose="020B0604020202020204" charset="0"/>
                        </a:rPr>
                        <a:t>Ascendas</a:t>
                      </a:r>
                      <a:r>
                        <a:rPr lang="en-SG" sz="1000" b="0" i="1" dirty="0">
                          <a:solidFill>
                            <a:schemeClr val="tx1"/>
                          </a:solidFill>
                          <a:effectLst/>
                          <a:latin typeface="Gill Sans" panose="020B0604020202020204" charset="0"/>
                        </a:rPr>
                        <a:t> REIT’s 2019 Sustainability Report)</a:t>
                      </a:r>
                      <a:endParaRPr lang="en-SG" sz="1200" b="0" i="1" dirty="0">
                        <a:solidFill>
                          <a:schemeClr val="tx1"/>
                        </a:solidFill>
                        <a:effectLst/>
                        <a:latin typeface="Gill Sans" panose="020B0604020202020204" charset="0"/>
                        <a:ea typeface="DengXian" panose="02010600030101010101" pitchFamily="2" charset="-122"/>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2407935229"/>
                  </a:ext>
                </a:extLst>
              </a:tr>
            </a:tbl>
          </a:graphicData>
        </a:graphic>
      </p:graphicFrame>
    </p:spTree>
    <p:extLst>
      <p:ext uri="{BB962C8B-B14F-4D97-AF65-F5344CB8AC3E}">
        <p14:creationId xmlns:p14="http://schemas.microsoft.com/office/powerpoint/2010/main" val="429815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BBE1-2AB0-0055-DBEE-F8A7F740EA22}"/>
              </a:ext>
            </a:extLst>
          </p:cNvPr>
          <p:cNvSpPr>
            <a:spLocks noGrp="1"/>
          </p:cNvSpPr>
          <p:nvPr>
            <p:ph type="ctrTitle"/>
          </p:nvPr>
        </p:nvSpPr>
        <p:spPr/>
        <p:txBody>
          <a:bodyPr/>
          <a:lstStyle/>
          <a:p>
            <a:r>
              <a:rPr lang="en-SG" dirty="0"/>
              <a:t>Explanatory Variables</a:t>
            </a:r>
          </a:p>
        </p:txBody>
      </p:sp>
      <p:sp>
        <p:nvSpPr>
          <p:cNvPr id="3" name="Subtitle 2">
            <a:extLst>
              <a:ext uri="{FF2B5EF4-FFF2-40B4-BE49-F238E27FC236}">
                <a16:creationId xmlns:a16="http://schemas.microsoft.com/office/drawing/2014/main" id="{2F404D4C-90BB-7C0F-5578-E858A703F207}"/>
              </a:ext>
            </a:extLst>
          </p:cNvPr>
          <p:cNvSpPr>
            <a:spLocks noGrp="1"/>
          </p:cNvSpPr>
          <p:nvPr>
            <p:ph type="subTitle" idx="1"/>
          </p:nvPr>
        </p:nvSpPr>
        <p:spPr/>
        <p:txBody>
          <a:bodyPr/>
          <a:lstStyle/>
          <a:p>
            <a:r>
              <a:rPr lang="en-SG" dirty="0"/>
              <a:t>What factors are considered for sustainability reports?</a:t>
            </a:r>
          </a:p>
        </p:txBody>
      </p:sp>
      <p:sp>
        <p:nvSpPr>
          <p:cNvPr id="4" name="Rectangle 3">
            <a:extLst>
              <a:ext uri="{FF2B5EF4-FFF2-40B4-BE49-F238E27FC236}">
                <a16:creationId xmlns:a16="http://schemas.microsoft.com/office/drawing/2014/main" id="{DE7ABBC8-BD41-AFE4-3FD2-090C93588ED1}"/>
              </a:ext>
            </a:extLst>
          </p:cNvPr>
          <p:cNvSpPr/>
          <p:nvPr/>
        </p:nvSpPr>
        <p:spPr>
          <a:xfrm>
            <a:off x="4448629"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Sentiment</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AEC3EB6-89B0-6400-3DE7-607E4F34043E}"/>
                  </a:ext>
                </a:extLst>
              </p:cNvPr>
              <p:cNvSpPr/>
              <p:nvPr/>
            </p:nvSpPr>
            <p:spPr>
              <a:xfrm>
                <a:off x="856442"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Topics (</a:t>
                </a:r>
                <a14:m>
                  <m:oMath xmlns:m="http://schemas.openxmlformats.org/officeDocument/2006/math">
                    <m:r>
                      <a:rPr lang="en-SG" sz="2000" b="1" i="1" smtClean="0">
                        <a:solidFill>
                          <a:schemeClr val="tx1">
                            <a:lumMod val="50000"/>
                          </a:schemeClr>
                        </a:solidFill>
                        <a:latin typeface="Cambria Math" panose="02040503050406030204" pitchFamily="18" charset="0"/>
                      </a:rPr>
                      <m:t>𝒌</m:t>
                    </m:r>
                    <m:r>
                      <a:rPr lang="en-SG" sz="2000" b="1" i="1" smtClean="0">
                        <a:solidFill>
                          <a:schemeClr val="tx1">
                            <a:lumMod val="50000"/>
                          </a:schemeClr>
                        </a:solidFill>
                        <a:latin typeface="Cambria Math" panose="02040503050406030204" pitchFamily="18" charset="0"/>
                      </a:rPr>
                      <m:t>=</m:t>
                    </m:r>
                    <m:r>
                      <a:rPr lang="en-SG" sz="2000" b="1" i="1" smtClean="0">
                        <a:solidFill>
                          <a:schemeClr val="tx1">
                            <a:lumMod val="50000"/>
                          </a:schemeClr>
                        </a:solidFill>
                        <a:latin typeface="Cambria Math" panose="02040503050406030204" pitchFamily="18" charset="0"/>
                      </a:rPr>
                      <m:t>𝟕</m:t>
                    </m:r>
                  </m:oMath>
                </a14:m>
                <a:r>
                  <a:rPr lang="en-SG" sz="2000" b="1" dirty="0">
                    <a:solidFill>
                      <a:schemeClr val="tx1">
                        <a:lumMod val="50000"/>
                      </a:schemeClr>
                    </a:solidFill>
                    <a:latin typeface="Gill Sans" panose="020B0604020202020204" charset="0"/>
                  </a:rPr>
                  <a:t>)</a:t>
                </a:r>
              </a:p>
            </p:txBody>
          </p:sp>
        </mc:Choice>
        <mc:Fallback xmlns="">
          <p:sp>
            <p:nvSpPr>
              <p:cNvPr id="5" name="Rectangle 4">
                <a:extLst>
                  <a:ext uri="{FF2B5EF4-FFF2-40B4-BE49-F238E27FC236}">
                    <a16:creationId xmlns:a16="http://schemas.microsoft.com/office/drawing/2014/main" id="{CAEC3EB6-89B0-6400-3DE7-607E4F34043E}"/>
                  </a:ext>
                </a:extLst>
              </p:cNvPr>
              <p:cNvSpPr>
                <a:spLocks noRot="1" noChangeAspect="1" noMove="1" noResize="1" noEditPoints="1" noAdjustHandles="1" noChangeArrowheads="1" noChangeShapeType="1" noTextEdit="1"/>
              </p:cNvSpPr>
              <p:nvPr/>
            </p:nvSpPr>
            <p:spPr>
              <a:xfrm>
                <a:off x="856442" y="1683657"/>
                <a:ext cx="3120471" cy="682172"/>
              </a:xfrm>
              <a:prstGeom prst="rect">
                <a:avLst/>
              </a:prstGeom>
              <a:blipFill>
                <a:blip r:embed="rId3"/>
                <a:stretch>
                  <a:fillRect/>
                </a:stretch>
              </a:blipFill>
              <a:ln>
                <a:noFill/>
              </a:ln>
            </p:spPr>
            <p:txBody>
              <a:bodyPr/>
              <a:lstStyle/>
              <a:p>
                <a:r>
                  <a:rPr lang="en-SG">
                    <a:noFill/>
                  </a:rPr>
                  <a:t> </a:t>
                </a:r>
              </a:p>
            </p:txBody>
          </p:sp>
        </mc:Fallback>
      </mc:AlternateContent>
      <p:sp>
        <p:nvSpPr>
          <p:cNvPr id="6" name="Rectangle 5">
            <a:extLst>
              <a:ext uri="{FF2B5EF4-FFF2-40B4-BE49-F238E27FC236}">
                <a16:creationId xmlns:a16="http://schemas.microsoft.com/office/drawing/2014/main" id="{E380B02A-1001-2CBE-E9C4-024DA9AB50A3}"/>
              </a:ext>
            </a:extLst>
          </p:cNvPr>
          <p:cNvSpPr/>
          <p:nvPr/>
        </p:nvSpPr>
        <p:spPr>
          <a:xfrm>
            <a:off x="8040816"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Readability</a:t>
            </a:r>
          </a:p>
        </p:txBody>
      </p:sp>
      <p:sp>
        <p:nvSpPr>
          <p:cNvPr id="8" name="Google Shape;161;p8">
            <a:extLst>
              <a:ext uri="{FF2B5EF4-FFF2-40B4-BE49-F238E27FC236}">
                <a16:creationId xmlns:a16="http://schemas.microsoft.com/office/drawing/2014/main" id="{E3DB0D80-963F-047B-A3C1-0F29A7C3CDD1}"/>
              </a:ext>
            </a:extLst>
          </p:cNvPr>
          <p:cNvSpPr txBox="1">
            <a:spLocks/>
          </p:cNvSpPr>
          <p:nvPr/>
        </p:nvSpPr>
        <p:spPr>
          <a:xfrm>
            <a:off x="856442" y="2547814"/>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SG" sz="1400" dirty="0"/>
              <a:t>Determining the key themes in all sustainability reports using Latent Dirichlet allocation.</a:t>
            </a:r>
          </a:p>
          <a:p>
            <a:pPr marL="285750" indent="-285750">
              <a:spcAft>
                <a:spcPts val="1200"/>
              </a:spcAft>
              <a:buFont typeface="Arial" panose="020B0604020202020204" pitchFamily="34" charset="0"/>
              <a:buChar char="•"/>
            </a:pPr>
            <a:r>
              <a:rPr lang="en-SG" sz="1400" dirty="0"/>
              <a:t>Optimising for the number of topics – balancing between separation and interpretability. (Cao et al., 2009 and </a:t>
            </a:r>
            <a:r>
              <a:rPr lang="en-SG" sz="1400" dirty="0" err="1"/>
              <a:t>Deveaud</a:t>
            </a:r>
            <a:r>
              <a:rPr lang="en-SG" sz="1400" dirty="0"/>
              <a:t> et al., 2014)  </a:t>
            </a:r>
          </a:p>
        </p:txBody>
      </p:sp>
      <p:sp>
        <p:nvSpPr>
          <p:cNvPr id="9" name="Google Shape;161;p8">
            <a:extLst>
              <a:ext uri="{FF2B5EF4-FFF2-40B4-BE49-F238E27FC236}">
                <a16:creationId xmlns:a16="http://schemas.microsoft.com/office/drawing/2014/main" id="{AAC95072-A674-3D78-AFC5-F071F9DF2126}"/>
              </a:ext>
            </a:extLst>
          </p:cNvPr>
          <p:cNvSpPr txBox="1">
            <a:spLocks/>
          </p:cNvSpPr>
          <p:nvPr/>
        </p:nvSpPr>
        <p:spPr>
          <a:xfrm>
            <a:off x="4448629" y="2534011"/>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SG" sz="1400" dirty="0"/>
              <a:t>Measuring the sentiment of sustainability reports using lexicons.</a:t>
            </a:r>
          </a:p>
          <a:p>
            <a:pPr marL="285750" indent="-285750">
              <a:spcAft>
                <a:spcPts val="1200"/>
              </a:spcAft>
              <a:buFont typeface="Arial" panose="020B0604020202020204" pitchFamily="34" charset="0"/>
              <a:buChar char="•"/>
            </a:pPr>
            <a:r>
              <a:rPr lang="en-SG" sz="1400" dirty="0"/>
              <a:t>Taking the arithmetic average of the following lexicons: AFINN, NRC, Bing, Jockers (General), Loughran (Jockers) as a gauge.</a:t>
            </a:r>
          </a:p>
          <a:p>
            <a:pPr marL="285750" indent="-285750">
              <a:spcAft>
                <a:spcPts val="1200"/>
              </a:spcAft>
              <a:buFont typeface="Arial" panose="020B0604020202020204" pitchFamily="34" charset="0"/>
              <a:buChar char="•"/>
            </a:pPr>
            <a:r>
              <a:rPr lang="en-SG" sz="1400" dirty="0"/>
              <a:t>Each report is given a sentiment score.</a:t>
            </a:r>
          </a:p>
          <a:p>
            <a:pPr marL="285750" indent="-285750">
              <a:spcAft>
                <a:spcPts val="1200"/>
              </a:spcAft>
              <a:buFont typeface="Arial" panose="020B0604020202020204" pitchFamily="34" charset="0"/>
              <a:buChar char="•"/>
            </a:pPr>
            <a:r>
              <a:rPr lang="en-SG" sz="1400" dirty="0"/>
              <a:t>Obfuscation hypothesis (Rutherford, 2003): companies make unfavourable to decode using more positive language.</a:t>
            </a:r>
          </a:p>
        </p:txBody>
      </p:sp>
      <p:sp>
        <p:nvSpPr>
          <p:cNvPr id="12" name="Google Shape;161;p8">
            <a:extLst>
              <a:ext uri="{FF2B5EF4-FFF2-40B4-BE49-F238E27FC236}">
                <a16:creationId xmlns:a16="http://schemas.microsoft.com/office/drawing/2014/main" id="{B37DDFDC-3072-1586-AE1A-E033535F74B6}"/>
              </a:ext>
            </a:extLst>
          </p:cNvPr>
          <p:cNvSpPr txBox="1">
            <a:spLocks/>
          </p:cNvSpPr>
          <p:nvPr/>
        </p:nvSpPr>
        <p:spPr>
          <a:xfrm>
            <a:off x="8040815" y="2547814"/>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0" indent="0">
              <a:spcAft>
                <a:spcPts val="1200"/>
              </a:spcAft>
            </a:pPr>
            <a:endParaRPr lang="en-US" sz="1400" dirty="0"/>
          </a:p>
        </p:txBody>
      </p:sp>
      <p:pic>
        <p:nvPicPr>
          <p:cNvPr id="13" name="Picture 12">
            <a:extLst>
              <a:ext uri="{FF2B5EF4-FFF2-40B4-BE49-F238E27FC236}">
                <a16:creationId xmlns:a16="http://schemas.microsoft.com/office/drawing/2014/main" id="{40637246-D952-F46A-9E80-D7F283CC8FC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01324" y="4426983"/>
            <a:ext cx="2975589" cy="1708155"/>
          </a:xfrm>
          <a:prstGeom prst="rect">
            <a:avLst/>
          </a:prstGeom>
          <a:noFill/>
          <a:ln>
            <a:noFill/>
          </a:ln>
        </p:spPr>
      </p:pic>
      <p:pic>
        <p:nvPicPr>
          <p:cNvPr id="50" name="Google Shape;105;p4">
            <a:extLst>
              <a:ext uri="{FF2B5EF4-FFF2-40B4-BE49-F238E27FC236}">
                <a16:creationId xmlns:a16="http://schemas.microsoft.com/office/drawing/2014/main" id="{B94CFECD-2189-BF29-F9C9-2A99E87D6960}"/>
              </a:ext>
            </a:extLst>
          </p:cNvPr>
          <p:cNvPicPr preferRelativeResize="0"/>
          <p:nvPr/>
        </p:nvPicPr>
        <p:blipFill>
          <a:blip r:embed="rId5">
            <a:alphaModFix/>
          </a:blip>
          <a:stretch>
            <a:fillRect/>
          </a:stretch>
        </p:blipFill>
        <p:spPr>
          <a:xfrm>
            <a:off x="743425" y="5930200"/>
            <a:ext cx="1637891" cy="674800"/>
          </a:xfrm>
          <a:prstGeom prst="rect">
            <a:avLst/>
          </a:prstGeom>
          <a:noFill/>
          <a:ln>
            <a:noFill/>
          </a:ln>
        </p:spPr>
      </p:pic>
      <p:sp>
        <p:nvSpPr>
          <p:cNvPr id="51" name="TextBox 50">
            <a:extLst>
              <a:ext uri="{FF2B5EF4-FFF2-40B4-BE49-F238E27FC236}">
                <a16:creationId xmlns:a16="http://schemas.microsoft.com/office/drawing/2014/main" id="{280A9B25-FFA2-AAE3-8F80-4F36D979CD85}"/>
              </a:ext>
            </a:extLst>
          </p:cNvPr>
          <p:cNvSpPr txBox="1"/>
          <p:nvPr/>
        </p:nvSpPr>
        <p:spPr>
          <a:xfrm>
            <a:off x="8833781" y="2133403"/>
            <a:ext cx="1534539" cy="261610"/>
          </a:xfrm>
          <a:prstGeom prst="rect">
            <a:avLst/>
          </a:prstGeom>
          <a:noFill/>
        </p:spPr>
        <p:txBody>
          <a:bodyPr wrap="square">
            <a:spAutoFit/>
          </a:bodyPr>
          <a:lstStyle/>
          <a:p>
            <a:pPr algn="ctr"/>
            <a:r>
              <a:rPr lang="en-SG" sz="1100" b="1" dirty="0">
                <a:effectLst/>
                <a:latin typeface="Gill Sans" panose="020B0604020202020204" charset="0"/>
                <a:ea typeface="DengXian" panose="02010600030101010101" pitchFamily="2" charset="-122"/>
              </a:rPr>
              <a:t>(Flesch, 1948)</a:t>
            </a:r>
            <a:endParaRPr lang="en-SG" sz="1100" b="1" dirty="0">
              <a:latin typeface="Gill Sans" panose="020B0604020202020204" charset="0"/>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60CCE9B-87E3-9CC9-9B96-7B201FBC576B}"/>
                  </a:ext>
                </a:extLst>
              </p:cNvPr>
              <p:cNvSpPr txBox="1"/>
              <p:nvPr/>
            </p:nvSpPr>
            <p:spPr>
              <a:xfrm>
                <a:off x="8255044" y="4719972"/>
                <a:ext cx="1925053" cy="93929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SG" b="1" i="1" smtClean="0">
                          <a:latin typeface="Cambria Math" panose="02040503050406030204" pitchFamily="18" charset="0"/>
                        </a:rPr>
                        <m:t>𝑹𝒆𝒂𝒅𝒂𝒃𝒊𝒍𝒊𝒕𝒚</m:t>
                      </m:r>
                      <m:r>
                        <a:rPr lang="en-SG" b="1" i="1" smtClean="0">
                          <a:latin typeface="Cambria Math" panose="02040503050406030204" pitchFamily="18" charset="0"/>
                        </a:rPr>
                        <m:t> </m:t>
                      </m:r>
                      <m:r>
                        <a:rPr lang="en-SG" b="1" i="1" smtClean="0">
                          <a:latin typeface="Cambria Math" panose="02040503050406030204" pitchFamily="18" charset="0"/>
                        </a:rPr>
                        <m:t>𝑬𝒂𝒔𝒆</m:t>
                      </m:r>
                      <m:r>
                        <a:rPr lang="en-SG" i="0">
                          <a:latin typeface="Cambria Math" panose="02040503050406030204" pitchFamily="18" charset="0"/>
                        </a:rPr>
                        <m:t>=206.835−</m:t>
                      </m:r>
                      <m:d>
                        <m:dPr>
                          <m:ctrlPr>
                            <a:rPr lang="en-SG" i="1">
                              <a:solidFill>
                                <a:srgbClr val="836967"/>
                              </a:solidFill>
                              <a:latin typeface="Cambria Math" panose="02040503050406030204" pitchFamily="18" charset="0"/>
                            </a:rPr>
                          </m:ctrlPr>
                        </m:dPr>
                        <m:e>
                          <m:r>
                            <a:rPr lang="en-SG" i="0">
                              <a:latin typeface="Cambria Math" panose="02040503050406030204" pitchFamily="18" charset="0"/>
                            </a:rPr>
                            <m:t>1.015∗</m:t>
                          </m:r>
                          <m:r>
                            <a:rPr lang="en-SG" i="1">
                              <a:latin typeface="Cambria Math" panose="02040503050406030204" pitchFamily="18" charset="0"/>
                            </a:rPr>
                            <m:t>𝐴𝑆𝐿</m:t>
                          </m:r>
                        </m:e>
                      </m:d>
                      <m:r>
                        <a:rPr lang="en-SG" i="0">
                          <a:latin typeface="Cambria Math" panose="02040503050406030204" pitchFamily="18" charset="0"/>
                        </a:rPr>
                        <m:t>−</m:t>
                      </m:r>
                      <m:d>
                        <m:dPr>
                          <m:ctrlPr>
                            <a:rPr lang="en-SG" i="1">
                              <a:solidFill>
                                <a:srgbClr val="836967"/>
                              </a:solidFill>
                              <a:latin typeface="Cambria Math" panose="02040503050406030204" pitchFamily="18" charset="0"/>
                            </a:rPr>
                          </m:ctrlPr>
                        </m:dPr>
                        <m:e>
                          <m:r>
                            <a:rPr lang="en-SG" i="0">
                              <a:latin typeface="Cambria Math" panose="02040503050406030204" pitchFamily="18" charset="0"/>
                            </a:rPr>
                            <m:t>84.6∗</m:t>
                          </m:r>
                          <m:r>
                            <a:rPr lang="en-SG" i="1">
                              <a:latin typeface="Cambria Math" panose="02040503050406030204" pitchFamily="18" charset="0"/>
                            </a:rPr>
                            <m:t>𝐴𝑆𝑊</m:t>
                          </m:r>
                        </m:e>
                      </m:d>
                    </m:oMath>
                  </m:oMathPara>
                </a14:m>
                <a:endParaRPr lang="en-SG" dirty="0"/>
              </a:p>
            </p:txBody>
          </p:sp>
        </mc:Choice>
        <mc:Fallback xmlns="">
          <p:sp>
            <p:nvSpPr>
              <p:cNvPr id="53" name="TextBox 52">
                <a:extLst>
                  <a:ext uri="{FF2B5EF4-FFF2-40B4-BE49-F238E27FC236}">
                    <a16:creationId xmlns:a16="http://schemas.microsoft.com/office/drawing/2014/main" id="{460CCE9B-87E3-9CC9-9B96-7B201FBC576B}"/>
                  </a:ext>
                </a:extLst>
              </p:cNvPr>
              <p:cNvSpPr txBox="1">
                <a:spLocks noRot="1" noChangeAspect="1" noMove="1" noResize="1" noEditPoints="1" noAdjustHandles="1" noChangeArrowheads="1" noChangeShapeType="1" noTextEdit="1"/>
              </p:cNvSpPr>
              <p:nvPr/>
            </p:nvSpPr>
            <p:spPr>
              <a:xfrm>
                <a:off x="8255044" y="4719972"/>
                <a:ext cx="1925053" cy="939296"/>
              </a:xfrm>
              <a:prstGeom prst="rect">
                <a:avLst/>
              </a:prstGeom>
              <a:blipFill>
                <a:blip r:embed="rId6"/>
                <a:stretch>
                  <a:fillRect/>
                </a:stretch>
              </a:blipFill>
            </p:spPr>
            <p:txBody>
              <a:bodyPr/>
              <a:lstStyle/>
              <a:p>
                <a:r>
                  <a:rPr lang="en-SG">
                    <a:noFill/>
                  </a:rPr>
                  <a:t> </a:t>
                </a:r>
              </a:p>
            </p:txBody>
          </p:sp>
        </mc:Fallback>
      </mc:AlternateContent>
      <p:sp>
        <p:nvSpPr>
          <p:cNvPr id="54" name="Google Shape;161;p8">
            <a:extLst>
              <a:ext uri="{FF2B5EF4-FFF2-40B4-BE49-F238E27FC236}">
                <a16:creationId xmlns:a16="http://schemas.microsoft.com/office/drawing/2014/main" id="{7A3F4052-423D-0021-BEA6-DB92B5696670}"/>
              </a:ext>
            </a:extLst>
          </p:cNvPr>
          <p:cNvSpPr txBox="1">
            <a:spLocks/>
          </p:cNvSpPr>
          <p:nvPr/>
        </p:nvSpPr>
        <p:spPr>
          <a:xfrm>
            <a:off x="8040815" y="2534011"/>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SG" sz="1400" dirty="0"/>
              <a:t>Flesch Reading Ease Score, a classical readability measure will be used.</a:t>
            </a:r>
          </a:p>
          <a:p>
            <a:pPr marL="285750" indent="-285750">
              <a:spcAft>
                <a:spcPts val="1200"/>
              </a:spcAft>
              <a:buFont typeface="Arial" panose="020B0604020202020204" pitchFamily="34" charset="0"/>
              <a:buChar char="•"/>
            </a:pPr>
            <a:r>
              <a:rPr lang="en-SG" sz="1400" dirty="0"/>
              <a:t>Longer sentence lengths (ASL) and syllables per words (ASW) decrease the readability.</a:t>
            </a:r>
          </a:p>
          <a:p>
            <a:pPr marL="285750" indent="-285750">
              <a:spcAft>
                <a:spcPts val="1200"/>
              </a:spcAft>
              <a:buFont typeface="Arial" panose="020B0604020202020204" pitchFamily="34" charset="0"/>
              <a:buChar char="•"/>
            </a:pPr>
            <a:r>
              <a:rPr lang="en-SG" sz="1400" dirty="0"/>
              <a:t>Each report is given a readability score.</a:t>
            </a:r>
          </a:p>
        </p:txBody>
      </p:sp>
      <p:sp>
        <p:nvSpPr>
          <p:cNvPr id="56" name="TextBox 55">
            <a:extLst>
              <a:ext uri="{FF2B5EF4-FFF2-40B4-BE49-F238E27FC236}">
                <a16:creationId xmlns:a16="http://schemas.microsoft.com/office/drawing/2014/main" id="{5698319D-C8A9-04C3-0E46-E68141EDB679}"/>
              </a:ext>
            </a:extLst>
          </p:cNvPr>
          <p:cNvSpPr txBox="1"/>
          <p:nvPr/>
        </p:nvSpPr>
        <p:spPr>
          <a:xfrm>
            <a:off x="3222272" y="2087236"/>
            <a:ext cx="928913" cy="307777"/>
          </a:xfrm>
          <a:prstGeom prst="rect">
            <a:avLst/>
          </a:prstGeom>
          <a:noFill/>
        </p:spPr>
        <p:txBody>
          <a:bodyPr wrap="square">
            <a:spAutoFit/>
          </a:bodyPr>
          <a:lstStyle/>
          <a:p>
            <a:pPr algn="ctr"/>
            <a:r>
              <a:rPr lang="en-SG" sz="1400" b="1" dirty="0">
                <a:solidFill>
                  <a:schemeClr val="tx1">
                    <a:lumMod val="50000"/>
                  </a:schemeClr>
                </a:solidFill>
                <a:highlight>
                  <a:srgbClr val="C0C0C0"/>
                </a:highlight>
                <a:latin typeface="Gill Sans" panose="020B0604020202020204" charset="0"/>
              </a:rPr>
              <a:t>[RQ1]</a:t>
            </a:r>
            <a:endParaRPr lang="en-SG" dirty="0"/>
          </a:p>
        </p:txBody>
      </p:sp>
    </p:spTree>
    <p:extLst>
      <p:ext uri="{BB962C8B-B14F-4D97-AF65-F5344CB8AC3E}">
        <p14:creationId xmlns:p14="http://schemas.microsoft.com/office/powerpoint/2010/main" val="751856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BBE1-2AB0-0055-DBEE-F8A7F740EA22}"/>
              </a:ext>
            </a:extLst>
          </p:cNvPr>
          <p:cNvSpPr>
            <a:spLocks noGrp="1"/>
          </p:cNvSpPr>
          <p:nvPr>
            <p:ph type="ctrTitle"/>
          </p:nvPr>
        </p:nvSpPr>
        <p:spPr/>
        <p:txBody>
          <a:bodyPr/>
          <a:lstStyle/>
          <a:p>
            <a:r>
              <a:rPr lang="en-SG" dirty="0"/>
              <a:t>Target Variables</a:t>
            </a:r>
          </a:p>
        </p:txBody>
      </p:sp>
      <p:sp>
        <p:nvSpPr>
          <p:cNvPr id="3" name="Subtitle 2">
            <a:extLst>
              <a:ext uri="{FF2B5EF4-FFF2-40B4-BE49-F238E27FC236}">
                <a16:creationId xmlns:a16="http://schemas.microsoft.com/office/drawing/2014/main" id="{2F404D4C-90BB-7C0F-5578-E858A703F207}"/>
              </a:ext>
            </a:extLst>
          </p:cNvPr>
          <p:cNvSpPr>
            <a:spLocks noGrp="1"/>
          </p:cNvSpPr>
          <p:nvPr>
            <p:ph type="subTitle" idx="1"/>
          </p:nvPr>
        </p:nvSpPr>
        <p:spPr/>
        <p:txBody>
          <a:bodyPr/>
          <a:lstStyle/>
          <a:p>
            <a:r>
              <a:rPr lang="en-SG" dirty="0"/>
              <a:t>What factors are considered for financial performance?</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863E905-2751-A59D-941B-6FC79F2665AF}"/>
                  </a:ext>
                </a:extLst>
              </p:cNvPr>
              <p:cNvSpPr/>
              <p:nvPr/>
            </p:nvSpPr>
            <p:spPr>
              <a:xfrm>
                <a:off x="4448629"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Market Value </a:t>
                </a:r>
                <a14:m>
                  <m:oMath xmlns:m="http://schemas.openxmlformats.org/officeDocument/2006/math">
                    <m:r>
                      <a:rPr lang="en-SG" sz="2000" b="1" i="1" smtClean="0">
                        <a:solidFill>
                          <a:schemeClr val="tx1">
                            <a:lumMod val="50000"/>
                          </a:schemeClr>
                        </a:solidFill>
                        <a:latin typeface="Cambria Math" panose="02040503050406030204" pitchFamily="18" charset="0"/>
                      </a:rPr>
                      <m:t>(</m:t>
                    </m:r>
                    <m:r>
                      <a:rPr lang="en-SG" sz="2000" b="1" i="1" smtClean="0">
                        <a:solidFill>
                          <a:schemeClr val="tx1">
                            <a:lumMod val="50000"/>
                          </a:schemeClr>
                        </a:solidFill>
                        <a:latin typeface="Cambria Math" panose="02040503050406030204" pitchFamily="18" charset="0"/>
                      </a:rPr>
                      <m:t>𝒕</m:t>
                    </m:r>
                    <m:r>
                      <a:rPr lang="en-SG" sz="2000" b="1" i="1" smtClean="0">
                        <a:solidFill>
                          <a:schemeClr val="tx1">
                            <a:lumMod val="50000"/>
                          </a:schemeClr>
                        </a:solidFill>
                        <a:latin typeface="Cambria Math" panose="02040503050406030204" pitchFamily="18" charset="0"/>
                      </a:rPr>
                      <m:t>+</m:t>
                    </m:r>
                    <m:r>
                      <a:rPr lang="en-SG" sz="2000" b="1" i="1" smtClean="0">
                        <a:solidFill>
                          <a:schemeClr val="tx1">
                            <a:lumMod val="50000"/>
                          </a:schemeClr>
                        </a:solidFill>
                        <a:latin typeface="Cambria Math" panose="02040503050406030204" pitchFamily="18" charset="0"/>
                      </a:rPr>
                      <m:t>𝟒</m:t>
                    </m:r>
                    <m:r>
                      <a:rPr lang="en-SG" sz="2000" b="1" i="1" smtClean="0">
                        <a:solidFill>
                          <a:schemeClr val="tx1">
                            <a:lumMod val="50000"/>
                          </a:schemeClr>
                        </a:solidFill>
                        <a:latin typeface="Cambria Math" panose="02040503050406030204" pitchFamily="18" charset="0"/>
                      </a:rPr>
                      <m:t>)</m:t>
                    </m:r>
                  </m:oMath>
                </a14:m>
                <a:endParaRPr lang="en-SG" sz="2000" b="1" dirty="0">
                  <a:solidFill>
                    <a:schemeClr val="tx1">
                      <a:lumMod val="50000"/>
                    </a:schemeClr>
                  </a:solidFill>
                  <a:latin typeface="Gill Sans" panose="020B0604020202020204" charset="0"/>
                </a:endParaRPr>
              </a:p>
            </p:txBody>
          </p:sp>
        </mc:Choice>
        <mc:Fallback xmlns="">
          <p:sp>
            <p:nvSpPr>
              <p:cNvPr id="4" name="Rectangle 3">
                <a:extLst>
                  <a:ext uri="{FF2B5EF4-FFF2-40B4-BE49-F238E27FC236}">
                    <a16:creationId xmlns:a16="http://schemas.microsoft.com/office/drawing/2014/main" id="{B863E905-2751-A59D-941B-6FC79F2665AF}"/>
                  </a:ext>
                </a:extLst>
              </p:cNvPr>
              <p:cNvSpPr>
                <a:spLocks noRot="1" noChangeAspect="1" noMove="1" noResize="1" noEditPoints="1" noAdjustHandles="1" noChangeArrowheads="1" noChangeShapeType="1" noTextEdit="1"/>
              </p:cNvSpPr>
              <p:nvPr/>
            </p:nvSpPr>
            <p:spPr>
              <a:xfrm>
                <a:off x="4448629" y="1683657"/>
                <a:ext cx="3120471" cy="682172"/>
              </a:xfrm>
              <a:prstGeom prst="rect">
                <a:avLst/>
              </a:prstGeom>
              <a:blipFill>
                <a:blip r:embed="rId3"/>
                <a:stretch>
                  <a:fillRect/>
                </a:stretch>
              </a:blipFill>
              <a:ln>
                <a:noFill/>
              </a:ln>
            </p:spPr>
            <p:txBody>
              <a:bodyPr/>
              <a:lstStyle/>
              <a:p>
                <a:r>
                  <a:rPr lang="en-SG">
                    <a:noFill/>
                  </a:rPr>
                  <a:t> </a:t>
                </a:r>
              </a:p>
            </p:txBody>
          </p:sp>
        </mc:Fallback>
      </mc:AlternateContent>
      <p:sp>
        <p:nvSpPr>
          <p:cNvPr id="5" name="Rectangle 4">
            <a:extLst>
              <a:ext uri="{FF2B5EF4-FFF2-40B4-BE49-F238E27FC236}">
                <a16:creationId xmlns:a16="http://schemas.microsoft.com/office/drawing/2014/main" id="{345C594E-1481-4093-9C41-0E04D844A78D}"/>
              </a:ext>
            </a:extLst>
          </p:cNvPr>
          <p:cNvSpPr/>
          <p:nvPr/>
        </p:nvSpPr>
        <p:spPr>
          <a:xfrm>
            <a:off x="856442"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Return on Assets</a:t>
            </a:r>
          </a:p>
        </p:txBody>
      </p:sp>
      <p:sp>
        <p:nvSpPr>
          <p:cNvPr id="6" name="Rectangle 5">
            <a:extLst>
              <a:ext uri="{FF2B5EF4-FFF2-40B4-BE49-F238E27FC236}">
                <a16:creationId xmlns:a16="http://schemas.microsoft.com/office/drawing/2014/main" id="{1614C292-AC63-294B-0C2F-D90EF24130B7}"/>
              </a:ext>
            </a:extLst>
          </p:cNvPr>
          <p:cNvSpPr/>
          <p:nvPr/>
        </p:nvSpPr>
        <p:spPr>
          <a:xfrm>
            <a:off x="8040816"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err="1">
                <a:solidFill>
                  <a:schemeClr val="tx1">
                    <a:lumMod val="50000"/>
                  </a:schemeClr>
                </a:solidFill>
                <a:latin typeface="Gill Sans" panose="020B0604020202020204" charset="0"/>
              </a:rPr>
              <a:t>Zmijewski</a:t>
            </a:r>
            <a:r>
              <a:rPr lang="en-SG" sz="2000" b="1" dirty="0">
                <a:solidFill>
                  <a:schemeClr val="tx1">
                    <a:lumMod val="50000"/>
                  </a:schemeClr>
                </a:solidFill>
                <a:latin typeface="Gill Sans" panose="020B0604020202020204" charset="0"/>
              </a:rPr>
              <a:t> Score</a:t>
            </a:r>
          </a:p>
        </p:txBody>
      </p:sp>
      <p:sp>
        <p:nvSpPr>
          <p:cNvPr id="8" name="TextBox 7">
            <a:extLst>
              <a:ext uri="{FF2B5EF4-FFF2-40B4-BE49-F238E27FC236}">
                <a16:creationId xmlns:a16="http://schemas.microsoft.com/office/drawing/2014/main" id="{61C65628-EF67-9691-BFF5-AE13F8A7FA14}"/>
              </a:ext>
            </a:extLst>
          </p:cNvPr>
          <p:cNvSpPr txBox="1"/>
          <p:nvPr/>
        </p:nvSpPr>
        <p:spPr>
          <a:xfrm>
            <a:off x="8833781" y="2133403"/>
            <a:ext cx="1534539" cy="261610"/>
          </a:xfrm>
          <a:prstGeom prst="rect">
            <a:avLst/>
          </a:prstGeom>
          <a:noFill/>
        </p:spPr>
        <p:txBody>
          <a:bodyPr wrap="square">
            <a:spAutoFit/>
          </a:bodyPr>
          <a:lstStyle/>
          <a:p>
            <a:pPr algn="ctr"/>
            <a:r>
              <a:rPr lang="en-SG" sz="1100" b="1" dirty="0">
                <a:effectLst/>
                <a:latin typeface="Gill Sans" panose="020B0604020202020204" charset="0"/>
                <a:ea typeface="DengXian" panose="02010600030101010101" pitchFamily="2" charset="-122"/>
              </a:rPr>
              <a:t>(</a:t>
            </a:r>
            <a:r>
              <a:rPr lang="en-SG" sz="1100" b="1" dirty="0" err="1">
                <a:effectLst/>
                <a:latin typeface="Gill Sans" panose="020B0604020202020204" charset="0"/>
                <a:ea typeface="DengXian" panose="02010600030101010101" pitchFamily="2" charset="-122"/>
              </a:rPr>
              <a:t>Zmijewski</a:t>
            </a:r>
            <a:r>
              <a:rPr lang="en-SG" sz="1100" b="1" dirty="0">
                <a:effectLst/>
                <a:latin typeface="Gill Sans" panose="020B0604020202020204" charset="0"/>
                <a:ea typeface="DengXian" panose="02010600030101010101" pitchFamily="2" charset="-122"/>
              </a:rPr>
              <a:t>, 1984)</a:t>
            </a:r>
            <a:endParaRPr lang="en-SG" sz="1100" b="1" dirty="0">
              <a:latin typeface="Gill Sans" panose="020B0604020202020204" charset="0"/>
            </a:endParaRPr>
          </a:p>
        </p:txBody>
      </p:sp>
      <p:sp>
        <p:nvSpPr>
          <p:cNvPr id="9" name="Google Shape;161;p8">
            <a:extLst>
              <a:ext uri="{FF2B5EF4-FFF2-40B4-BE49-F238E27FC236}">
                <a16:creationId xmlns:a16="http://schemas.microsoft.com/office/drawing/2014/main" id="{A7BB2EE6-8012-0D2E-951B-12869A9F178B}"/>
              </a:ext>
            </a:extLst>
          </p:cNvPr>
          <p:cNvSpPr txBox="1">
            <a:spLocks/>
          </p:cNvSpPr>
          <p:nvPr/>
        </p:nvSpPr>
        <p:spPr>
          <a:xfrm>
            <a:off x="856442" y="2547813"/>
            <a:ext cx="3120471" cy="157944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US" sz="1400" dirty="0"/>
              <a:t>Measure of a company’s ability to use its assets efficiently to generate profits (</a:t>
            </a:r>
            <a:r>
              <a:rPr lang="en-US" sz="1400" dirty="0" err="1"/>
              <a:t>Wahyuningrum</a:t>
            </a:r>
            <a:r>
              <a:rPr lang="en-US" sz="1400" dirty="0"/>
              <a:t> et al., 2021).</a:t>
            </a:r>
          </a:p>
          <a:p>
            <a:pPr marL="285750" indent="-285750">
              <a:spcAft>
                <a:spcPts val="1200"/>
              </a:spcAft>
              <a:buFont typeface="Arial" panose="020B0604020202020204" pitchFamily="34" charset="0"/>
              <a:buChar char="•"/>
            </a:pPr>
            <a:r>
              <a:rPr lang="en-US" sz="1400" dirty="0"/>
              <a:t>Higher ROAs indicate better returns on each investment dollar spent.</a:t>
            </a:r>
          </a:p>
        </p:txBody>
      </p:sp>
      <p:sp>
        <p:nvSpPr>
          <p:cNvPr id="10" name="Google Shape;161;p8">
            <a:extLst>
              <a:ext uri="{FF2B5EF4-FFF2-40B4-BE49-F238E27FC236}">
                <a16:creationId xmlns:a16="http://schemas.microsoft.com/office/drawing/2014/main" id="{E27519BB-963F-0EAB-AC56-F4B7DBB97BDC}"/>
              </a:ext>
            </a:extLst>
          </p:cNvPr>
          <p:cNvSpPr txBox="1">
            <a:spLocks/>
          </p:cNvSpPr>
          <p:nvPr/>
        </p:nvSpPr>
        <p:spPr>
          <a:xfrm>
            <a:off x="4448629" y="2534011"/>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US" sz="1400" dirty="0"/>
              <a:t>Market value fourth months after the disclosure date (</a:t>
            </a:r>
            <a:r>
              <a:rPr lang="en-US" sz="1400" dirty="0" err="1"/>
              <a:t>Loh</a:t>
            </a:r>
            <a:r>
              <a:rPr lang="en-US" sz="1400" dirty="0"/>
              <a:t> et al., 2017).</a:t>
            </a:r>
          </a:p>
          <a:p>
            <a:pPr marL="285750" indent="-285750">
              <a:spcAft>
                <a:spcPts val="1200"/>
              </a:spcAft>
              <a:buFont typeface="Arial" panose="020B0604020202020204" pitchFamily="34" charset="0"/>
              <a:buChar char="•"/>
            </a:pPr>
            <a:r>
              <a:rPr lang="en-US" sz="1400" dirty="0"/>
              <a:t>Investors’ perception of the company’s valuation after disclosure materials were released and considered.</a:t>
            </a:r>
          </a:p>
        </p:txBody>
      </p:sp>
      <p:sp>
        <p:nvSpPr>
          <p:cNvPr id="11" name="Google Shape;161;p8">
            <a:extLst>
              <a:ext uri="{FF2B5EF4-FFF2-40B4-BE49-F238E27FC236}">
                <a16:creationId xmlns:a16="http://schemas.microsoft.com/office/drawing/2014/main" id="{EFD97CDC-F8E9-3519-FFE8-7AC2D63DEF5E}"/>
              </a:ext>
            </a:extLst>
          </p:cNvPr>
          <p:cNvSpPr txBox="1">
            <a:spLocks/>
          </p:cNvSpPr>
          <p:nvPr/>
        </p:nvSpPr>
        <p:spPr>
          <a:xfrm>
            <a:off x="8040815" y="2547814"/>
            <a:ext cx="3294743" cy="3443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US" sz="1400" dirty="0"/>
              <a:t>Assesses the company’s risk of bankruptcy based on profitability, solvency, and liquidity (Rodgers, 2017).</a:t>
            </a:r>
          </a:p>
          <a:p>
            <a:pPr marL="285750" indent="-285750">
              <a:spcAft>
                <a:spcPts val="1200"/>
              </a:spcAft>
              <a:buFont typeface="Arial" panose="020B0604020202020204" pitchFamily="34" charset="0"/>
              <a:buChar char="•"/>
            </a:pPr>
            <a:r>
              <a:rPr lang="en-US" sz="1400" dirty="0"/>
              <a:t>Higher scores are indicative of a higher risk of defaults.</a:t>
            </a:r>
          </a:p>
          <a:p>
            <a:pPr marL="0" indent="0">
              <a:spcAft>
                <a:spcPts val="1200"/>
              </a:spcAft>
            </a:pPr>
            <a:endParaRPr lang="en-US" sz="14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2D33F7E-4A3A-52E0-0CD1-AAF56AC15E27}"/>
                  </a:ext>
                </a:extLst>
              </p:cNvPr>
              <p:cNvSpPr txBox="1"/>
              <p:nvPr/>
            </p:nvSpPr>
            <p:spPr>
              <a:xfrm>
                <a:off x="8195979" y="4127261"/>
                <a:ext cx="2617637" cy="2385846"/>
              </a:xfrm>
              <a:prstGeom prst="rect">
                <a:avLst/>
              </a:prstGeom>
              <a:noFill/>
            </p:spPr>
            <p:txBody>
              <a:bodyPr wrap="square">
                <a:spAutoFit/>
              </a:bodyPr>
              <a:lstStyle/>
              <a:p>
                <a:pPr>
                  <a:lnSpc>
                    <a:spcPct val="140000"/>
                  </a:lnSpc>
                </a:pPr>
                <a14:m>
                  <m:oMathPara xmlns:m="http://schemas.openxmlformats.org/officeDocument/2006/math">
                    <m:oMathParaPr>
                      <m:jc m:val="centerGroup"/>
                    </m:oMathParaPr>
                    <m:oMath xmlns:m="http://schemas.openxmlformats.org/officeDocument/2006/math">
                      <m:r>
                        <a:rPr lang="en-SG" b="1" i="1" smtClean="0">
                          <a:latin typeface="Cambria Math" panose="02040503050406030204" pitchFamily="18" charset="0"/>
                        </a:rPr>
                        <m:t>𝒁𝒎𝒊𝒋𝒆𝒘𝒔𝒌𝒊</m:t>
                      </m:r>
                      <m:r>
                        <a:rPr lang="en-SG" b="1" i="0">
                          <a:latin typeface="Cambria Math" panose="02040503050406030204" pitchFamily="18" charset="0"/>
                        </a:rPr>
                        <m:t> </m:t>
                      </m:r>
                      <m:r>
                        <a:rPr lang="en-SG" b="1" i="1">
                          <a:latin typeface="Cambria Math" panose="02040503050406030204" pitchFamily="18" charset="0"/>
                        </a:rPr>
                        <m:t>𝒔𝒄𝒐𝒓𝒆</m:t>
                      </m:r>
                      <m:r>
                        <a:rPr lang="en-SG" i="0">
                          <a:latin typeface="Cambria Math" panose="02040503050406030204" pitchFamily="18" charset="0"/>
                        </a:rPr>
                        <m:t> = −4.336 </m:t>
                      </m:r>
                      <m:r>
                        <a:rPr lang="en-SG" b="0" i="0" smtClean="0">
                          <a:latin typeface="Cambria Math" panose="02040503050406030204" pitchFamily="18" charset="0"/>
                        </a:rPr>
                        <m:t>                         </m:t>
                      </m:r>
                      <m:r>
                        <a:rPr lang="en-SG" i="0">
                          <a:latin typeface="Cambria Math" panose="02040503050406030204" pitchFamily="18" charset="0"/>
                        </a:rPr>
                        <m:t>− 4.513 ∗</m:t>
                      </m:r>
                      <m:f>
                        <m:fPr>
                          <m:ctrlPr>
                            <a:rPr lang="en-SG" i="1">
                              <a:solidFill>
                                <a:srgbClr val="836967"/>
                              </a:solidFill>
                              <a:latin typeface="Cambria Math" panose="02040503050406030204" pitchFamily="18" charset="0"/>
                            </a:rPr>
                          </m:ctrlPr>
                        </m:fPr>
                        <m:num>
                          <m:r>
                            <a:rPr lang="en-SG" i="1">
                              <a:latin typeface="Cambria Math" panose="02040503050406030204" pitchFamily="18" charset="0"/>
                            </a:rPr>
                            <m:t>𝑁𝑒𝑡</m:t>
                          </m:r>
                          <m:r>
                            <a:rPr lang="en-SG" i="0">
                              <a:latin typeface="Cambria Math" panose="02040503050406030204" pitchFamily="18" charset="0"/>
                            </a:rPr>
                            <m:t> </m:t>
                          </m:r>
                          <m:r>
                            <a:rPr lang="en-SG" i="1">
                              <a:latin typeface="Cambria Math" panose="02040503050406030204" pitchFamily="18" charset="0"/>
                            </a:rPr>
                            <m:t>𝑖𝑛𝑐𝑜𝑚𝑒</m:t>
                          </m:r>
                        </m:num>
                        <m:den>
                          <m:r>
                            <a:rPr lang="en-SG" i="1">
                              <a:latin typeface="Cambria Math" panose="02040503050406030204" pitchFamily="18" charset="0"/>
                            </a:rPr>
                            <m:t>𝑇𝑜𝑡𝑎𝑙</m:t>
                          </m:r>
                          <m:r>
                            <a:rPr lang="en-SG" i="0">
                              <a:latin typeface="Cambria Math" panose="02040503050406030204" pitchFamily="18" charset="0"/>
                            </a:rPr>
                            <m:t> </m:t>
                          </m:r>
                          <m:r>
                            <a:rPr lang="en-SG" i="1">
                              <a:latin typeface="Cambria Math" panose="02040503050406030204" pitchFamily="18" charset="0"/>
                            </a:rPr>
                            <m:t>𝑎𝑠𝑠𝑒𝑡𝑠</m:t>
                          </m:r>
                        </m:den>
                      </m:f>
                      <m:r>
                        <a:rPr lang="en-SG" i="0">
                          <a:latin typeface="Cambria Math" panose="02040503050406030204" pitchFamily="18" charset="0"/>
                        </a:rPr>
                        <m:t> + 5.679 ∗</m:t>
                      </m:r>
                      <m:f>
                        <m:fPr>
                          <m:ctrlPr>
                            <a:rPr lang="en-SG" i="1">
                              <a:solidFill>
                                <a:srgbClr val="836967"/>
                              </a:solidFill>
                              <a:latin typeface="Cambria Math" panose="02040503050406030204" pitchFamily="18" charset="0"/>
                            </a:rPr>
                          </m:ctrlPr>
                        </m:fPr>
                        <m:num>
                          <m:r>
                            <a:rPr lang="en-SG" i="1">
                              <a:latin typeface="Cambria Math" panose="02040503050406030204" pitchFamily="18" charset="0"/>
                            </a:rPr>
                            <m:t>𝑇𝑜𝑡𝑎𝑙</m:t>
                          </m:r>
                          <m:r>
                            <a:rPr lang="en-SG" i="0">
                              <a:latin typeface="Cambria Math" panose="02040503050406030204" pitchFamily="18" charset="0"/>
                            </a:rPr>
                            <m:t> </m:t>
                          </m:r>
                          <m:r>
                            <a:rPr lang="en-SG" i="1">
                              <a:latin typeface="Cambria Math" panose="02040503050406030204" pitchFamily="18" charset="0"/>
                            </a:rPr>
                            <m:t>𝑙𝑖𝑎𝑏𝑖𝑙𝑖𝑡𝑖𝑒𝑠</m:t>
                          </m:r>
                        </m:num>
                        <m:den>
                          <m:r>
                            <a:rPr lang="en-SG" i="1">
                              <a:latin typeface="Cambria Math" panose="02040503050406030204" pitchFamily="18" charset="0"/>
                            </a:rPr>
                            <m:t>𝑇𝑜𝑡𝑎𝑙</m:t>
                          </m:r>
                          <m:r>
                            <a:rPr lang="en-SG" i="0">
                              <a:latin typeface="Cambria Math" panose="02040503050406030204" pitchFamily="18" charset="0"/>
                            </a:rPr>
                            <m:t> </m:t>
                          </m:r>
                          <m:r>
                            <a:rPr lang="en-SG" i="1">
                              <a:latin typeface="Cambria Math" panose="02040503050406030204" pitchFamily="18" charset="0"/>
                            </a:rPr>
                            <m:t>𝑎𝑠𝑠𝑒𝑡𝑠</m:t>
                          </m:r>
                        </m:den>
                      </m:f>
                      <m:r>
                        <a:rPr lang="en-SG" i="0">
                          <a:latin typeface="Cambria Math" panose="02040503050406030204" pitchFamily="18" charset="0"/>
                        </a:rPr>
                        <m:t> + 0.004 ∗</m:t>
                      </m:r>
                      <m:f>
                        <m:fPr>
                          <m:ctrlPr>
                            <a:rPr lang="en-SG" i="1">
                              <a:solidFill>
                                <a:srgbClr val="836967"/>
                              </a:solidFill>
                              <a:latin typeface="Cambria Math" panose="02040503050406030204" pitchFamily="18" charset="0"/>
                            </a:rPr>
                          </m:ctrlPr>
                        </m:fPr>
                        <m:num>
                          <m:r>
                            <a:rPr lang="en-SG" i="1">
                              <a:latin typeface="Cambria Math" panose="02040503050406030204" pitchFamily="18" charset="0"/>
                            </a:rPr>
                            <m:t>𝐶𝑢𝑟𝑟𝑒𝑛𝑡</m:t>
                          </m:r>
                          <m:r>
                            <a:rPr lang="en-SG" i="0">
                              <a:latin typeface="Cambria Math" panose="02040503050406030204" pitchFamily="18" charset="0"/>
                            </a:rPr>
                            <m:t> </m:t>
                          </m:r>
                          <m:r>
                            <a:rPr lang="en-SG" i="1">
                              <a:latin typeface="Cambria Math" panose="02040503050406030204" pitchFamily="18" charset="0"/>
                            </a:rPr>
                            <m:t>𝑎𝑠𝑠𝑒𝑡𝑠</m:t>
                          </m:r>
                        </m:num>
                        <m:den>
                          <m:r>
                            <a:rPr lang="en-SG" i="1">
                              <a:latin typeface="Cambria Math" panose="02040503050406030204" pitchFamily="18" charset="0"/>
                            </a:rPr>
                            <m:t>𝐶𝑢𝑟𝑟𝑒𝑛𝑡</m:t>
                          </m:r>
                          <m:r>
                            <a:rPr lang="en-SG" i="0">
                              <a:latin typeface="Cambria Math" panose="02040503050406030204" pitchFamily="18" charset="0"/>
                            </a:rPr>
                            <m:t> </m:t>
                          </m:r>
                          <m:r>
                            <a:rPr lang="en-SG" i="1">
                              <a:latin typeface="Cambria Math" panose="02040503050406030204" pitchFamily="18" charset="0"/>
                            </a:rPr>
                            <m:t>𝑙𝑖𝑎𝑏𝑖𝑙𝑖𝑡𝑖𝑒𝑠</m:t>
                          </m:r>
                        </m:den>
                      </m:f>
                    </m:oMath>
                  </m:oMathPara>
                </a14:m>
                <a:endParaRPr lang="en-SG" dirty="0"/>
              </a:p>
            </p:txBody>
          </p:sp>
        </mc:Choice>
        <mc:Fallback xmlns="">
          <p:sp>
            <p:nvSpPr>
              <p:cNvPr id="13" name="TextBox 12">
                <a:extLst>
                  <a:ext uri="{FF2B5EF4-FFF2-40B4-BE49-F238E27FC236}">
                    <a16:creationId xmlns:a16="http://schemas.microsoft.com/office/drawing/2014/main" id="{92D33F7E-4A3A-52E0-0CD1-AAF56AC15E27}"/>
                  </a:ext>
                </a:extLst>
              </p:cNvPr>
              <p:cNvSpPr txBox="1">
                <a:spLocks noRot="1" noChangeAspect="1" noMove="1" noResize="1" noEditPoints="1" noAdjustHandles="1" noChangeArrowheads="1" noChangeShapeType="1" noTextEdit="1"/>
              </p:cNvSpPr>
              <p:nvPr/>
            </p:nvSpPr>
            <p:spPr>
              <a:xfrm>
                <a:off x="8195979" y="4127261"/>
                <a:ext cx="2617637" cy="2385846"/>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40E6851-C312-79AB-7853-D064921C5071}"/>
                  </a:ext>
                </a:extLst>
              </p:cNvPr>
              <p:cNvSpPr txBox="1"/>
              <p:nvPr/>
            </p:nvSpPr>
            <p:spPr>
              <a:xfrm>
                <a:off x="4609049" y="4143303"/>
                <a:ext cx="2617637" cy="1047082"/>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SG" b="1" i="1" smtClean="0">
                          <a:latin typeface="Cambria Math" panose="02040503050406030204" pitchFamily="18" charset="0"/>
                        </a:rPr>
                        <m:t>𝑴𝒂𝒓𝒌𝒆𝒕</m:t>
                      </m:r>
                      <m:r>
                        <a:rPr lang="en-SG" b="1" i="1" smtClean="0">
                          <a:latin typeface="Cambria Math" panose="02040503050406030204" pitchFamily="18" charset="0"/>
                        </a:rPr>
                        <m:t> </m:t>
                      </m:r>
                      <m:r>
                        <a:rPr lang="en-SG" b="1" i="1" smtClean="0">
                          <a:latin typeface="Cambria Math" panose="02040503050406030204" pitchFamily="18" charset="0"/>
                        </a:rPr>
                        <m:t>𝑽𝒂𝒍</m:t>
                      </m:r>
                      <m:r>
                        <a:rPr lang="en-SG" b="1" i="0" smtClean="0">
                          <a:latin typeface="Cambria Math" panose="02040503050406030204" pitchFamily="18" charset="0"/>
                        </a:rPr>
                        <m:t>𝐮𝐞</m:t>
                      </m:r>
                      <m:r>
                        <a:rPr lang="en-SG" i="0">
                          <a:latin typeface="Cambria Math" panose="02040503050406030204" pitchFamily="18" charset="0"/>
                        </a:rPr>
                        <m:t>=</m:t>
                      </m:r>
                      <m:r>
                        <a:rPr lang="en-SG" i="1">
                          <a:latin typeface="Cambria Math" panose="02040503050406030204" pitchFamily="18" charset="0"/>
                        </a:rPr>
                        <m:t>𝑆h𝑎𝑟𝑒</m:t>
                      </m:r>
                      <m:r>
                        <a:rPr lang="en-SG" i="0">
                          <a:latin typeface="Cambria Math" panose="02040503050406030204" pitchFamily="18" charset="0"/>
                        </a:rPr>
                        <m:t> </m:t>
                      </m:r>
                      <m:r>
                        <a:rPr lang="en-SG" i="1">
                          <a:latin typeface="Cambria Math" panose="02040503050406030204" pitchFamily="18" charset="0"/>
                        </a:rPr>
                        <m:t>𝑃𝑟𝑖𝑐𝑒</m:t>
                      </m:r>
                      <m:r>
                        <a:rPr lang="en-SG" i="0">
                          <a:latin typeface="Cambria Math" panose="02040503050406030204" pitchFamily="18" charset="0"/>
                        </a:rPr>
                        <m:t>∗</m:t>
                      </m:r>
                      <m:d>
                        <m:dPr>
                          <m:ctrlPr>
                            <a:rPr lang="en-SG" i="1">
                              <a:solidFill>
                                <a:srgbClr val="836967"/>
                              </a:solidFill>
                              <a:latin typeface="Cambria Math" panose="02040503050406030204" pitchFamily="18" charset="0"/>
                            </a:rPr>
                          </m:ctrlPr>
                        </m:dPr>
                        <m:e>
                          <m:r>
                            <a:rPr lang="en-SG" i="0">
                              <a:latin typeface="Cambria Math" panose="02040503050406030204" pitchFamily="18" charset="0"/>
                            </a:rPr>
                            <m:t># </m:t>
                          </m:r>
                          <m:r>
                            <a:rPr lang="en-SG" i="1">
                              <a:latin typeface="Cambria Math" panose="02040503050406030204" pitchFamily="18" charset="0"/>
                            </a:rPr>
                            <m:t>𝑇𝑜𝑡𝑎𝑙</m:t>
                          </m:r>
                          <m:r>
                            <a:rPr lang="en-SG" i="0">
                              <a:latin typeface="Cambria Math" panose="02040503050406030204" pitchFamily="18" charset="0"/>
                            </a:rPr>
                            <m:t> </m:t>
                          </m:r>
                          <m:r>
                            <a:rPr lang="en-SG" i="1">
                              <a:latin typeface="Cambria Math" panose="02040503050406030204" pitchFamily="18" charset="0"/>
                            </a:rPr>
                            <m:t>𝑂𝑢𝑡𝑠𝑡𝑎𝑛𝑑𝑖𝑛𝑔</m:t>
                          </m:r>
                          <m:r>
                            <a:rPr lang="en-SG" i="0">
                              <a:latin typeface="Cambria Math" panose="02040503050406030204" pitchFamily="18" charset="0"/>
                            </a:rPr>
                            <m:t> </m:t>
                          </m:r>
                          <m:r>
                            <a:rPr lang="en-SG" i="1">
                              <a:latin typeface="Cambria Math" panose="02040503050406030204" pitchFamily="18" charset="0"/>
                            </a:rPr>
                            <m:t>𝑆h𝑎𝑟𝑒𝑠</m:t>
                          </m:r>
                        </m:e>
                      </m:d>
                    </m:oMath>
                  </m:oMathPara>
                </a14:m>
                <a:endParaRPr lang="en-SG" dirty="0"/>
              </a:p>
            </p:txBody>
          </p:sp>
        </mc:Choice>
        <mc:Fallback xmlns="">
          <p:sp>
            <p:nvSpPr>
              <p:cNvPr id="15" name="TextBox 14">
                <a:extLst>
                  <a:ext uri="{FF2B5EF4-FFF2-40B4-BE49-F238E27FC236}">
                    <a16:creationId xmlns:a16="http://schemas.microsoft.com/office/drawing/2014/main" id="{340E6851-C312-79AB-7853-D064921C5071}"/>
                  </a:ext>
                </a:extLst>
              </p:cNvPr>
              <p:cNvSpPr txBox="1">
                <a:spLocks noRot="1" noChangeAspect="1" noMove="1" noResize="1" noEditPoints="1" noAdjustHandles="1" noChangeArrowheads="1" noChangeShapeType="1" noTextEdit="1"/>
              </p:cNvSpPr>
              <p:nvPr/>
            </p:nvSpPr>
            <p:spPr>
              <a:xfrm>
                <a:off x="4609049" y="4143303"/>
                <a:ext cx="2617637" cy="1047082"/>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CA8A4B3-235D-690B-4BA0-84A8D4E65610}"/>
                  </a:ext>
                </a:extLst>
              </p:cNvPr>
              <p:cNvSpPr txBox="1"/>
              <p:nvPr/>
            </p:nvSpPr>
            <p:spPr>
              <a:xfrm>
                <a:off x="1229561" y="4143303"/>
                <a:ext cx="2374232" cy="1013226"/>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SG" b="1" i="1" smtClean="0">
                          <a:latin typeface="Cambria Math" panose="02040503050406030204" pitchFamily="18" charset="0"/>
                        </a:rPr>
                        <m:t>𝑹</m:t>
                      </m:r>
                      <m:r>
                        <a:rPr lang="en-SG" b="1" i="0" smtClean="0">
                          <a:latin typeface="Cambria Math" panose="02040503050406030204" pitchFamily="18" charset="0"/>
                        </a:rPr>
                        <m:t>𝐞𝐭𝐮𝐫𝐧</m:t>
                      </m:r>
                      <m:r>
                        <a:rPr lang="en-SG" b="1" i="0" smtClean="0">
                          <a:latin typeface="Cambria Math" panose="02040503050406030204" pitchFamily="18" charset="0"/>
                        </a:rPr>
                        <m:t> </m:t>
                      </m:r>
                      <m:r>
                        <a:rPr lang="en-SG" b="1" i="0" smtClean="0">
                          <a:latin typeface="Cambria Math" panose="02040503050406030204" pitchFamily="18" charset="0"/>
                        </a:rPr>
                        <m:t>𝐨𝐧</m:t>
                      </m:r>
                      <m:r>
                        <a:rPr lang="en-SG" b="1" i="0" smtClean="0">
                          <a:latin typeface="Cambria Math" panose="02040503050406030204" pitchFamily="18" charset="0"/>
                        </a:rPr>
                        <m:t> </m:t>
                      </m:r>
                      <m:r>
                        <a:rPr lang="en-SG" b="1" i="0" smtClean="0">
                          <a:latin typeface="Cambria Math" panose="02040503050406030204" pitchFamily="18" charset="0"/>
                        </a:rPr>
                        <m:t>𝐀𝐬𝐬𝐞𝐭𝐬</m:t>
                      </m:r>
                      <m:r>
                        <a:rPr lang="en-SG" i="0">
                          <a:latin typeface="Cambria Math" panose="02040503050406030204" pitchFamily="18" charset="0"/>
                        </a:rPr>
                        <m:t>=</m:t>
                      </m:r>
                      <m:f>
                        <m:fPr>
                          <m:ctrlPr>
                            <a:rPr lang="en-SG" i="1">
                              <a:solidFill>
                                <a:srgbClr val="836967"/>
                              </a:solidFill>
                              <a:latin typeface="Cambria Math" panose="02040503050406030204" pitchFamily="18" charset="0"/>
                            </a:rPr>
                          </m:ctrlPr>
                        </m:fPr>
                        <m:num>
                          <m:r>
                            <a:rPr lang="en-SG" i="1">
                              <a:latin typeface="Cambria Math" panose="02040503050406030204" pitchFamily="18" charset="0"/>
                            </a:rPr>
                            <m:t>𝑁𝑒𝑡</m:t>
                          </m:r>
                          <m:r>
                            <a:rPr lang="en-SG" i="0">
                              <a:latin typeface="Cambria Math" panose="02040503050406030204" pitchFamily="18" charset="0"/>
                            </a:rPr>
                            <m:t> </m:t>
                          </m:r>
                          <m:r>
                            <a:rPr lang="en-SG" i="1">
                              <a:latin typeface="Cambria Math" panose="02040503050406030204" pitchFamily="18" charset="0"/>
                            </a:rPr>
                            <m:t>𝐼𝑛𝑐𝑜𝑚𝑒</m:t>
                          </m:r>
                        </m:num>
                        <m:den>
                          <m:r>
                            <a:rPr lang="en-SG" i="1">
                              <a:latin typeface="Cambria Math" panose="02040503050406030204" pitchFamily="18" charset="0"/>
                            </a:rPr>
                            <m:t>𝑇𝑜𝑡𝑎𝑙</m:t>
                          </m:r>
                          <m:r>
                            <a:rPr lang="en-SG" i="0">
                              <a:latin typeface="Cambria Math" panose="02040503050406030204" pitchFamily="18" charset="0"/>
                            </a:rPr>
                            <m:t> </m:t>
                          </m:r>
                          <m:r>
                            <a:rPr lang="en-SG" i="1">
                              <a:latin typeface="Cambria Math" panose="02040503050406030204" pitchFamily="18" charset="0"/>
                            </a:rPr>
                            <m:t>𝐴𝑠𝑠𝑒𝑡𝑠</m:t>
                          </m:r>
                        </m:den>
                      </m:f>
                    </m:oMath>
                  </m:oMathPara>
                </a14:m>
                <a:endParaRPr lang="en-SG" dirty="0"/>
              </a:p>
            </p:txBody>
          </p:sp>
        </mc:Choice>
        <mc:Fallback xmlns="">
          <p:sp>
            <p:nvSpPr>
              <p:cNvPr id="17" name="TextBox 16">
                <a:extLst>
                  <a:ext uri="{FF2B5EF4-FFF2-40B4-BE49-F238E27FC236}">
                    <a16:creationId xmlns:a16="http://schemas.microsoft.com/office/drawing/2014/main" id="{2CA8A4B3-235D-690B-4BA0-84A8D4E65610}"/>
                  </a:ext>
                </a:extLst>
              </p:cNvPr>
              <p:cNvSpPr txBox="1">
                <a:spLocks noRot="1" noChangeAspect="1" noMove="1" noResize="1" noEditPoints="1" noAdjustHandles="1" noChangeArrowheads="1" noChangeShapeType="1" noTextEdit="1"/>
              </p:cNvSpPr>
              <p:nvPr/>
            </p:nvSpPr>
            <p:spPr>
              <a:xfrm>
                <a:off x="1229561" y="4143303"/>
                <a:ext cx="2374232" cy="1013226"/>
              </a:xfrm>
              <a:prstGeom prst="rect">
                <a:avLst/>
              </a:prstGeom>
              <a:blipFill>
                <a:blip r:embed="rId6"/>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3304443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Model and Hypothesis</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p:txBody>
          <a:bodyPr/>
          <a:lstStyle/>
          <a:p>
            <a:r>
              <a:rPr lang="en-SG" dirty="0"/>
              <a:t>What was being tested, and how?</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39482B9-D9FE-31DB-CE69-23274156600E}"/>
                  </a:ext>
                </a:extLst>
              </p:cNvPr>
              <p:cNvSpPr txBox="1"/>
              <p:nvPr/>
            </p:nvSpPr>
            <p:spPr>
              <a:xfrm>
                <a:off x="1944862" y="1997884"/>
                <a:ext cx="6096000" cy="317203"/>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SG" i="1" smtClean="0">
                          <a:latin typeface="Cambria Math" panose="02040503050406030204" pitchFamily="18" charset="0"/>
                        </a:rPr>
                        <m:t>𝑅𝑂</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𝐴</m:t>
                          </m:r>
                        </m:e>
                        <m:sub>
                          <m:r>
                            <a:rPr lang="en-SG" i="1">
                              <a:latin typeface="Cambria Math" panose="02040503050406030204" pitchFamily="18" charset="0"/>
                            </a:rPr>
                            <m:t>𝑡</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0</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1</m:t>
                          </m:r>
                        </m:sub>
                      </m:sSub>
                      <m:r>
                        <a:rPr lang="en-SG" i="1">
                          <a:latin typeface="Cambria Math" panose="02040503050406030204" pitchFamily="18" charset="0"/>
                        </a:rPr>
                        <m:t>𝑇</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𝐶</m:t>
                          </m:r>
                        </m:e>
                        <m:sub>
                          <m:r>
                            <a:rPr lang="en-SG" i="1">
                              <a:latin typeface="Cambria Math" panose="02040503050406030204" pitchFamily="18" charset="0"/>
                            </a:rPr>
                            <m:t>𝑡</m:t>
                          </m:r>
                          <m:r>
                            <a:rPr lang="en-SG" i="0">
                              <a:latin typeface="Cambria Math" panose="02040503050406030204" pitchFamily="18" charset="0"/>
                            </a:rPr>
                            <m:t>,2</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𝐵</m:t>
                          </m:r>
                        </m:e>
                        <m:sub>
                          <m:r>
                            <a:rPr lang="en-SG" i="0">
                              <a:latin typeface="Cambria Math" panose="02040503050406030204" pitchFamily="18" charset="0"/>
                            </a:rPr>
                            <m:t>2</m:t>
                          </m:r>
                        </m:sub>
                      </m:sSub>
                      <m:r>
                        <a:rPr lang="en-SG" i="1">
                          <a:latin typeface="Cambria Math" panose="02040503050406030204" pitchFamily="18" charset="0"/>
                        </a:rPr>
                        <m:t>𝑇</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𝐶</m:t>
                          </m:r>
                        </m:e>
                        <m:sub>
                          <m:r>
                            <a:rPr lang="en-SG" i="1">
                              <a:latin typeface="Cambria Math" panose="02040503050406030204" pitchFamily="18" charset="0"/>
                            </a:rPr>
                            <m:t>𝑡</m:t>
                          </m:r>
                          <m:r>
                            <a:rPr lang="en-SG" i="0">
                              <a:latin typeface="Cambria Math" panose="02040503050406030204" pitchFamily="18" charset="0"/>
                            </a:rPr>
                            <m:t>,2</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𝐵</m:t>
                          </m:r>
                        </m:e>
                        <m:sub>
                          <m:r>
                            <a:rPr lang="en-SG" i="1">
                              <a:latin typeface="Cambria Math" panose="02040503050406030204" pitchFamily="18" charset="0"/>
                            </a:rPr>
                            <m:t>𝑘</m:t>
                          </m:r>
                        </m:sub>
                      </m:sSub>
                      <m:r>
                        <a:rPr lang="en-SG" i="1">
                          <a:latin typeface="Cambria Math" panose="02040503050406030204" pitchFamily="18" charset="0"/>
                        </a:rPr>
                        <m:t>𝑇</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𝐶</m:t>
                          </m:r>
                        </m:e>
                        <m:sub>
                          <m:r>
                            <a:rPr lang="en-SG" i="1">
                              <a:latin typeface="Cambria Math" panose="02040503050406030204" pitchFamily="18" charset="0"/>
                            </a:rPr>
                            <m:t>𝑡</m:t>
                          </m:r>
                          <m:r>
                            <a:rPr lang="en-SG" i="0">
                              <a:latin typeface="Cambria Math" panose="02040503050406030204" pitchFamily="18" charset="0"/>
                            </a:rPr>
                            <m:t>,</m:t>
                          </m:r>
                          <m:r>
                            <a:rPr lang="en-SG" i="1">
                              <a:latin typeface="Cambria Math" panose="02040503050406030204" pitchFamily="18" charset="0"/>
                            </a:rPr>
                            <m:t>𝑘</m:t>
                          </m:r>
                        </m:sub>
                      </m:sSub>
                      <m:r>
                        <a:rPr lang="en-SG" i="0">
                          <a:latin typeface="Cambria Math" panose="02040503050406030204" pitchFamily="18" charset="0"/>
                        </a:rPr>
                        <m:t>+</m:t>
                      </m:r>
                      <m:r>
                        <a:rPr lang="en-SG" i="1">
                          <a:latin typeface="Cambria Math" panose="02040503050406030204" pitchFamily="18" charset="0"/>
                        </a:rPr>
                        <m:t>𝜖</m:t>
                      </m:r>
                    </m:oMath>
                  </m:oMathPara>
                </a14:m>
                <a:endParaRPr lang="en-SG" dirty="0"/>
              </a:p>
            </p:txBody>
          </p:sp>
        </mc:Choice>
        <mc:Fallback xmlns="">
          <p:sp>
            <p:nvSpPr>
              <p:cNvPr id="5" name="TextBox 4">
                <a:extLst>
                  <a:ext uri="{FF2B5EF4-FFF2-40B4-BE49-F238E27FC236}">
                    <a16:creationId xmlns:a16="http://schemas.microsoft.com/office/drawing/2014/main" id="{139482B9-D9FE-31DB-CE69-23274156600E}"/>
                  </a:ext>
                </a:extLst>
              </p:cNvPr>
              <p:cNvSpPr txBox="1">
                <a:spLocks noRot="1" noChangeAspect="1" noMove="1" noResize="1" noEditPoints="1" noAdjustHandles="1" noChangeArrowheads="1" noChangeShapeType="1" noTextEdit="1"/>
              </p:cNvSpPr>
              <p:nvPr/>
            </p:nvSpPr>
            <p:spPr>
              <a:xfrm>
                <a:off x="1944862" y="1997884"/>
                <a:ext cx="6096000" cy="317203"/>
              </a:xfrm>
              <a:prstGeom prst="rect">
                <a:avLst/>
              </a:prstGeom>
              <a:blipFill>
                <a:blip r:embed="rId3"/>
                <a:stretch>
                  <a:fillRect b="-576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CCDBBA6-E7D1-2F51-05DC-E46DF7DBF281}"/>
                  </a:ext>
                </a:extLst>
              </p:cNvPr>
              <p:cNvSpPr txBox="1"/>
              <p:nvPr/>
            </p:nvSpPr>
            <p:spPr>
              <a:xfrm>
                <a:off x="1944862" y="3819453"/>
                <a:ext cx="6096000" cy="307777"/>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SG" i="1" smtClean="0">
                          <a:latin typeface="Cambria Math" panose="02040503050406030204" pitchFamily="18" charset="0"/>
                        </a:rPr>
                        <m:t>𝑅𝑂</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𝐴</m:t>
                          </m:r>
                        </m:e>
                        <m:sub>
                          <m:r>
                            <a:rPr lang="en-SG" i="1">
                              <a:latin typeface="Cambria Math" panose="02040503050406030204" pitchFamily="18" charset="0"/>
                            </a:rPr>
                            <m:t>𝑡</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0</m:t>
                          </m:r>
                        </m:sub>
                      </m:sSub>
                      <m:r>
                        <a:rPr lang="en-SG" i="0">
                          <a:latin typeface="Cambria Math" panose="02040503050406030204" pitchFamily="18" charset="0"/>
                        </a:rPr>
                        <m:t>+</m:t>
                      </m:r>
                      <m:r>
                        <a:rPr lang="en-SG" i="1">
                          <a:latin typeface="Cambria Math" panose="02040503050406030204" pitchFamily="18" charset="0"/>
                        </a:rPr>
                        <m:t>𝑅</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𝐸</m:t>
                          </m:r>
                        </m:e>
                        <m:sub>
                          <m:r>
                            <a:rPr lang="en-SG" i="1">
                              <a:latin typeface="Cambria Math" panose="02040503050406030204" pitchFamily="18" charset="0"/>
                            </a:rPr>
                            <m:t>𝑡</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𝑆</m:t>
                          </m:r>
                        </m:e>
                        <m:sub>
                          <m:r>
                            <a:rPr lang="en-SG" i="1">
                              <a:latin typeface="Cambria Math" panose="02040503050406030204" pitchFamily="18" charset="0"/>
                            </a:rPr>
                            <m:t>𝑡</m:t>
                          </m:r>
                        </m:sub>
                      </m:sSub>
                      <m:r>
                        <a:rPr lang="en-SG" i="0">
                          <a:latin typeface="Cambria Math" panose="02040503050406030204" pitchFamily="18" charset="0"/>
                        </a:rPr>
                        <m:t>+</m:t>
                      </m:r>
                      <m:r>
                        <a:rPr lang="en-SG" i="1">
                          <a:latin typeface="Cambria Math" panose="02040503050406030204" pitchFamily="18" charset="0"/>
                        </a:rPr>
                        <m:t>𝜖</m:t>
                      </m:r>
                    </m:oMath>
                  </m:oMathPara>
                </a14:m>
                <a:endParaRPr lang="en-SG" dirty="0"/>
              </a:p>
            </p:txBody>
          </p:sp>
        </mc:Choice>
        <mc:Fallback xmlns="">
          <p:sp>
            <p:nvSpPr>
              <p:cNvPr id="7" name="TextBox 6">
                <a:extLst>
                  <a:ext uri="{FF2B5EF4-FFF2-40B4-BE49-F238E27FC236}">
                    <a16:creationId xmlns:a16="http://schemas.microsoft.com/office/drawing/2014/main" id="{1CCDBBA6-E7D1-2F51-05DC-E46DF7DBF281}"/>
                  </a:ext>
                </a:extLst>
              </p:cNvPr>
              <p:cNvSpPr txBox="1">
                <a:spLocks noRot="1" noChangeAspect="1" noMove="1" noResize="1" noEditPoints="1" noAdjustHandles="1" noChangeArrowheads="1" noChangeShapeType="1" noTextEdit="1"/>
              </p:cNvSpPr>
              <p:nvPr/>
            </p:nvSpPr>
            <p:spPr>
              <a:xfrm>
                <a:off x="1944862" y="3819453"/>
                <a:ext cx="6096000" cy="307777"/>
              </a:xfrm>
              <a:prstGeom prst="rect">
                <a:avLst/>
              </a:prstGeom>
              <a:blipFill>
                <a:blip r:embed="rId4"/>
                <a:stretch>
                  <a:fillRect b="-1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66F6A6-F665-FA4D-FDA6-E6FE57E4CC86}"/>
                  </a:ext>
                </a:extLst>
              </p:cNvPr>
              <p:cNvSpPr txBox="1"/>
              <p:nvPr/>
            </p:nvSpPr>
            <p:spPr>
              <a:xfrm>
                <a:off x="1944862" y="2904939"/>
                <a:ext cx="8011886" cy="307777"/>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SG" i="1" smtClean="0">
                          <a:latin typeface="Cambria Math" panose="02040503050406030204" pitchFamily="18" charset="0"/>
                        </a:rPr>
                        <m:t>𝑀</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𝑉</m:t>
                          </m:r>
                        </m:e>
                        <m:sub>
                          <m:r>
                            <a:rPr lang="en-SG" i="1">
                              <a:latin typeface="Cambria Math" panose="02040503050406030204" pitchFamily="18" charset="0"/>
                            </a:rPr>
                            <m:t>𝑡</m:t>
                          </m:r>
                          <m:r>
                            <a:rPr lang="en-SG" i="0">
                              <a:latin typeface="Cambria Math" panose="02040503050406030204" pitchFamily="18" charset="0"/>
                            </a:rPr>
                            <m:t>+4</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0</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𝐵</m:t>
                          </m:r>
                        </m:e>
                        <m:sub>
                          <m:r>
                            <a:rPr lang="en-SG" i="0">
                              <a:latin typeface="Cambria Math" panose="02040503050406030204" pitchFamily="18" charset="0"/>
                            </a:rPr>
                            <m:t>1</m:t>
                          </m:r>
                        </m:sub>
                      </m:sSub>
                      <m:r>
                        <a:rPr lang="en-SG" i="1">
                          <a:latin typeface="Cambria Math" panose="02040503050406030204" pitchFamily="18" charset="0"/>
                        </a:rPr>
                        <m:t>𝐵</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𝑉</m:t>
                          </m:r>
                        </m:e>
                        <m:sub>
                          <m:r>
                            <a:rPr lang="en-SG" i="1">
                              <a:latin typeface="Cambria Math" panose="02040503050406030204" pitchFamily="18" charset="0"/>
                            </a:rPr>
                            <m:t>𝑡</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2</m:t>
                          </m:r>
                        </m:sub>
                      </m:sSub>
                      <m:r>
                        <a:rPr lang="en-SG" i="1">
                          <a:latin typeface="Cambria Math" panose="02040503050406030204" pitchFamily="18" charset="0"/>
                        </a:rPr>
                        <m:t>𝐸𝐴𝑅</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𝑁</m:t>
                          </m:r>
                        </m:e>
                        <m:sub>
                          <m:r>
                            <a:rPr lang="en-SG" i="1">
                              <a:latin typeface="Cambria Math" panose="02040503050406030204" pitchFamily="18" charset="0"/>
                            </a:rPr>
                            <m:t>𝑡</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3</m:t>
                          </m:r>
                        </m:sub>
                      </m:sSub>
                      <m:r>
                        <a:rPr lang="en-SG" i="1">
                          <a:latin typeface="Cambria Math" panose="02040503050406030204" pitchFamily="18" charset="0"/>
                        </a:rPr>
                        <m:t>𝐸𝐴𝑅</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𝑁</m:t>
                          </m:r>
                        </m:e>
                        <m:sub>
                          <m:r>
                            <a:rPr lang="en-SG" i="1">
                              <a:latin typeface="Cambria Math" panose="02040503050406030204" pitchFamily="18" charset="0"/>
                            </a:rPr>
                            <m:t>𝑡</m:t>
                          </m:r>
                        </m:sub>
                      </m:sSub>
                      <m:r>
                        <a:rPr lang="en-SG" i="0">
                          <a:latin typeface="Cambria Math" panose="02040503050406030204" pitchFamily="18" charset="0"/>
                        </a:rPr>
                        <m:t>∗</m:t>
                      </m:r>
                      <m:r>
                        <a:rPr lang="en-SG" i="1">
                          <a:latin typeface="Cambria Math" panose="02040503050406030204" pitchFamily="18" charset="0"/>
                        </a:rPr>
                        <m:t>𝑁𝐸</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𝐺</m:t>
                          </m:r>
                        </m:e>
                        <m:sub>
                          <m:r>
                            <a:rPr lang="en-SG" i="1">
                              <a:latin typeface="Cambria Math" panose="02040503050406030204" pitchFamily="18" charset="0"/>
                            </a:rPr>
                            <m:t>𝑡</m:t>
                          </m:r>
                        </m:sub>
                      </m:sSub>
                      <m:r>
                        <a:rPr lang="en-SG" i="0">
                          <a:latin typeface="Cambria Math" panose="02040503050406030204" pitchFamily="18" charset="0"/>
                        </a:rPr>
                        <m:t>+</m:t>
                      </m:r>
                      <m:d>
                        <m:dPr>
                          <m:ctrlPr>
                            <a:rPr lang="en-SG" i="1">
                              <a:solidFill>
                                <a:srgbClr val="836967"/>
                              </a:solidFill>
                              <a:latin typeface="Cambria Math" panose="02040503050406030204" pitchFamily="18" charset="0"/>
                            </a:rPr>
                          </m:ctrlPr>
                        </m:dPr>
                        <m:e>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4</m:t>
                              </m:r>
                            </m:sub>
                          </m:sSub>
                          <m:r>
                            <a:rPr lang="en-SG" i="1">
                              <a:latin typeface="Cambria Math" panose="02040503050406030204" pitchFamily="18" charset="0"/>
                            </a:rPr>
                            <m:t>𝑇</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𝐶</m:t>
                              </m:r>
                            </m:e>
                            <m:sub>
                              <m:r>
                                <a:rPr lang="en-SG" i="0">
                                  <a:latin typeface="Cambria Math" panose="02040503050406030204" pitchFamily="18" charset="0"/>
                                </a:rPr>
                                <m:t>1</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5</m:t>
                              </m:r>
                            </m:sub>
                          </m:sSub>
                          <m:r>
                            <a:rPr lang="en-SG" i="1">
                              <a:latin typeface="Cambria Math" panose="02040503050406030204" pitchFamily="18" charset="0"/>
                            </a:rPr>
                            <m:t>𝑇</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𝐶</m:t>
                              </m:r>
                            </m:e>
                            <m:sub>
                              <m:r>
                                <a:rPr lang="en-SG" i="0">
                                  <a:latin typeface="Cambria Math" panose="02040503050406030204" pitchFamily="18" charset="0"/>
                                </a:rPr>
                                <m:t>2</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1">
                                  <a:latin typeface="Cambria Math" panose="02040503050406030204" pitchFamily="18" charset="0"/>
                                </a:rPr>
                                <m:t>𝑘</m:t>
                              </m:r>
                              <m:r>
                                <a:rPr lang="en-SG" i="0">
                                  <a:latin typeface="Cambria Math" panose="02040503050406030204" pitchFamily="18" charset="0"/>
                                </a:rPr>
                                <m:t>+3</m:t>
                              </m:r>
                            </m:sub>
                          </m:sSub>
                          <m:r>
                            <a:rPr lang="en-SG" i="1">
                              <a:latin typeface="Cambria Math" panose="02040503050406030204" pitchFamily="18" charset="0"/>
                            </a:rPr>
                            <m:t>𝑇</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𝐶</m:t>
                              </m:r>
                            </m:e>
                            <m:sub>
                              <m:r>
                                <a:rPr lang="en-SG" i="0">
                                  <a:latin typeface="Cambria Math" panose="02040503050406030204" pitchFamily="18" charset="0"/>
                                </a:rPr>
                                <m:t>3</m:t>
                              </m:r>
                            </m:sub>
                          </m:sSub>
                        </m:e>
                      </m:d>
                      <m:r>
                        <a:rPr lang="en-SG" i="0">
                          <a:latin typeface="Cambria Math" panose="02040503050406030204" pitchFamily="18" charset="0"/>
                        </a:rPr>
                        <m:t>+</m:t>
                      </m:r>
                      <m:r>
                        <a:rPr lang="en-SG" i="1">
                          <a:latin typeface="Cambria Math" panose="02040503050406030204" pitchFamily="18" charset="0"/>
                        </a:rPr>
                        <m:t>𝜖</m:t>
                      </m:r>
                    </m:oMath>
                  </m:oMathPara>
                </a14:m>
                <a:endParaRPr lang="en-SG" dirty="0"/>
              </a:p>
            </p:txBody>
          </p:sp>
        </mc:Choice>
        <mc:Fallback xmlns="">
          <p:sp>
            <p:nvSpPr>
              <p:cNvPr id="9" name="TextBox 8">
                <a:extLst>
                  <a:ext uri="{FF2B5EF4-FFF2-40B4-BE49-F238E27FC236}">
                    <a16:creationId xmlns:a16="http://schemas.microsoft.com/office/drawing/2014/main" id="{B466F6A6-F665-FA4D-FDA6-E6FE57E4CC86}"/>
                  </a:ext>
                </a:extLst>
              </p:cNvPr>
              <p:cNvSpPr txBox="1">
                <a:spLocks noRot="1" noChangeAspect="1" noMove="1" noResize="1" noEditPoints="1" noAdjustHandles="1" noChangeArrowheads="1" noChangeShapeType="1" noTextEdit="1"/>
              </p:cNvSpPr>
              <p:nvPr/>
            </p:nvSpPr>
            <p:spPr>
              <a:xfrm>
                <a:off x="1944862" y="2904939"/>
                <a:ext cx="8011886" cy="307777"/>
              </a:xfrm>
              <a:prstGeom prst="rect">
                <a:avLst/>
              </a:prstGeom>
              <a:blipFill>
                <a:blip r:embed="rId5"/>
                <a:stretch>
                  <a:fillRect b="-1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0540B9D-460F-83B0-B271-54A0FF6B86DB}"/>
                  </a:ext>
                </a:extLst>
              </p:cNvPr>
              <p:cNvSpPr txBox="1"/>
              <p:nvPr/>
            </p:nvSpPr>
            <p:spPr>
              <a:xfrm>
                <a:off x="1944862" y="2452699"/>
                <a:ext cx="6096000" cy="317203"/>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SG" i="1" smtClean="0">
                          <a:latin typeface="Cambria Math" panose="02040503050406030204" pitchFamily="18" charset="0"/>
                        </a:rPr>
                        <m:t>𝑍𝐽</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𝑆</m:t>
                          </m:r>
                        </m:e>
                        <m:sub>
                          <m:r>
                            <a:rPr lang="en-SG" i="1">
                              <a:latin typeface="Cambria Math" panose="02040503050406030204" pitchFamily="18" charset="0"/>
                            </a:rPr>
                            <m:t>𝑡</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0</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1</m:t>
                          </m:r>
                        </m:sub>
                      </m:sSub>
                      <m:r>
                        <a:rPr lang="en-SG" i="1">
                          <a:latin typeface="Cambria Math" panose="02040503050406030204" pitchFamily="18" charset="0"/>
                        </a:rPr>
                        <m:t>𝑇</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𝐶</m:t>
                          </m:r>
                        </m:e>
                        <m:sub>
                          <m:r>
                            <a:rPr lang="en-SG" i="1">
                              <a:latin typeface="Cambria Math" panose="02040503050406030204" pitchFamily="18" charset="0"/>
                            </a:rPr>
                            <m:t>𝑡</m:t>
                          </m:r>
                          <m:r>
                            <a:rPr lang="en-SG" i="0">
                              <a:latin typeface="Cambria Math" panose="02040503050406030204" pitchFamily="18" charset="0"/>
                            </a:rPr>
                            <m:t>,2</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𝐵</m:t>
                          </m:r>
                        </m:e>
                        <m:sub>
                          <m:r>
                            <a:rPr lang="en-SG" i="0">
                              <a:latin typeface="Cambria Math" panose="02040503050406030204" pitchFamily="18" charset="0"/>
                            </a:rPr>
                            <m:t>2</m:t>
                          </m:r>
                        </m:sub>
                      </m:sSub>
                      <m:r>
                        <a:rPr lang="en-SG" i="1">
                          <a:latin typeface="Cambria Math" panose="02040503050406030204" pitchFamily="18" charset="0"/>
                        </a:rPr>
                        <m:t>𝑇</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𝐶</m:t>
                          </m:r>
                        </m:e>
                        <m:sub>
                          <m:r>
                            <a:rPr lang="en-SG" i="1">
                              <a:latin typeface="Cambria Math" panose="02040503050406030204" pitchFamily="18" charset="0"/>
                            </a:rPr>
                            <m:t>𝑡</m:t>
                          </m:r>
                          <m:r>
                            <a:rPr lang="en-SG" i="0">
                              <a:latin typeface="Cambria Math" panose="02040503050406030204" pitchFamily="18" charset="0"/>
                            </a:rPr>
                            <m:t>,2</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𝐵</m:t>
                          </m:r>
                        </m:e>
                        <m:sub>
                          <m:r>
                            <a:rPr lang="en-SG" i="1">
                              <a:latin typeface="Cambria Math" panose="02040503050406030204" pitchFamily="18" charset="0"/>
                            </a:rPr>
                            <m:t>𝑘</m:t>
                          </m:r>
                        </m:sub>
                      </m:sSub>
                      <m:r>
                        <a:rPr lang="en-SG" i="1">
                          <a:latin typeface="Cambria Math" panose="02040503050406030204" pitchFamily="18" charset="0"/>
                        </a:rPr>
                        <m:t>𝑇</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𝐶</m:t>
                          </m:r>
                        </m:e>
                        <m:sub>
                          <m:r>
                            <a:rPr lang="en-SG" i="1">
                              <a:latin typeface="Cambria Math" panose="02040503050406030204" pitchFamily="18" charset="0"/>
                            </a:rPr>
                            <m:t>𝑡</m:t>
                          </m:r>
                          <m:r>
                            <a:rPr lang="en-SG" i="0">
                              <a:latin typeface="Cambria Math" panose="02040503050406030204" pitchFamily="18" charset="0"/>
                            </a:rPr>
                            <m:t>,</m:t>
                          </m:r>
                          <m:r>
                            <a:rPr lang="en-SG" i="1">
                              <a:latin typeface="Cambria Math" panose="02040503050406030204" pitchFamily="18" charset="0"/>
                            </a:rPr>
                            <m:t>𝑘</m:t>
                          </m:r>
                        </m:sub>
                      </m:sSub>
                      <m:r>
                        <a:rPr lang="en-SG" i="0">
                          <a:latin typeface="Cambria Math" panose="02040503050406030204" pitchFamily="18" charset="0"/>
                        </a:rPr>
                        <m:t>+</m:t>
                      </m:r>
                      <m:r>
                        <a:rPr lang="en-SG" i="1">
                          <a:latin typeface="Cambria Math" panose="02040503050406030204" pitchFamily="18" charset="0"/>
                        </a:rPr>
                        <m:t>𝜖</m:t>
                      </m:r>
                    </m:oMath>
                  </m:oMathPara>
                </a14:m>
                <a:endParaRPr lang="en-SG" dirty="0"/>
              </a:p>
            </p:txBody>
          </p:sp>
        </mc:Choice>
        <mc:Fallback xmlns="">
          <p:sp>
            <p:nvSpPr>
              <p:cNvPr id="11" name="TextBox 10">
                <a:extLst>
                  <a:ext uri="{FF2B5EF4-FFF2-40B4-BE49-F238E27FC236}">
                    <a16:creationId xmlns:a16="http://schemas.microsoft.com/office/drawing/2014/main" id="{10540B9D-460F-83B0-B271-54A0FF6B86DB}"/>
                  </a:ext>
                </a:extLst>
              </p:cNvPr>
              <p:cNvSpPr txBox="1">
                <a:spLocks noRot="1" noChangeAspect="1" noMove="1" noResize="1" noEditPoints="1" noAdjustHandles="1" noChangeArrowheads="1" noChangeShapeType="1" noTextEdit="1"/>
              </p:cNvSpPr>
              <p:nvPr/>
            </p:nvSpPr>
            <p:spPr>
              <a:xfrm>
                <a:off x="1944862" y="2452699"/>
                <a:ext cx="6096000" cy="317203"/>
              </a:xfrm>
              <a:prstGeom prst="rect">
                <a:avLst/>
              </a:prstGeom>
              <a:blipFill>
                <a:blip r:embed="rId6"/>
                <a:stretch>
                  <a:fillRect b="-576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131F60A-ACEF-AB8A-5B3B-2088F4293EE5}"/>
                  </a:ext>
                </a:extLst>
              </p:cNvPr>
              <p:cNvSpPr txBox="1"/>
              <p:nvPr/>
            </p:nvSpPr>
            <p:spPr>
              <a:xfrm>
                <a:off x="1944862" y="4264842"/>
                <a:ext cx="6096000" cy="307777"/>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SG" i="1" smtClean="0">
                          <a:latin typeface="Cambria Math" panose="02040503050406030204" pitchFamily="18" charset="0"/>
                        </a:rPr>
                        <m:t>𝑍𝐽</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𝑆</m:t>
                          </m:r>
                        </m:e>
                        <m:sub>
                          <m:r>
                            <a:rPr lang="en-SG" i="1">
                              <a:latin typeface="Cambria Math" panose="02040503050406030204" pitchFamily="18" charset="0"/>
                            </a:rPr>
                            <m:t>𝑡</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0</m:t>
                          </m:r>
                        </m:sub>
                      </m:sSub>
                      <m:r>
                        <a:rPr lang="en-SG" i="0">
                          <a:latin typeface="Cambria Math" panose="02040503050406030204" pitchFamily="18" charset="0"/>
                        </a:rPr>
                        <m:t>+</m:t>
                      </m:r>
                      <m:r>
                        <a:rPr lang="en-SG" i="1">
                          <a:latin typeface="Cambria Math" panose="02040503050406030204" pitchFamily="18" charset="0"/>
                        </a:rPr>
                        <m:t>𝑅</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𝐸</m:t>
                          </m:r>
                        </m:e>
                        <m:sub>
                          <m:r>
                            <a:rPr lang="en-SG" i="1">
                              <a:latin typeface="Cambria Math" panose="02040503050406030204" pitchFamily="18" charset="0"/>
                            </a:rPr>
                            <m:t>𝑡</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𝑆</m:t>
                          </m:r>
                        </m:e>
                        <m:sub>
                          <m:r>
                            <a:rPr lang="en-SG" i="1">
                              <a:latin typeface="Cambria Math" panose="02040503050406030204" pitchFamily="18" charset="0"/>
                            </a:rPr>
                            <m:t>𝑡</m:t>
                          </m:r>
                        </m:sub>
                      </m:sSub>
                      <m:r>
                        <a:rPr lang="en-SG" i="0">
                          <a:latin typeface="Cambria Math" panose="02040503050406030204" pitchFamily="18" charset="0"/>
                        </a:rPr>
                        <m:t>+</m:t>
                      </m:r>
                      <m:r>
                        <a:rPr lang="en-SG" i="1">
                          <a:latin typeface="Cambria Math" panose="02040503050406030204" pitchFamily="18" charset="0"/>
                        </a:rPr>
                        <m:t>𝜖</m:t>
                      </m:r>
                    </m:oMath>
                  </m:oMathPara>
                </a14:m>
                <a:endParaRPr lang="en-SG" dirty="0"/>
              </a:p>
            </p:txBody>
          </p:sp>
        </mc:Choice>
        <mc:Fallback xmlns="">
          <p:sp>
            <p:nvSpPr>
              <p:cNvPr id="13" name="TextBox 12">
                <a:extLst>
                  <a:ext uri="{FF2B5EF4-FFF2-40B4-BE49-F238E27FC236}">
                    <a16:creationId xmlns:a16="http://schemas.microsoft.com/office/drawing/2014/main" id="{E131F60A-ACEF-AB8A-5B3B-2088F4293EE5}"/>
                  </a:ext>
                </a:extLst>
              </p:cNvPr>
              <p:cNvSpPr txBox="1">
                <a:spLocks noRot="1" noChangeAspect="1" noMove="1" noResize="1" noEditPoints="1" noAdjustHandles="1" noChangeArrowheads="1" noChangeShapeType="1" noTextEdit="1"/>
              </p:cNvSpPr>
              <p:nvPr/>
            </p:nvSpPr>
            <p:spPr>
              <a:xfrm>
                <a:off x="1944862" y="4264842"/>
                <a:ext cx="6096000" cy="307777"/>
              </a:xfrm>
              <a:prstGeom prst="rect">
                <a:avLst/>
              </a:prstGeom>
              <a:blipFill>
                <a:blip r:embed="rId7"/>
                <a:stretch>
                  <a:fillRect b="-1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9E7D95C-B641-1BE7-78F7-D3018895E032}"/>
                  </a:ext>
                </a:extLst>
              </p:cNvPr>
              <p:cNvSpPr txBox="1"/>
              <p:nvPr/>
            </p:nvSpPr>
            <p:spPr>
              <a:xfrm>
                <a:off x="1944862" y="4710231"/>
                <a:ext cx="6096000" cy="307777"/>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SG" i="1" smtClean="0">
                          <a:latin typeface="Cambria Math" panose="02040503050406030204" pitchFamily="18" charset="0"/>
                        </a:rPr>
                        <m:t>𝑀</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𝑉</m:t>
                          </m:r>
                        </m:e>
                        <m:sub>
                          <m:r>
                            <a:rPr lang="en-SG" i="1">
                              <a:latin typeface="Cambria Math" panose="02040503050406030204" pitchFamily="18" charset="0"/>
                            </a:rPr>
                            <m:t>𝑡</m:t>
                          </m:r>
                          <m:r>
                            <a:rPr lang="en-SG" i="0">
                              <a:latin typeface="Cambria Math" panose="02040503050406030204" pitchFamily="18" charset="0"/>
                            </a:rPr>
                            <m:t>+4</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0</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𝐵</m:t>
                          </m:r>
                        </m:e>
                        <m:sub>
                          <m:r>
                            <a:rPr lang="en-SG" i="0">
                              <a:latin typeface="Cambria Math" panose="02040503050406030204" pitchFamily="18" charset="0"/>
                            </a:rPr>
                            <m:t>1</m:t>
                          </m:r>
                        </m:sub>
                      </m:sSub>
                      <m:r>
                        <a:rPr lang="en-SG" i="1">
                          <a:latin typeface="Cambria Math" panose="02040503050406030204" pitchFamily="18" charset="0"/>
                        </a:rPr>
                        <m:t>𝐵</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𝑉</m:t>
                          </m:r>
                        </m:e>
                        <m:sub>
                          <m:r>
                            <a:rPr lang="en-SG" i="1">
                              <a:latin typeface="Cambria Math" panose="02040503050406030204" pitchFamily="18" charset="0"/>
                            </a:rPr>
                            <m:t>𝑡</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2</m:t>
                          </m:r>
                        </m:sub>
                      </m:sSub>
                      <m:r>
                        <a:rPr lang="en-SG" i="1">
                          <a:latin typeface="Cambria Math" panose="02040503050406030204" pitchFamily="18" charset="0"/>
                        </a:rPr>
                        <m:t>𝐸𝐴𝑅</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𝑁</m:t>
                          </m:r>
                        </m:e>
                        <m:sub>
                          <m:r>
                            <a:rPr lang="en-SG" i="1">
                              <a:latin typeface="Cambria Math" panose="02040503050406030204" pitchFamily="18" charset="0"/>
                            </a:rPr>
                            <m:t>𝑡</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3</m:t>
                          </m:r>
                        </m:sub>
                      </m:sSub>
                      <m:r>
                        <a:rPr lang="en-SG" i="1">
                          <a:latin typeface="Cambria Math" panose="02040503050406030204" pitchFamily="18" charset="0"/>
                        </a:rPr>
                        <m:t>𝐸𝐴𝑅</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𝑁</m:t>
                          </m:r>
                        </m:e>
                        <m:sub>
                          <m:r>
                            <a:rPr lang="en-SG" i="1">
                              <a:latin typeface="Cambria Math" panose="02040503050406030204" pitchFamily="18" charset="0"/>
                            </a:rPr>
                            <m:t>𝑡</m:t>
                          </m:r>
                        </m:sub>
                      </m:sSub>
                      <m:r>
                        <a:rPr lang="en-SG" i="0">
                          <a:latin typeface="Cambria Math" panose="02040503050406030204" pitchFamily="18" charset="0"/>
                        </a:rPr>
                        <m:t>∗</m:t>
                      </m:r>
                      <m:r>
                        <a:rPr lang="en-SG" i="1">
                          <a:latin typeface="Cambria Math" panose="02040503050406030204" pitchFamily="18" charset="0"/>
                        </a:rPr>
                        <m:t>𝑁𝐸</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𝐺</m:t>
                          </m:r>
                        </m:e>
                        <m:sub>
                          <m:r>
                            <a:rPr lang="en-SG" i="1">
                              <a:latin typeface="Cambria Math" panose="02040503050406030204" pitchFamily="18" charset="0"/>
                            </a:rPr>
                            <m:t>𝑡</m:t>
                          </m:r>
                        </m:sub>
                      </m:sSub>
                      <m:r>
                        <a:rPr lang="en-SG" i="0">
                          <a:latin typeface="Cambria Math" panose="02040503050406030204" pitchFamily="18" charset="0"/>
                        </a:rPr>
                        <m:t>+</m:t>
                      </m:r>
                      <m:d>
                        <m:dPr>
                          <m:ctrlPr>
                            <a:rPr lang="en-SG" i="1">
                              <a:solidFill>
                                <a:srgbClr val="836967"/>
                              </a:solidFill>
                              <a:latin typeface="Cambria Math" panose="02040503050406030204" pitchFamily="18" charset="0"/>
                            </a:rPr>
                          </m:ctrlPr>
                        </m:dPr>
                        <m:e>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4</m:t>
                              </m:r>
                            </m:sub>
                          </m:sSub>
                          <m:r>
                            <a:rPr lang="en-SG" i="1">
                              <a:latin typeface="Cambria Math" panose="02040503050406030204" pitchFamily="18" charset="0"/>
                            </a:rPr>
                            <m:t>𝑅</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𝐸</m:t>
                              </m:r>
                            </m:e>
                            <m:sub>
                              <m:r>
                                <a:rPr lang="en-SG" i="1">
                                  <a:latin typeface="Cambria Math" panose="02040503050406030204" pitchFamily="18" charset="0"/>
                                </a:rPr>
                                <m:t>𝑡</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5</m:t>
                              </m:r>
                            </m:sub>
                          </m:sSub>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𝑆</m:t>
                              </m:r>
                            </m:e>
                            <m:sub>
                              <m:r>
                                <a:rPr lang="en-SG" i="1">
                                  <a:latin typeface="Cambria Math" panose="02040503050406030204" pitchFamily="18" charset="0"/>
                                </a:rPr>
                                <m:t>𝑡</m:t>
                              </m:r>
                            </m:sub>
                          </m:sSub>
                        </m:e>
                      </m:d>
                      <m:r>
                        <a:rPr lang="en-SG" i="0">
                          <a:latin typeface="Cambria Math" panose="02040503050406030204" pitchFamily="18" charset="0"/>
                        </a:rPr>
                        <m:t>+</m:t>
                      </m:r>
                      <m:r>
                        <a:rPr lang="en-SG" i="1">
                          <a:latin typeface="Cambria Math" panose="02040503050406030204" pitchFamily="18" charset="0"/>
                        </a:rPr>
                        <m:t>𝜖</m:t>
                      </m:r>
                    </m:oMath>
                  </m:oMathPara>
                </a14:m>
                <a:endParaRPr lang="en-SG" dirty="0"/>
              </a:p>
            </p:txBody>
          </p:sp>
        </mc:Choice>
        <mc:Fallback xmlns="">
          <p:sp>
            <p:nvSpPr>
              <p:cNvPr id="17" name="TextBox 16">
                <a:extLst>
                  <a:ext uri="{FF2B5EF4-FFF2-40B4-BE49-F238E27FC236}">
                    <a16:creationId xmlns:a16="http://schemas.microsoft.com/office/drawing/2014/main" id="{19E7D95C-B641-1BE7-78F7-D3018895E032}"/>
                  </a:ext>
                </a:extLst>
              </p:cNvPr>
              <p:cNvSpPr txBox="1">
                <a:spLocks noRot="1" noChangeAspect="1" noMove="1" noResize="1" noEditPoints="1" noAdjustHandles="1" noChangeArrowheads="1" noChangeShapeType="1" noTextEdit="1"/>
              </p:cNvSpPr>
              <p:nvPr/>
            </p:nvSpPr>
            <p:spPr>
              <a:xfrm>
                <a:off x="1944862" y="4710231"/>
                <a:ext cx="6096000" cy="307777"/>
              </a:xfrm>
              <a:prstGeom prst="rect">
                <a:avLst/>
              </a:prstGeom>
              <a:blipFill>
                <a:blip r:embed="rId8"/>
                <a:stretch>
                  <a:fillRect b="-10000"/>
                </a:stretch>
              </a:blipFill>
            </p:spPr>
            <p:txBody>
              <a:bodyPr/>
              <a:lstStyle/>
              <a:p>
                <a:r>
                  <a:rPr lang="en-SG">
                    <a:noFill/>
                  </a:rPr>
                  <a:t> </a:t>
                </a:r>
              </a:p>
            </p:txBody>
          </p:sp>
        </mc:Fallback>
      </mc:AlternateContent>
      <p:sp>
        <p:nvSpPr>
          <p:cNvPr id="18" name="TextBox 17">
            <a:extLst>
              <a:ext uri="{FF2B5EF4-FFF2-40B4-BE49-F238E27FC236}">
                <a16:creationId xmlns:a16="http://schemas.microsoft.com/office/drawing/2014/main" id="{454FF6B1-1251-F8CE-4127-42724FB31AB5}"/>
              </a:ext>
            </a:extLst>
          </p:cNvPr>
          <p:cNvSpPr txBox="1"/>
          <p:nvPr/>
        </p:nvSpPr>
        <p:spPr>
          <a:xfrm>
            <a:off x="1890110" y="1538110"/>
            <a:ext cx="6281378" cy="307777"/>
          </a:xfrm>
          <a:prstGeom prst="rect">
            <a:avLst/>
          </a:prstGeom>
          <a:noFill/>
        </p:spPr>
        <p:txBody>
          <a:bodyPr wrap="square">
            <a:spAutoFit/>
          </a:bodyPr>
          <a:lstStyle/>
          <a:p>
            <a:r>
              <a:rPr lang="en-SG" sz="1400" b="1" dirty="0">
                <a:solidFill>
                  <a:schemeClr val="tx1">
                    <a:lumMod val="50000"/>
                  </a:schemeClr>
                </a:solidFill>
                <a:highlight>
                  <a:srgbClr val="C0C0C0"/>
                </a:highlight>
                <a:latin typeface="Gill Sans" panose="020B0604020202020204" charset="0"/>
              </a:rPr>
              <a:t>[RQ2]</a:t>
            </a:r>
            <a:r>
              <a:rPr lang="en-SG" sz="1400" b="1" dirty="0">
                <a:solidFill>
                  <a:schemeClr val="tx1">
                    <a:lumMod val="50000"/>
                  </a:schemeClr>
                </a:solidFill>
                <a:latin typeface="Gill Sans" panose="020B0604020202020204" charset="0"/>
              </a:rPr>
              <a:t> - </a:t>
            </a:r>
            <a:r>
              <a:rPr lang="en-US" sz="1400" b="1" dirty="0">
                <a:solidFill>
                  <a:schemeClr val="tx1">
                    <a:lumMod val="50000"/>
                  </a:schemeClr>
                </a:solidFill>
                <a:latin typeface="Gill Sans" panose="020B0604020202020204" charset="0"/>
              </a:rPr>
              <a:t>How do the most prominent topics relate to CFP?</a:t>
            </a:r>
            <a:endParaRPr lang="en-SG" dirty="0"/>
          </a:p>
        </p:txBody>
      </p:sp>
      <p:sp>
        <p:nvSpPr>
          <p:cNvPr id="19" name="TextBox 18">
            <a:extLst>
              <a:ext uri="{FF2B5EF4-FFF2-40B4-BE49-F238E27FC236}">
                <a16:creationId xmlns:a16="http://schemas.microsoft.com/office/drawing/2014/main" id="{35B7693F-590A-1513-648D-30981EFB39B2}"/>
              </a:ext>
            </a:extLst>
          </p:cNvPr>
          <p:cNvSpPr txBox="1"/>
          <p:nvPr/>
        </p:nvSpPr>
        <p:spPr>
          <a:xfrm>
            <a:off x="1946879" y="3431001"/>
            <a:ext cx="11204350" cy="523220"/>
          </a:xfrm>
          <a:prstGeom prst="rect">
            <a:avLst/>
          </a:prstGeom>
          <a:noFill/>
        </p:spPr>
        <p:txBody>
          <a:bodyPr wrap="square">
            <a:spAutoFit/>
          </a:bodyPr>
          <a:lstStyle/>
          <a:p>
            <a:r>
              <a:rPr lang="en-SG" sz="1400" b="1" dirty="0">
                <a:solidFill>
                  <a:schemeClr val="tx1">
                    <a:lumMod val="50000"/>
                  </a:schemeClr>
                </a:solidFill>
                <a:highlight>
                  <a:srgbClr val="C0C0C0"/>
                </a:highlight>
                <a:latin typeface="Gill Sans" panose="020B0604020202020204" charset="0"/>
              </a:rPr>
              <a:t>[RQ3]</a:t>
            </a:r>
            <a:r>
              <a:rPr lang="en-SG" sz="1400" b="1" dirty="0">
                <a:solidFill>
                  <a:schemeClr val="tx1">
                    <a:lumMod val="50000"/>
                  </a:schemeClr>
                </a:solidFill>
                <a:latin typeface="Gill Sans" panose="020B0604020202020204" charset="0"/>
              </a:rPr>
              <a:t> - </a:t>
            </a:r>
            <a:r>
              <a:rPr lang="en-US" sz="1400" b="1" dirty="0">
                <a:solidFill>
                  <a:schemeClr val="tx1">
                    <a:lumMod val="50000"/>
                  </a:schemeClr>
                </a:solidFill>
                <a:latin typeface="Gill Sans" panose="020B0604020202020204" charset="0"/>
              </a:rPr>
              <a:t>How do a sustainability report's readability and sentiment score relate to CFP?</a:t>
            </a:r>
          </a:p>
          <a:p>
            <a:endParaRPr lang="en-SG" dirty="0"/>
          </a:p>
        </p:txBody>
      </p:sp>
      <p:sp>
        <p:nvSpPr>
          <p:cNvPr id="22" name="TextBox 21">
            <a:extLst>
              <a:ext uri="{FF2B5EF4-FFF2-40B4-BE49-F238E27FC236}">
                <a16:creationId xmlns:a16="http://schemas.microsoft.com/office/drawing/2014/main" id="{F384C630-A205-0849-2853-4B9349529285}"/>
              </a:ext>
            </a:extLst>
          </p:cNvPr>
          <p:cNvSpPr txBox="1"/>
          <p:nvPr/>
        </p:nvSpPr>
        <p:spPr>
          <a:xfrm>
            <a:off x="830571" y="2007310"/>
            <a:ext cx="928913" cy="307777"/>
          </a:xfrm>
          <a:prstGeom prst="rect">
            <a:avLst/>
          </a:prstGeom>
          <a:noFill/>
        </p:spPr>
        <p:txBody>
          <a:bodyPr wrap="square">
            <a:spAutoFit/>
          </a:bodyPr>
          <a:lstStyle/>
          <a:p>
            <a:pPr algn="ctr"/>
            <a:r>
              <a:rPr lang="en-SG" sz="1400" b="1" dirty="0">
                <a:solidFill>
                  <a:schemeClr val="tx1">
                    <a:lumMod val="50000"/>
                  </a:schemeClr>
                </a:solidFill>
                <a:latin typeface="Gill Sans" panose="020B0604020202020204" charset="0"/>
              </a:rPr>
              <a:t>OLS</a:t>
            </a:r>
            <a:endParaRPr lang="en-SG" dirty="0"/>
          </a:p>
        </p:txBody>
      </p:sp>
      <p:sp>
        <p:nvSpPr>
          <p:cNvPr id="23" name="TextBox 22">
            <a:extLst>
              <a:ext uri="{FF2B5EF4-FFF2-40B4-BE49-F238E27FC236}">
                <a16:creationId xmlns:a16="http://schemas.microsoft.com/office/drawing/2014/main" id="{5FA0BFC7-7F00-6017-D23E-16CB57BE9C9C}"/>
              </a:ext>
            </a:extLst>
          </p:cNvPr>
          <p:cNvSpPr txBox="1"/>
          <p:nvPr/>
        </p:nvSpPr>
        <p:spPr>
          <a:xfrm>
            <a:off x="830566" y="2435555"/>
            <a:ext cx="928913" cy="307777"/>
          </a:xfrm>
          <a:prstGeom prst="rect">
            <a:avLst/>
          </a:prstGeom>
          <a:noFill/>
        </p:spPr>
        <p:txBody>
          <a:bodyPr wrap="square">
            <a:spAutoFit/>
          </a:bodyPr>
          <a:lstStyle/>
          <a:p>
            <a:pPr algn="ctr"/>
            <a:r>
              <a:rPr lang="en-SG" sz="1400" b="1" dirty="0">
                <a:solidFill>
                  <a:schemeClr val="tx1">
                    <a:lumMod val="50000"/>
                  </a:schemeClr>
                </a:solidFill>
                <a:latin typeface="Gill Sans" panose="020B0604020202020204" charset="0"/>
              </a:rPr>
              <a:t>OLS</a:t>
            </a:r>
            <a:endParaRPr lang="en-SG" dirty="0"/>
          </a:p>
        </p:txBody>
      </p:sp>
      <p:sp>
        <p:nvSpPr>
          <p:cNvPr id="24" name="TextBox 23">
            <a:extLst>
              <a:ext uri="{FF2B5EF4-FFF2-40B4-BE49-F238E27FC236}">
                <a16:creationId xmlns:a16="http://schemas.microsoft.com/office/drawing/2014/main" id="{D9C2DF7A-90A0-9EA7-957A-0A960A13E789}"/>
              </a:ext>
            </a:extLst>
          </p:cNvPr>
          <p:cNvSpPr txBox="1"/>
          <p:nvPr/>
        </p:nvSpPr>
        <p:spPr>
          <a:xfrm>
            <a:off x="830570" y="3847921"/>
            <a:ext cx="928913" cy="307777"/>
          </a:xfrm>
          <a:prstGeom prst="rect">
            <a:avLst/>
          </a:prstGeom>
          <a:noFill/>
        </p:spPr>
        <p:txBody>
          <a:bodyPr wrap="square">
            <a:spAutoFit/>
          </a:bodyPr>
          <a:lstStyle/>
          <a:p>
            <a:pPr algn="ctr"/>
            <a:r>
              <a:rPr lang="en-SG" sz="1400" b="1" dirty="0">
                <a:solidFill>
                  <a:schemeClr val="tx1">
                    <a:lumMod val="50000"/>
                  </a:schemeClr>
                </a:solidFill>
                <a:latin typeface="Gill Sans" panose="020B0604020202020204" charset="0"/>
              </a:rPr>
              <a:t>OLS</a:t>
            </a:r>
            <a:endParaRPr lang="en-SG" dirty="0"/>
          </a:p>
        </p:txBody>
      </p:sp>
      <p:sp>
        <p:nvSpPr>
          <p:cNvPr id="25" name="TextBox 24">
            <a:extLst>
              <a:ext uri="{FF2B5EF4-FFF2-40B4-BE49-F238E27FC236}">
                <a16:creationId xmlns:a16="http://schemas.microsoft.com/office/drawing/2014/main" id="{2B52684A-8F85-28C5-BB18-63A8E7889CCB}"/>
              </a:ext>
            </a:extLst>
          </p:cNvPr>
          <p:cNvSpPr txBox="1"/>
          <p:nvPr/>
        </p:nvSpPr>
        <p:spPr>
          <a:xfrm>
            <a:off x="830569" y="4303819"/>
            <a:ext cx="928913" cy="307777"/>
          </a:xfrm>
          <a:prstGeom prst="rect">
            <a:avLst/>
          </a:prstGeom>
          <a:noFill/>
        </p:spPr>
        <p:txBody>
          <a:bodyPr wrap="square">
            <a:spAutoFit/>
          </a:bodyPr>
          <a:lstStyle/>
          <a:p>
            <a:pPr algn="ctr"/>
            <a:r>
              <a:rPr lang="en-SG" sz="1400" b="1" dirty="0">
                <a:solidFill>
                  <a:schemeClr val="tx1">
                    <a:lumMod val="50000"/>
                  </a:schemeClr>
                </a:solidFill>
                <a:latin typeface="Gill Sans" panose="020B0604020202020204" charset="0"/>
              </a:rPr>
              <a:t>OLS</a:t>
            </a:r>
            <a:endParaRPr lang="en-SG" dirty="0"/>
          </a:p>
        </p:txBody>
      </p:sp>
      <p:sp>
        <p:nvSpPr>
          <p:cNvPr id="26" name="TextBox 25">
            <a:extLst>
              <a:ext uri="{FF2B5EF4-FFF2-40B4-BE49-F238E27FC236}">
                <a16:creationId xmlns:a16="http://schemas.microsoft.com/office/drawing/2014/main" id="{DC18B019-B279-8DCB-5879-AC669D74F66B}"/>
              </a:ext>
            </a:extLst>
          </p:cNvPr>
          <p:cNvSpPr txBox="1"/>
          <p:nvPr/>
        </p:nvSpPr>
        <p:spPr>
          <a:xfrm>
            <a:off x="830568" y="4759717"/>
            <a:ext cx="928913" cy="307777"/>
          </a:xfrm>
          <a:prstGeom prst="rect">
            <a:avLst/>
          </a:prstGeom>
          <a:noFill/>
        </p:spPr>
        <p:txBody>
          <a:bodyPr wrap="square">
            <a:spAutoFit/>
          </a:bodyPr>
          <a:lstStyle/>
          <a:p>
            <a:pPr algn="ctr"/>
            <a:r>
              <a:rPr lang="en-SG" sz="1400" b="1" dirty="0">
                <a:solidFill>
                  <a:schemeClr val="tx1">
                    <a:lumMod val="50000"/>
                  </a:schemeClr>
                </a:solidFill>
                <a:latin typeface="Gill Sans" panose="020B0604020202020204" charset="0"/>
              </a:rPr>
              <a:t>Ohlson’s</a:t>
            </a:r>
            <a:endParaRPr lang="en-SG" dirty="0"/>
          </a:p>
        </p:txBody>
      </p:sp>
      <p:sp>
        <p:nvSpPr>
          <p:cNvPr id="27" name="TextBox 26">
            <a:extLst>
              <a:ext uri="{FF2B5EF4-FFF2-40B4-BE49-F238E27FC236}">
                <a16:creationId xmlns:a16="http://schemas.microsoft.com/office/drawing/2014/main" id="{606D2F21-3B1F-B8BA-492F-585ABC467680}"/>
              </a:ext>
            </a:extLst>
          </p:cNvPr>
          <p:cNvSpPr txBox="1"/>
          <p:nvPr/>
        </p:nvSpPr>
        <p:spPr>
          <a:xfrm>
            <a:off x="830566" y="2919993"/>
            <a:ext cx="928913" cy="307777"/>
          </a:xfrm>
          <a:prstGeom prst="rect">
            <a:avLst/>
          </a:prstGeom>
          <a:noFill/>
        </p:spPr>
        <p:txBody>
          <a:bodyPr wrap="square">
            <a:spAutoFit/>
          </a:bodyPr>
          <a:lstStyle/>
          <a:p>
            <a:pPr algn="ctr"/>
            <a:r>
              <a:rPr lang="en-SG" sz="1400" b="1" dirty="0">
                <a:solidFill>
                  <a:schemeClr val="tx1">
                    <a:lumMod val="50000"/>
                  </a:schemeClr>
                </a:solidFill>
                <a:latin typeface="Gill Sans" panose="020B0604020202020204" charset="0"/>
              </a:rPr>
              <a:t>Ohlson’s</a:t>
            </a:r>
            <a:endParaRPr lang="en-SG" dirty="0"/>
          </a:p>
        </p:txBody>
      </p:sp>
    </p:spTree>
    <p:extLst>
      <p:ext uri="{BB962C8B-B14F-4D97-AF65-F5344CB8AC3E}">
        <p14:creationId xmlns:p14="http://schemas.microsoft.com/office/powerpoint/2010/main" val="3450592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Model and Hypothesis</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p:txBody>
          <a:bodyPr/>
          <a:lstStyle/>
          <a:p>
            <a:r>
              <a:rPr lang="en-SG" dirty="0"/>
              <a:t>What was being tested, and how?</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9D924F2-644B-BFB9-6535-879DCD33D831}"/>
                  </a:ext>
                </a:extLst>
              </p:cNvPr>
              <p:cNvSpPr txBox="1"/>
              <p:nvPr/>
            </p:nvSpPr>
            <p:spPr>
              <a:xfrm>
                <a:off x="3047950" y="1547515"/>
                <a:ext cx="6096000" cy="4031425"/>
              </a:xfrm>
              <a:prstGeom prst="rect">
                <a:avLst/>
              </a:prstGeom>
              <a:noFill/>
            </p:spPr>
            <p:txBody>
              <a:bodyPr wrap="square">
                <a:spAutoFit/>
              </a:bodyPr>
              <a:lstStyle/>
              <a:p>
                <a:pPr algn="just">
                  <a:lnSpc>
                    <a:spcPct val="150000"/>
                  </a:lnSpc>
                </a:pPr>
                <a:r>
                  <a:rPr lang="en-SG" sz="1400" b="1" dirty="0">
                    <a:effectLst/>
                    <a:latin typeface="Gill Sans" panose="020B0604020202020204" charset="0"/>
                    <a:ea typeface="DengXian" panose="02010600030101010101" pitchFamily="2" charset="-122"/>
                  </a:rPr>
                  <a:t>For overall model significance (F-test):</a:t>
                </a:r>
              </a:p>
              <a:p>
                <a:pPr algn="just">
                  <a:lnSpc>
                    <a:spcPct val="150000"/>
                  </a:lnSpc>
                </a:pPr>
                <a:r>
                  <a:rPr lang="en-SG" sz="1400" b="1" dirty="0">
                    <a:effectLst/>
                    <a:latin typeface="Gill Sans" panose="020B0604020202020204" charset="0"/>
                    <a:ea typeface="DengXian" panose="02010600030101010101" pitchFamily="2" charset="-122"/>
                  </a:rPr>
                  <a:t> </a:t>
                </a:r>
              </a:p>
              <a:p>
                <a:pPr algn="just">
                  <a:lnSpc>
                    <a:spcPct val="150000"/>
                  </a:lnSpc>
                </a:pPr>
                <a14:m>
                  <m:oMathPara xmlns:m="http://schemas.openxmlformats.org/officeDocument/2006/math">
                    <m:oMathParaPr>
                      <m:jc m:val="centerGroup"/>
                    </m:oMathParaPr>
                    <m:oMath xmlns:m="http://schemas.openxmlformats.org/officeDocument/2006/math">
                      <m:sSub>
                        <m:sSubPr>
                          <m:ctrlPr>
                            <a:rPr lang="en-SG" sz="1400" i="1">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𝐻</m:t>
                          </m:r>
                        </m:e>
                        <m:sub>
                          <m:r>
                            <a:rPr lang="en-SG" sz="1400" b="0" i="1" smtClean="0">
                              <a:effectLst/>
                              <a:latin typeface="Cambria Math" panose="02040503050406030204" pitchFamily="18" charset="0"/>
                              <a:ea typeface="DengXian" panose="02010600030101010101" pitchFamily="2" charset="-122"/>
                            </a:rPr>
                            <m:t>0</m:t>
                          </m:r>
                        </m:sub>
                      </m:sSub>
                      <m:r>
                        <a:rPr lang="en-SG" sz="1400" b="0" i="1" smtClean="0">
                          <a:effectLst/>
                          <a:latin typeface="Cambria Math" panose="02040503050406030204" pitchFamily="18" charset="0"/>
                          <a:ea typeface="DengXian" panose="02010600030101010101" pitchFamily="2" charset="-122"/>
                        </a:rPr>
                        <m:t>:</m:t>
                      </m:r>
                      <m:sSub>
                        <m:sSubPr>
                          <m:ctrlPr>
                            <a:rPr lang="en-SG" sz="1400" i="1">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𝛽</m:t>
                          </m:r>
                        </m:e>
                        <m:sub>
                          <m:r>
                            <a:rPr lang="en-SG" sz="1400" b="0" i="1" smtClean="0">
                              <a:effectLst/>
                              <a:latin typeface="Cambria Math" panose="02040503050406030204" pitchFamily="18" charset="0"/>
                              <a:ea typeface="DengXian" panose="02010600030101010101" pitchFamily="2" charset="-122"/>
                            </a:rPr>
                            <m:t>1</m:t>
                          </m:r>
                        </m:sub>
                      </m:sSub>
                      <m:r>
                        <a:rPr lang="en-SG" sz="1400" b="0" i="1" smtClean="0">
                          <a:effectLst/>
                          <a:latin typeface="Cambria Math" panose="02040503050406030204" pitchFamily="18" charset="0"/>
                          <a:ea typeface="DengXian" panose="02010600030101010101" pitchFamily="2" charset="-122"/>
                        </a:rPr>
                        <m:t>=</m:t>
                      </m:r>
                      <m:sSub>
                        <m:sSubPr>
                          <m:ctrlPr>
                            <a:rPr lang="en-SG" sz="1400" i="1">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𝛽</m:t>
                          </m:r>
                        </m:e>
                        <m:sub>
                          <m:r>
                            <a:rPr lang="en-SG" sz="1400" b="0" i="1" smtClean="0">
                              <a:effectLst/>
                              <a:latin typeface="Cambria Math" panose="02040503050406030204" pitchFamily="18" charset="0"/>
                              <a:ea typeface="DengXian" panose="02010600030101010101" pitchFamily="2" charset="-122"/>
                            </a:rPr>
                            <m:t>2</m:t>
                          </m:r>
                        </m:sub>
                      </m:sSub>
                      <m:r>
                        <a:rPr lang="en-SG" sz="1400" b="0" i="1" smtClean="0">
                          <a:effectLst/>
                          <a:latin typeface="Cambria Math" panose="02040503050406030204" pitchFamily="18" charset="0"/>
                          <a:ea typeface="DengXian" panose="02010600030101010101" pitchFamily="2" charset="-122"/>
                        </a:rPr>
                        <m:t>=…=</m:t>
                      </m:r>
                      <m:sSub>
                        <m:sSubPr>
                          <m:ctrlPr>
                            <a:rPr lang="en-SG" sz="1400" i="1">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𝛽</m:t>
                          </m:r>
                        </m:e>
                        <m:sub>
                          <m:r>
                            <a:rPr lang="en-SG" sz="1400" b="0" i="1" smtClean="0">
                              <a:effectLst/>
                              <a:latin typeface="Cambria Math" panose="02040503050406030204" pitchFamily="18" charset="0"/>
                              <a:ea typeface="DengXian" panose="02010600030101010101" pitchFamily="2" charset="-122"/>
                            </a:rPr>
                            <m:t>𝑝</m:t>
                          </m:r>
                        </m:sub>
                      </m:sSub>
                      <m:r>
                        <a:rPr lang="en-SG" sz="1400" b="0" i="1" smtClean="0">
                          <a:effectLst/>
                          <a:latin typeface="Cambria Math" panose="02040503050406030204" pitchFamily="18" charset="0"/>
                          <a:ea typeface="DengXian" panose="02010600030101010101" pitchFamily="2" charset="-122"/>
                        </a:rPr>
                        <m:t>=0</m:t>
                      </m:r>
                    </m:oMath>
                  </m:oMathPara>
                </a14:m>
                <a:endParaRPr lang="en-SG" sz="1400" dirty="0">
                  <a:effectLst/>
                  <a:latin typeface="Gill Sans" panose="020B0604020202020204" charset="0"/>
                  <a:ea typeface="DengXian" panose="02010600030101010101" pitchFamily="2" charset="-122"/>
                </a:endParaRPr>
              </a:p>
              <a:p>
                <a:pPr algn="ctr">
                  <a:lnSpc>
                    <a:spcPct val="150000"/>
                  </a:lnSpc>
                </a:pPr>
                <a14:m>
                  <m:oMath xmlns:m="http://schemas.openxmlformats.org/officeDocument/2006/math">
                    <m:sSub>
                      <m:sSubPr>
                        <m:ctrlPr>
                          <a:rPr lang="en-SG" sz="1400" i="1">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𝐻</m:t>
                        </m:r>
                      </m:e>
                      <m:sub>
                        <m:r>
                          <a:rPr lang="en-SG" sz="1400" b="0" i="1" smtClean="0">
                            <a:effectLst/>
                            <a:latin typeface="Cambria Math" panose="02040503050406030204" pitchFamily="18" charset="0"/>
                            <a:ea typeface="DengXian" panose="02010600030101010101" pitchFamily="2" charset="-122"/>
                          </a:rPr>
                          <m:t>1</m:t>
                        </m:r>
                      </m:sub>
                    </m:sSub>
                    <m:r>
                      <a:rPr lang="en-SG" sz="1400" b="0" i="1" smtClean="0">
                        <a:effectLst/>
                        <a:latin typeface="Cambria Math" panose="02040503050406030204" pitchFamily="18" charset="0"/>
                        <a:ea typeface="DengXian" panose="02010600030101010101" pitchFamily="2" charset="-122"/>
                      </a:rPr>
                      <m:t>:</m:t>
                    </m:r>
                  </m:oMath>
                </a14:m>
                <a:r>
                  <a:rPr lang="en-SG" sz="1400" dirty="0">
                    <a:effectLst/>
                    <a:latin typeface="Gill Sans" panose="020B0604020202020204" charset="0"/>
                    <a:ea typeface="DengXian" panose="02010600030101010101" pitchFamily="2" charset="-122"/>
                  </a:rPr>
                  <a:t> 1 or more parameters </a:t>
                </a:r>
                <a14:m>
                  <m:oMath xmlns:m="http://schemas.openxmlformats.org/officeDocument/2006/math">
                    <m:r>
                      <a:rPr lang="en-SG" sz="1400" b="0" i="1" smtClean="0">
                        <a:effectLst/>
                        <a:latin typeface="Cambria Math" panose="02040503050406030204" pitchFamily="18" charset="0"/>
                        <a:ea typeface="DengXian" panose="02010600030101010101" pitchFamily="2" charset="-122"/>
                      </a:rPr>
                      <m:t>≠0</m:t>
                    </m:r>
                  </m:oMath>
                </a14:m>
                <a:endParaRPr lang="en-SG" sz="1400" dirty="0">
                  <a:effectLst/>
                  <a:latin typeface="Gill Sans" panose="020B0604020202020204" charset="0"/>
                  <a:ea typeface="DengXian" panose="02010600030101010101" pitchFamily="2" charset="-122"/>
                </a:endParaRPr>
              </a:p>
              <a:p>
                <a:pPr algn="just">
                  <a:lnSpc>
                    <a:spcPct val="150000"/>
                  </a:lnSpc>
                </a:pPr>
                <a:r>
                  <a:rPr lang="en-SG" sz="1400" b="1" dirty="0">
                    <a:effectLst/>
                    <a:latin typeface="Gill Sans" panose="020B0604020202020204" charset="0"/>
                    <a:ea typeface="DengXian" panose="02010600030101010101" pitchFamily="2" charset="-122"/>
                  </a:rPr>
                  <a:t> </a:t>
                </a:r>
              </a:p>
              <a:p>
                <a:pPr algn="just">
                  <a:lnSpc>
                    <a:spcPct val="150000"/>
                  </a:lnSpc>
                </a:pPr>
                <a:r>
                  <a:rPr lang="en-SG" sz="1400" b="1" dirty="0">
                    <a:effectLst/>
                    <a:latin typeface="Gill Sans" panose="020B0604020202020204" charset="0"/>
                    <a:ea typeface="DengXian" panose="02010600030101010101" pitchFamily="2" charset="-122"/>
                  </a:rPr>
                  <a:t>For individual variable significance (t-test):</a:t>
                </a:r>
              </a:p>
              <a:p>
                <a:pPr algn="just">
                  <a:lnSpc>
                    <a:spcPct val="150000"/>
                  </a:lnSpc>
                </a:pPr>
                <a:r>
                  <a:rPr lang="en-SG" sz="1400" b="1" dirty="0">
                    <a:effectLst/>
                    <a:latin typeface="Gill Sans" panose="020B0604020202020204" charset="0"/>
                    <a:ea typeface="DengXian" panose="02010600030101010101" pitchFamily="2" charset="-122"/>
                  </a:rPr>
                  <a:t> </a:t>
                </a:r>
              </a:p>
              <a:p>
                <a:pPr algn="just">
                  <a:lnSpc>
                    <a:spcPct val="150000"/>
                  </a:lnSpc>
                </a:pPr>
                <a14:m>
                  <m:oMathPara xmlns:m="http://schemas.openxmlformats.org/officeDocument/2006/math">
                    <m:oMathParaPr>
                      <m:jc m:val="centerGroup"/>
                    </m:oMathParaPr>
                    <m:oMath xmlns:m="http://schemas.openxmlformats.org/officeDocument/2006/math">
                      <m:sSub>
                        <m:sSubPr>
                          <m:ctrlPr>
                            <a:rPr lang="en-SG" sz="1400" i="1">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𝐻</m:t>
                          </m:r>
                        </m:e>
                        <m:sub>
                          <m:r>
                            <a:rPr lang="en-SG" sz="1400" b="0" i="1" smtClean="0">
                              <a:effectLst/>
                              <a:latin typeface="Cambria Math" panose="02040503050406030204" pitchFamily="18" charset="0"/>
                              <a:ea typeface="DengXian" panose="02010600030101010101" pitchFamily="2" charset="-122"/>
                            </a:rPr>
                            <m:t>0</m:t>
                          </m:r>
                        </m:sub>
                      </m:sSub>
                      <m:r>
                        <a:rPr lang="en-SG" sz="1400" b="0" i="1" smtClean="0">
                          <a:effectLst/>
                          <a:latin typeface="Cambria Math" panose="02040503050406030204" pitchFamily="18" charset="0"/>
                          <a:ea typeface="DengXian" panose="02010600030101010101" pitchFamily="2" charset="-122"/>
                        </a:rPr>
                        <m:t>:</m:t>
                      </m:r>
                      <m:sSub>
                        <m:sSubPr>
                          <m:ctrlPr>
                            <a:rPr lang="en-SG" sz="1400" i="1">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𝛽</m:t>
                          </m:r>
                        </m:e>
                        <m:sub>
                          <m:r>
                            <a:rPr lang="en-SG" sz="1400" b="0" i="1" smtClean="0">
                              <a:effectLst/>
                              <a:latin typeface="Cambria Math" panose="02040503050406030204" pitchFamily="18" charset="0"/>
                              <a:ea typeface="DengXian" panose="02010600030101010101" pitchFamily="2" charset="-122"/>
                            </a:rPr>
                            <m:t>𝑝</m:t>
                          </m:r>
                        </m:sub>
                      </m:sSub>
                      <m:r>
                        <a:rPr lang="en-SG" sz="1400" b="0" i="1" smtClean="0">
                          <a:effectLst/>
                          <a:latin typeface="Cambria Math" panose="02040503050406030204" pitchFamily="18" charset="0"/>
                          <a:ea typeface="DengXian" panose="02010600030101010101" pitchFamily="2" charset="-122"/>
                        </a:rPr>
                        <m:t>=0</m:t>
                      </m:r>
                    </m:oMath>
                  </m:oMathPara>
                </a14:m>
                <a:endParaRPr lang="en-SG" sz="1400" dirty="0">
                  <a:effectLst/>
                  <a:latin typeface="Gill Sans" panose="020B0604020202020204" charset="0"/>
                  <a:ea typeface="DengXian" panose="02010600030101010101" pitchFamily="2" charset="-122"/>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en-SG" sz="1400" i="1">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𝐻</m:t>
                          </m:r>
                        </m:e>
                        <m:sub>
                          <m:r>
                            <a:rPr lang="en-SG" sz="1400" b="0" i="1" smtClean="0">
                              <a:effectLst/>
                              <a:latin typeface="Cambria Math" panose="02040503050406030204" pitchFamily="18" charset="0"/>
                              <a:ea typeface="DengXian" panose="02010600030101010101" pitchFamily="2" charset="-122"/>
                            </a:rPr>
                            <m:t>1</m:t>
                          </m:r>
                        </m:sub>
                      </m:sSub>
                      <m:r>
                        <a:rPr lang="en-SG" sz="1400" b="0" i="1" smtClean="0">
                          <a:effectLst/>
                          <a:latin typeface="Cambria Math" panose="02040503050406030204" pitchFamily="18" charset="0"/>
                          <a:ea typeface="DengXian" panose="02010600030101010101" pitchFamily="2" charset="-122"/>
                        </a:rPr>
                        <m:t>:</m:t>
                      </m:r>
                      <m:sSub>
                        <m:sSubPr>
                          <m:ctrlPr>
                            <a:rPr lang="en-SG" sz="1400" i="1">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𝛽</m:t>
                          </m:r>
                        </m:e>
                        <m:sub>
                          <m:r>
                            <a:rPr lang="en-SG" sz="1400" b="0" i="1" smtClean="0">
                              <a:effectLst/>
                              <a:latin typeface="Cambria Math" panose="02040503050406030204" pitchFamily="18" charset="0"/>
                              <a:ea typeface="DengXian" panose="02010600030101010101" pitchFamily="2" charset="-122"/>
                            </a:rPr>
                            <m:t>𝑝</m:t>
                          </m:r>
                        </m:sub>
                      </m:sSub>
                      <m:r>
                        <a:rPr lang="en-SG" sz="1400" b="0" i="1" smtClean="0">
                          <a:effectLst/>
                          <a:latin typeface="Cambria Math" panose="02040503050406030204" pitchFamily="18" charset="0"/>
                          <a:ea typeface="DengXian" panose="02010600030101010101" pitchFamily="2" charset="-122"/>
                        </a:rPr>
                        <m:t>≠0</m:t>
                      </m:r>
                    </m:oMath>
                  </m:oMathPara>
                </a14:m>
                <a:endParaRPr lang="en-SG" sz="1400" dirty="0">
                  <a:effectLst/>
                  <a:latin typeface="Gill Sans" panose="020B0604020202020204" charset="0"/>
                  <a:ea typeface="DengXian" panose="02010600030101010101" pitchFamily="2" charset="-122"/>
                </a:endParaRPr>
              </a:p>
              <a:p>
                <a:pPr algn="just">
                  <a:lnSpc>
                    <a:spcPct val="150000"/>
                  </a:lnSpc>
                </a:pPr>
                <a:r>
                  <a:rPr lang="en-SG" sz="1400" b="1" i="0" dirty="0">
                    <a:effectLst/>
                    <a:latin typeface="Gill Sans" panose="020B0604020202020204" charset="0"/>
                    <a:ea typeface="DengXian" panose="02010600030101010101" pitchFamily="2" charset="-122"/>
                  </a:rPr>
                  <a:t> </a:t>
                </a:r>
                <a:endParaRPr lang="en-SG" sz="1400" b="1" i="1" dirty="0">
                  <a:effectLst/>
                  <a:latin typeface="Gill Sans" panose="020B0604020202020204" charset="0"/>
                  <a:ea typeface="DengXian" panose="02010600030101010101" pitchFamily="2" charset="-122"/>
                </a:endParaRPr>
              </a:p>
              <a:p>
                <a:pPr algn="just">
                  <a:lnSpc>
                    <a:spcPct val="150000"/>
                  </a:lnSpc>
                </a:pPr>
                <a:r>
                  <a:rPr lang="en-SG" sz="1400" b="1" dirty="0">
                    <a:effectLst/>
                    <a:latin typeface="Gill Sans" panose="020B0604020202020204" charset="0"/>
                    <a:ea typeface="DengXian" panose="02010600030101010101" pitchFamily="2" charset="-122"/>
                  </a:rPr>
                  <a:t>Whereas </a:t>
                </a:r>
                <a14:m>
                  <m:oMath xmlns:m="http://schemas.openxmlformats.org/officeDocument/2006/math">
                    <m:sSub>
                      <m:sSubPr>
                        <m:ctrlPr>
                          <a:rPr lang="en-SG" sz="1400" b="1" i="1">
                            <a:effectLst/>
                            <a:latin typeface="Cambria Math" panose="02040503050406030204" pitchFamily="18" charset="0"/>
                            <a:ea typeface="DengXian" panose="02010600030101010101" pitchFamily="2" charset="-122"/>
                          </a:rPr>
                        </m:ctrlPr>
                      </m:sSubPr>
                      <m:e>
                        <m:r>
                          <a:rPr lang="en-SG" sz="1400" b="1" i="1" smtClean="0">
                            <a:effectLst/>
                            <a:latin typeface="Cambria Math" panose="02040503050406030204" pitchFamily="18" charset="0"/>
                            <a:ea typeface="DengXian" panose="02010600030101010101" pitchFamily="2" charset="-122"/>
                          </a:rPr>
                          <m:t>𝜷</m:t>
                        </m:r>
                      </m:e>
                      <m:sub>
                        <m:r>
                          <a:rPr lang="en-SG" sz="1400" b="1" i="1" smtClean="0">
                            <a:effectLst/>
                            <a:latin typeface="Cambria Math" panose="02040503050406030204" pitchFamily="18" charset="0"/>
                            <a:ea typeface="DengXian" panose="02010600030101010101" pitchFamily="2" charset="-122"/>
                          </a:rPr>
                          <m:t>𝒑</m:t>
                        </m:r>
                      </m:sub>
                    </m:sSub>
                  </m:oMath>
                </a14:m>
                <a:r>
                  <a:rPr lang="en-SG" sz="1400" b="1" dirty="0">
                    <a:effectLst/>
                    <a:latin typeface="Gill Sans" panose="020B0604020202020204" charset="0"/>
                    <a:ea typeface="DengXian" panose="02010600030101010101" pitchFamily="2" charset="-122"/>
                  </a:rPr>
                  <a:t> represents the regression coefficients, and the significance level is </a:t>
                </a:r>
                <a:r>
                  <a:rPr lang="en-SG" sz="1400" b="1" dirty="0">
                    <a:solidFill>
                      <a:srgbClr val="00B050"/>
                    </a:solidFill>
                    <a:effectLst/>
                    <a:latin typeface="Gill Sans" panose="020B0604020202020204" charset="0"/>
                    <a:ea typeface="DengXian" panose="02010600030101010101" pitchFamily="2" charset="-122"/>
                  </a:rPr>
                  <a:t>5</a:t>
                </a:r>
                <a:r>
                  <a:rPr lang="en-SG" sz="1400" b="1" dirty="0">
                    <a:effectLst/>
                    <a:latin typeface="Gill Sans" panose="020B0604020202020204" charset="0"/>
                    <a:ea typeface="DengXian" panose="02010600030101010101" pitchFamily="2" charset="-122"/>
                  </a:rPr>
                  <a:t>%.</a:t>
                </a:r>
              </a:p>
            </p:txBody>
          </p:sp>
        </mc:Choice>
        <mc:Fallback xmlns="">
          <p:sp>
            <p:nvSpPr>
              <p:cNvPr id="21" name="TextBox 20">
                <a:extLst>
                  <a:ext uri="{FF2B5EF4-FFF2-40B4-BE49-F238E27FC236}">
                    <a16:creationId xmlns:a16="http://schemas.microsoft.com/office/drawing/2014/main" id="{49D924F2-644B-BFB9-6535-879DCD33D831}"/>
                  </a:ext>
                </a:extLst>
              </p:cNvPr>
              <p:cNvSpPr txBox="1">
                <a:spLocks noRot="1" noChangeAspect="1" noMove="1" noResize="1" noEditPoints="1" noAdjustHandles="1" noChangeArrowheads="1" noChangeShapeType="1" noTextEdit="1"/>
              </p:cNvSpPr>
              <p:nvPr/>
            </p:nvSpPr>
            <p:spPr>
              <a:xfrm>
                <a:off x="3047950" y="1547515"/>
                <a:ext cx="6096000" cy="4031425"/>
              </a:xfrm>
              <a:prstGeom prst="rect">
                <a:avLst/>
              </a:prstGeom>
              <a:blipFill>
                <a:blip r:embed="rId3"/>
                <a:stretch>
                  <a:fillRect l="-300" r="-300" b="-1059"/>
                </a:stretch>
              </a:blipFill>
            </p:spPr>
            <p:txBody>
              <a:bodyPr/>
              <a:lstStyle/>
              <a:p>
                <a:r>
                  <a:rPr lang="en-SG">
                    <a:noFill/>
                  </a:rPr>
                  <a:t> </a:t>
                </a:r>
              </a:p>
            </p:txBody>
          </p:sp>
        </mc:Fallback>
      </mc:AlternateContent>
    </p:spTree>
    <p:extLst>
      <p:ext uri="{BB962C8B-B14F-4D97-AF65-F5344CB8AC3E}">
        <p14:creationId xmlns:p14="http://schemas.microsoft.com/office/powerpoint/2010/main" val="3265497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Insights from Exploratory Data Analysis</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p:txBody>
          <a:bodyPr/>
          <a:lstStyle/>
          <a:p>
            <a:r>
              <a:rPr lang="en-SG" dirty="0"/>
              <a:t>What were some trends seen from the data?</a:t>
            </a:r>
          </a:p>
        </p:txBody>
      </p:sp>
      <p:sp>
        <p:nvSpPr>
          <p:cNvPr id="5" name="TextBox 4">
            <a:extLst>
              <a:ext uri="{FF2B5EF4-FFF2-40B4-BE49-F238E27FC236}">
                <a16:creationId xmlns:a16="http://schemas.microsoft.com/office/drawing/2014/main" id="{65904BAC-FCA9-672A-3F09-621A4F09D4C1}"/>
              </a:ext>
            </a:extLst>
          </p:cNvPr>
          <p:cNvSpPr txBox="1"/>
          <p:nvPr/>
        </p:nvSpPr>
        <p:spPr>
          <a:xfrm>
            <a:off x="725714" y="1359374"/>
            <a:ext cx="4049486" cy="386452"/>
          </a:xfrm>
          <a:prstGeom prst="rect">
            <a:avLst/>
          </a:prstGeom>
          <a:noFill/>
        </p:spPr>
        <p:txBody>
          <a:bodyPr wrap="square">
            <a:spAutoFit/>
          </a:bodyPr>
          <a:lstStyle/>
          <a:p>
            <a:pPr algn="just">
              <a:lnSpc>
                <a:spcPct val="150000"/>
              </a:lnSpc>
            </a:pPr>
            <a:r>
              <a:rPr lang="en-SG" b="1" dirty="0">
                <a:latin typeface="Gill Sans" panose="020B0604020202020204" charset="0"/>
                <a:ea typeface="DengXian" panose="02010600030101010101" pitchFamily="2" charset="-122"/>
              </a:rPr>
              <a:t>In the observation period of 2015-2021:</a:t>
            </a:r>
            <a:endParaRPr lang="en-SG" sz="1400" b="1" dirty="0">
              <a:effectLst/>
              <a:latin typeface="Gill Sans" panose="020B0604020202020204" charset="0"/>
              <a:ea typeface="DengXian" panose="02010600030101010101" pitchFamily="2" charset="-122"/>
            </a:endParaRPr>
          </a:p>
        </p:txBody>
      </p:sp>
      <p:pic>
        <p:nvPicPr>
          <p:cNvPr id="6" name="Picture 5" descr="Chart, box and whisker chart&#10;&#10;Description automatically generated">
            <a:extLst>
              <a:ext uri="{FF2B5EF4-FFF2-40B4-BE49-F238E27FC236}">
                <a16:creationId xmlns:a16="http://schemas.microsoft.com/office/drawing/2014/main" id="{BF429E56-8457-6107-4CC9-D7EDD113D675}"/>
              </a:ext>
            </a:extLst>
          </p:cNvPr>
          <p:cNvPicPr>
            <a:picLocks noChangeAspect="1"/>
          </p:cNvPicPr>
          <p:nvPr/>
        </p:nvPicPr>
        <p:blipFill rotWithShape="1">
          <a:blip r:embed="rId3">
            <a:extLst>
              <a:ext uri="{28A0092B-C50C-407E-A947-70E740481C1C}">
                <a14:useLocalDpi xmlns:a14="http://schemas.microsoft.com/office/drawing/2010/main" val="0"/>
              </a:ext>
            </a:extLst>
          </a:blip>
          <a:srcRect t="5774"/>
          <a:stretch/>
        </p:blipFill>
        <p:spPr bwMode="auto">
          <a:xfrm>
            <a:off x="825500" y="3430948"/>
            <a:ext cx="3078253" cy="2058352"/>
          </a:xfrm>
          <a:prstGeom prst="rect">
            <a:avLst/>
          </a:prstGeom>
          <a:noFill/>
          <a:ln>
            <a:solidFill>
              <a:schemeClr val="accent1"/>
            </a:solid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466AB2A-EC96-2E75-3040-AEA27714AB4A}"/>
                  </a:ext>
                </a:extLst>
              </p:cNvPr>
              <p:cNvSpPr txBox="1"/>
              <p:nvPr/>
            </p:nvSpPr>
            <p:spPr>
              <a:xfrm>
                <a:off x="725714" y="1958000"/>
                <a:ext cx="3376386" cy="853439"/>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SG" dirty="0">
                    <a:latin typeface="Gill Sans" panose="020B0604020202020204" charset="0"/>
                    <a:ea typeface="DengXian" panose="02010600030101010101" pitchFamily="2" charset="-122"/>
                  </a:rPr>
                  <a:t>The number of words, </a:t>
                </a:r>
                <a14:m>
                  <m:oMath xmlns:m="http://schemas.openxmlformats.org/officeDocument/2006/math">
                    <m:r>
                      <a:rPr lang="en-SG" b="0" i="1" smtClean="0">
                        <a:latin typeface="Cambria Math" panose="02040503050406030204" pitchFamily="18" charset="0"/>
                        <a:ea typeface="DengXian" panose="02010600030101010101" pitchFamily="2" charset="-122"/>
                      </a:rPr>
                      <m:t>𝑤</m:t>
                    </m:r>
                  </m:oMath>
                </a14:m>
                <a:r>
                  <a:rPr lang="en-SG" dirty="0">
                    <a:latin typeface="Gill Sans" panose="020B0604020202020204" charset="0"/>
                    <a:ea typeface="DengXian" panose="02010600030101010101" pitchFamily="2" charset="-122"/>
                  </a:rPr>
                  <a:t> in sustainability reports has increased. (</a:t>
                </a:r>
                <a14:m>
                  <m:oMath xmlns:m="http://schemas.openxmlformats.org/officeDocument/2006/math">
                    <m:sSub>
                      <m:sSubPr>
                        <m:ctrlPr>
                          <a:rPr lang="en-SG" b="0" i="1" dirty="0" smtClean="0">
                            <a:latin typeface="Cambria Math" panose="02040503050406030204" pitchFamily="18" charset="0"/>
                            <a:ea typeface="DengXian" panose="02010600030101010101" pitchFamily="2" charset="-122"/>
                          </a:rPr>
                        </m:ctrlPr>
                      </m:sSubPr>
                      <m:e>
                        <m:acc>
                          <m:accPr>
                            <m:chr m:val="̅"/>
                            <m:ctrlPr>
                              <a:rPr lang="en-SG" b="0" i="1" smtClean="0">
                                <a:latin typeface="Cambria Math" panose="02040503050406030204" pitchFamily="18" charset="0"/>
                                <a:ea typeface="DengXian" panose="02010600030101010101" pitchFamily="2" charset="-122"/>
                              </a:rPr>
                            </m:ctrlPr>
                          </m:accPr>
                          <m:e>
                            <m:r>
                              <a:rPr lang="en-SG" b="0" i="1" smtClean="0">
                                <a:latin typeface="Cambria Math" panose="02040503050406030204" pitchFamily="18" charset="0"/>
                                <a:ea typeface="DengXian" panose="02010600030101010101" pitchFamily="2" charset="-122"/>
                              </a:rPr>
                              <m:t>𝑤</m:t>
                            </m:r>
                          </m:e>
                        </m:acc>
                      </m:e>
                      <m:sub>
                        <m:r>
                          <a:rPr lang="en-SG" b="0" i="1" dirty="0" smtClean="0">
                            <a:latin typeface="Cambria Math" panose="02040503050406030204" pitchFamily="18" charset="0"/>
                            <a:ea typeface="DengXian" panose="02010600030101010101" pitchFamily="2" charset="-122"/>
                          </a:rPr>
                          <m:t>2015</m:t>
                        </m:r>
                      </m:sub>
                    </m:sSub>
                    <m:r>
                      <a:rPr lang="en-SG" b="0" i="1" dirty="0" smtClean="0">
                        <a:latin typeface="Cambria Math" panose="02040503050406030204" pitchFamily="18" charset="0"/>
                        <a:ea typeface="DengXian" panose="02010600030101010101" pitchFamily="2" charset="-122"/>
                      </a:rPr>
                      <m:t>=11,972</m:t>
                    </m:r>
                  </m:oMath>
                </a14:m>
                <a:r>
                  <a:rPr lang="en-SG" sz="1400" dirty="0">
                    <a:effectLst/>
                    <a:latin typeface="Gill Sans" panose="020B0604020202020204" charset="0"/>
                    <a:ea typeface="DengXian" panose="02010600030101010101" pitchFamily="2" charset="-122"/>
                  </a:rPr>
                  <a:t> vs </a:t>
                </a:r>
                <a14:m>
                  <m:oMath xmlns:m="http://schemas.openxmlformats.org/officeDocument/2006/math">
                    <m:sSub>
                      <m:sSubPr>
                        <m:ctrlPr>
                          <a:rPr lang="en-SG" sz="1400" b="0" i="1" dirty="0" smtClean="0">
                            <a:effectLst/>
                            <a:latin typeface="Cambria Math" panose="02040503050406030204" pitchFamily="18" charset="0"/>
                            <a:ea typeface="DengXian" panose="02010600030101010101" pitchFamily="2" charset="-122"/>
                          </a:rPr>
                        </m:ctrlPr>
                      </m:sSubPr>
                      <m:e>
                        <m:acc>
                          <m:accPr>
                            <m:chr m:val="̅"/>
                            <m:ctrlPr>
                              <a:rPr lang="en-SG" sz="1400" b="0" i="1" smtClean="0">
                                <a:effectLst/>
                                <a:latin typeface="Cambria Math" panose="02040503050406030204" pitchFamily="18" charset="0"/>
                                <a:ea typeface="DengXian" panose="02010600030101010101" pitchFamily="2" charset="-122"/>
                              </a:rPr>
                            </m:ctrlPr>
                          </m:accPr>
                          <m:e>
                            <m:r>
                              <a:rPr lang="en-SG" sz="1400" b="0" i="1" smtClean="0">
                                <a:effectLst/>
                                <a:latin typeface="Cambria Math" panose="02040503050406030204" pitchFamily="18" charset="0"/>
                                <a:ea typeface="DengXian" panose="02010600030101010101" pitchFamily="2" charset="-122"/>
                              </a:rPr>
                              <m:t>𝑤</m:t>
                            </m:r>
                          </m:e>
                        </m:acc>
                      </m:e>
                      <m:sub>
                        <m:r>
                          <a:rPr lang="en-SG" sz="1400" b="0" i="1" dirty="0" smtClean="0">
                            <a:effectLst/>
                            <a:latin typeface="Cambria Math" panose="02040503050406030204" pitchFamily="18" charset="0"/>
                            <a:ea typeface="DengXian" panose="02010600030101010101" pitchFamily="2" charset="-122"/>
                          </a:rPr>
                          <m:t>2021</m:t>
                        </m:r>
                      </m:sub>
                    </m:sSub>
                    <m:r>
                      <a:rPr lang="en-SG" sz="1400" b="0" i="1" dirty="0" smtClean="0">
                        <a:effectLst/>
                        <a:latin typeface="Cambria Math" panose="02040503050406030204" pitchFamily="18" charset="0"/>
                        <a:ea typeface="DengXian" panose="02010600030101010101" pitchFamily="2" charset="-122"/>
                      </a:rPr>
                      <m:t>=33,888</m:t>
                    </m:r>
                  </m:oMath>
                </a14:m>
                <a:r>
                  <a:rPr lang="en-SG" sz="1400" dirty="0">
                    <a:effectLst/>
                    <a:latin typeface="Gill Sans" panose="020B0604020202020204" charset="0"/>
                    <a:ea typeface="DengXian" panose="02010600030101010101" pitchFamily="2" charset="-122"/>
                  </a:rPr>
                  <a:t>)</a:t>
                </a:r>
              </a:p>
            </p:txBody>
          </p:sp>
        </mc:Choice>
        <mc:Fallback xmlns="">
          <p:sp>
            <p:nvSpPr>
              <p:cNvPr id="7" name="TextBox 6">
                <a:extLst>
                  <a:ext uri="{FF2B5EF4-FFF2-40B4-BE49-F238E27FC236}">
                    <a16:creationId xmlns:a16="http://schemas.microsoft.com/office/drawing/2014/main" id="{2466AB2A-EC96-2E75-3040-AEA27714AB4A}"/>
                  </a:ext>
                </a:extLst>
              </p:cNvPr>
              <p:cNvSpPr txBox="1">
                <a:spLocks noRot="1" noChangeAspect="1" noMove="1" noResize="1" noEditPoints="1" noAdjustHandles="1" noChangeArrowheads="1" noChangeShapeType="1" noTextEdit="1"/>
              </p:cNvSpPr>
              <p:nvPr/>
            </p:nvSpPr>
            <p:spPr>
              <a:xfrm>
                <a:off x="725714" y="1958000"/>
                <a:ext cx="3376386" cy="853439"/>
              </a:xfrm>
              <a:prstGeom prst="rect">
                <a:avLst/>
              </a:prstGeom>
              <a:blipFill>
                <a:blip r:embed="rId4"/>
                <a:stretch>
                  <a:fillRect l="-181" b="-7857"/>
                </a:stretch>
              </a:blipFill>
            </p:spPr>
            <p:txBody>
              <a:bodyPr/>
              <a:lstStyle/>
              <a:p>
                <a:r>
                  <a:rPr lang="en-SG">
                    <a:noFill/>
                  </a:rPr>
                  <a:t> </a:t>
                </a:r>
              </a:p>
            </p:txBody>
          </p:sp>
        </mc:Fallback>
      </mc:AlternateContent>
      <p:pic>
        <p:nvPicPr>
          <p:cNvPr id="12" name="Picture 11">
            <a:extLst>
              <a:ext uri="{FF2B5EF4-FFF2-40B4-BE49-F238E27FC236}">
                <a16:creationId xmlns:a16="http://schemas.microsoft.com/office/drawing/2014/main" id="{968AF36D-80ED-005F-96A7-E286213B9BE5}"/>
              </a:ext>
            </a:extLst>
          </p:cNvPr>
          <p:cNvPicPr>
            <a:picLocks noChangeAspect="1"/>
          </p:cNvPicPr>
          <p:nvPr/>
        </p:nvPicPr>
        <p:blipFill rotWithShape="1">
          <a:blip r:embed="rId5">
            <a:extLst>
              <a:ext uri="{28A0092B-C50C-407E-A947-70E740481C1C}">
                <a14:useLocalDpi xmlns:a14="http://schemas.microsoft.com/office/drawing/2010/main" val="0"/>
              </a:ext>
            </a:extLst>
          </a:blip>
          <a:srcRect t="6704"/>
          <a:stretch/>
        </p:blipFill>
        <p:spPr bwMode="auto">
          <a:xfrm>
            <a:off x="4357370" y="3430949"/>
            <a:ext cx="3276600" cy="2058352"/>
          </a:xfrm>
          <a:prstGeom prst="rect">
            <a:avLst/>
          </a:prstGeom>
          <a:noFill/>
          <a:ln>
            <a:solidFill>
              <a:schemeClr val="accent1"/>
            </a:solid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400844C-F2F6-C7FA-3E62-CFE987AB4394}"/>
                  </a:ext>
                </a:extLst>
              </p:cNvPr>
              <p:cNvSpPr txBox="1"/>
              <p:nvPr/>
            </p:nvSpPr>
            <p:spPr>
              <a:xfrm>
                <a:off x="4192814" y="1963800"/>
                <a:ext cx="3554188" cy="1139223"/>
              </a:xfrm>
              <a:prstGeom prst="rect">
                <a:avLst/>
              </a:prstGeom>
              <a:noFill/>
            </p:spPr>
            <p:txBody>
              <a:bodyPr wrap="square">
                <a:spAutoFit/>
              </a:bodyPr>
              <a:lstStyle/>
              <a:p>
                <a:pPr marL="285750" indent="-285750">
                  <a:lnSpc>
                    <a:spcPct val="120000"/>
                  </a:lnSpc>
                  <a:spcAft>
                    <a:spcPts val="150"/>
                  </a:spcAft>
                  <a:buFont typeface="Arial" panose="020B0604020202020204" pitchFamily="34" charset="0"/>
                  <a:buChar char="•"/>
                </a:pPr>
                <a:r>
                  <a:rPr lang="en-SG" dirty="0">
                    <a:latin typeface="Gill Sans" panose="020B0604020202020204" charset="0"/>
                    <a:ea typeface="DengXian" panose="02010600030101010101" pitchFamily="2" charset="-122"/>
                  </a:rPr>
                  <a:t>Company reports’ sentiment, </a:t>
                </a:r>
                <a14:m>
                  <m:oMath xmlns:m="http://schemas.openxmlformats.org/officeDocument/2006/math">
                    <m:r>
                      <a:rPr lang="en-SG" b="0" i="1" smtClean="0">
                        <a:latin typeface="Cambria Math" panose="02040503050406030204" pitchFamily="18" charset="0"/>
                        <a:ea typeface="DengXian" panose="02010600030101010101" pitchFamily="2" charset="-122"/>
                      </a:rPr>
                      <m:t>𝑠</m:t>
                    </m:r>
                  </m:oMath>
                </a14:m>
                <a:r>
                  <a:rPr lang="en-SG" dirty="0">
                    <a:latin typeface="Gill Sans" panose="020B0604020202020204" charset="0"/>
                    <a:ea typeface="DengXian" panose="02010600030101010101" pitchFamily="2" charset="-122"/>
                  </a:rPr>
                  <a:t> are generally positive (</a:t>
                </a:r>
                <a14:m>
                  <m:oMath xmlns:m="http://schemas.openxmlformats.org/officeDocument/2006/math">
                    <m:acc>
                      <m:accPr>
                        <m:chr m:val="̅"/>
                        <m:ctrlPr>
                          <a:rPr lang="en-SG" b="0" i="1" smtClean="0">
                            <a:latin typeface="Cambria Math" panose="02040503050406030204" pitchFamily="18" charset="0"/>
                            <a:ea typeface="DengXian" panose="02010600030101010101" pitchFamily="2" charset="-122"/>
                          </a:rPr>
                        </m:ctrlPr>
                      </m:accPr>
                      <m:e>
                        <m:r>
                          <a:rPr lang="en-SG" b="0" i="1" smtClean="0">
                            <a:latin typeface="Cambria Math" panose="02040503050406030204" pitchFamily="18" charset="0"/>
                            <a:ea typeface="DengXian" panose="02010600030101010101" pitchFamily="2" charset="-122"/>
                          </a:rPr>
                          <m:t>𝑠</m:t>
                        </m:r>
                      </m:e>
                    </m:acc>
                    <m:r>
                      <a:rPr lang="en-SG" b="0" i="1" dirty="0" smtClean="0">
                        <a:latin typeface="Cambria Math" panose="02040503050406030204" pitchFamily="18" charset="0"/>
                        <a:ea typeface="DengXian" panose="02010600030101010101" pitchFamily="2" charset="-122"/>
                      </a:rPr>
                      <m:t>=19.3</m:t>
                    </m:r>
                  </m:oMath>
                </a14:m>
                <a:r>
                  <a:rPr lang="en-SG" sz="1400" dirty="0">
                    <a:effectLst/>
                    <a:latin typeface="Gill Sans" panose="020B0604020202020204" charset="0"/>
                    <a:ea typeface="DengXian" panose="02010600030101010101" pitchFamily="2" charset="-122"/>
                  </a:rPr>
                  <a:t>, </a:t>
                </a:r>
                <a14:m>
                  <m:oMath xmlns:m="http://schemas.openxmlformats.org/officeDocument/2006/math">
                    <m:func>
                      <m:funcPr>
                        <m:ctrlPr>
                          <a:rPr lang="en-SG" sz="1400" b="0" i="1" smtClean="0">
                            <a:effectLst/>
                            <a:latin typeface="Cambria Math" panose="02040503050406030204" pitchFamily="18" charset="0"/>
                            <a:ea typeface="DengXian" panose="02010600030101010101" pitchFamily="2" charset="-122"/>
                          </a:rPr>
                        </m:ctrlPr>
                      </m:funcPr>
                      <m:fName>
                        <m:r>
                          <m:rPr>
                            <m:sty m:val="p"/>
                          </m:rPr>
                          <a:rPr lang="en-SG" sz="1400" b="0" i="0" smtClean="0">
                            <a:effectLst/>
                            <a:latin typeface="Cambria Math" panose="02040503050406030204" pitchFamily="18" charset="0"/>
                            <a:ea typeface="DengXian" panose="02010600030101010101" pitchFamily="2" charset="-122"/>
                          </a:rPr>
                          <m:t>min</m:t>
                        </m:r>
                      </m:fName>
                      <m:e>
                        <m:r>
                          <a:rPr lang="en-SG" sz="1400" b="0" i="1" smtClean="0">
                            <a:effectLst/>
                            <a:latin typeface="Cambria Math" panose="02040503050406030204" pitchFamily="18" charset="0"/>
                            <a:ea typeface="DengXian" panose="02010600030101010101" pitchFamily="2" charset="-122"/>
                          </a:rPr>
                          <m:t>𝑠</m:t>
                        </m:r>
                        <m:r>
                          <a:rPr lang="en-SG" sz="1400" b="0" i="1" smtClean="0">
                            <a:effectLst/>
                            <a:latin typeface="Cambria Math" panose="02040503050406030204" pitchFamily="18" charset="0"/>
                            <a:ea typeface="DengXian" panose="02010600030101010101" pitchFamily="2" charset="-122"/>
                          </a:rPr>
                          <m:t>=6.2</m:t>
                        </m:r>
                      </m:e>
                    </m:func>
                  </m:oMath>
                </a14:m>
                <a:r>
                  <a:rPr lang="en-SG" sz="1400" dirty="0">
                    <a:effectLst/>
                    <a:latin typeface="Gill Sans" panose="020B0604020202020204" charset="0"/>
                    <a:ea typeface="DengXian" panose="02010600030101010101" pitchFamily="2" charset="-122"/>
                  </a:rPr>
                  <a:t>)</a:t>
                </a:r>
              </a:p>
              <a:p>
                <a:pPr marL="285750" indent="-285750">
                  <a:lnSpc>
                    <a:spcPct val="120000"/>
                  </a:lnSpc>
                  <a:spcAft>
                    <a:spcPts val="150"/>
                  </a:spcAft>
                  <a:buFont typeface="Arial" panose="020B0604020202020204" pitchFamily="34" charset="0"/>
                  <a:buChar char="•"/>
                </a:pPr>
                <a:r>
                  <a:rPr lang="en-SG" sz="1400" dirty="0">
                    <a:effectLst/>
                    <a:latin typeface="Gill Sans" panose="020B0604020202020204" charset="0"/>
                    <a:ea typeface="DengXian" panose="02010600030101010101" pitchFamily="2" charset="-122"/>
                  </a:rPr>
                  <a:t>Dipped towards 2020 before coming back up in 2021 (Obfuscation hypothesis?).</a:t>
                </a:r>
              </a:p>
            </p:txBody>
          </p:sp>
        </mc:Choice>
        <mc:Fallback xmlns="">
          <p:sp>
            <p:nvSpPr>
              <p:cNvPr id="13" name="TextBox 12">
                <a:extLst>
                  <a:ext uri="{FF2B5EF4-FFF2-40B4-BE49-F238E27FC236}">
                    <a16:creationId xmlns:a16="http://schemas.microsoft.com/office/drawing/2014/main" id="{0400844C-F2F6-C7FA-3E62-CFE987AB4394}"/>
                  </a:ext>
                </a:extLst>
              </p:cNvPr>
              <p:cNvSpPr txBox="1">
                <a:spLocks noRot="1" noChangeAspect="1" noMove="1" noResize="1" noEditPoints="1" noAdjustHandles="1" noChangeArrowheads="1" noChangeShapeType="1" noTextEdit="1"/>
              </p:cNvSpPr>
              <p:nvPr/>
            </p:nvSpPr>
            <p:spPr>
              <a:xfrm>
                <a:off x="4192814" y="1963800"/>
                <a:ext cx="3554188" cy="1139223"/>
              </a:xfrm>
              <a:prstGeom prst="rect">
                <a:avLst/>
              </a:prstGeom>
              <a:blipFill>
                <a:blip r:embed="rId6"/>
                <a:stretch>
                  <a:fillRect l="-343" r="-686" b="-5348"/>
                </a:stretch>
              </a:blipFill>
            </p:spPr>
            <p:txBody>
              <a:bodyPr/>
              <a:lstStyle/>
              <a:p>
                <a:r>
                  <a:rPr lang="en-SG">
                    <a:noFill/>
                  </a:rPr>
                  <a:t> </a:t>
                </a:r>
              </a:p>
            </p:txBody>
          </p:sp>
        </mc:Fallback>
      </mc:AlternateContent>
      <p:pic>
        <p:nvPicPr>
          <p:cNvPr id="14" name="Picture 13" descr="Chart, scatter chart&#10;&#10;Description automatically generated">
            <a:extLst>
              <a:ext uri="{FF2B5EF4-FFF2-40B4-BE49-F238E27FC236}">
                <a16:creationId xmlns:a16="http://schemas.microsoft.com/office/drawing/2014/main" id="{911BF9C5-91C2-E0EE-C378-0E8ABAF7AE85}"/>
              </a:ext>
            </a:extLst>
          </p:cNvPr>
          <p:cNvPicPr>
            <a:picLocks noChangeAspect="1"/>
          </p:cNvPicPr>
          <p:nvPr/>
        </p:nvPicPr>
        <p:blipFill>
          <a:blip r:embed="rId7"/>
          <a:stretch>
            <a:fillRect/>
          </a:stretch>
        </p:blipFill>
        <p:spPr>
          <a:xfrm>
            <a:off x="8168640" y="3430948"/>
            <a:ext cx="3078253" cy="2058352"/>
          </a:xfrm>
          <a:prstGeom prst="rect">
            <a:avLst/>
          </a:prstGeom>
          <a:ln>
            <a:solidFill>
              <a:schemeClr val="accent1"/>
            </a:solidFill>
          </a:ln>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B748526-E46D-1053-1CFF-855FC4ED8F17}"/>
                  </a:ext>
                </a:extLst>
              </p:cNvPr>
              <p:cNvSpPr txBox="1"/>
              <p:nvPr/>
            </p:nvSpPr>
            <p:spPr>
              <a:xfrm>
                <a:off x="8028214" y="1963800"/>
                <a:ext cx="3554188" cy="1139223"/>
              </a:xfrm>
              <a:prstGeom prst="rect">
                <a:avLst/>
              </a:prstGeom>
              <a:noFill/>
            </p:spPr>
            <p:txBody>
              <a:bodyPr wrap="square">
                <a:spAutoFit/>
              </a:bodyPr>
              <a:lstStyle/>
              <a:p>
                <a:pPr marL="285750" indent="-285750">
                  <a:lnSpc>
                    <a:spcPct val="120000"/>
                  </a:lnSpc>
                  <a:spcAft>
                    <a:spcPts val="150"/>
                  </a:spcAft>
                  <a:buFont typeface="Arial" panose="020B0604020202020204" pitchFamily="34" charset="0"/>
                  <a:buChar char="•"/>
                </a:pPr>
                <a:r>
                  <a:rPr lang="en-SG" dirty="0">
                    <a:latin typeface="Gill Sans" panose="020B0604020202020204" charset="0"/>
                    <a:ea typeface="DengXian" panose="02010600030101010101" pitchFamily="2" charset="-122"/>
                  </a:rPr>
                  <a:t>Readability, </a:t>
                </a:r>
                <a14:m>
                  <m:oMath xmlns:m="http://schemas.openxmlformats.org/officeDocument/2006/math">
                    <m:r>
                      <a:rPr lang="en-SG" b="0" i="1" smtClean="0">
                        <a:latin typeface="Cambria Math" panose="02040503050406030204" pitchFamily="18" charset="0"/>
                        <a:ea typeface="DengXian" panose="02010600030101010101" pitchFamily="2" charset="-122"/>
                      </a:rPr>
                      <m:t>𝑅𝐸</m:t>
                    </m:r>
                  </m:oMath>
                </a14:m>
                <a:r>
                  <a:rPr lang="en-SG" sz="1400" dirty="0">
                    <a:effectLst/>
                    <a:latin typeface="Gill Sans" panose="020B0604020202020204" charset="0"/>
                    <a:ea typeface="DengXian" panose="02010600030101010101" pitchFamily="2" charset="-122"/>
                  </a:rPr>
                  <a:t>, fell by 65% from 2015 to 2021. (</a:t>
                </a:r>
                <a14:m>
                  <m:oMath xmlns:m="http://schemas.openxmlformats.org/officeDocument/2006/math">
                    <m:r>
                      <a:rPr lang="en-SG" sz="1400" b="0" i="1" smtClean="0">
                        <a:effectLst/>
                        <a:latin typeface="Cambria Math" panose="02040503050406030204" pitchFamily="18" charset="0"/>
                        <a:ea typeface="DengXian" panose="02010600030101010101" pitchFamily="2" charset="-122"/>
                      </a:rPr>
                      <m:t>𝑅</m:t>
                    </m:r>
                    <m:sSub>
                      <m:sSubPr>
                        <m:ctrlPr>
                          <a:rPr lang="en-SG" sz="1400" b="0" i="1" smtClean="0">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𝐸</m:t>
                        </m:r>
                      </m:e>
                      <m:sub>
                        <m:r>
                          <a:rPr lang="en-SG" sz="1400" b="0" i="1" smtClean="0">
                            <a:effectLst/>
                            <a:latin typeface="Cambria Math" panose="02040503050406030204" pitchFamily="18" charset="0"/>
                            <a:ea typeface="DengXian" panose="02010600030101010101" pitchFamily="2" charset="-122"/>
                          </a:rPr>
                          <m:t>2015</m:t>
                        </m:r>
                      </m:sub>
                    </m:sSub>
                    <m:r>
                      <a:rPr lang="en-SG" sz="1400" b="0" i="1" smtClean="0">
                        <a:effectLst/>
                        <a:latin typeface="Cambria Math" panose="02040503050406030204" pitchFamily="18" charset="0"/>
                        <a:ea typeface="DengXian" panose="02010600030101010101" pitchFamily="2" charset="-122"/>
                      </a:rPr>
                      <m:t>=14.1</m:t>
                    </m:r>
                  </m:oMath>
                </a14:m>
                <a:r>
                  <a:rPr lang="en-SG" sz="1400" dirty="0">
                    <a:effectLst/>
                    <a:latin typeface="Gill Sans" panose="020B0604020202020204" charset="0"/>
                    <a:ea typeface="DengXian" panose="02010600030101010101" pitchFamily="2" charset="-122"/>
                  </a:rPr>
                  <a:t>, </a:t>
                </a:r>
                <a14:m>
                  <m:oMath xmlns:m="http://schemas.openxmlformats.org/officeDocument/2006/math">
                    <m:r>
                      <a:rPr lang="en-SG" sz="1400" b="0" i="1" smtClean="0">
                        <a:effectLst/>
                        <a:latin typeface="Cambria Math" panose="02040503050406030204" pitchFamily="18" charset="0"/>
                        <a:ea typeface="DengXian" panose="02010600030101010101" pitchFamily="2" charset="-122"/>
                      </a:rPr>
                      <m:t>𝑅</m:t>
                    </m:r>
                    <m:sSub>
                      <m:sSubPr>
                        <m:ctrlPr>
                          <a:rPr lang="en-SG" sz="1400" b="0" i="1" smtClean="0">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𝐸</m:t>
                        </m:r>
                      </m:e>
                      <m:sub>
                        <m:r>
                          <a:rPr lang="en-SG" sz="1400" b="0" i="1" smtClean="0">
                            <a:effectLst/>
                            <a:latin typeface="Cambria Math" panose="02040503050406030204" pitchFamily="18" charset="0"/>
                            <a:ea typeface="DengXian" panose="02010600030101010101" pitchFamily="2" charset="-122"/>
                          </a:rPr>
                          <m:t>2021</m:t>
                        </m:r>
                      </m:sub>
                    </m:sSub>
                    <m:r>
                      <a:rPr lang="en-SG" sz="1400" b="0" i="1" smtClean="0">
                        <a:effectLst/>
                        <a:latin typeface="Cambria Math" panose="02040503050406030204" pitchFamily="18" charset="0"/>
                        <a:ea typeface="DengXian" panose="02010600030101010101" pitchFamily="2" charset="-122"/>
                      </a:rPr>
                      <m:t>=5.1</m:t>
                    </m:r>
                  </m:oMath>
                </a14:m>
                <a:r>
                  <a:rPr lang="en-SG" sz="1400" dirty="0">
                    <a:effectLst/>
                    <a:latin typeface="Gill Sans" panose="020B0604020202020204" charset="0"/>
                    <a:ea typeface="DengXian" panose="02010600030101010101" pitchFamily="2" charset="-122"/>
                  </a:rPr>
                  <a:t>)</a:t>
                </a:r>
              </a:p>
              <a:p>
                <a:pPr marL="285750" indent="-285750">
                  <a:lnSpc>
                    <a:spcPct val="120000"/>
                  </a:lnSpc>
                  <a:spcAft>
                    <a:spcPts val="150"/>
                  </a:spcAft>
                  <a:buFont typeface="Arial" panose="020B0604020202020204" pitchFamily="34" charset="0"/>
                  <a:buChar char="•"/>
                </a:pPr>
                <a:r>
                  <a:rPr lang="en-SG" dirty="0">
                    <a:latin typeface="Gill Sans" panose="020B0604020202020204" charset="0"/>
                    <a:ea typeface="DengXian" panose="02010600030101010101" pitchFamily="2" charset="-122"/>
                  </a:rPr>
                  <a:t>The more words, the less readable the sustainability report.</a:t>
                </a:r>
                <a:endParaRPr lang="en-SG" sz="1400" dirty="0">
                  <a:effectLst/>
                  <a:latin typeface="Gill Sans" panose="020B0604020202020204" charset="0"/>
                  <a:ea typeface="DengXian" panose="02010600030101010101" pitchFamily="2" charset="-122"/>
                </a:endParaRPr>
              </a:p>
            </p:txBody>
          </p:sp>
        </mc:Choice>
        <mc:Fallback xmlns="">
          <p:sp>
            <p:nvSpPr>
              <p:cNvPr id="15" name="TextBox 14">
                <a:extLst>
                  <a:ext uri="{FF2B5EF4-FFF2-40B4-BE49-F238E27FC236}">
                    <a16:creationId xmlns:a16="http://schemas.microsoft.com/office/drawing/2014/main" id="{FB748526-E46D-1053-1CFF-855FC4ED8F17}"/>
                  </a:ext>
                </a:extLst>
              </p:cNvPr>
              <p:cNvSpPr txBox="1">
                <a:spLocks noRot="1" noChangeAspect="1" noMove="1" noResize="1" noEditPoints="1" noAdjustHandles="1" noChangeArrowheads="1" noChangeShapeType="1" noTextEdit="1"/>
              </p:cNvSpPr>
              <p:nvPr/>
            </p:nvSpPr>
            <p:spPr>
              <a:xfrm>
                <a:off x="8028214" y="1963800"/>
                <a:ext cx="3554188" cy="1139223"/>
              </a:xfrm>
              <a:prstGeom prst="rect">
                <a:avLst/>
              </a:prstGeom>
              <a:blipFill>
                <a:blip r:embed="rId8"/>
                <a:stretch>
                  <a:fillRect l="-343" b="-5348"/>
                </a:stretch>
              </a:blipFill>
            </p:spPr>
            <p:txBody>
              <a:bodyPr/>
              <a:lstStyle/>
              <a:p>
                <a:r>
                  <a:rPr lang="en-SG">
                    <a:noFill/>
                  </a:rPr>
                  <a:t> </a:t>
                </a:r>
              </a:p>
            </p:txBody>
          </p:sp>
        </mc:Fallback>
      </mc:AlternateContent>
      <p:cxnSp>
        <p:nvCxnSpPr>
          <p:cNvPr id="8" name="Straight Connector 7">
            <a:extLst>
              <a:ext uri="{FF2B5EF4-FFF2-40B4-BE49-F238E27FC236}">
                <a16:creationId xmlns:a16="http://schemas.microsoft.com/office/drawing/2014/main" id="{DEAFECD8-A06B-B4A3-E3C1-887129AD0D63}"/>
              </a:ext>
            </a:extLst>
          </p:cNvPr>
          <p:cNvCxnSpPr/>
          <p:nvPr/>
        </p:nvCxnSpPr>
        <p:spPr>
          <a:xfrm flipV="1">
            <a:off x="1066800" y="4612640"/>
            <a:ext cx="2763520" cy="60960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8306D6E-86EE-10BC-4AAF-B46150A8811D}"/>
              </a:ext>
            </a:extLst>
          </p:cNvPr>
          <p:cNvCxnSpPr>
            <a:cxnSpLocks/>
          </p:cNvCxnSpPr>
          <p:nvPr/>
        </p:nvCxnSpPr>
        <p:spPr>
          <a:xfrm flipV="1">
            <a:off x="6868160" y="4734560"/>
            <a:ext cx="765810" cy="18288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5EFF875-9FC5-E2E1-E680-D5CFB74A4E15}"/>
              </a:ext>
            </a:extLst>
          </p:cNvPr>
          <p:cNvCxnSpPr>
            <a:cxnSpLocks/>
          </p:cNvCxnSpPr>
          <p:nvPr/>
        </p:nvCxnSpPr>
        <p:spPr>
          <a:xfrm>
            <a:off x="4572000" y="4612640"/>
            <a:ext cx="2296160" cy="304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F96DAA5-8B66-1907-3448-F56B2C274DE7}"/>
              </a:ext>
            </a:extLst>
          </p:cNvPr>
          <p:cNvCxnSpPr>
            <a:cxnSpLocks/>
          </p:cNvCxnSpPr>
          <p:nvPr/>
        </p:nvCxnSpPr>
        <p:spPr>
          <a:xfrm>
            <a:off x="8382000" y="4328160"/>
            <a:ext cx="2751047" cy="2641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F3EF7B9-0C27-53A5-9E18-BCE5E58A6619}"/>
              </a:ext>
            </a:extLst>
          </p:cNvPr>
          <p:cNvSpPr txBox="1"/>
          <p:nvPr/>
        </p:nvSpPr>
        <p:spPr>
          <a:xfrm>
            <a:off x="1066800" y="3368526"/>
            <a:ext cx="4049486" cy="386452"/>
          </a:xfrm>
          <a:prstGeom prst="rect">
            <a:avLst/>
          </a:prstGeom>
          <a:noFill/>
        </p:spPr>
        <p:txBody>
          <a:bodyPr wrap="square">
            <a:spAutoFit/>
          </a:bodyPr>
          <a:lstStyle/>
          <a:p>
            <a:pPr algn="just">
              <a:lnSpc>
                <a:spcPct val="150000"/>
              </a:lnSpc>
            </a:pPr>
            <a:r>
              <a:rPr lang="en-SG" b="1" dirty="0">
                <a:latin typeface="Gill Sans" panose="020B0604020202020204" charset="0"/>
                <a:ea typeface="DengXian" panose="02010600030101010101" pitchFamily="2" charset="-122"/>
              </a:rPr>
              <a:t>Number of Words:</a:t>
            </a:r>
            <a:endParaRPr lang="en-SG" sz="1400" b="1" dirty="0">
              <a:effectLst/>
              <a:latin typeface="Gill Sans" panose="020B0604020202020204" charset="0"/>
              <a:ea typeface="DengXian" panose="02010600030101010101" pitchFamily="2" charset="-122"/>
            </a:endParaRPr>
          </a:p>
        </p:txBody>
      </p:sp>
      <p:sp>
        <p:nvSpPr>
          <p:cNvPr id="23" name="TextBox 22">
            <a:extLst>
              <a:ext uri="{FF2B5EF4-FFF2-40B4-BE49-F238E27FC236}">
                <a16:creationId xmlns:a16="http://schemas.microsoft.com/office/drawing/2014/main" id="{B80DCC86-FBA1-CDD8-ADF3-9E7E47B7416F}"/>
              </a:ext>
            </a:extLst>
          </p:cNvPr>
          <p:cNvSpPr txBox="1"/>
          <p:nvPr/>
        </p:nvSpPr>
        <p:spPr>
          <a:xfrm>
            <a:off x="4561840" y="3368526"/>
            <a:ext cx="4049486" cy="386452"/>
          </a:xfrm>
          <a:prstGeom prst="rect">
            <a:avLst/>
          </a:prstGeom>
          <a:noFill/>
        </p:spPr>
        <p:txBody>
          <a:bodyPr wrap="square">
            <a:spAutoFit/>
          </a:bodyPr>
          <a:lstStyle/>
          <a:p>
            <a:pPr algn="just">
              <a:lnSpc>
                <a:spcPct val="150000"/>
              </a:lnSpc>
            </a:pPr>
            <a:r>
              <a:rPr lang="en-SG" b="1" dirty="0">
                <a:latin typeface="Gill Sans" panose="020B0604020202020204" charset="0"/>
                <a:ea typeface="DengXian" panose="02010600030101010101" pitchFamily="2" charset="-122"/>
              </a:rPr>
              <a:t>Sentiment Score:</a:t>
            </a:r>
            <a:endParaRPr lang="en-SG" sz="1400" b="1" dirty="0">
              <a:effectLst/>
              <a:latin typeface="Gill Sans" panose="020B0604020202020204" charset="0"/>
              <a:ea typeface="DengXian" panose="02010600030101010101" pitchFamily="2" charset="-122"/>
            </a:endParaRPr>
          </a:p>
        </p:txBody>
      </p:sp>
      <p:sp>
        <p:nvSpPr>
          <p:cNvPr id="24" name="TextBox 23">
            <a:extLst>
              <a:ext uri="{FF2B5EF4-FFF2-40B4-BE49-F238E27FC236}">
                <a16:creationId xmlns:a16="http://schemas.microsoft.com/office/drawing/2014/main" id="{59DD57A5-9FFE-51C9-9D4A-F0B4724904FE}"/>
              </a:ext>
            </a:extLst>
          </p:cNvPr>
          <p:cNvSpPr txBox="1"/>
          <p:nvPr/>
        </p:nvSpPr>
        <p:spPr>
          <a:xfrm>
            <a:off x="8611326" y="3368526"/>
            <a:ext cx="4049486" cy="386452"/>
          </a:xfrm>
          <a:prstGeom prst="rect">
            <a:avLst/>
          </a:prstGeom>
          <a:noFill/>
        </p:spPr>
        <p:txBody>
          <a:bodyPr wrap="square">
            <a:spAutoFit/>
          </a:bodyPr>
          <a:lstStyle/>
          <a:p>
            <a:pPr algn="just">
              <a:lnSpc>
                <a:spcPct val="150000"/>
              </a:lnSpc>
            </a:pPr>
            <a:r>
              <a:rPr lang="en-SG" b="1" dirty="0">
                <a:latin typeface="Gill Sans" panose="020B0604020202020204" charset="0"/>
                <a:ea typeface="DengXian" panose="02010600030101010101" pitchFamily="2" charset="-122"/>
              </a:rPr>
              <a:t>Readability vs # Words:</a:t>
            </a:r>
            <a:endParaRPr lang="en-SG" sz="1400" b="1" dirty="0">
              <a:effectLst/>
              <a:latin typeface="Gill Sans" panose="020B0604020202020204" charset="0"/>
              <a:ea typeface="DengXian" panose="02010600030101010101" pitchFamily="2" charset="-122"/>
            </a:endParaRPr>
          </a:p>
        </p:txBody>
      </p:sp>
    </p:spTree>
    <p:extLst>
      <p:ext uri="{BB962C8B-B14F-4D97-AF65-F5344CB8AC3E}">
        <p14:creationId xmlns:p14="http://schemas.microsoft.com/office/powerpoint/2010/main" val="281301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0B6246-14D6-E8AE-57CA-68924542F147}"/>
              </a:ext>
            </a:extLst>
          </p:cNvPr>
          <p:cNvSpPr/>
          <p:nvPr/>
        </p:nvSpPr>
        <p:spPr>
          <a:xfrm>
            <a:off x="7810500" y="1745826"/>
            <a:ext cx="3682044" cy="433747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Key Topics</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p:txBody>
          <a:bodyPr/>
          <a:lstStyle/>
          <a:p>
            <a:r>
              <a:rPr lang="en-SG" dirty="0">
                <a:highlight>
                  <a:srgbClr val="C0C0C0"/>
                </a:highlight>
              </a:rPr>
              <a:t>[RQ1]</a:t>
            </a:r>
            <a:r>
              <a:rPr lang="en-SG" dirty="0"/>
              <a:t>: </a:t>
            </a:r>
            <a:r>
              <a:rPr lang="en-US" dirty="0"/>
              <a:t>What are the most prominent topics in sustainability reports?</a:t>
            </a:r>
            <a:r>
              <a:rPr lang="en-SG" dirty="0"/>
              <a:t> </a:t>
            </a:r>
          </a:p>
        </p:txBody>
      </p:sp>
      <p:sp>
        <p:nvSpPr>
          <p:cNvPr id="5" name="TextBox 4">
            <a:extLst>
              <a:ext uri="{FF2B5EF4-FFF2-40B4-BE49-F238E27FC236}">
                <a16:creationId xmlns:a16="http://schemas.microsoft.com/office/drawing/2014/main" id="{65904BAC-FCA9-672A-3F09-621A4F09D4C1}"/>
              </a:ext>
            </a:extLst>
          </p:cNvPr>
          <p:cNvSpPr txBox="1"/>
          <p:nvPr/>
        </p:nvSpPr>
        <p:spPr>
          <a:xfrm>
            <a:off x="725714" y="1359374"/>
            <a:ext cx="4049486" cy="386452"/>
          </a:xfrm>
          <a:prstGeom prst="rect">
            <a:avLst/>
          </a:prstGeom>
          <a:noFill/>
        </p:spPr>
        <p:txBody>
          <a:bodyPr wrap="square">
            <a:spAutoFit/>
          </a:bodyPr>
          <a:lstStyle/>
          <a:p>
            <a:pPr algn="just">
              <a:lnSpc>
                <a:spcPct val="150000"/>
              </a:lnSpc>
            </a:pPr>
            <a:r>
              <a:rPr lang="en-SG" b="1" dirty="0">
                <a:latin typeface="Gill Sans" panose="020B0604020202020204" charset="0"/>
                <a:ea typeface="DengXian" panose="02010600030101010101" pitchFamily="2" charset="-122"/>
              </a:rPr>
              <a:t>In the observation period of 2015-2021:</a:t>
            </a:r>
            <a:endParaRPr lang="en-SG" sz="1400" b="1" dirty="0">
              <a:effectLst/>
              <a:latin typeface="Gill Sans" panose="020B0604020202020204" charset="0"/>
              <a:ea typeface="DengXian" panose="02010600030101010101" pitchFamily="2" charset="-122"/>
            </a:endParaRPr>
          </a:p>
        </p:txBody>
      </p:sp>
      <p:graphicFrame>
        <p:nvGraphicFramePr>
          <p:cNvPr id="10" name="Chart 9">
            <a:extLst>
              <a:ext uri="{FF2B5EF4-FFF2-40B4-BE49-F238E27FC236}">
                <a16:creationId xmlns:a16="http://schemas.microsoft.com/office/drawing/2014/main" id="{41DC239B-670C-06B8-84A4-1A45FA320E0B}"/>
              </a:ext>
            </a:extLst>
          </p:cNvPr>
          <p:cNvGraphicFramePr/>
          <p:nvPr>
            <p:extLst>
              <p:ext uri="{D42A27DB-BD31-4B8C-83A1-F6EECF244321}">
                <p14:modId xmlns:p14="http://schemas.microsoft.com/office/powerpoint/2010/main" val="2974744900"/>
              </p:ext>
            </p:extLst>
          </p:nvPr>
        </p:nvGraphicFramePr>
        <p:xfrm>
          <a:off x="8116158" y="2973748"/>
          <a:ext cx="3058632"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0A352E72-E8C7-5E00-3DA2-4B2FB71FCAC2}"/>
              </a:ext>
            </a:extLst>
          </p:cNvPr>
          <p:cNvSpPr txBox="1"/>
          <p:nvPr/>
        </p:nvSpPr>
        <p:spPr>
          <a:xfrm>
            <a:off x="8116158" y="1869100"/>
            <a:ext cx="3376386" cy="855042"/>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SG" dirty="0">
                <a:latin typeface="Gill Sans" panose="020B0604020202020204" charset="0"/>
                <a:ea typeface="DengXian" panose="02010600030101010101" pitchFamily="2" charset="-122"/>
              </a:rPr>
              <a:t>Focus in sustainability reports has shifted from governance to climate disclosures.</a:t>
            </a:r>
            <a:endParaRPr lang="en-SG" sz="1400" dirty="0">
              <a:effectLst/>
              <a:latin typeface="Gill Sans" panose="020B0604020202020204" charset="0"/>
              <a:ea typeface="DengXian" panose="02010600030101010101" pitchFamily="2" charset="-122"/>
            </a:endParaRPr>
          </a:p>
        </p:txBody>
      </p:sp>
      <p:graphicFrame>
        <p:nvGraphicFramePr>
          <p:cNvPr id="8" name="Table 7">
            <a:extLst>
              <a:ext uri="{FF2B5EF4-FFF2-40B4-BE49-F238E27FC236}">
                <a16:creationId xmlns:a16="http://schemas.microsoft.com/office/drawing/2014/main" id="{B46E5E46-EBA2-2A71-A198-68BC936AA4FA}"/>
              </a:ext>
            </a:extLst>
          </p:cNvPr>
          <p:cNvGraphicFramePr>
            <a:graphicFrameLocks noGrp="1"/>
          </p:cNvGraphicFramePr>
          <p:nvPr>
            <p:extLst>
              <p:ext uri="{D42A27DB-BD31-4B8C-83A1-F6EECF244321}">
                <p14:modId xmlns:p14="http://schemas.microsoft.com/office/powerpoint/2010/main" val="3184759651"/>
              </p:ext>
            </p:extLst>
          </p:nvPr>
        </p:nvGraphicFramePr>
        <p:xfrm>
          <a:off x="775910" y="1973031"/>
          <a:ext cx="6437436" cy="3485804"/>
        </p:xfrm>
        <a:graphic>
          <a:graphicData uri="http://schemas.openxmlformats.org/drawingml/2006/table">
            <a:tbl>
              <a:tblPr firstRow="1" firstCol="1" bandRow="1">
                <a:tableStyleId>{3B4B98B0-60AC-42C2-AFA5-B58CD77FA1E5}</a:tableStyleId>
              </a:tblPr>
              <a:tblGrid>
                <a:gridCol w="663346">
                  <a:extLst>
                    <a:ext uri="{9D8B030D-6E8A-4147-A177-3AD203B41FA5}">
                      <a16:colId xmlns:a16="http://schemas.microsoft.com/office/drawing/2014/main" val="654104718"/>
                    </a:ext>
                  </a:extLst>
                </a:gridCol>
                <a:gridCol w="1889673">
                  <a:extLst>
                    <a:ext uri="{9D8B030D-6E8A-4147-A177-3AD203B41FA5}">
                      <a16:colId xmlns:a16="http://schemas.microsoft.com/office/drawing/2014/main" val="3345205063"/>
                    </a:ext>
                  </a:extLst>
                </a:gridCol>
                <a:gridCol w="3884417">
                  <a:extLst>
                    <a:ext uri="{9D8B030D-6E8A-4147-A177-3AD203B41FA5}">
                      <a16:colId xmlns:a16="http://schemas.microsoft.com/office/drawing/2014/main" val="3779547820"/>
                    </a:ext>
                  </a:extLst>
                </a:gridCol>
              </a:tblGrid>
              <a:tr h="352885">
                <a:tc>
                  <a:txBody>
                    <a:bodyPr/>
                    <a:lstStyle/>
                    <a:p>
                      <a:pPr algn="ctr">
                        <a:lnSpc>
                          <a:spcPct val="150000"/>
                        </a:lnSpc>
                      </a:pPr>
                      <a:r>
                        <a:rPr lang="en-SG" sz="1200">
                          <a:effectLst/>
                          <a:latin typeface="Gill Sans" panose="020B0604020202020204" charset="0"/>
                        </a:rPr>
                        <a:t>Topic</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just">
                        <a:lnSpc>
                          <a:spcPct val="150000"/>
                        </a:lnSpc>
                      </a:pPr>
                      <a:r>
                        <a:rPr lang="en-SG" sz="1200">
                          <a:effectLst/>
                          <a:latin typeface="Gill Sans" panose="020B0604020202020204" charset="0"/>
                        </a:rPr>
                        <a:t>Theme</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just">
                        <a:lnSpc>
                          <a:spcPct val="150000"/>
                        </a:lnSpc>
                      </a:pPr>
                      <a:r>
                        <a:rPr lang="en-SG" sz="1200">
                          <a:effectLst/>
                          <a:latin typeface="Gill Sans" panose="020B0604020202020204" charset="0"/>
                        </a:rPr>
                        <a:t>Words</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extLst>
                  <a:ext uri="{0D108BD9-81ED-4DB2-BD59-A6C34878D82A}">
                    <a16:rowId xmlns:a16="http://schemas.microsoft.com/office/drawing/2014/main" val="502520052"/>
                  </a:ext>
                </a:extLst>
              </a:tr>
              <a:tr h="609574">
                <a:tc>
                  <a:txBody>
                    <a:bodyPr/>
                    <a:lstStyle/>
                    <a:p>
                      <a:pPr algn="ctr">
                        <a:lnSpc>
                          <a:spcPct val="150000"/>
                        </a:lnSpc>
                      </a:pPr>
                      <a:r>
                        <a:rPr lang="en-SG" sz="1200" dirty="0">
                          <a:effectLst/>
                          <a:latin typeface="Gill Sans" panose="020B0604020202020204" charset="0"/>
                        </a:rPr>
                        <a:t>1</a:t>
                      </a:r>
                      <a:endParaRPr lang="en-SG" sz="1200" dirty="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dirty="0">
                          <a:effectLst/>
                          <a:latin typeface="Gill Sans" panose="020B0604020202020204" charset="0"/>
                        </a:rPr>
                        <a:t>Social / Community</a:t>
                      </a:r>
                      <a:endParaRPr lang="en-SG" sz="1200" dirty="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a:effectLst/>
                          <a:latin typeface="Gill Sans" panose="020B0604020202020204" charset="0"/>
                        </a:rPr>
                        <a:t>Community, Social, Support, Development, Children, Activities</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extLst>
                  <a:ext uri="{0D108BD9-81ED-4DB2-BD59-A6C34878D82A}">
                    <a16:rowId xmlns:a16="http://schemas.microsoft.com/office/drawing/2014/main" val="3206126576"/>
                  </a:ext>
                </a:extLst>
              </a:tr>
              <a:tr h="468085">
                <a:tc>
                  <a:txBody>
                    <a:bodyPr/>
                    <a:lstStyle/>
                    <a:p>
                      <a:pPr algn="ctr">
                        <a:lnSpc>
                          <a:spcPct val="150000"/>
                        </a:lnSpc>
                      </a:pPr>
                      <a:r>
                        <a:rPr lang="en-SG" sz="1200">
                          <a:effectLst/>
                          <a:latin typeface="Gill Sans" panose="020B0604020202020204" charset="0"/>
                        </a:rPr>
                        <a:t>2</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dirty="0">
                          <a:effectLst/>
                          <a:latin typeface="Gill Sans" panose="020B0604020202020204" charset="0"/>
                        </a:rPr>
                        <a:t>Environment / Resources</a:t>
                      </a:r>
                      <a:endParaRPr lang="en-SG" sz="1200" dirty="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dirty="0">
                          <a:effectLst/>
                          <a:latin typeface="Gill Sans" panose="020B0604020202020204" charset="0"/>
                        </a:rPr>
                        <a:t>Energy, Emissions, Waste, Water, Consumption, GHG</a:t>
                      </a:r>
                      <a:endParaRPr lang="en-SG" sz="1200" dirty="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extLst>
                  <a:ext uri="{0D108BD9-81ED-4DB2-BD59-A6C34878D82A}">
                    <a16:rowId xmlns:a16="http://schemas.microsoft.com/office/drawing/2014/main" val="489347571"/>
                  </a:ext>
                </a:extLst>
              </a:tr>
              <a:tr h="352885">
                <a:tc>
                  <a:txBody>
                    <a:bodyPr/>
                    <a:lstStyle/>
                    <a:p>
                      <a:pPr algn="ctr">
                        <a:lnSpc>
                          <a:spcPct val="150000"/>
                        </a:lnSpc>
                      </a:pPr>
                      <a:r>
                        <a:rPr lang="en-SG" sz="1200">
                          <a:effectLst/>
                          <a:latin typeface="Gill Sans" panose="020B0604020202020204" charset="0"/>
                        </a:rPr>
                        <a:t>3</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dirty="0">
                          <a:effectLst/>
                          <a:latin typeface="Gill Sans" panose="020B0604020202020204" charset="0"/>
                        </a:rPr>
                        <a:t>Social / Customers</a:t>
                      </a:r>
                      <a:endParaRPr lang="en-SG" sz="1200" dirty="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dirty="0">
                          <a:effectLst/>
                          <a:latin typeface="Gill Sans" panose="020B0604020202020204" charset="0"/>
                        </a:rPr>
                        <a:t>Customer, Safety, Service, Security, Quality</a:t>
                      </a:r>
                      <a:endParaRPr lang="en-SG" sz="1200" dirty="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extLst>
                  <a:ext uri="{0D108BD9-81ED-4DB2-BD59-A6C34878D82A}">
                    <a16:rowId xmlns:a16="http://schemas.microsoft.com/office/drawing/2014/main" val="3347003059"/>
                  </a:ext>
                </a:extLst>
              </a:tr>
              <a:tr h="352885">
                <a:tc>
                  <a:txBody>
                    <a:bodyPr/>
                    <a:lstStyle/>
                    <a:p>
                      <a:pPr algn="ctr">
                        <a:lnSpc>
                          <a:spcPct val="150000"/>
                        </a:lnSpc>
                      </a:pPr>
                      <a:r>
                        <a:rPr lang="en-SG" sz="1200">
                          <a:effectLst/>
                          <a:latin typeface="Gill Sans" panose="020B0604020202020204" charset="0"/>
                        </a:rPr>
                        <a:t>4</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a:effectLst/>
                          <a:latin typeface="Gill Sans" panose="020B0604020202020204" charset="0"/>
                        </a:rPr>
                        <a:t>Social / Employees</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dirty="0">
                          <a:effectLst/>
                          <a:latin typeface="Gill Sans" panose="020B0604020202020204" charset="0"/>
                        </a:rPr>
                        <a:t>Employees, Work, Safety, Development, Training</a:t>
                      </a:r>
                      <a:endParaRPr lang="en-SG" sz="1200" dirty="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extLst>
                  <a:ext uri="{0D108BD9-81ED-4DB2-BD59-A6C34878D82A}">
                    <a16:rowId xmlns:a16="http://schemas.microsoft.com/office/drawing/2014/main" val="3871966287"/>
                  </a:ext>
                </a:extLst>
              </a:tr>
              <a:tr h="352885">
                <a:tc>
                  <a:txBody>
                    <a:bodyPr/>
                    <a:lstStyle/>
                    <a:p>
                      <a:pPr algn="ctr">
                        <a:lnSpc>
                          <a:spcPct val="150000"/>
                        </a:lnSpc>
                      </a:pPr>
                      <a:r>
                        <a:rPr lang="en-SG" sz="1200">
                          <a:effectLst/>
                          <a:latin typeface="Gill Sans" panose="020B0604020202020204" charset="0"/>
                        </a:rPr>
                        <a:t>5</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a:effectLst/>
                          <a:latin typeface="Gill Sans" panose="020B0604020202020204" charset="0"/>
                        </a:rPr>
                        <a:t>Methodology</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dirty="0">
                          <a:effectLst/>
                          <a:latin typeface="Gill Sans" panose="020B0604020202020204" charset="0"/>
                        </a:rPr>
                        <a:t>GRI, Material, Assurance, Information, Standards</a:t>
                      </a:r>
                      <a:endParaRPr lang="en-SG" sz="1200" dirty="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extLst>
                  <a:ext uri="{0D108BD9-81ED-4DB2-BD59-A6C34878D82A}">
                    <a16:rowId xmlns:a16="http://schemas.microsoft.com/office/drawing/2014/main" val="2534776086"/>
                  </a:ext>
                </a:extLst>
              </a:tr>
              <a:tr h="468085">
                <a:tc>
                  <a:txBody>
                    <a:bodyPr/>
                    <a:lstStyle/>
                    <a:p>
                      <a:pPr algn="ctr">
                        <a:lnSpc>
                          <a:spcPct val="150000"/>
                        </a:lnSpc>
                      </a:pPr>
                      <a:r>
                        <a:rPr lang="en-SG" sz="1200">
                          <a:effectLst/>
                          <a:latin typeface="Gill Sans" panose="020B0604020202020204" charset="0"/>
                        </a:rPr>
                        <a:t>6</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a:effectLst/>
                          <a:latin typeface="Gill Sans" panose="020B0604020202020204" charset="0"/>
                        </a:rPr>
                        <a:t>Governance</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dirty="0">
                          <a:effectLst/>
                          <a:latin typeface="Gill Sans" panose="020B0604020202020204" charset="0"/>
                        </a:rPr>
                        <a:t>Board, Corporate, Governance, Committee, Risk, Policy</a:t>
                      </a:r>
                      <a:endParaRPr lang="en-SG" sz="1200" dirty="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extLst>
                  <a:ext uri="{0D108BD9-81ED-4DB2-BD59-A6C34878D82A}">
                    <a16:rowId xmlns:a16="http://schemas.microsoft.com/office/drawing/2014/main" val="4162198196"/>
                  </a:ext>
                </a:extLst>
              </a:tr>
              <a:tr h="352885">
                <a:tc>
                  <a:txBody>
                    <a:bodyPr/>
                    <a:lstStyle/>
                    <a:p>
                      <a:pPr algn="ctr">
                        <a:lnSpc>
                          <a:spcPct val="150000"/>
                        </a:lnSpc>
                      </a:pPr>
                      <a:r>
                        <a:rPr lang="en-SG" sz="1200">
                          <a:effectLst/>
                          <a:latin typeface="Gill Sans" panose="020B0604020202020204" charset="0"/>
                        </a:rPr>
                        <a:t>7</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dirty="0">
                          <a:effectLst/>
                          <a:latin typeface="Gill Sans" panose="020B0604020202020204" charset="0"/>
                        </a:rPr>
                        <a:t>Environment / Climate</a:t>
                      </a:r>
                      <a:endParaRPr lang="en-SG" sz="1200" dirty="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dirty="0">
                          <a:effectLst/>
                          <a:latin typeface="Gill Sans" panose="020B0604020202020204" charset="0"/>
                        </a:rPr>
                        <a:t>Climate, Impact, Green, Building</a:t>
                      </a:r>
                      <a:endParaRPr lang="en-SG" sz="1200" dirty="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extLst>
                  <a:ext uri="{0D108BD9-81ED-4DB2-BD59-A6C34878D82A}">
                    <a16:rowId xmlns:a16="http://schemas.microsoft.com/office/drawing/2014/main" val="2899398544"/>
                  </a:ext>
                </a:extLst>
              </a:tr>
            </a:tbl>
          </a:graphicData>
        </a:graphic>
      </p:graphicFrame>
    </p:spTree>
    <p:extLst>
      <p:ext uri="{BB962C8B-B14F-4D97-AF65-F5344CB8AC3E}">
        <p14:creationId xmlns:p14="http://schemas.microsoft.com/office/powerpoint/2010/main" val="299352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0" grpId="0">
        <p:bldAsOne/>
      </p:bldGraphic>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Analysis on Market Value</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a:xfrm>
            <a:off x="554800" y="877900"/>
            <a:ext cx="4728400" cy="358200"/>
          </a:xfrm>
        </p:spPr>
        <p:txBody>
          <a:bodyPr/>
          <a:lstStyle/>
          <a:p>
            <a:r>
              <a:rPr lang="en-SG" dirty="0"/>
              <a:t>What is a sustainability report’s influence on the company’s valuation by investors? </a:t>
            </a:r>
            <a:r>
              <a:rPr lang="en-SG" dirty="0">
                <a:highlight>
                  <a:srgbClr val="C0C0C0"/>
                </a:highlight>
              </a:rPr>
              <a:t>[RQ2,3]</a:t>
            </a:r>
            <a:endParaRPr lang="en-SG" dirty="0"/>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4B9BDED3-9504-DB49-5C73-6E39A62ECF4F}"/>
                  </a:ext>
                </a:extLst>
              </p:cNvPr>
              <p:cNvGraphicFramePr>
                <a:graphicFrameLocks noGrp="1"/>
              </p:cNvGraphicFramePr>
              <p:nvPr>
                <p:extLst>
                  <p:ext uri="{D42A27DB-BD31-4B8C-83A1-F6EECF244321}">
                    <p14:modId xmlns:p14="http://schemas.microsoft.com/office/powerpoint/2010/main" val="4166855444"/>
                  </p:ext>
                </p:extLst>
              </p:nvPr>
            </p:nvGraphicFramePr>
            <p:xfrm>
              <a:off x="5960204" y="763600"/>
              <a:ext cx="5702296" cy="5823506"/>
            </p:xfrm>
            <a:graphic>
              <a:graphicData uri="http://schemas.openxmlformats.org/drawingml/2006/table">
                <a:tbl>
                  <a:tblPr firstRow="1" firstCol="1" bandRow="1">
                    <a:tableStyleId>{3B4B98B0-60AC-42C2-AFA5-B58CD77FA1E5}</a:tableStyleId>
                  </a:tblPr>
                  <a:tblGrid>
                    <a:gridCol w="1173797">
                      <a:extLst>
                        <a:ext uri="{9D8B030D-6E8A-4147-A177-3AD203B41FA5}">
                          <a16:colId xmlns:a16="http://schemas.microsoft.com/office/drawing/2014/main" val="2545841573"/>
                        </a:ext>
                      </a:extLst>
                    </a:gridCol>
                    <a:gridCol w="752203">
                      <a:extLst>
                        <a:ext uri="{9D8B030D-6E8A-4147-A177-3AD203B41FA5}">
                          <a16:colId xmlns:a16="http://schemas.microsoft.com/office/drawing/2014/main" val="799589147"/>
                        </a:ext>
                      </a:extLst>
                    </a:gridCol>
                    <a:gridCol w="752203">
                      <a:extLst>
                        <a:ext uri="{9D8B030D-6E8A-4147-A177-3AD203B41FA5}">
                          <a16:colId xmlns:a16="http://schemas.microsoft.com/office/drawing/2014/main" val="2502786517"/>
                        </a:ext>
                      </a:extLst>
                    </a:gridCol>
                    <a:gridCol w="752203">
                      <a:extLst>
                        <a:ext uri="{9D8B030D-6E8A-4147-A177-3AD203B41FA5}">
                          <a16:colId xmlns:a16="http://schemas.microsoft.com/office/drawing/2014/main" val="3931322719"/>
                        </a:ext>
                      </a:extLst>
                    </a:gridCol>
                    <a:gridCol w="752203">
                      <a:extLst>
                        <a:ext uri="{9D8B030D-6E8A-4147-A177-3AD203B41FA5}">
                          <a16:colId xmlns:a16="http://schemas.microsoft.com/office/drawing/2014/main" val="4019741920"/>
                        </a:ext>
                      </a:extLst>
                    </a:gridCol>
                    <a:gridCol w="766789">
                      <a:extLst>
                        <a:ext uri="{9D8B030D-6E8A-4147-A177-3AD203B41FA5}">
                          <a16:colId xmlns:a16="http://schemas.microsoft.com/office/drawing/2014/main" val="1795809014"/>
                        </a:ext>
                      </a:extLst>
                    </a:gridCol>
                    <a:gridCol w="752898">
                      <a:extLst>
                        <a:ext uri="{9D8B030D-6E8A-4147-A177-3AD203B41FA5}">
                          <a16:colId xmlns:a16="http://schemas.microsoft.com/office/drawing/2014/main" val="1360017363"/>
                        </a:ext>
                      </a:extLst>
                    </a:gridCol>
                  </a:tblGrid>
                  <a:tr h="222230">
                    <a:tc>
                      <a:txBody>
                        <a:bodyPr/>
                        <a:lstStyle/>
                        <a:p>
                          <a:pPr algn="just">
                            <a:lnSpc>
                              <a:spcPct val="150000"/>
                            </a:lnSpc>
                          </a:pPr>
                          <a:r>
                            <a:rPr lang="en-SG" sz="1000">
                              <a:effectLst/>
                            </a:rPr>
                            <a:t> </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gridSpan="2">
                      <a:txBody>
                        <a:bodyPr/>
                        <a:lstStyle/>
                        <a:p>
                          <a:pPr algn="ctr">
                            <a:lnSpc>
                              <a:spcPct val="150000"/>
                            </a:lnSpc>
                          </a:pPr>
                          <a:r>
                            <a:rPr lang="en-SG" sz="1000">
                              <a:effectLst/>
                            </a:rPr>
                            <a:t>RQ 2</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hMerge="1">
                      <a:txBody>
                        <a:bodyPr/>
                        <a:lstStyle/>
                        <a:p>
                          <a:endParaRPr lang="en-SG"/>
                        </a:p>
                      </a:txBody>
                      <a:tcPr/>
                    </a:tc>
                    <a:tc gridSpan="2">
                      <a:txBody>
                        <a:bodyPr/>
                        <a:lstStyle/>
                        <a:p>
                          <a:pPr algn="ctr">
                            <a:lnSpc>
                              <a:spcPct val="150000"/>
                            </a:lnSpc>
                          </a:pPr>
                          <a:r>
                            <a:rPr lang="en-SG" sz="1000">
                              <a:effectLst/>
                            </a:rPr>
                            <a:t>RQ 3</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hMerge="1">
                      <a:txBody>
                        <a:bodyPr/>
                        <a:lstStyle/>
                        <a:p>
                          <a:endParaRPr lang="en-SG"/>
                        </a:p>
                      </a:txBody>
                      <a:tcPr/>
                    </a:tc>
                    <a:tc gridSpan="2">
                      <a:txBody>
                        <a:bodyPr/>
                        <a:lstStyle/>
                        <a:p>
                          <a:pPr algn="ctr">
                            <a:lnSpc>
                              <a:spcPct val="150000"/>
                            </a:lnSpc>
                          </a:pPr>
                          <a:r>
                            <a:rPr lang="en-SG" sz="1000">
                              <a:effectLst/>
                            </a:rPr>
                            <a:t>Combined</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hMerge="1">
                      <a:txBody>
                        <a:bodyPr/>
                        <a:lstStyle/>
                        <a:p>
                          <a:endParaRPr lang="en-SG"/>
                        </a:p>
                      </a:txBody>
                      <a:tcPr/>
                    </a:tc>
                    <a:extLst>
                      <a:ext uri="{0D108BD9-81ED-4DB2-BD59-A6C34878D82A}">
                        <a16:rowId xmlns:a16="http://schemas.microsoft.com/office/drawing/2014/main" val="1923725955"/>
                      </a:ext>
                    </a:extLst>
                  </a:tr>
                  <a:tr h="248952">
                    <a:tc>
                      <a:txBody>
                        <a:bodyPr/>
                        <a:lstStyle/>
                        <a:p>
                          <a:pPr algn="just">
                            <a:lnSpc>
                              <a:spcPct val="150000"/>
                            </a:lnSpc>
                          </a:pPr>
                          <a:r>
                            <a:rPr lang="en-SG" sz="1000">
                              <a:effectLst/>
                            </a:rPr>
                            <a:t> </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1000">
                                    <a:effectLst/>
                                    <a:latin typeface="Cambria Math" panose="02040503050406030204" pitchFamily="18" charset="0"/>
                                  </a:rPr>
                                  <m:t>𝜷</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a:txBody>
                        <a:bodyPr/>
                        <a:lstStyle/>
                        <a:p>
                          <a:pPr algn="ctr">
                            <a:lnSpc>
                              <a:spcPct val="150000"/>
                            </a:lnSpc>
                          </a:pPr>
                          <a14:m>
                            <m:oMath xmlns:m="http://schemas.openxmlformats.org/officeDocument/2006/math">
                              <m:r>
                                <a:rPr lang="en-SG" sz="1000">
                                  <a:effectLst/>
                                  <a:latin typeface="Cambria Math" panose="02040503050406030204" pitchFamily="18" charset="0"/>
                                </a:rPr>
                                <m:t>𝒑</m:t>
                              </m:r>
                            </m:oMath>
                          </a14:m>
                          <a:r>
                            <a:rPr lang="en-SG" sz="1000">
                              <a:effectLst/>
                            </a:rPr>
                            <a:t>-value</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1000">
                                    <a:effectLst/>
                                    <a:latin typeface="Cambria Math" panose="02040503050406030204" pitchFamily="18" charset="0"/>
                                  </a:rPr>
                                  <m:t>𝜷</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a:txBody>
                        <a:bodyPr/>
                        <a:lstStyle/>
                        <a:p>
                          <a:pPr algn="ctr">
                            <a:lnSpc>
                              <a:spcPct val="150000"/>
                            </a:lnSpc>
                          </a:pPr>
                          <a14:m>
                            <m:oMath xmlns:m="http://schemas.openxmlformats.org/officeDocument/2006/math">
                              <m:r>
                                <a:rPr lang="en-SG" sz="1000">
                                  <a:effectLst/>
                                  <a:latin typeface="Cambria Math" panose="02040503050406030204" pitchFamily="18" charset="0"/>
                                </a:rPr>
                                <m:t>𝒑</m:t>
                              </m:r>
                            </m:oMath>
                          </a14:m>
                          <a:r>
                            <a:rPr lang="en-SG" sz="1000">
                              <a:effectLst/>
                            </a:rPr>
                            <a:t>-value</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1000">
                                    <a:effectLst/>
                                    <a:latin typeface="Cambria Math" panose="02040503050406030204" pitchFamily="18" charset="0"/>
                                  </a:rPr>
                                  <m:t>𝜷</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a:txBody>
                        <a:bodyPr/>
                        <a:lstStyle/>
                        <a:p>
                          <a:pPr algn="ctr">
                            <a:lnSpc>
                              <a:spcPct val="150000"/>
                            </a:lnSpc>
                          </a:pPr>
                          <a14:m>
                            <m:oMath xmlns:m="http://schemas.openxmlformats.org/officeDocument/2006/math">
                              <m:r>
                                <a:rPr lang="en-SG" sz="1000">
                                  <a:effectLst/>
                                  <a:latin typeface="Cambria Math" panose="02040503050406030204" pitchFamily="18" charset="0"/>
                                </a:rPr>
                                <m:t>𝒑</m:t>
                              </m:r>
                            </m:oMath>
                          </a14:m>
                          <a:r>
                            <a:rPr lang="en-SG" sz="1000">
                              <a:effectLst/>
                            </a:rPr>
                            <a:t>-value</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extLst>
                      <a:ext uri="{0D108BD9-81ED-4DB2-BD59-A6C34878D82A}">
                        <a16:rowId xmlns:a16="http://schemas.microsoft.com/office/drawing/2014/main" val="4056767268"/>
                      </a:ext>
                    </a:extLst>
                  </a:tr>
                  <a:tr h="402205">
                    <a:tc>
                      <a:txBody>
                        <a:bodyPr/>
                        <a:lstStyle/>
                        <a:p>
                          <a:pPr algn="l">
                            <a:lnSpc>
                              <a:spcPct val="150000"/>
                            </a:lnSpc>
                          </a:pPr>
                          <a:r>
                            <a:rPr lang="en-SG" sz="1000">
                              <a:effectLst/>
                            </a:rPr>
                            <a:t>Intercept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1.06 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3</m:t>
                                    </m:r>
                                  </m:sup>
                                </m:sSup>
                                <m:r>
                                  <a:rPr lang="en-SG" sz="900">
                                    <a:effectLst/>
                                    <a:latin typeface="Cambria Math" panose="02040503050406030204" pitchFamily="18" charset="0"/>
                                  </a:rPr>
                                  <m:t> </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0.371</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6629.45</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0.000627</m:t>
                                </m:r>
                              </m:oMath>
                            </m:oMathPara>
                          </a14:m>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2.38 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3</m:t>
                                    </m:r>
                                  </m:sup>
                                </m:sSup>
                                <m:r>
                                  <a:rPr lang="en-SG" sz="900">
                                    <a:effectLst/>
                                    <a:latin typeface="Cambria Math" panose="02040503050406030204" pitchFamily="18" charset="0"/>
                                  </a:rPr>
                                  <m:t> </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0.333</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3291029113"/>
                      </a:ext>
                    </a:extLst>
                  </a:tr>
                  <a:tr h="402205">
                    <a:tc>
                      <a:txBody>
                        <a:bodyPr/>
                        <a:lstStyle/>
                        <a:p>
                          <a:pPr algn="l">
                            <a:lnSpc>
                              <a:spcPct val="150000"/>
                            </a:lnSpc>
                          </a:pPr>
                          <a14:m>
                            <m:oMathPara xmlns:m="http://schemas.openxmlformats.org/officeDocument/2006/math">
                              <m:oMathParaPr>
                                <m:jc m:val="left"/>
                              </m:oMathParaPr>
                              <m:oMath xmlns:m="http://schemas.openxmlformats.org/officeDocument/2006/math">
                                <m:r>
                                  <a:rPr lang="en-SG" sz="1000">
                                    <a:effectLst/>
                                    <a:latin typeface="Cambria Math" panose="02040503050406030204" pitchFamily="18" charset="0"/>
                                  </a:rPr>
                                  <m:t>𝐵</m:t>
                                </m:r>
                                <m:sSub>
                                  <m:sSubPr>
                                    <m:ctrlPr>
                                      <a:rPr lang="en-SG" sz="1000" i="1">
                                        <a:effectLst/>
                                        <a:latin typeface="Cambria Math" panose="02040503050406030204" pitchFamily="18" charset="0"/>
                                      </a:rPr>
                                    </m:ctrlPr>
                                  </m:sSubPr>
                                  <m:e>
                                    <m:r>
                                      <a:rPr lang="en-SG" sz="1000">
                                        <a:effectLst/>
                                        <a:latin typeface="Cambria Math" panose="02040503050406030204" pitchFamily="18" charset="0"/>
                                      </a:rPr>
                                      <m:t>𝑉</m:t>
                                    </m:r>
                                  </m:e>
                                  <m:sub>
                                    <m:r>
                                      <a:rPr lang="en-SG" sz="1000">
                                        <a:effectLst/>
                                        <a:latin typeface="Cambria Math" panose="02040503050406030204" pitchFamily="18" charset="0"/>
                                      </a:rPr>
                                      <m:t>𝑡</m:t>
                                    </m:r>
                                  </m:sub>
                                </m:sSub>
                              </m:oMath>
                            </m:oMathPara>
                          </a14:m>
                          <a:endParaRPr lang="en-SG" sz="1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3.219 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−1</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0.000288</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0.342</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0.000228</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3.384 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−1</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0.000185</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2690065286"/>
                      </a:ext>
                    </a:extLst>
                  </a:tr>
                  <a:tr h="406761">
                    <a:tc>
                      <a:txBody>
                        <a:bodyPr/>
                        <a:lstStyle/>
                        <a:p>
                          <a:pPr algn="l">
                            <a:lnSpc>
                              <a:spcPct val="150000"/>
                            </a:lnSpc>
                          </a:pPr>
                          <a14:m>
                            <m:oMathPara xmlns:m="http://schemas.openxmlformats.org/officeDocument/2006/math">
                              <m:oMathParaPr>
                                <m:jc m:val="left"/>
                              </m:oMathParaPr>
                              <m:oMath xmlns:m="http://schemas.openxmlformats.org/officeDocument/2006/math">
                                <m:r>
                                  <a:rPr lang="en-SG" sz="1000">
                                    <a:effectLst/>
                                    <a:latin typeface="Cambria Math" panose="02040503050406030204" pitchFamily="18" charset="0"/>
                                  </a:rPr>
                                  <m:t>𝐸𝐴𝑅</m:t>
                                </m:r>
                                <m:sSub>
                                  <m:sSubPr>
                                    <m:ctrlPr>
                                      <a:rPr lang="en-SG" sz="1000" i="1">
                                        <a:effectLst/>
                                        <a:latin typeface="Cambria Math" panose="02040503050406030204" pitchFamily="18" charset="0"/>
                                      </a:rPr>
                                    </m:ctrlPr>
                                  </m:sSubPr>
                                  <m:e>
                                    <m:r>
                                      <a:rPr lang="en-SG" sz="1000">
                                        <a:effectLst/>
                                        <a:latin typeface="Cambria Math" panose="02040503050406030204" pitchFamily="18" charset="0"/>
                                      </a:rPr>
                                      <m:t>𝑁</m:t>
                                    </m:r>
                                  </m:e>
                                  <m:sub>
                                    <m:r>
                                      <a:rPr lang="en-SG" sz="1000">
                                        <a:effectLst/>
                                        <a:latin typeface="Cambria Math" panose="02040503050406030204" pitchFamily="18" charset="0"/>
                                      </a:rPr>
                                      <m:t>𝑡</m:t>
                                    </m:r>
                                  </m:sub>
                                </m:sSub>
                              </m:oMath>
                            </m:oMathPara>
                          </a14:m>
                          <a:endParaRPr lang="en-SG" sz="1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6.037</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6.92 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11</m:t>
                                    </m:r>
                                  </m:sup>
                                </m:sSup>
                              </m:oMath>
                            </m:oMathPara>
                          </a14:m>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6.47</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1.41 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−11</m:t>
                                    </m:r>
                                  </m:sup>
                                </m:sSup>
                              </m:oMath>
                            </m:oMathPara>
                          </a14:m>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5.974</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1.72 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−10</m:t>
                                    </m:r>
                                  </m:sup>
                                </m:sSup>
                              </m:oMath>
                            </m:oMathPara>
                          </a14:m>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3992455563"/>
                      </a:ext>
                    </a:extLst>
                  </a:tr>
                  <a:tr h="402205">
                    <a:tc>
                      <a:txBody>
                        <a:bodyPr/>
                        <a:lstStyle/>
                        <a:p>
                          <a:pPr algn="l">
                            <a:lnSpc>
                              <a:spcPct val="150000"/>
                            </a:lnSpc>
                          </a:pPr>
                          <a14:m>
                            <m:oMathPara xmlns:m="http://schemas.openxmlformats.org/officeDocument/2006/math">
                              <m:oMathParaPr>
                                <m:jc m:val="left"/>
                              </m:oMathParaPr>
                              <m:oMath xmlns:m="http://schemas.openxmlformats.org/officeDocument/2006/math">
                                <m:r>
                                  <a:rPr lang="en-SG" sz="900">
                                    <a:effectLst/>
                                    <a:latin typeface="Cambria Math" panose="02040503050406030204" pitchFamily="18" charset="0"/>
                                  </a:rPr>
                                  <m:t>𝐸𝐴𝑅</m:t>
                                </m:r>
                                <m:sSub>
                                  <m:sSubPr>
                                    <m:ctrlPr>
                                      <a:rPr lang="en-SG" sz="900" i="1">
                                        <a:effectLst/>
                                        <a:latin typeface="Cambria Math" panose="02040503050406030204" pitchFamily="18" charset="0"/>
                                      </a:rPr>
                                    </m:ctrlPr>
                                  </m:sSubPr>
                                  <m:e>
                                    <m:r>
                                      <a:rPr lang="en-SG" sz="900">
                                        <a:effectLst/>
                                        <a:latin typeface="Cambria Math" panose="02040503050406030204" pitchFamily="18" charset="0"/>
                                      </a:rPr>
                                      <m:t>𝑁</m:t>
                                    </m:r>
                                  </m:e>
                                  <m:sub>
                                    <m:r>
                                      <a:rPr lang="en-SG" sz="900">
                                        <a:effectLst/>
                                        <a:latin typeface="Cambria Math" panose="02040503050406030204" pitchFamily="18" charset="0"/>
                                      </a:rPr>
                                      <m:t>𝑡</m:t>
                                    </m:r>
                                  </m:sub>
                                </m:sSub>
                                <m:r>
                                  <a:rPr lang="en-SG" sz="900">
                                    <a:effectLst/>
                                    <a:latin typeface="Cambria Math" panose="02040503050406030204" pitchFamily="18" charset="0"/>
                                  </a:rPr>
                                  <m:t> ∗ </m:t>
                                </m:r>
                                <m:r>
                                  <a:rPr lang="en-SG" sz="900">
                                    <a:effectLst/>
                                    <a:latin typeface="Cambria Math" panose="02040503050406030204" pitchFamily="18" charset="0"/>
                                  </a:rPr>
                                  <m:t>𝑁𝐸</m:t>
                                </m:r>
                                <m:sSub>
                                  <m:sSubPr>
                                    <m:ctrlPr>
                                      <a:rPr lang="en-SG" sz="900" i="1">
                                        <a:effectLst/>
                                        <a:latin typeface="Cambria Math" panose="02040503050406030204" pitchFamily="18" charset="0"/>
                                      </a:rPr>
                                    </m:ctrlPr>
                                  </m:sSubPr>
                                  <m:e>
                                    <m:r>
                                      <a:rPr lang="en-SG" sz="900">
                                        <a:effectLst/>
                                        <a:latin typeface="Cambria Math" panose="02040503050406030204" pitchFamily="18" charset="0"/>
                                      </a:rPr>
                                      <m:t>𝐺</m:t>
                                    </m:r>
                                  </m:e>
                                  <m:sub>
                                    <m:r>
                                      <a:rPr lang="en-SG" sz="900">
                                        <a:effectLst/>
                                        <a:latin typeface="Cambria Math" panose="02040503050406030204" pitchFamily="18" charset="0"/>
                                      </a:rPr>
                                      <m:t>𝑡</m:t>
                                    </m:r>
                                  </m:sub>
                                </m:sSub>
                              </m:oMath>
                            </m:oMathPara>
                          </a14:m>
                          <a:endParaRPr lang="en-SG" sz="1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−5.427</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0.0201</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−6.31</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0.00862</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−5.433</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0.0203</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4086470080"/>
                      </a:ext>
                    </a:extLst>
                  </a:tr>
                  <a:tr h="402205">
                    <a:tc>
                      <a:txBody>
                        <a:bodyPr/>
                        <a:lstStyle/>
                        <a:p>
                          <a:pPr algn="l">
                            <a:lnSpc>
                              <a:spcPct val="150000"/>
                            </a:lnSpc>
                          </a:pPr>
                          <a:r>
                            <a:rPr lang="en-SG" sz="1000">
                              <a:effectLst/>
                            </a:rPr>
                            <a:t>S: Community</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5.63 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−1</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dirty="0">
                              <a:effectLst/>
                              <a:highlight>
                                <a:srgbClr val="FFFF00"/>
                              </a:highlight>
                            </a:rPr>
                            <a:t>0.0418</a:t>
                          </a:r>
                          <a:endParaRPr lang="en-SG" sz="1000" dirty="0">
                            <a:effectLst/>
                            <a:highlight>
                              <a:srgbClr val="FFFF00"/>
                            </a:highlight>
                          </a:endParaRPr>
                        </a:p>
                        <a:p>
                          <a:pPr algn="ctr">
                            <a:lnSpc>
                              <a:spcPct val="150000"/>
                            </a:lnSpc>
                          </a:pPr>
                          <a:r>
                            <a:rPr lang="en-SG" sz="900" dirty="0">
                              <a:effectLst/>
                              <a:highlight>
                                <a:srgbClr val="FFFF00"/>
                              </a:highlight>
                            </a:rPr>
                            <a:t>(*)</a:t>
                          </a:r>
                          <a:endParaRPr lang="en-SG" sz="1000" dirty="0">
                            <a:effectLst/>
                            <a:highlight>
                              <a:srgbClr val="FFFF00"/>
                            </a:highligh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5.60 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−1</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0.0464</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2613622975"/>
                      </a:ext>
                    </a:extLst>
                  </a:tr>
                  <a:tr h="402205">
                    <a:tc>
                      <a:txBody>
                        <a:bodyPr/>
                        <a:lstStyle/>
                        <a:p>
                          <a:pPr algn="l">
                            <a:lnSpc>
                              <a:spcPct val="150000"/>
                            </a:lnSpc>
                          </a:pPr>
                          <a:r>
                            <a:rPr lang="en-SG" sz="1000">
                              <a:effectLst/>
                            </a:rPr>
                            <a:t>E: Resources</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−1.66</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dirty="0">
                              <a:effectLst/>
                              <a:highlight>
                                <a:srgbClr val="FFFF00"/>
                              </a:highlight>
                            </a:rPr>
                            <a:t>0.00144</a:t>
                          </a:r>
                          <a:endParaRPr lang="en-SG" sz="1000" dirty="0">
                            <a:effectLst/>
                            <a:highlight>
                              <a:srgbClr val="FFFF00"/>
                            </a:highlight>
                          </a:endParaRPr>
                        </a:p>
                        <a:p>
                          <a:pPr algn="ctr">
                            <a:lnSpc>
                              <a:spcPct val="150000"/>
                            </a:lnSpc>
                          </a:pPr>
                          <a:r>
                            <a:rPr lang="en-SG" sz="900" dirty="0">
                              <a:effectLst/>
                              <a:highlight>
                                <a:srgbClr val="FFFF00"/>
                              </a:highlight>
                            </a:rPr>
                            <a:t>(**)</a:t>
                          </a:r>
                          <a:endParaRPr lang="en-SG" sz="1000" dirty="0">
                            <a:effectLst/>
                            <a:highlight>
                              <a:srgbClr val="FFFF00"/>
                            </a:highligh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−1.65</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0.00167</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3077680277"/>
                      </a:ext>
                    </a:extLst>
                  </a:tr>
                  <a:tr h="231342">
                    <a:tc>
                      <a:txBody>
                        <a:bodyPr/>
                        <a:lstStyle/>
                        <a:p>
                          <a:pPr algn="l">
                            <a:lnSpc>
                              <a:spcPct val="150000"/>
                            </a:lnSpc>
                          </a:pPr>
                          <a:r>
                            <a:rPr lang="en-SG" sz="1000">
                              <a:effectLst/>
                            </a:rPr>
                            <a:t>S: Customers</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3.29 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−1</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0.393</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2.89 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−1</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dirty="0">
                              <a:effectLst/>
                            </a:rPr>
                            <a:t>0.0455</a:t>
                          </a:r>
                          <a:endParaRPr lang="en-SG" sz="1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3286705145"/>
                      </a:ext>
                    </a:extLst>
                  </a:tr>
                  <a:tr h="231342">
                    <a:tc>
                      <a:txBody>
                        <a:bodyPr/>
                        <a:lstStyle/>
                        <a:p>
                          <a:pPr algn="l">
                            <a:lnSpc>
                              <a:spcPct val="150000"/>
                            </a:lnSpc>
                          </a:pPr>
                          <a:r>
                            <a:rPr lang="en-SG" sz="1000">
                              <a:effectLst/>
                            </a:rPr>
                            <a:t>S: Employees</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−7.72 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−2</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0.940</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−2.43 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−1</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dirty="0">
                              <a:effectLst/>
                            </a:rPr>
                            <a:t>0.817</a:t>
                          </a:r>
                          <a:endParaRPr lang="en-SG" sz="1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2075513623"/>
                      </a:ext>
                    </a:extLst>
                  </a:tr>
                  <a:tr h="402205">
                    <a:tc>
                      <a:txBody>
                        <a:bodyPr/>
                        <a:lstStyle/>
                        <a:p>
                          <a:pPr algn="l">
                            <a:lnSpc>
                              <a:spcPct val="150000"/>
                            </a:lnSpc>
                          </a:pPr>
                          <a:r>
                            <a:rPr lang="en-SG" sz="1000">
                              <a:effectLst/>
                            </a:rPr>
                            <a:t>Methodology</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2.79</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dirty="0">
                              <a:effectLst/>
                              <a:highlight>
                                <a:srgbClr val="FFFF00"/>
                              </a:highlight>
                            </a:rPr>
                            <a:t>0.00883</a:t>
                          </a:r>
                          <a:endParaRPr lang="en-SG" sz="1000" dirty="0">
                            <a:effectLst/>
                            <a:highlight>
                              <a:srgbClr val="FFFF00"/>
                            </a:highlight>
                          </a:endParaRPr>
                        </a:p>
                        <a:p>
                          <a:pPr algn="ctr">
                            <a:lnSpc>
                              <a:spcPct val="150000"/>
                            </a:lnSpc>
                          </a:pPr>
                          <a:r>
                            <a:rPr lang="en-SG" sz="900" dirty="0">
                              <a:effectLst/>
                              <a:highlight>
                                <a:srgbClr val="FFFF00"/>
                              </a:highlight>
                            </a:rPr>
                            <a:t>(**)</a:t>
                          </a:r>
                          <a:endParaRPr lang="en-SG" sz="1000" dirty="0">
                            <a:effectLst/>
                            <a:highlight>
                              <a:srgbClr val="FFFF00"/>
                            </a:highligh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2.63</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0.0188</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878090741"/>
                      </a:ext>
                    </a:extLst>
                  </a:tr>
                  <a:tr h="231342">
                    <a:tc>
                      <a:txBody>
                        <a:bodyPr/>
                        <a:lstStyle/>
                        <a:p>
                          <a:pPr algn="l">
                            <a:lnSpc>
                              <a:spcPct val="150000"/>
                            </a:lnSpc>
                          </a:pPr>
                          <a:r>
                            <a:rPr lang="en-SG" sz="1000">
                              <a:effectLst/>
                            </a:rPr>
                            <a:t>G: Governance</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−3.34 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−1</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0.293</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−32.31 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−1</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0.486</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2917626659"/>
                      </a:ext>
                    </a:extLst>
                  </a:tr>
                  <a:tr h="231342">
                    <a:tc>
                      <a:txBody>
                        <a:bodyPr/>
                        <a:lstStyle/>
                        <a:p>
                          <a:pPr algn="l">
                            <a:lnSpc>
                              <a:spcPct val="150000"/>
                            </a:lnSpc>
                          </a:pPr>
                          <a:r>
                            <a:rPr lang="en-SG" sz="1000">
                              <a:effectLst/>
                            </a:rPr>
                            <a:t>E: Climate</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−1.73 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−1</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0.627</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−4.51 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−2</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0.906</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1724404146"/>
                      </a:ext>
                    </a:extLst>
                  </a:tr>
                  <a:tr h="226786">
                    <a:tc>
                      <a:txBody>
                        <a:bodyPr/>
                        <a:lstStyle/>
                        <a:p>
                          <a:pPr algn="l">
                            <a:lnSpc>
                              <a:spcPct val="150000"/>
                            </a:lnSpc>
                          </a:pPr>
                          <a:r>
                            <a:rPr lang="en-SG" sz="1000">
                              <a:effectLst/>
                            </a:rPr>
                            <a:t>Readability</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4.702</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0.951</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48.37</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0.533</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1206864357"/>
                      </a:ext>
                    </a:extLst>
                  </a:tr>
                  <a:tr h="402205">
                    <a:tc>
                      <a:txBody>
                        <a:bodyPr/>
                        <a:lstStyle/>
                        <a:p>
                          <a:pPr algn="l">
                            <a:lnSpc>
                              <a:spcPct val="150000"/>
                            </a:lnSpc>
                          </a:pPr>
                          <a:r>
                            <a:rPr lang="en-SG" sz="1000">
                              <a:effectLst/>
                            </a:rPr>
                            <a:t>Sentiment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−183.58</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0.0312</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-89.06</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0.346</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497865459"/>
                      </a:ext>
                    </a:extLst>
                  </a:tr>
                  <a:tr h="606254">
                    <a:tc>
                      <a:txBody>
                        <a:bodyPr/>
                        <a:lstStyle/>
                        <a:p>
                          <a:pPr algn="l">
                            <a:lnSpc>
                              <a:spcPct val="150000"/>
                            </a:lnSpc>
                          </a:pPr>
                          <a:r>
                            <a:rPr lang="en-SG" sz="1000">
                              <a:effectLst/>
                            </a:rPr>
                            <a:t>F-Statistic,</a:t>
                          </a:r>
                        </a:p>
                        <a:p>
                          <a:pPr algn="l">
                            <a:lnSpc>
                              <a:spcPct val="150000"/>
                            </a:lnSpc>
                          </a:pPr>
                          <a:r>
                            <a:rPr lang="en-SG" sz="1000">
                              <a:effectLst/>
                            </a:rPr>
                            <a:t>(p-value)</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gridSpan="2">
                      <a:txBody>
                        <a:bodyPr/>
                        <a:lstStyle/>
                        <a:p>
                          <a:pPr algn="ctr">
                            <a:lnSpc>
                              <a:spcPct val="150000"/>
                            </a:lnSpc>
                          </a:pPr>
                          <a:r>
                            <a:rPr lang="en-SG" sz="900">
                              <a:effectLst/>
                            </a:rPr>
                            <a:t>51.12</a:t>
                          </a:r>
                          <a:endParaRPr lang="en-SG" sz="1000">
                            <a:effectLst/>
                          </a:endParaRPr>
                        </a:p>
                        <a:p>
                          <a:pPr algn="ctr">
                            <a:lnSpc>
                              <a:spcPct val="150000"/>
                            </a:lnSpc>
                          </a:pPr>
                          <a:r>
                            <a:rPr lang="en-SG" sz="900">
                              <a:effectLst/>
                            </a:rPr>
                            <a:t>(&lt; </a:t>
                          </a:r>
                          <a14:m>
                            <m:oMath xmlns:m="http://schemas.openxmlformats.org/officeDocument/2006/math">
                              <m:r>
                                <a:rPr lang="en-SG" sz="900">
                                  <a:effectLst/>
                                  <a:latin typeface="Cambria Math" panose="02040503050406030204" pitchFamily="18" charset="0"/>
                                </a:rPr>
                                <m:t>2.2 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−16</m:t>
                                  </m:r>
                                </m:sup>
                              </m:sSup>
                              <m:r>
                                <a:rPr lang="en-SG" sz="900">
                                  <a:effectLst/>
                                  <a:latin typeface="Cambria Math" panose="02040503050406030204" pitchFamily="18" charset="0"/>
                                </a:rPr>
                                <m:t>)</m:t>
                              </m:r>
                            </m:oMath>
                          </a14:m>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hMerge="1">
                      <a:txBody>
                        <a:bodyPr/>
                        <a:lstStyle/>
                        <a:p>
                          <a:endParaRPr lang="en-SG"/>
                        </a:p>
                      </a:txBody>
                      <a:tcPr/>
                    </a:tc>
                    <a:tc gridSpan="2">
                      <a:txBody>
                        <a:bodyPr/>
                        <a:lstStyle/>
                        <a:p>
                          <a:pPr algn="ctr">
                            <a:lnSpc>
                              <a:spcPct val="150000"/>
                            </a:lnSpc>
                          </a:pPr>
                          <a:r>
                            <a:rPr lang="en-SG" sz="900">
                              <a:effectLst/>
                            </a:rPr>
                            <a:t>79.46</a:t>
                          </a:r>
                          <a:endParaRPr lang="en-SG" sz="1000">
                            <a:effectLst/>
                          </a:endParaRPr>
                        </a:p>
                        <a:p>
                          <a:pPr algn="ctr">
                            <a:lnSpc>
                              <a:spcPct val="150000"/>
                            </a:lnSpc>
                          </a:pPr>
                          <a:r>
                            <a:rPr lang="en-SG" sz="900">
                              <a:effectLst/>
                            </a:rPr>
                            <a:t>(</a:t>
                          </a:r>
                          <a14:m>
                            <m:oMath xmlns:m="http://schemas.openxmlformats.org/officeDocument/2006/math">
                              <m:r>
                                <a:rPr lang="en-SG" sz="900">
                                  <a:effectLst/>
                                  <a:latin typeface="Cambria Math" panose="02040503050406030204" pitchFamily="18" charset="0"/>
                                </a:rPr>
                                <m:t>&lt;2.2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−16</m:t>
                                  </m:r>
                                </m:sup>
                              </m:sSup>
                            </m:oMath>
                          </a14:m>
                          <a:r>
                            <a:rPr lang="en-SG" sz="900">
                              <a:effectLst/>
                            </a:rPr>
                            <a:t>)</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hMerge="1">
                      <a:txBody>
                        <a:bodyPr/>
                        <a:lstStyle/>
                        <a:p>
                          <a:endParaRPr lang="en-SG"/>
                        </a:p>
                      </a:txBody>
                      <a:tcPr/>
                    </a:tc>
                    <a:tc gridSpan="2">
                      <a:txBody>
                        <a:bodyPr/>
                        <a:lstStyle/>
                        <a:p>
                          <a:pPr algn="ctr">
                            <a:lnSpc>
                              <a:spcPct val="150000"/>
                            </a:lnSpc>
                          </a:pPr>
                          <a:r>
                            <a:rPr lang="en-SG" sz="900">
                              <a:effectLst/>
                            </a:rPr>
                            <a:t>43.19</a:t>
                          </a:r>
                          <a:endParaRPr lang="en-SG" sz="1000">
                            <a:effectLst/>
                          </a:endParaRPr>
                        </a:p>
                        <a:p>
                          <a:pPr algn="ctr">
                            <a:lnSpc>
                              <a:spcPct val="150000"/>
                            </a:lnSpc>
                          </a:pPr>
                          <a:r>
                            <a:rPr lang="en-SG" sz="900">
                              <a:effectLst/>
                            </a:rPr>
                            <a:t>(</a:t>
                          </a:r>
                          <a14:m>
                            <m:oMath xmlns:m="http://schemas.openxmlformats.org/officeDocument/2006/math">
                              <m:r>
                                <a:rPr lang="en-SG" sz="900">
                                  <a:effectLst/>
                                  <a:latin typeface="Cambria Math" panose="02040503050406030204" pitchFamily="18" charset="0"/>
                                </a:rPr>
                                <m:t>&lt;2.2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−16</m:t>
                                  </m:r>
                                </m:sup>
                              </m:sSup>
                            </m:oMath>
                          </a14:m>
                          <a:r>
                            <a:rPr lang="en-SG" sz="900">
                              <a:effectLst/>
                            </a:rPr>
                            <a:t>)</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hMerge="1">
                      <a:txBody>
                        <a:bodyPr/>
                        <a:lstStyle/>
                        <a:p>
                          <a:endParaRPr lang="en-SG"/>
                        </a:p>
                      </a:txBody>
                      <a:tcPr/>
                    </a:tc>
                    <a:extLst>
                      <a:ext uri="{0D108BD9-81ED-4DB2-BD59-A6C34878D82A}">
                        <a16:rowId xmlns:a16="http://schemas.microsoft.com/office/drawing/2014/main" val="3173061035"/>
                      </a:ext>
                    </a:extLst>
                  </a:tr>
                  <a:tr h="225863">
                    <a:tc>
                      <a:txBody>
                        <a:bodyPr/>
                        <a:lstStyle/>
                        <a:p>
                          <a:pPr algn="l">
                            <a:lnSpc>
                              <a:spcPct val="150000"/>
                            </a:lnSpc>
                          </a:pPr>
                          <a:r>
                            <a:rPr lang="en-SG" sz="1000">
                              <a:effectLst/>
                            </a:rPr>
                            <a:t>Adjusted </a:t>
                          </a:r>
                          <a14:m>
                            <m:oMath xmlns:m="http://schemas.openxmlformats.org/officeDocument/2006/math">
                              <m:sSup>
                                <m:sSupPr>
                                  <m:ctrlPr>
                                    <a:rPr lang="en-SG" sz="1000" i="1">
                                      <a:effectLst/>
                                      <a:latin typeface="Cambria Math" panose="02040503050406030204" pitchFamily="18" charset="0"/>
                                    </a:rPr>
                                  </m:ctrlPr>
                                </m:sSupPr>
                                <m:e>
                                  <m:r>
                                    <a:rPr lang="en-SG" sz="1000">
                                      <a:effectLst/>
                                      <a:latin typeface="Cambria Math" panose="02040503050406030204" pitchFamily="18" charset="0"/>
                                    </a:rPr>
                                    <m:t>𝑅</m:t>
                                  </m:r>
                                </m:e>
                                <m:sup>
                                  <m:r>
                                    <a:rPr lang="en-SG" sz="1000">
                                      <a:effectLst/>
                                      <a:latin typeface="Cambria Math" panose="02040503050406030204" pitchFamily="18" charset="0"/>
                                    </a:rPr>
                                    <m:t>2</m:t>
                                  </m:r>
                                </m:sup>
                              </m:sSup>
                            </m:oMath>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gridSpan="2">
                      <a:txBody>
                        <a:bodyPr/>
                        <a:lstStyle/>
                        <a:p>
                          <a:pPr algn="ctr">
                            <a:lnSpc>
                              <a:spcPct val="150000"/>
                            </a:lnSpc>
                          </a:pPr>
                          <a:r>
                            <a:rPr lang="en-SG" sz="900">
                              <a:effectLst/>
                            </a:rPr>
                            <a:t>0.735</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hMerge="1">
                      <a:txBody>
                        <a:bodyPr/>
                        <a:lstStyle/>
                        <a:p>
                          <a:endParaRPr lang="en-SG"/>
                        </a:p>
                      </a:txBody>
                      <a:tcPr/>
                    </a:tc>
                    <a:tc gridSpan="2">
                      <a:txBody>
                        <a:bodyPr/>
                        <a:lstStyle/>
                        <a:p>
                          <a:pPr algn="ctr">
                            <a:lnSpc>
                              <a:spcPct val="150000"/>
                            </a:lnSpc>
                          </a:pPr>
                          <a:r>
                            <a:rPr lang="en-SG" sz="900">
                              <a:effectLst/>
                            </a:rPr>
                            <a:t>0.703</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hMerge="1">
                      <a:txBody>
                        <a:bodyPr/>
                        <a:lstStyle/>
                        <a:p>
                          <a:endParaRPr lang="en-SG"/>
                        </a:p>
                      </a:txBody>
                      <a:tcPr/>
                    </a:tc>
                    <a:tc gridSpan="2">
                      <a:txBody>
                        <a:bodyPr/>
                        <a:lstStyle/>
                        <a:p>
                          <a:pPr algn="ctr">
                            <a:lnSpc>
                              <a:spcPct val="150000"/>
                            </a:lnSpc>
                          </a:pPr>
                          <a:r>
                            <a:rPr lang="en-SG" sz="900" dirty="0">
                              <a:effectLst/>
                            </a:rPr>
                            <a:t>0.734</a:t>
                          </a:r>
                          <a:endParaRPr lang="en-SG" sz="1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hMerge="1">
                      <a:txBody>
                        <a:bodyPr/>
                        <a:lstStyle/>
                        <a:p>
                          <a:endParaRPr lang="en-SG"/>
                        </a:p>
                      </a:txBody>
                      <a:tcPr/>
                    </a:tc>
                    <a:extLst>
                      <a:ext uri="{0D108BD9-81ED-4DB2-BD59-A6C34878D82A}">
                        <a16:rowId xmlns:a16="http://schemas.microsoft.com/office/drawing/2014/main" val="2072694739"/>
                      </a:ext>
                    </a:extLst>
                  </a:tr>
                </a:tbl>
              </a:graphicData>
            </a:graphic>
          </p:graphicFrame>
        </mc:Choice>
        <mc:Fallback>
          <p:graphicFrame>
            <p:nvGraphicFramePr>
              <p:cNvPr id="5" name="Table 4">
                <a:extLst>
                  <a:ext uri="{FF2B5EF4-FFF2-40B4-BE49-F238E27FC236}">
                    <a16:creationId xmlns:a16="http://schemas.microsoft.com/office/drawing/2014/main" id="{4B9BDED3-9504-DB49-5C73-6E39A62ECF4F}"/>
                  </a:ext>
                </a:extLst>
              </p:cNvPr>
              <p:cNvGraphicFramePr>
                <a:graphicFrameLocks noGrp="1"/>
              </p:cNvGraphicFramePr>
              <p:nvPr>
                <p:extLst>
                  <p:ext uri="{D42A27DB-BD31-4B8C-83A1-F6EECF244321}">
                    <p14:modId xmlns:p14="http://schemas.microsoft.com/office/powerpoint/2010/main" val="4166855444"/>
                  </p:ext>
                </p:extLst>
              </p:nvPr>
            </p:nvGraphicFramePr>
            <p:xfrm>
              <a:off x="5960204" y="763600"/>
              <a:ext cx="5702296" cy="5823506"/>
            </p:xfrm>
            <a:graphic>
              <a:graphicData uri="http://schemas.openxmlformats.org/drawingml/2006/table">
                <a:tbl>
                  <a:tblPr firstRow="1" firstCol="1" bandRow="1">
                    <a:tableStyleId>{3B4B98B0-60AC-42C2-AFA5-B58CD77FA1E5}</a:tableStyleId>
                  </a:tblPr>
                  <a:tblGrid>
                    <a:gridCol w="1173797">
                      <a:extLst>
                        <a:ext uri="{9D8B030D-6E8A-4147-A177-3AD203B41FA5}">
                          <a16:colId xmlns:a16="http://schemas.microsoft.com/office/drawing/2014/main" val="2545841573"/>
                        </a:ext>
                      </a:extLst>
                    </a:gridCol>
                    <a:gridCol w="752203">
                      <a:extLst>
                        <a:ext uri="{9D8B030D-6E8A-4147-A177-3AD203B41FA5}">
                          <a16:colId xmlns:a16="http://schemas.microsoft.com/office/drawing/2014/main" val="799589147"/>
                        </a:ext>
                      </a:extLst>
                    </a:gridCol>
                    <a:gridCol w="752203">
                      <a:extLst>
                        <a:ext uri="{9D8B030D-6E8A-4147-A177-3AD203B41FA5}">
                          <a16:colId xmlns:a16="http://schemas.microsoft.com/office/drawing/2014/main" val="2502786517"/>
                        </a:ext>
                      </a:extLst>
                    </a:gridCol>
                    <a:gridCol w="752203">
                      <a:extLst>
                        <a:ext uri="{9D8B030D-6E8A-4147-A177-3AD203B41FA5}">
                          <a16:colId xmlns:a16="http://schemas.microsoft.com/office/drawing/2014/main" val="3931322719"/>
                        </a:ext>
                      </a:extLst>
                    </a:gridCol>
                    <a:gridCol w="752203">
                      <a:extLst>
                        <a:ext uri="{9D8B030D-6E8A-4147-A177-3AD203B41FA5}">
                          <a16:colId xmlns:a16="http://schemas.microsoft.com/office/drawing/2014/main" val="4019741920"/>
                        </a:ext>
                      </a:extLst>
                    </a:gridCol>
                    <a:gridCol w="766789">
                      <a:extLst>
                        <a:ext uri="{9D8B030D-6E8A-4147-A177-3AD203B41FA5}">
                          <a16:colId xmlns:a16="http://schemas.microsoft.com/office/drawing/2014/main" val="1795809014"/>
                        </a:ext>
                      </a:extLst>
                    </a:gridCol>
                    <a:gridCol w="752898">
                      <a:extLst>
                        <a:ext uri="{9D8B030D-6E8A-4147-A177-3AD203B41FA5}">
                          <a16:colId xmlns:a16="http://schemas.microsoft.com/office/drawing/2014/main" val="1360017363"/>
                        </a:ext>
                      </a:extLst>
                    </a:gridCol>
                  </a:tblGrid>
                  <a:tr h="229189">
                    <a:tc>
                      <a:txBody>
                        <a:bodyPr/>
                        <a:lstStyle/>
                        <a:p>
                          <a:pPr algn="just">
                            <a:lnSpc>
                              <a:spcPct val="150000"/>
                            </a:lnSpc>
                          </a:pPr>
                          <a:r>
                            <a:rPr lang="en-SG" sz="1000">
                              <a:effectLst/>
                            </a:rPr>
                            <a:t> </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gridSpan="2">
                      <a:txBody>
                        <a:bodyPr/>
                        <a:lstStyle/>
                        <a:p>
                          <a:pPr algn="ctr">
                            <a:lnSpc>
                              <a:spcPct val="150000"/>
                            </a:lnSpc>
                          </a:pPr>
                          <a:r>
                            <a:rPr lang="en-SG" sz="1000">
                              <a:effectLst/>
                            </a:rPr>
                            <a:t>RQ 2</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hMerge="1">
                      <a:txBody>
                        <a:bodyPr/>
                        <a:lstStyle/>
                        <a:p>
                          <a:endParaRPr lang="en-SG"/>
                        </a:p>
                      </a:txBody>
                      <a:tcPr/>
                    </a:tc>
                    <a:tc gridSpan="2">
                      <a:txBody>
                        <a:bodyPr/>
                        <a:lstStyle/>
                        <a:p>
                          <a:pPr algn="ctr">
                            <a:lnSpc>
                              <a:spcPct val="150000"/>
                            </a:lnSpc>
                          </a:pPr>
                          <a:r>
                            <a:rPr lang="en-SG" sz="1000">
                              <a:effectLst/>
                            </a:rPr>
                            <a:t>RQ 3</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hMerge="1">
                      <a:txBody>
                        <a:bodyPr/>
                        <a:lstStyle/>
                        <a:p>
                          <a:endParaRPr lang="en-SG"/>
                        </a:p>
                      </a:txBody>
                      <a:tcPr/>
                    </a:tc>
                    <a:tc gridSpan="2">
                      <a:txBody>
                        <a:bodyPr/>
                        <a:lstStyle/>
                        <a:p>
                          <a:pPr algn="ctr">
                            <a:lnSpc>
                              <a:spcPct val="150000"/>
                            </a:lnSpc>
                          </a:pPr>
                          <a:r>
                            <a:rPr lang="en-SG" sz="1000">
                              <a:effectLst/>
                            </a:rPr>
                            <a:t>Combined</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hMerge="1">
                      <a:txBody>
                        <a:bodyPr/>
                        <a:lstStyle/>
                        <a:p>
                          <a:endParaRPr lang="en-SG"/>
                        </a:p>
                      </a:txBody>
                      <a:tcPr/>
                    </a:tc>
                    <a:extLst>
                      <a:ext uri="{0D108BD9-81ED-4DB2-BD59-A6C34878D82A}">
                        <a16:rowId xmlns:a16="http://schemas.microsoft.com/office/drawing/2014/main" val="1923725955"/>
                      </a:ext>
                    </a:extLst>
                  </a:tr>
                  <a:tr h="256748">
                    <a:tc>
                      <a:txBody>
                        <a:bodyPr/>
                        <a:lstStyle/>
                        <a:p>
                          <a:pPr algn="just">
                            <a:lnSpc>
                              <a:spcPct val="150000"/>
                            </a:lnSpc>
                          </a:pPr>
                          <a:r>
                            <a:rPr lang="en-SG" sz="1000">
                              <a:effectLst/>
                            </a:rPr>
                            <a:t> </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a:txBody>
                        <a:bodyPr/>
                        <a:lstStyle/>
                        <a:p>
                          <a:endParaRPr lang="en-US"/>
                        </a:p>
                      </a:txBody>
                      <a:tcPr marL="14074" marR="14074" marT="14074" marB="14074">
                        <a:blipFill>
                          <a:blip r:embed="rId3"/>
                          <a:stretch>
                            <a:fillRect l="-156911" t="-92857" r="-505691" b="-2107143"/>
                          </a:stretch>
                        </a:blipFill>
                      </a:tcPr>
                    </a:tc>
                    <a:tc>
                      <a:txBody>
                        <a:bodyPr/>
                        <a:lstStyle/>
                        <a:p>
                          <a:endParaRPr lang="en-US"/>
                        </a:p>
                      </a:txBody>
                      <a:tcPr marL="14074" marR="14074" marT="14074" marB="14074">
                        <a:blipFill>
                          <a:blip r:embed="rId3"/>
                          <a:stretch>
                            <a:fillRect l="-254839" t="-92857" r="-401613" b="-2107143"/>
                          </a:stretch>
                        </a:blipFill>
                      </a:tcPr>
                    </a:tc>
                    <a:tc>
                      <a:txBody>
                        <a:bodyPr/>
                        <a:lstStyle/>
                        <a:p>
                          <a:endParaRPr lang="en-US"/>
                        </a:p>
                      </a:txBody>
                      <a:tcPr marL="14074" marR="14074" marT="14074" marB="14074">
                        <a:blipFill>
                          <a:blip r:embed="rId3"/>
                          <a:stretch>
                            <a:fillRect l="-354839" t="-92857" r="-301613" b="-2107143"/>
                          </a:stretch>
                        </a:blipFill>
                      </a:tcPr>
                    </a:tc>
                    <a:tc>
                      <a:txBody>
                        <a:bodyPr/>
                        <a:lstStyle/>
                        <a:p>
                          <a:endParaRPr lang="en-US"/>
                        </a:p>
                      </a:txBody>
                      <a:tcPr marL="14074" marR="14074" marT="14074" marB="14074">
                        <a:blipFill>
                          <a:blip r:embed="rId3"/>
                          <a:stretch>
                            <a:fillRect l="-458537" t="-92857" r="-204065" b="-2107143"/>
                          </a:stretch>
                        </a:blipFill>
                      </a:tcPr>
                    </a:tc>
                    <a:tc>
                      <a:txBody>
                        <a:bodyPr/>
                        <a:lstStyle/>
                        <a:p>
                          <a:endParaRPr lang="en-US"/>
                        </a:p>
                      </a:txBody>
                      <a:tcPr marL="14074" marR="14074" marT="14074" marB="14074">
                        <a:blipFill>
                          <a:blip r:embed="rId3"/>
                          <a:stretch>
                            <a:fillRect l="-545238" t="-92857" r="-99206" b="-2107143"/>
                          </a:stretch>
                        </a:blipFill>
                      </a:tcPr>
                    </a:tc>
                    <a:tc>
                      <a:txBody>
                        <a:bodyPr/>
                        <a:lstStyle/>
                        <a:p>
                          <a:endParaRPr lang="en-US"/>
                        </a:p>
                      </a:txBody>
                      <a:tcPr marL="14074" marR="14074" marT="14074" marB="14074">
                        <a:blipFill>
                          <a:blip r:embed="rId3"/>
                          <a:stretch>
                            <a:fillRect l="-655645" t="-92857" r="-806" b="-2107143"/>
                          </a:stretch>
                        </a:blipFill>
                      </a:tcPr>
                    </a:tc>
                    <a:extLst>
                      <a:ext uri="{0D108BD9-81ED-4DB2-BD59-A6C34878D82A}">
                        <a16:rowId xmlns:a16="http://schemas.microsoft.com/office/drawing/2014/main" val="4056767268"/>
                      </a:ext>
                    </a:extLst>
                  </a:tr>
                  <a:tr h="414800">
                    <a:tc>
                      <a:txBody>
                        <a:bodyPr/>
                        <a:lstStyle/>
                        <a:p>
                          <a:pPr algn="l">
                            <a:lnSpc>
                              <a:spcPct val="150000"/>
                            </a:lnSpc>
                          </a:pPr>
                          <a:r>
                            <a:rPr lang="en-SG" sz="1000">
                              <a:effectLst/>
                            </a:rPr>
                            <a:t>Intercept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156911" t="-119118" r="-505691" b="-1201471"/>
                          </a:stretch>
                        </a:blipFill>
                      </a:tcPr>
                    </a:tc>
                    <a:tc>
                      <a:txBody>
                        <a:bodyPr/>
                        <a:lstStyle/>
                        <a:p>
                          <a:endParaRPr lang="en-US"/>
                        </a:p>
                      </a:txBody>
                      <a:tcPr marL="14074" marR="14074" marT="14074" marB="14074" anchor="ctr">
                        <a:blipFill>
                          <a:blip r:embed="rId3"/>
                          <a:stretch>
                            <a:fillRect l="-254839" t="-119118" r="-401613" b="-1201471"/>
                          </a:stretch>
                        </a:blipFill>
                      </a:tcPr>
                    </a:tc>
                    <a:tc>
                      <a:txBody>
                        <a:bodyPr/>
                        <a:lstStyle/>
                        <a:p>
                          <a:endParaRPr lang="en-US"/>
                        </a:p>
                      </a:txBody>
                      <a:tcPr marL="14074" marR="14074" marT="14074" marB="14074" anchor="ctr">
                        <a:blipFill>
                          <a:blip r:embed="rId3"/>
                          <a:stretch>
                            <a:fillRect l="-354839" t="-119118" r="-301613" b="-1201471"/>
                          </a:stretch>
                        </a:blipFill>
                      </a:tcPr>
                    </a:tc>
                    <a:tc>
                      <a:txBody>
                        <a:bodyPr/>
                        <a:lstStyle/>
                        <a:p>
                          <a:endParaRPr lang="en-US"/>
                        </a:p>
                      </a:txBody>
                      <a:tcPr marL="14074" marR="14074" marT="14074" marB="14074" anchor="ctr">
                        <a:blipFill>
                          <a:blip r:embed="rId3"/>
                          <a:stretch>
                            <a:fillRect l="-458537" t="-119118" r="-204065" b="-1201471"/>
                          </a:stretch>
                        </a:blipFill>
                      </a:tcPr>
                    </a:tc>
                    <a:tc>
                      <a:txBody>
                        <a:bodyPr/>
                        <a:lstStyle/>
                        <a:p>
                          <a:endParaRPr lang="en-US"/>
                        </a:p>
                      </a:txBody>
                      <a:tcPr marL="14074" marR="14074" marT="14074" marB="14074" anchor="ctr">
                        <a:blipFill>
                          <a:blip r:embed="rId3"/>
                          <a:stretch>
                            <a:fillRect l="-545238" t="-119118" r="-99206" b="-1201471"/>
                          </a:stretch>
                        </a:blipFill>
                      </a:tcPr>
                    </a:tc>
                    <a:tc>
                      <a:txBody>
                        <a:bodyPr/>
                        <a:lstStyle/>
                        <a:p>
                          <a:endParaRPr lang="en-US"/>
                        </a:p>
                      </a:txBody>
                      <a:tcPr marL="14074" marR="14074" marT="14074" marB="14074" anchor="ctr">
                        <a:blipFill>
                          <a:blip r:embed="rId3"/>
                          <a:stretch>
                            <a:fillRect l="-655645" t="-119118" r="-806" b="-1201471"/>
                          </a:stretch>
                        </a:blipFill>
                      </a:tcPr>
                    </a:tc>
                    <a:extLst>
                      <a:ext uri="{0D108BD9-81ED-4DB2-BD59-A6C34878D82A}">
                        <a16:rowId xmlns:a16="http://schemas.microsoft.com/office/drawing/2014/main" val="3291029113"/>
                      </a:ext>
                    </a:extLst>
                  </a:tr>
                  <a:tr h="414800">
                    <a:tc>
                      <a:txBody>
                        <a:bodyPr/>
                        <a:lstStyle/>
                        <a:p>
                          <a:endParaRPr lang="en-US"/>
                        </a:p>
                      </a:txBody>
                      <a:tcPr marL="14074" marR="14074" marT="14074" marB="14074" anchor="ctr">
                        <a:blipFill>
                          <a:blip r:embed="rId3"/>
                          <a:stretch>
                            <a:fillRect t="-219118" r="-386010" b="-1101471"/>
                          </a:stretch>
                        </a:blipFill>
                      </a:tcPr>
                    </a:tc>
                    <a:tc>
                      <a:txBody>
                        <a:bodyPr/>
                        <a:lstStyle/>
                        <a:p>
                          <a:endParaRPr lang="en-US"/>
                        </a:p>
                      </a:txBody>
                      <a:tcPr marL="14074" marR="14074" marT="14074" marB="14074" anchor="ctr">
                        <a:blipFill>
                          <a:blip r:embed="rId3"/>
                          <a:stretch>
                            <a:fillRect l="-156911" t="-219118" r="-505691" b="-1101471"/>
                          </a:stretch>
                        </a:blipFill>
                      </a:tcPr>
                    </a:tc>
                    <a:tc>
                      <a:txBody>
                        <a:bodyPr/>
                        <a:lstStyle/>
                        <a:p>
                          <a:pPr algn="ctr">
                            <a:lnSpc>
                              <a:spcPct val="150000"/>
                            </a:lnSpc>
                          </a:pPr>
                          <a:r>
                            <a:rPr lang="en-SG" sz="900">
                              <a:effectLst/>
                            </a:rPr>
                            <a:t>0.000288</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354839" t="-219118" r="-301613" b="-1101471"/>
                          </a:stretch>
                        </a:blipFill>
                      </a:tcPr>
                    </a:tc>
                    <a:tc>
                      <a:txBody>
                        <a:bodyPr/>
                        <a:lstStyle/>
                        <a:p>
                          <a:pPr algn="ctr">
                            <a:lnSpc>
                              <a:spcPct val="150000"/>
                            </a:lnSpc>
                          </a:pPr>
                          <a:r>
                            <a:rPr lang="en-SG" sz="900">
                              <a:effectLst/>
                            </a:rPr>
                            <a:t>0.000228</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545238" t="-219118" r="-99206" b="-1101471"/>
                          </a:stretch>
                        </a:blipFill>
                      </a:tcPr>
                    </a:tc>
                    <a:tc>
                      <a:txBody>
                        <a:bodyPr/>
                        <a:lstStyle/>
                        <a:p>
                          <a:pPr algn="ctr">
                            <a:lnSpc>
                              <a:spcPct val="150000"/>
                            </a:lnSpc>
                          </a:pPr>
                          <a:r>
                            <a:rPr lang="en-SG" sz="900">
                              <a:effectLst/>
                            </a:rPr>
                            <a:t>0.000185</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2690065286"/>
                      </a:ext>
                    </a:extLst>
                  </a:tr>
                  <a:tr h="414800">
                    <a:tc>
                      <a:txBody>
                        <a:bodyPr/>
                        <a:lstStyle/>
                        <a:p>
                          <a:endParaRPr lang="en-US"/>
                        </a:p>
                      </a:txBody>
                      <a:tcPr marL="14074" marR="14074" marT="14074" marB="14074" anchor="ctr">
                        <a:blipFill>
                          <a:blip r:embed="rId3"/>
                          <a:stretch>
                            <a:fillRect t="-319118" r="-386010" b="-1001471"/>
                          </a:stretch>
                        </a:blipFill>
                      </a:tcPr>
                    </a:tc>
                    <a:tc>
                      <a:txBody>
                        <a:bodyPr/>
                        <a:lstStyle/>
                        <a:p>
                          <a:endParaRPr lang="en-US"/>
                        </a:p>
                      </a:txBody>
                      <a:tcPr marL="14074" marR="14074" marT="14074" marB="14074" anchor="ctr">
                        <a:blipFill>
                          <a:blip r:embed="rId3"/>
                          <a:stretch>
                            <a:fillRect l="-156911" t="-319118" r="-505691" b="-1001471"/>
                          </a:stretch>
                        </a:blipFill>
                      </a:tcPr>
                    </a:tc>
                    <a:tc>
                      <a:txBody>
                        <a:bodyPr/>
                        <a:lstStyle/>
                        <a:p>
                          <a:endParaRPr lang="en-US"/>
                        </a:p>
                      </a:txBody>
                      <a:tcPr marL="14074" marR="14074" marT="14074" marB="14074" anchor="ctr">
                        <a:blipFill>
                          <a:blip r:embed="rId3"/>
                          <a:stretch>
                            <a:fillRect l="-254839" t="-319118" r="-401613" b="-1001471"/>
                          </a:stretch>
                        </a:blipFill>
                      </a:tcPr>
                    </a:tc>
                    <a:tc>
                      <a:txBody>
                        <a:bodyPr/>
                        <a:lstStyle/>
                        <a:p>
                          <a:endParaRPr lang="en-US"/>
                        </a:p>
                      </a:txBody>
                      <a:tcPr marL="14074" marR="14074" marT="14074" marB="14074" anchor="ctr">
                        <a:blipFill>
                          <a:blip r:embed="rId3"/>
                          <a:stretch>
                            <a:fillRect l="-354839" t="-319118" r="-301613" b="-1001471"/>
                          </a:stretch>
                        </a:blipFill>
                      </a:tcPr>
                    </a:tc>
                    <a:tc>
                      <a:txBody>
                        <a:bodyPr/>
                        <a:lstStyle/>
                        <a:p>
                          <a:endParaRPr lang="en-US"/>
                        </a:p>
                      </a:txBody>
                      <a:tcPr marL="14074" marR="14074" marT="14074" marB="14074" anchor="ctr">
                        <a:blipFill>
                          <a:blip r:embed="rId3"/>
                          <a:stretch>
                            <a:fillRect l="-458537" t="-319118" r="-204065" b="-1001471"/>
                          </a:stretch>
                        </a:blipFill>
                      </a:tcPr>
                    </a:tc>
                    <a:tc>
                      <a:txBody>
                        <a:bodyPr/>
                        <a:lstStyle/>
                        <a:p>
                          <a:endParaRPr lang="en-US"/>
                        </a:p>
                      </a:txBody>
                      <a:tcPr marL="14074" marR="14074" marT="14074" marB="14074" anchor="ctr">
                        <a:blipFill>
                          <a:blip r:embed="rId3"/>
                          <a:stretch>
                            <a:fillRect l="-545238" t="-319118" r="-99206" b="-1001471"/>
                          </a:stretch>
                        </a:blipFill>
                      </a:tcPr>
                    </a:tc>
                    <a:tc>
                      <a:txBody>
                        <a:bodyPr/>
                        <a:lstStyle/>
                        <a:p>
                          <a:endParaRPr lang="en-US"/>
                        </a:p>
                      </a:txBody>
                      <a:tcPr marL="14074" marR="14074" marT="14074" marB="14074" anchor="ctr">
                        <a:blipFill>
                          <a:blip r:embed="rId3"/>
                          <a:stretch>
                            <a:fillRect l="-655645" t="-319118" r="-806" b="-1001471"/>
                          </a:stretch>
                        </a:blipFill>
                      </a:tcPr>
                    </a:tc>
                    <a:extLst>
                      <a:ext uri="{0D108BD9-81ED-4DB2-BD59-A6C34878D82A}">
                        <a16:rowId xmlns:a16="http://schemas.microsoft.com/office/drawing/2014/main" val="3992455563"/>
                      </a:ext>
                    </a:extLst>
                  </a:tr>
                  <a:tr h="414800">
                    <a:tc>
                      <a:txBody>
                        <a:bodyPr/>
                        <a:lstStyle/>
                        <a:p>
                          <a:endParaRPr lang="en-US"/>
                        </a:p>
                      </a:txBody>
                      <a:tcPr marL="14074" marR="14074" marT="14074" marB="14074" anchor="ctr">
                        <a:blipFill>
                          <a:blip r:embed="rId3"/>
                          <a:stretch>
                            <a:fillRect t="-419118" r="-386010" b="-901471"/>
                          </a:stretch>
                        </a:blipFill>
                      </a:tcPr>
                    </a:tc>
                    <a:tc>
                      <a:txBody>
                        <a:bodyPr/>
                        <a:lstStyle/>
                        <a:p>
                          <a:endParaRPr lang="en-US"/>
                        </a:p>
                      </a:txBody>
                      <a:tcPr marL="14074" marR="14074" marT="14074" marB="14074" anchor="ctr">
                        <a:blipFill>
                          <a:blip r:embed="rId3"/>
                          <a:stretch>
                            <a:fillRect l="-156911" t="-419118" r="-505691" b="-901471"/>
                          </a:stretch>
                        </a:blipFill>
                      </a:tcPr>
                    </a:tc>
                    <a:tc>
                      <a:txBody>
                        <a:bodyPr/>
                        <a:lstStyle/>
                        <a:p>
                          <a:pPr algn="ctr">
                            <a:lnSpc>
                              <a:spcPct val="150000"/>
                            </a:lnSpc>
                          </a:pPr>
                          <a:r>
                            <a:rPr lang="en-SG" sz="900">
                              <a:effectLst/>
                            </a:rPr>
                            <a:t>0.0201</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354839" t="-419118" r="-301613" b="-901471"/>
                          </a:stretch>
                        </a:blipFill>
                      </a:tcPr>
                    </a:tc>
                    <a:tc>
                      <a:txBody>
                        <a:bodyPr/>
                        <a:lstStyle/>
                        <a:p>
                          <a:pPr algn="ctr">
                            <a:lnSpc>
                              <a:spcPct val="150000"/>
                            </a:lnSpc>
                          </a:pPr>
                          <a:r>
                            <a:rPr lang="en-SG" sz="900">
                              <a:effectLst/>
                            </a:rPr>
                            <a:t>0.00862</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545238" t="-419118" r="-99206" b="-901471"/>
                          </a:stretch>
                        </a:blipFill>
                      </a:tcPr>
                    </a:tc>
                    <a:tc>
                      <a:txBody>
                        <a:bodyPr/>
                        <a:lstStyle/>
                        <a:p>
                          <a:pPr algn="ctr">
                            <a:lnSpc>
                              <a:spcPct val="150000"/>
                            </a:lnSpc>
                          </a:pPr>
                          <a:r>
                            <a:rPr lang="en-SG" sz="900">
                              <a:effectLst/>
                            </a:rPr>
                            <a:t>0.0203</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4086470080"/>
                      </a:ext>
                    </a:extLst>
                  </a:tr>
                  <a:tr h="414800">
                    <a:tc>
                      <a:txBody>
                        <a:bodyPr/>
                        <a:lstStyle/>
                        <a:p>
                          <a:pPr algn="l">
                            <a:lnSpc>
                              <a:spcPct val="150000"/>
                            </a:lnSpc>
                          </a:pPr>
                          <a:r>
                            <a:rPr lang="en-SG" sz="1000">
                              <a:effectLst/>
                            </a:rPr>
                            <a:t>S: Community</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156911" t="-519118" r="-505691" b="-801471"/>
                          </a:stretch>
                        </a:blipFill>
                      </a:tcPr>
                    </a:tc>
                    <a:tc>
                      <a:txBody>
                        <a:bodyPr/>
                        <a:lstStyle/>
                        <a:p>
                          <a:pPr algn="ctr">
                            <a:lnSpc>
                              <a:spcPct val="150000"/>
                            </a:lnSpc>
                          </a:pPr>
                          <a:r>
                            <a:rPr lang="en-SG" sz="900" dirty="0">
                              <a:effectLst/>
                              <a:highlight>
                                <a:srgbClr val="FFFF00"/>
                              </a:highlight>
                            </a:rPr>
                            <a:t>0.0418</a:t>
                          </a:r>
                          <a:endParaRPr lang="en-SG" sz="1000" dirty="0">
                            <a:effectLst/>
                            <a:highlight>
                              <a:srgbClr val="FFFF00"/>
                            </a:highlight>
                          </a:endParaRPr>
                        </a:p>
                        <a:p>
                          <a:pPr algn="ctr">
                            <a:lnSpc>
                              <a:spcPct val="150000"/>
                            </a:lnSpc>
                          </a:pPr>
                          <a:r>
                            <a:rPr lang="en-SG" sz="900" dirty="0">
                              <a:effectLst/>
                              <a:highlight>
                                <a:srgbClr val="FFFF00"/>
                              </a:highlight>
                            </a:rPr>
                            <a:t>(*)</a:t>
                          </a:r>
                          <a:endParaRPr lang="en-SG" sz="1000" dirty="0">
                            <a:effectLst/>
                            <a:highlight>
                              <a:srgbClr val="FFFF00"/>
                            </a:highligh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545238" t="-519118" r="-99206" b="-801471"/>
                          </a:stretch>
                        </a:blipFill>
                      </a:tcPr>
                    </a:tc>
                    <a:tc>
                      <a:txBody>
                        <a:bodyPr/>
                        <a:lstStyle/>
                        <a:p>
                          <a:pPr algn="ctr">
                            <a:lnSpc>
                              <a:spcPct val="150000"/>
                            </a:lnSpc>
                          </a:pPr>
                          <a:r>
                            <a:rPr lang="en-SG" sz="900">
                              <a:effectLst/>
                            </a:rPr>
                            <a:t>0.0464</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2613622975"/>
                      </a:ext>
                    </a:extLst>
                  </a:tr>
                  <a:tr h="414800">
                    <a:tc>
                      <a:txBody>
                        <a:bodyPr/>
                        <a:lstStyle/>
                        <a:p>
                          <a:pPr algn="l">
                            <a:lnSpc>
                              <a:spcPct val="150000"/>
                            </a:lnSpc>
                          </a:pPr>
                          <a:r>
                            <a:rPr lang="en-SG" sz="1000">
                              <a:effectLst/>
                            </a:rPr>
                            <a:t>E: Resources</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156911" t="-619118" r="-505691" b="-701471"/>
                          </a:stretch>
                        </a:blipFill>
                      </a:tcPr>
                    </a:tc>
                    <a:tc>
                      <a:txBody>
                        <a:bodyPr/>
                        <a:lstStyle/>
                        <a:p>
                          <a:pPr algn="ctr">
                            <a:lnSpc>
                              <a:spcPct val="150000"/>
                            </a:lnSpc>
                          </a:pPr>
                          <a:r>
                            <a:rPr lang="en-SG" sz="900" dirty="0">
                              <a:effectLst/>
                              <a:highlight>
                                <a:srgbClr val="FFFF00"/>
                              </a:highlight>
                            </a:rPr>
                            <a:t>0.00144</a:t>
                          </a:r>
                          <a:endParaRPr lang="en-SG" sz="1000" dirty="0">
                            <a:effectLst/>
                            <a:highlight>
                              <a:srgbClr val="FFFF00"/>
                            </a:highlight>
                          </a:endParaRPr>
                        </a:p>
                        <a:p>
                          <a:pPr algn="ctr">
                            <a:lnSpc>
                              <a:spcPct val="150000"/>
                            </a:lnSpc>
                          </a:pPr>
                          <a:r>
                            <a:rPr lang="en-SG" sz="900" dirty="0">
                              <a:effectLst/>
                              <a:highlight>
                                <a:srgbClr val="FFFF00"/>
                              </a:highlight>
                            </a:rPr>
                            <a:t>(**)</a:t>
                          </a:r>
                          <a:endParaRPr lang="en-SG" sz="1000" dirty="0">
                            <a:effectLst/>
                            <a:highlight>
                              <a:srgbClr val="FFFF00"/>
                            </a:highligh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545238" t="-619118" r="-99206" b="-701471"/>
                          </a:stretch>
                        </a:blipFill>
                      </a:tcPr>
                    </a:tc>
                    <a:tc>
                      <a:txBody>
                        <a:bodyPr/>
                        <a:lstStyle/>
                        <a:p>
                          <a:pPr algn="ctr">
                            <a:lnSpc>
                              <a:spcPct val="150000"/>
                            </a:lnSpc>
                          </a:pPr>
                          <a:r>
                            <a:rPr lang="en-SG" sz="900">
                              <a:effectLst/>
                            </a:rPr>
                            <a:t>0.00167</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3077680277"/>
                      </a:ext>
                    </a:extLst>
                  </a:tr>
                  <a:tr h="233888">
                    <a:tc>
                      <a:txBody>
                        <a:bodyPr/>
                        <a:lstStyle/>
                        <a:p>
                          <a:pPr algn="l">
                            <a:lnSpc>
                              <a:spcPct val="150000"/>
                            </a:lnSpc>
                          </a:pPr>
                          <a:r>
                            <a:rPr lang="en-SG" sz="1000">
                              <a:effectLst/>
                            </a:rPr>
                            <a:t>S: Customers</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156911" t="-1253846" r="-505691" b="-1123077"/>
                          </a:stretch>
                        </a:blipFill>
                      </a:tcPr>
                    </a:tc>
                    <a:tc>
                      <a:txBody>
                        <a:bodyPr/>
                        <a:lstStyle/>
                        <a:p>
                          <a:pPr algn="ctr">
                            <a:lnSpc>
                              <a:spcPct val="150000"/>
                            </a:lnSpc>
                          </a:pPr>
                          <a:r>
                            <a:rPr lang="en-SG" sz="900">
                              <a:effectLst/>
                            </a:rPr>
                            <a:t>0.393</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545238" t="-1253846" r="-99206" b="-1123077"/>
                          </a:stretch>
                        </a:blipFill>
                      </a:tcPr>
                    </a:tc>
                    <a:tc>
                      <a:txBody>
                        <a:bodyPr/>
                        <a:lstStyle/>
                        <a:p>
                          <a:pPr algn="ctr">
                            <a:lnSpc>
                              <a:spcPct val="150000"/>
                            </a:lnSpc>
                          </a:pPr>
                          <a:r>
                            <a:rPr lang="en-SG" sz="900" dirty="0">
                              <a:effectLst/>
                            </a:rPr>
                            <a:t>0.0455</a:t>
                          </a:r>
                          <a:endParaRPr lang="en-SG" sz="1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3286705145"/>
                      </a:ext>
                    </a:extLst>
                  </a:tr>
                  <a:tr h="233888">
                    <a:tc>
                      <a:txBody>
                        <a:bodyPr/>
                        <a:lstStyle/>
                        <a:p>
                          <a:pPr algn="l">
                            <a:lnSpc>
                              <a:spcPct val="150000"/>
                            </a:lnSpc>
                          </a:pPr>
                          <a:r>
                            <a:rPr lang="en-SG" sz="1000">
                              <a:effectLst/>
                            </a:rPr>
                            <a:t>S: Employees</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156911" t="-1389474" r="-505691" b="-1052632"/>
                          </a:stretch>
                        </a:blipFill>
                      </a:tcPr>
                    </a:tc>
                    <a:tc>
                      <a:txBody>
                        <a:bodyPr/>
                        <a:lstStyle/>
                        <a:p>
                          <a:pPr algn="ctr">
                            <a:lnSpc>
                              <a:spcPct val="150000"/>
                            </a:lnSpc>
                          </a:pPr>
                          <a:r>
                            <a:rPr lang="en-SG" sz="900">
                              <a:effectLst/>
                            </a:rPr>
                            <a:t>0.940</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545238" t="-1389474" r="-99206" b="-1052632"/>
                          </a:stretch>
                        </a:blipFill>
                      </a:tcPr>
                    </a:tc>
                    <a:tc>
                      <a:txBody>
                        <a:bodyPr/>
                        <a:lstStyle/>
                        <a:p>
                          <a:pPr algn="ctr">
                            <a:lnSpc>
                              <a:spcPct val="150000"/>
                            </a:lnSpc>
                          </a:pPr>
                          <a:r>
                            <a:rPr lang="en-SG" sz="900" dirty="0">
                              <a:effectLst/>
                            </a:rPr>
                            <a:t>0.817</a:t>
                          </a:r>
                          <a:endParaRPr lang="en-SG" sz="1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2075513623"/>
                      </a:ext>
                    </a:extLst>
                  </a:tr>
                  <a:tr h="414800">
                    <a:tc>
                      <a:txBody>
                        <a:bodyPr/>
                        <a:lstStyle/>
                        <a:p>
                          <a:pPr algn="l">
                            <a:lnSpc>
                              <a:spcPct val="150000"/>
                            </a:lnSpc>
                          </a:pPr>
                          <a:r>
                            <a:rPr lang="en-SG" sz="1000">
                              <a:effectLst/>
                            </a:rPr>
                            <a:t>Methodology</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156911" t="-832353" r="-505691" b="-488235"/>
                          </a:stretch>
                        </a:blipFill>
                      </a:tcPr>
                    </a:tc>
                    <a:tc>
                      <a:txBody>
                        <a:bodyPr/>
                        <a:lstStyle/>
                        <a:p>
                          <a:pPr algn="ctr">
                            <a:lnSpc>
                              <a:spcPct val="150000"/>
                            </a:lnSpc>
                          </a:pPr>
                          <a:r>
                            <a:rPr lang="en-SG" sz="900" dirty="0">
                              <a:effectLst/>
                              <a:highlight>
                                <a:srgbClr val="FFFF00"/>
                              </a:highlight>
                            </a:rPr>
                            <a:t>0.00883</a:t>
                          </a:r>
                          <a:endParaRPr lang="en-SG" sz="1000" dirty="0">
                            <a:effectLst/>
                            <a:highlight>
                              <a:srgbClr val="FFFF00"/>
                            </a:highlight>
                          </a:endParaRPr>
                        </a:p>
                        <a:p>
                          <a:pPr algn="ctr">
                            <a:lnSpc>
                              <a:spcPct val="150000"/>
                            </a:lnSpc>
                          </a:pPr>
                          <a:r>
                            <a:rPr lang="en-SG" sz="900" dirty="0">
                              <a:effectLst/>
                              <a:highlight>
                                <a:srgbClr val="FFFF00"/>
                              </a:highlight>
                            </a:rPr>
                            <a:t>(**)</a:t>
                          </a:r>
                          <a:endParaRPr lang="en-SG" sz="1000" dirty="0">
                            <a:effectLst/>
                            <a:highlight>
                              <a:srgbClr val="FFFF00"/>
                            </a:highligh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545238" t="-832353" r="-99206" b="-488235"/>
                          </a:stretch>
                        </a:blipFill>
                      </a:tcPr>
                    </a:tc>
                    <a:tc>
                      <a:txBody>
                        <a:bodyPr/>
                        <a:lstStyle/>
                        <a:p>
                          <a:pPr algn="ctr">
                            <a:lnSpc>
                              <a:spcPct val="150000"/>
                            </a:lnSpc>
                          </a:pPr>
                          <a:r>
                            <a:rPr lang="en-SG" sz="900">
                              <a:effectLst/>
                            </a:rPr>
                            <a:t>0.0188</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878090741"/>
                      </a:ext>
                    </a:extLst>
                  </a:tr>
                  <a:tr h="233888">
                    <a:tc>
                      <a:txBody>
                        <a:bodyPr/>
                        <a:lstStyle/>
                        <a:p>
                          <a:pPr algn="l">
                            <a:lnSpc>
                              <a:spcPct val="150000"/>
                            </a:lnSpc>
                          </a:pPr>
                          <a:r>
                            <a:rPr lang="en-SG" sz="1000">
                              <a:effectLst/>
                            </a:rPr>
                            <a:t>G: Governance</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156911" t="-1625641" r="-505691" b="-751282"/>
                          </a:stretch>
                        </a:blipFill>
                      </a:tcPr>
                    </a:tc>
                    <a:tc>
                      <a:txBody>
                        <a:bodyPr/>
                        <a:lstStyle/>
                        <a:p>
                          <a:pPr algn="ctr">
                            <a:lnSpc>
                              <a:spcPct val="150000"/>
                            </a:lnSpc>
                          </a:pPr>
                          <a:r>
                            <a:rPr lang="en-SG" sz="900">
                              <a:effectLst/>
                            </a:rPr>
                            <a:t>0.293</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545238" t="-1625641" r="-99206" b="-751282"/>
                          </a:stretch>
                        </a:blipFill>
                      </a:tcPr>
                    </a:tc>
                    <a:tc>
                      <a:txBody>
                        <a:bodyPr/>
                        <a:lstStyle/>
                        <a:p>
                          <a:pPr algn="ctr">
                            <a:lnSpc>
                              <a:spcPct val="150000"/>
                            </a:lnSpc>
                          </a:pPr>
                          <a:r>
                            <a:rPr lang="en-SG" sz="900">
                              <a:effectLst/>
                            </a:rPr>
                            <a:t>0.486</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2917626659"/>
                      </a:ext>
                    </a:extLst>
                  </a:tr>
                  <a:tr h="233888">
                    <a:tc>
                      <a:txBody>
                        <a:bodyPr/>
                        <a:lstStyle/>
                        <a:p>
                          <a:pPr algn="l">
                            <a:lnSpc>
                              <a:spcPct val="150000"/>
                            </a:lnSpc>
                          </a:pPr>
                          <a:r>
                            <a:rPr lang="en-SG" sz="1000">
                              <a:effectLst/>
                            </a:rPr>
                            <a:t>E: Climate</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156911" t="-1771053" r="-505691" b="-671053"/>
                          </a:stretch>
                        </a:blipFill>
                      </a:tcPr>
                    </a:tc>
                    <a:tc>
                      <a:txBody>
                        <a:bodyPr/>
                        <a:lstStyle/>
                        <a:p>
                          <a:pPr algn="ctr">
                            <a:lnSpc>
                              <a:spcPct val="150000"/>
                            </a:lnSpc>
                          </a:pPr>
                          <a:r>
                            <a:rPr lang="en-SG" sz="900">
                              <a:effectLst/>
                            </a:rPr>
                            <a:t>0.627</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545238" t="-1771053" r="-99206" b="-671053"/>
                          </a:stretch>
                        </a:blipFill>
                      </a:tcPr>
                    </a:tc>
                    <a:tc>
                      <a:txBody>
                        <a:bodyPr/>
                        <a:lstStyle/>
                        <a:p>
                          <a:pPr algn="ctr">
                            <a:lnSpc>
                              <a:spcPct val="150000"/>
                            </a:lnSpc>
                          </a:pPr>
                          <a:r>
                            <a:rPr lang="en-SG" sz="900">
                              <a:effectLst/>
                            </a:rPr>
                            <a:t>0.906</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1724404146"/>
                      </a:ext>
                    </a:extLst>
                  </a:tr>
                  <a:tr h="233888">
                    <a:tc>
                      <a:txBody>
                        <a:bodyPr/>
                        <a:lstStyle/>
                        <a:p>
                          <a:pPr algn="l">
                            <a:lnSpc>
                              <a:spcPct val="150000"/>
                            </a:lnSpc>
                          </a:pPr>
                          <a:r>
                            <a:rPr lang="en-SG" sz="1000">
                              <a:effectLst/>
                            </a:rPr>
                            <a:t>Readability</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354839" t="-1871053" r="-301613" b="-571053"/>
                          </a:stretch>
                        </a:blipFill>
                      </a:tcPr>
                    </a:tc>
                    <a:tc>
                      <a:txBody>
                        <a:bodyPr/>
                        <a:lstStyle/>
                        <a:p>
                          <a:pPr algn="ctr">
                            <a:lnSpc>
                              <a:spcPct val="150000"/>
                            </a:lnSpc>
                          </a:pPr>
                          <a:r>
                            <a:rPr lang="en-SG" sz="900">
                              <a:effectLst/>
                            </a:rPr>
                            <a:t>0.951</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48.37</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0.533</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1206864357"/>
                      </a:ext>
                    </a:extLst>
                  </a:tr>
                  <a:tr h="414800">
                    <a:tc>
                      <a:txBody>
                        <a:bodyPr/>
                        <a:lstStyle/>
                        <a:p>
                          <a:pPr algn="l">
                            <a:lnSpc>
                              <a:spcPct val="150000"/>
                            </a:lnSpc>
                          </a:pPr>
                          <a:r>
                            <a:rPr lang="en-SG" sz="1000">
                              <a:effectLst/>
                            </a:rPr>
                            <a:t>Sentiment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354839" t="-1085507" r="-301613" b="-214493"/>
                          </a:stretch>
                        </a:blipFill>
                      </a:tcPr>
                    </a:tc>
                    <a:tc>
                      <a:txBody>
                        <a:bodyPr/>
                        <a:lstStyle/>
                        <a:p>
                          <a:pPr algn="ctr">
                            <a:lnSpc>
                              <a:spcPct val="150000"/>
                            </a:lnSpc>
                          </a:pPr>
                          <a:r>
                            <a:rPr lang="en-SG" sz="900">
                              <a:effectLst/>
                            </a:rPr>
                            <a:t>0.0312</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-89.06</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0.346</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497865459"/>
                      </a:ext>
                    </a:extLst>
                  </a:tr>
                  <a:tr h="620540">
                    <a:tc>
                      <a:txBody>
                        <a:bodyPr/>
                        <a:lstStyle/>
                        <a:p>
                          <a:pPr algn="l">
                            <a:lnSpc>
                              <a:spcPct val="150000"/>
                            </a:lnSpc>
                          </a:pPr>
                          <a:r>
                            <a:rPr lang="en-SG" sz="1000">
                              <a:effectLst/>
                            </a:rPr>
                            <a:t>F-Statistic,</a:t>
                          </a:r>
                        </a:p>
                        <a:p>
                          <a:pPr algn="l">
                            <a:lnSpc>
                              <a:spcPct val="150000"/>
                            </a:lnSpc>
                          </a:pPr>
                          <a:r>
                            <a:rPr lang="en-SG" sz="1000">
                              <a:effectLst/>
                            </a:rPr>
                            <a:t>(p-value)</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gridSpan="2">
                      <a:txBody>
                        <a:bodyPr/>
                        <a:lstStyle/>
                        <a:p>
                          <a:endParaRPr lang="en-US"/>
                        </a:p>
                      </a:txBody>
                      <a:tcPr marL="14074" marR="14074" marT="14074" marB="14074" anchor="ctr">
                        <a:blipFill>
                          <a:blip r:embed="rId3"/>
                          <a:stretch>
                            <a:fillRect l="-78138" t="-809901" r="-201619" b="-46535"/>
                          </a:stretch>
                        </a:blipFill>
                      </a:tcPr>
                    </a:tc>
                    <a:tc hMerge="1">
                      <a:txBody>
                        <a:bodyPr/>
                        <a:lstStyle/>
                        <a:p>
                          <a:endParaRPr lang="en-SG"/>
                        </a:p>
                      </a:txBody>
                      <a:tcPr/>
                    </a:tc>
                    <a:tc gridSpan="2">
                      <a:txBody>
                        <a:bodyPr/>
                        <a:lstStyle/>
                        <a:p>
                          <a:endParaRPr lang="en-US"/>
                        </a:p>
                      </a:txBody>
                      <a:tcPr marL="14074" marR="14074" marT="14074" marB="14074" anchor="ctr">
                        <a:blipFill>
                          <a:blip r:embed="rId3"/>
                          <a:stretch>
                            <a:fillRect l="-178138" t="-809901" r="-101619" b="-46535"/>
                          </a:stretch>
                        </a:blipFill>
                      </a:tcPr>
                    </a:tc>
                    <a:tc hMerge="1">
                      <a:txBody>
                        <a:bodyPr/>
                        <a:lstStyle/>
                        <a:p>
                          <a:endParaRPr lang="en-SG"/>
                        </a:p>
                      </a:txBody>
                      <a:tcPr/>
                    </a:tc>
                    <a:tc gridSpan="2">
                      <a:txBody>
                        <a:bodyPr/>
                        <a:lstStyle/>
                        <a:p>
                          <a:endParaRPr lang="en-US"/>
                        </a:p>
                      </a:txBody>
                      <a:tcPr marL="14074" marR="14074" marT="14074" marB="14074" anchor="ctr">
                        <a:blipFill>
                          <a:blip r:embed="rId3"/>
                          <a:stretch>
                            <a:fillRect l="-274800" t="-809901" r="-400" b="-46535"/>
                          </a:stretch>
                        </a:blipFill>
                      </a:tcPr>
                    </a:tc>
                    <a:tc hMerge="1">
                      <a:txBody>
                        <a:bodyPr/>
                        <a:lstStyle/>
                        <a:p>
                          <a:endParaRPr lang="en-SG"/>
                        </a:p>
                      </a:txBody>
                      <a:tcPr/>
                    </a:tc>
                    <a:extLst>
                      <a:ext uri="{0D108BD9-81ED-4DB2-BD59-A6C34878D82A}">
                        <a16:rowId xmlns:a16="http://schemas.microsoft.com/office/drawing/2014/main" val="3173061035"/>
                      </a:ext>
                    </a:extLst>
                  </a:tr>
                  <a:tr h="229189">
                    <a:tc>
                      <a:txBody>
                        <a:bodyPr/>
                        <a:lstStyle/>
                        <a:p>
                          <a:endParaRPr lang="en-US"/>
                        </a:p>
                      </a:txBody>
                      <a:tcPr marL="14074" marR="14074" marT="14074" marB="14074" anchor="ctr">
                        <a:blipFill>
                          <a:blip r:embed="rId3"/>
                          <a:stretch>
                            <a:fillRect t="-2418421" r="-386010" b="-23684"/>
                          </a:stretch>
                        </a:blipFill>
                      </a:tcPr>
                    </a:tc>
                    <a:tc gridSpan="2">
                      <a:txBody>
                        <a:bodyPr/>
                        <a:lstStyle/>
                        <a:p>
                          <a:pPr algn="ctr">
                            <a:lnSpc>
                              <a:spcPct val="150000"/>
                            </a:lnSpc>
                          </a:pPr>
                          <a:r>
                            <a:rPr lang="en-SG" sz="900">
                              <a:effectLst/>
                            </a:rPr>
                            <a:t>0.735</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hMerge="1">
                      <a:txBody>
                        <a:bodyPr/>
                        <a:lstStyle/>
                        <a:p>
                          <a:endParaRPr lang="en-SG"/>
                        </a:p>
                      </a:txBody>
                      <a:tcPr/>
                    </a:tc>
                    <a:tc gridSpan="2">
                      <a:txBody>
                        <a:bodyPr/>
                        <a:lstStyle/>
                        <a:p>
                          <a:pPr algn="ctr">
                            <a:lnSpc>
                              <a:spcPct val="150000"/>
                            </a:lnSpc>
                          </a:pPr>
                          <a:r>
                            <a:rPr lang="en-SG" sz="900">
                              <a:effectLst/>
                            </a:rPr>
                            <a:t>0.703</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hMerge="1">
                      <a:txBody>
                        <a:bodyPr/>
                        <a:lstStyle/>
                        <a:p>
                          <a:endParaRPr lang="en-SG"/>
                        </a:p>
                      </a:txBody>
                      <a:tcPr/>
                    </a:tc>
                    <a:tc gridSpan="2">
                      <a:txBody>
                        <a:bodyPr/>
                        <a:lstStyle/>
                        <a:p>
                          <a:pPr algn="ctr">
                            <a:lnSpc>
                              <a:spcPct val="150000"/>
                            </a:lnSpc>
                          </a:pPr>
                          <a:r>
                            <a:rPr lang="en-SG" sz="900" dirty="0">
                              <a:effectLst/>
                            </a:rPr>
                            <a:t>0.734</a:t>
                          </a:r>
                          <a:endParaRPr lang="en-SG" sz="1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hMerge="1">
                      <a:txBody>
                        <a:bodyPr/>
                        <a:lstStyle/>
                        <a:p>
                          <a:endParaRPr lang="en-SG"/>
                        </a:p>
                      </a:txBody>
                      <a:tcPr/>
                    </a:tc>
                    <a:extLst>
                      <a:ext uri="{0D108BD9-81ED-4DB2-BD59-A6C34878D82A}">
                        <a16:rowId xmlns:a16="http://schemas.microsoft.com/office/drawing/2014/main" val="2072694739"/>
                      </a:ext>
                    </a:extLst>
                  </a:tr>
                </a:tbl>
              </a:graphicData>
            </a:graphic>
          </p:graphicFrame>
        </mc:Fallback>
      </mc:AlternateContent>
      <p:sp>
        <p:nvSpPr>
          <p:cNvPr id="6" name="Google Shape;161;p8">
            <a:extLst>
              <a:ext uri="{FF2B5EF4-FFF2-40B4-BE49-F238E27FC236}">
                <a16:creationId xmlns:a16="http://schemas.microsoft.com/office/drawing/2014/main" id="{49A56036-0624-D8A2-AAE5-086D7D6F6BBB}"/>
              </a:ext>
            </a:extLst>
          </p:cNvPr>
          <p:cNvSpPr txBox="1">
            <a:spLocks/>
          </p:cNvSpPr>
          <p:nvPr/>
        </p:nvSpPr>
        <p:spPr>
          <a:xfrm>
            <a:off x="736601" y="2001718"/>
            <a:ext cx="4916054" cy="41663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US" sz="1400" dirty="0"/>
              <a:t>The financial indicators currently still have the most statistically significant influence on investors’ valuation of the company – this validates Ohlson’s model used in </a:t>
            </a:r>
            <a:r>
              <a:rPr lang="en-US" sz="1400" dirty="0" err="1"/>
              <a:t>Loh</a:t>
            </a:r>
            <a:r>
              <a:rPr lang="en-US" sz="1400" dirty="0"/>
              <a:t> et al. (2017),</a:t>
            </a:r>
          </a:p>
          <a:p>
            <a:pPr marL="285750" indent="-285750">
              <a:spcAft>
                <a:spcPts val="1200"/>
              </a:spcAft>
              <a:buFont typeface="Arial" panose="020B0604020202020204" pitchFamily="34" charset="0"/>
              <a:buChar char="•"/>
            </a:pPr>
            <a:r>
              <a:rPr lang="en-US" sz="1400" dirty="0"/>
              <a:t>Understanding this through the </a:t>
            </a:r>
            <a:r>
              <a:rPr lang="en-US" sz="1400" b="1" dirty="0"/>
              <a:t>legitimacy theory</a:t>
            </a:r>
            <a:r>
              <a:rPr lang="en-US" sz="1400" dirty="0"/>
              <a:t>, companies that are more compliant are more positively perceived by investors – evidenced by the impact of the extent of methodology disclosures has.</a:t>
            </a:r>
          </a:p>
          <a:p>
            <a:pPr marL="285750" indent="-285750">
              <a:spcAft>
                <a:spcPts val="1200"/>
              </a:spcAft>
              <a:buFont typeface="Arial" panose="020B0604020202020204" pitchFamily="34" charset="0"/>
              <a:buChar char="•"/>
            </a:pPr>
            <a:r>
              <a:rPr lang="en-US" sz="1400" dirty="0"/>
              <a:t>The relationship on community-related disclosures is supported by the </a:t>
            </a:r>
            <a:r>
              <a:rPr lang="en-US" sz="1400" b="1" dirty="0"/>
              <a:t>stakeholder theory</a:t>
            </a:r>
            <a:r>
              <a:rPr lang="en-US" sz="1400" dirty="0"/>
              <a:t> – in that investors believe that a company which serves its stakeholders is poised to perform well.</a:t>
            </a:r>
          </a:p>
          <a:p>
            <a:pPr marL="285750" indent="-285750">
              <a:spcAft>
                <a:spcPts val="1200"/>
              </a:spcAft>
              <a:buFont typeface="Arial" panose="020B0604020202020204" pitchFamily="34" charset="0"/>
              <a:buChar char="•"/>
            </a:pPr>
            <a:r>
              <a:rPr lang="en-US" sz="1400" dirty="0"/>
              <a:t>Sentiments: The more positive the words used were, the lower the observed market value. This tends towards the view </a:t>
            </a:r>
            <a:r>
              <a:rPr lang="en-US" sz="1400" dirty="0" err="1"/>
              <a:t>Hrasky</a:t>
            </a:r>
            <a:r>
              <a:rPr lang="en-US" sz="1400" dirty="0"/>
              <a:t> (2012) and </a:t>
            </a:r>
            <a:r>
              <a:rPr lang="en-US" sz="1400" dirty="0" err="1"/>
              <a:t>Boiral</a:t>
            </a:r>
            <a:r>
              <a:rPr lang="en-US" sz="1400" dirty="0"/>
              <a:t> (2013) held – more positive words were used when negative events occurred.</a:t>
            </a:r>
          </a:p>
          <a:p>
            <a:pPr marL="285750" indent="-285750">
              <a:spcAft>
                <a:spcPts val="12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3416022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Analysis on Return on Assets</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p:txBody>
          <a:bodyPr/>
          <a:lstStyle/>
          <a:p>
            <a:r>
              <a:rPr lang="en-SG" dirty="0"/>
              <a:t>What is a sustainability report’s influence on the company’s profitability? </a:t>
            </a:r>
            <a:r>
              <a:rPr lang="en-SG" dirty="0">
                <a:highlight>
                  <a:srgbClr val="C0C0C0"/>
                </a:highlight>
              </a:rPr>
              <a:t>[RQ2,3]</a:t>
            </a:r>
            <a:endParaRPr lang="en-SG"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9AA3B97-89F8-DC2F-15FD-A9B2A7A36022}"/>
                  </a:ext>
                </a:extLst>
              </p:cNvPr>
              <p:cNvGraphicFramePr>
                <a:graphicFrameLocks noGrp="1"/>
              </p:cNvGraphicFramePr>
              <p:nvPr>
                <p:extLst>
                  <p:ext uri="{D42A27DB-BD31-4B8C-83A1-F6EECF244321}">
                    <p14:modId xmlns:p14="http://schemas.microsoft.com/office/powerpoint/2010/main" val="3138415287"/>
                  </p:ext>
                </p:extLst>
              </p:nvPr>
            </p:nvGraphicFramePr>
            <p:xfrm>
              <a:off x="6325658" y="1552600"/>
              <a:ext cx="5129740" cy="4797397"/>
            </p:xfrm>
            <a:graphic>
              <a:graphicData uri="http://schemas.openxmlformats.org/drawingml/2006/table">
                <a:tbl>
                  <a:tblPr firstRow="1" firstCol="1" bandRow="1">
                    <a:tableStyleId>{3B4B98B0-60AC-42C2-AFA5-B58CD77FA1E5}</a:tableStyleId>
                  </a:tblPr>
                  <a:tblGrid>
                    <a:gridCol w="1059686">
                      <a:extLst>
                        <a:ext uri="{9D8B030D-6E8A-4147-A177-3AD203B41FA5}">
                          <a16:colId xmlns:a16="http://schemas.microsoft.com/office/drawing/2014/main" val="823060822"/>
                        </a:ext>
                      </a:extLst>
                    </a:gridCol>
                    <a:gridCol w="677925">
                      <a:extLst>
                        <a:ext uri="{9D8B030D-6E8A-4147-A177-3AD203B41FA5}">
                          <a16:colId xmlns:a16="http://schemas.microsoft.com/office/drawing/2014/main" val="1425202390"/>
                        </a:ext>
                      </a:extLst>
                    </a:gridCol>
                    <a:gridCol w="678551">
                      <a:extLst>
                        <a:ext uri="{9D8B030D-6E8A-4147-A177-3AD203B41FA5}">
                          <a16:colId xmlns:a16="http://schemas.microsoft.com/office/drawing/2014/main" val="1016535358"/>
                        </a:ext>
                      </a:extLst>
                    </a:gridCol>
                    <a:gridCol w="678551">
                      <a:extLst>
                        <a:ext uri="{9D8B030D-6E8A-4147-A177-3AD203B41FA5}">
                          <a16:colId xmlns:a16="http://schemas.microsoft.com/office/drawing/2014/main" val="4008055519"/>
                        </a:ext>
                      </a:extLst>
                    </a:gridCol>
                    <a:gridCol w="677925">
                      <a:extLst>
                        <a:ext uri="{9D8B030D-6E8A-4147-A177-3AD203B41FA5}">
                          <a16:colId xmlns:a16="http://schemas.microsoft.com/office/drawing/2014/main" val="4104308576"/>
                        </a:ext>
                      </a:extLst>
                    </a:gridCol>
                    <a:gridCol w="678551">
                      <a:extLst>
                        <a:ext uri="{9D8B030D-6E8A-4147-A177-3AD203B41FA5}">
                          <a16:colId xmlns:a16="http://schemas.microsoft.com/office/drawing/2014/main" val="4067089804"/>
                        </a:ext>
                      </a:extLst>
                    </a:gridCol>
                    <a:gridCol w="678551">
                      <a:extLst>
                        <a:ext uri="{9D8B030D-6E8A-4147-A177-3AD203B41FA5}">
                          <a16:colId xmlns:a16="http://schemas.microsoft.com/office/drawing/2014/main" val="2507758158"/>
                        </a:ext>
                      </a:extLst>
                    </a:gridCol>
                  </a:tblGrid>
                  <a:tr h="261597">
                    <a:tc>
                      <a:txBody>
                        <a:bodyPr/>
                        <a:lstStyle/>
                        <a:p>
                          <a:pPr algn="just">
                            <a:lnSpc>
                              <a:spcPct val="150000"/>
                            </a:lnSpc>
                          </a:pPr>
                          <a:r>
                            <a:rPr lang="en-SG" sz="1000">
                              <a:effectLst/>
                              <a:latin typeface="Gill Sans" panose="020B0604020202020204" charset="0"/>
                            </a:rPr>
                            <a:t> </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gridSpan="2">
                      <a:txBody>
                        <a:bodyPr/>
                        <a:lstStyle/>
                        <a:p>
                          <a:pPr algn="ctr">
                            <a:lnSpc>
                              <a:spcPct val="150000"/>
                            </a:lnSpc>
                          </a:pPr>
                          <a:r>
                            <a:rPr lang="en-SG" sz="1000">
                              <a:effectLst/>
                              <a:latin typeface="Gill Sans" panose="020B0604020202020204" charset="0"/>
                            </a:rPr>
                            <a:t>RQ 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hMerge="1">
                      <a:txBody>
                        <a:bodyPr/>
                        <a:lstStyle/>
                        <a:p>
                          <a:endParaRPr lang="en-SG"/>
                        </a:p>
                      </a:txBody>
                      <a:tcPr/>
                    </a:tc>
                    <a:tc gridSpan="2">
                      <a:txBody>
                        <a:bodyPr/>
                        <a:lstStyle/>
                        <a:p>
                          <a:pPr algn="ctr">
                            <a:lnSpc>
                              <a:spcPct val="150000"/>
                            </a:lnSpc>
                          </a:pPr>
                          <a:r>
                            <a:rPr lang="en-SG" sz="1000">
                              <a:effectLst/>
                              <a:latin typeface="Gill Sans" panose="020B0604020202020204" charset="0"/>
                            </a:rPr>
                            <a:t>RQ 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hMerge="1">
                      <a:txBody>
                        <a:bodyPr/>
                        <a:lstStyle/>
                        <a:p>
                          <a:endParaRPr lang="en-SG"/>
                        </a:p>
                      </a:txBody>
                      <a:tcPr/>
                    </a:tc>
                    <a:tc gridSpan="2">
                      <a:txBody>
                        <a:bodyPr/>
                        <a:lstStyle/>
                        <a:p>
                          <a:pPr algn="ctr">
                            <a:lnSpc>
                              <a:spcPct val="150000"/>
                            </a:lnSpc>
                          </a:pPr>
                          <a:r>
                            <a:rPr lang="en-SG" sz="1000">
                              <a:effectLst/>
                              <a:latin typeface="Gill Sans" panose="020B0604020202020204" charset="0"/>
                            </a:rPr>
                            <a:t>Combined</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hMerge="1">
                      <a:txBody>
                        <a:bodyPr/>
                        <a:lstStyle/>
                        <a:p>
                          <a:endParaRPr lang="en-SG"/>
                        </a:p>
                      </a:txBody>
                      <a:tcPr/>
                    </a:tc>
                    <a:extLst>
                      <a:ext uri="{0D108BD9-81ED-4DB2-BD59-A6C34878D82A}">
                        <a16:rowId xmlns:a16="http://schemas.microsoft.com/office/drawing/2014/main" val="3125179776"/>
                      </a:ext>
                    </a:extLst>
                  </a:tr>
                  <a:tr h="282780">
                    <a:tc>
                      <a:txBody>
                        <a:bodyPr/>
                        <a:lstStyle/>
                        <a:p>
                          <a:pPr algn="just">
                            <a:lnSpc>
                              <a:spcPct val="150000"/>
                            </a:lnSpc>
                          </a:pPr>
                          <a:r>
                            <a:rPr lang="en-SG" sz="1000">
                              <a:effectLst/>
                              <a:latin typeface="Gill Sans" panose="020B0604020202020204" charset="0"/>
                            </a:rPr>
                            <a:t> </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1000">
                                    <a:effectLst/>
                                    <a:latin typeface="Cambria Math" panose="02040503050406030204" pitchFamily="18" charset="0"/>
                                  </a:rPr>
                                  <m:t>𝜷</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a:txBody>
                        <a:bodyPr/>
                        <a:lstStyle/>
                        <a:p>
                          <a:pPr algn="ctr">
                            <a:lnSpc>
                              <a:spcPct val="150000"/>
                            </a:lnSpc>
                          </a:pPr>
                          <a14:m>
                            <m:oMath xmlns:m="http://schemas.openxmlformats.org/officeDocument/2006/math">
                              <m:r>
                                <a:rPr lang="en-SG" sz="1000">
                                  <a:effectLst/>
                                  <a:latin typeface="Cambria Math" panose="02040503050406030204" pitchFamily="18" charset="0"/>
                                </a:rPr>
                                <m:t>𝒑</m:t>
                              </m:r>
                            </m:oMath>
                          </a14:m>
                          <a:r>
                            <a:rPr lang="en-SG" sz="1000">
                              <a:effectLst/>
                              <a:latin typeface="Gill Sans" panose="020B0604020202020204" charset="0"/>
                            </a:rPr>
                            <a:t>-value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1000">
                                    <a:effectLst/>
                                    <a:latin typeface="Cambria Math" panose="02040503050406030204" pitchFamily="18" charset="0"/>
                                  </a:rPr>
                                  <m:t>𝜷</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a:txBody>
                        <a:bodyPr/>
                        <a:lstStyle/>
                        <a:p>
                          <a:pPr algn="ctr">
                            <a:lnSpc>
                              <a:spcPct val="150000"/>
                            </a:lnSpc>
                          </a:pPr>
                          <a14:m>
                            <m:oMath xmlns:m="http://schemas.openxmlformats.org/officeDocument/2006/math">
                              <m:r>
                                <a:rPr lang="en-SG" sz="1000">
                                  <a:effectLst/>
                                  <a:latin typeface="Cambria Math" panose="02040503050406030204" pitchFamily="18" charset="0"/>
                                </a:rPr>
                                <m:t>𝒑</m:t>
                              </m:r>
                            </m:oMath>
                          </a14:m>
                          <a:r>
                            <a:rPr lang="en-SG" sz="1000">
                              <a:effectLst/>
                              <a:latin typeface="Gill Sans" panose="020B0604020202020204" charset="0"/>
                            </a:rPr>
                            <a:t>-value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1000">
                                    <a:effectLst/>
                                    <a:latin typeface="Cambria Math" panose="02040503050406030204" pitchFamily="18" charset="0"/>
                                  </a:rPr>
                                  <m:t>𝜷</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a:txBody>
                        <a:bodyPr/>
                        <a:lstStyle/>
                        <a:p>
                          <a:pPr algn="ctr">
                            <a:lnSpc>
                              <a:spcPct val="150000"/>
                            </a:lnSpc>
                          </a:pPr>
                          <a14:m>
                            <m:oMath xmlns:m="http://schemas.openxmlformats.org/officeDocument/2006/math">
                              <m:r>
                                <a:rPr lang="en-SG" sz="1000">
                                  <a:effectLst/>
                                  <a:latin typeface="Cambria Math" panose="02040503050406030204" pitchFamily="18" charset="0"/>
                                </a:rPr>
                                <m:t>𝒑</m:t>
                              </m:r>
                            </m:oMath>
                          </a14:m>
                          <a:r>
                            <a:rPr lang="en-SG" sz="1000">
                              <a:effectLst/>
                              <a:latin typeface="Gill Sans" panose="020B0604020202020204" charset="0"/>
                            </a:rPr>
                            <a:t>-value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extLst>
                      <a:ext uri="{0D108BD9-81ED-4DB2-BD59-A6C34878D82A}">
                        <a16:rowId xmlns:a16="http://schemas.microsoft.com/office/drawing/2014/main" val="226072727"/>
                      </a:ext>
                    </a:extLst>
                  </a:tr>
                  <a:tr h="445536">
                    <a:tc>
                      <a:txBody>
                        <a:bodyPr/>
                        <a:lstStyle/>
                        <a:p>
                          <a:pPr algn="l">
                            <a:lnSpc>
                              <a:spcPct val="150000"/>
                            </a:lnSpc>
                          </a:pPr>
                          <a:r>
                            <a:rPr lang="en-SG" sz="1000">
                              <a:effectLst/>
                              <a:latin typeface="Gill Sans" panose="020B0604020202020204" charset="0"/>
                            </a:rPr>
                            <a:t>Intercept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6.33 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−2</m:t>
                                    </m:r>
                                  </m:sup>
                                </m:sSup>
                                <m:r>
                                  <a:rPr lang="en-SG" sz="900">
                                    <a:effectLst/>
                                    <a:latin typeface="Cambria Math" panose="02040503050406030204" pitchFamily="18" charset="0"/>
                                  </a:rPr>
                                  <m:t> </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&lt;2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−16</m:t>
                                    </m:r>
                                  </m:sup>
                                </m:sSup>
                              </m:oMath>
                            </m:oMathPara>
                          </a14:m>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5.08 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−2</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3.79 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−8</m:t>
                                    </m:r>
                                  </m:sup>
                                </m:sSup>
                              </m:oMath>
                            </m:oMathPara>
                          </a14:m>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8.97 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−2</m:t>
                                    </m:r>
                                  </m:sup>
                                </m:sSup>
                                <m:r>
                                  <a:rPr lang="en-SG" sz="900">
                                    <a:effectLst/>
                                    <a:latin typeface="Cambria Math" panose="02040503050406030204" pitchFamily="18" charset="0"/>
                                  </a:rPr>
                                  <m:t> </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2.81 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−13</m:t>
                                    </m:r>
                                  </m:sup>
                                </m:sSup>
                              </m:oMath>
                            </m:oMathPara>
                          </a14:m>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2918573785"/>
                      </a:ext>
                    </a:extLst>
                  </a:tr>
                  <a:tr h="440874">
                    <a:tc>
                      <a:txBody>
                        <a:bodyPr/>
                        <a:lstStyle/>
                        <a:p>
                          <a:pPr algn="l">
                            <a:lnSpc>
                              <a:spcPct val="150000"/>
                            </a:lnSpc>
                          </a:pPr>
                          <a:r>
                            <a:rPr lang="en-SG" sz="1000">
                              <a:effectLst/>
                              <a:latin typeface="Gill Sans" panose="020B0604020202020204" charset="0"/>
                            </a:rPr>
                            <a:t>S: Community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4.32 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−6</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dirty="0">
                              <a:effectLst/>
                              <a:highlight>
                                <a:srgbClr val="FFFF00"/>
                              </a:highlight>
                              <a:latin typeface="Gill Sans" panose="020B0604020202020204" charset="0"/>
                            </a:rPr>
                            <a:t>0.000695</a:t>
                          </a:r>
                          <a:endParaRPr lang="en-SG" sz="1000" dirty="0">
                            <a:effectLst/>
                            <a:highlight>
                              <a:srgbClr val="FFFF00"/>
                            </a:highlight>
                            <a:latin typeface="Gill Sans" panose="020B0604020202020204" charset="0"/>
                          </a:endParaRPr>
                        </a:p>
                        <a:p>
                          <a:pPr algn="ctr">
                            <a:lnSpc>
                              <a:spcPct val="150000"/>
                            </a:lnSpc>
                          </a:pPr>
                          <a:r>
                            <a:rPr lang="en-SG" sz="900" dirty="0">
                              <a:effectLst/>
                              <a:highlight>
                                <a:srgbClr val="FFFF00"/>
                              </a:highlight>
                              <a:latin typeface="Gill Sans" panose="020B0604020202020204" charset="0"/>
                            </a:rPr>
                            <a:t>(***)</a:t>
                          </a:r>
                          <a:endParaRPr lang="en-SG" sz="1000" dirty="0">
                            <a:effectLst/>
                            <a:highlight>
                              <a:srgbClr val="FFFF00"/>
                            </a:highligh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4.93 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−6</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0.00014</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1800305730"/>
                      </a:ext>
                    </a:extLst>
                  </a:tr>
                  <a:tr h="261597">
                    <a:tc>
                      <a:txBody>
                        <a:bodyPr/>
                        <a:lstStyle/>
                        <a:p>
                          <a:pPr algn="l">
                            <a:lnSpc>
                              <a:spcPct val="150000"/>
                            </a:lnSpc>
                          </a:pPr>
                          <a:r>
                            <a:rPr lang="en-SG" sz="1000">
                              <a:effectLst/>
                              <a:latin typeface="Gill Sans" panose="020B0604020202020204" charset="0"/>
                            </a:rPr>
                            <a:t>E: Resources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−4.82 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−7</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0.842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1.74 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−7</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0.942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2163119169"/>
                      </a:ext>
                    </a:extLst>
                  </a:tr>
                  <a:tr h="440874">
                    <a:tc>
                      <a:txBody>
                        <a:bodyPr/>
                        <a:lstStyle/>
                        <a:p>
                          <a:pPr algn="l">
                            <a:lnSpc>
                              <a:spcPct val="150000"/>
                            </a:lnSpc>
                          </a:pPr>
                          <a:r>
                            <a:rPr lang="en-SG" sz="1000">
                              <a:effectLst/>
                              <a:latin typeface="Gill Sans" panose="020B0604020202020204" charset="0"/>
                            </a:rPr>
                            <a:t>S: Customers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−2.87 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−6</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0.099</a:t>
                          </a:r>
                          <a:endParaRPr lang="en-SG" sz="1000" dirty="0">
                            <a:effectLst/>
                            <a:latin typeface="Gill Sans" panose="020B0604020202020204"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−3.02 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−6</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0.080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663942127"/>
                      </a:ext>
                    </a:extLst>
                  </a:tr>
                  <a:tr h="261597">
                    <a:tc>
                      <a:txBody>
                        <a:bodyPr/>
                        <a:lstStyle/>
                        <a:p>
                          <a:pPr algn="l">
                            <a:lnSpc>
                              <a:spcPct val="150000"/>
                            </a:lnSpc>
                          </a:pPr>
                          <a:r>
                            <a:rPr lang="en-SG" sz="1000">
                              <a:effectLst/>
                              <a:latin typeface="Gill Sans" panose="020B0604020202020204" charset="0"/>
                            </a:rPr>
                            <a:t>S: Employees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−5.49 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−6</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0.260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−6.38 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−6</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0.190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1481238512"/>
                      </a:ext>
                    </a:extLst>
                  </a:tr>
                  <a:tr h="261597">
                    <a:tc>
                      <a:txBody>
                        <a:bodyPr/>
                        <a:lstStyle/>
                        <a:p>
                          <a:pPr algn="l">
                            <a:lnSpc>
                              <a:spcPct val="150000"/>
                            </a:lnSpc>
                          </a:pPr>
                          <a:r>
                            <a:rPr lang="en-SG" sz="1000">
                              <a:effectLst/>
                              <a:latin typeface="Gill Sans" panose="020B0604020202020204" charset="0"/>
                            </a:rPr>
                            <a:t>Methodology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1.71 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−8</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0.997</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−4.06 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−6</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0.426</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126181992"/>
                      </a:ext>
                    </a:extLst>
                  </a:tr>
                  <a:tr h="261597">
                    <a:tc>
                      <a:txBody>
                        <a:bodyPr/>
                        <a:lstStyle/>
                        <a:p>
                          <a:pPr algn="l">
                            <a:lnSpc>
                              <a:spcPct val="150000"/>
                            </a:lnSpc>
                          </a:pPr>
                          <a:r>
                            <a:rPr lang="en-SG" sz="1000">
                              <a:effectLst/>
                              <a:latin typeface="Gill Sans" panose="020B0604020202020204" charset="0"/>
                            </a:rPr>
                            <a:t>G: Governance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−4.51 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−8</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0.976</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3.53 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−7</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0.815</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3233688148"/>
                      </a:ext>
                    </a:extLst>
                  </a:tr>
                  <a:tr h="261597">
                    <a:tc>
                      <a:txBody>
                        <a:bodyPr/>
                        <a:lstStyle/>
                        <a:p>
                          <a:pPr algn="l">
                            <a:lnSpc>
                              <a:spcPct val="150000"/>
                            </a:lnSpc>
                          </a:pPr>
                          <a:r>
                            <a:rPr lang="en-SG" sz="1000">
                              <a:effectLst/>
                              <a:latin typeface="Gill Sans" panose="020B0604020202020204" charset="0"/>
                            </a:rPr>
                            <a:t>E: Climate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−1.54 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−6</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0.339</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5.42 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−9</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0.998</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752128405"/>
                      </a:ext>
                    </a:extLst>
                  </a:tr>
                  <a:tr h="261597">
                    <a:tc>
                      <a:txBody>
                        <a:bodyPr/>
                        <a:lstStyle/>
                        <a:p>
                          <a:pPr algn="l">
                            <a:lnSpc>
                              <a:spcPct val="150000"/>
                            </a:lnSpc>
                          </a:pPr>
                          <a:r>
                            <a:rPr lang="en-SG" sz="1000">
                              <a:effectLst/>
                              <a:latin typeface="Gill Sans" panose="020B0604020202020204" charset="0"/>
                            </a:rPr>
                            <a:t>Readability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9.26 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−5</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0.796</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−4.97 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−4</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0.157</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2369211771"/>
                      </a:ext>
                    </a:extLst>
                  </a:tr>
                  <a:tr h="440874">
                    <a:tc>
                      <a:txBody>
                        <a:bodyPr/>
                        <a:lstStyle/>
                        <a:p>
                          <a:pPr algn="l">
                            <a:lnSpc>
                              <a:spcPct val="150000"/>
                            </a:lnSpc>
                          </a:pPr>
                          <a:r>
                            <a:rPr lang="en-SG" sz="1000">
                              <a:effectLst/>
                              <a:latin typeface="Gill Sans" panose="020B0604020202020204" charset="0"/>
                            </a:rPr>
                            <a:t>Sentiment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−2.65 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−4</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0.503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−9.19 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−4</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0.0323</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3393796374"/>
                      </a:ext>
                    </a:extLst>
                  </a:tr>
                  <a:tr h="651639">
                    <a:tc>
                      <a:txBody>
                        <a:bodyPr/>
                        <a:lstStyle/>
                        <a:p>
                          <a:pPr algn="l">
                            <a:lnSpc>
                              <a:spcPct val="150000"/>
                            </a:lnSpc>
                          </a:pPr>
                          <a:r>
                            <a:rPr lang="en-SG" sz="1000">
                              <a:effectLst/>
                              <a:latin typeface="Gill Sans" panose="020B0604020202020204" charset="0"/>
                            </a:rPr>
                            <a:t>F-Statistic,</a:t>
                          </a:r>
                        </a:p>
                        <a:p>
                          <a:pPr algn="l">
                            <a:lnSpc>
                              <a:spcPct val="150000"/>
                            </a:lnSpc>
                          </a:pPr>
                          <a:r>
                            <a:rPr lang="en-SG" sz="1000">
                              <a:effectLst/>
                              <a:latin typeface="Gill Sans" panose="020B0604020202020204" charset="0"/>
                            </a:rPr>
                            <a:t>(p-value)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gridSpan="2">
                      <a:txBody>
                        <a:bodyPr/>
                        <a:lstStyle/>
                        <a:p>
                          <a:pPr algn="ctr">
                            <a:lnSpc>
                              <a:spcPct val="150000"/>
                            </a:lnSpc>
                          </a:pPr>
                          <a:r>
                            <a:rPr lang="en-SG" sz="900">
                              <a:effectLst/>
                              <a:latin typeface="Gill Sans" panose="020B0604020202020204" charset="0"/>
                            </a:rPr>
                            <a:t>5.671</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14:m>
                            <m:oMath xmlns:m="http://schemas.openxmlformats.org/officeDocument/2006/math">
                              <m:r>
                                <a:rPr lang="en-SG" sz="900">
                                  <a:effectLst/>
                                  <a:latin typeface="Cambria Math" panose="02040503050406030204" pitchFamily="18" charset="0"/>
                                </a:rPr>
                                <m:t>5.73 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−6</m:t>
                                  </m:r>
                                </m:sup>
                              </m:sSup>
                              <m:r>
                                <a:rPr lang="en-SG" sz="900">
                                  <a:effectLst/>
                                  <a:latin typeface="Cambria Math" panose="02040503050406030204" pitchFamily="18" charset="0"/>
                                </a:rPr>
                                <m:t>)</m:t>
                              </m:r>
                            </m:oMath>
                          </a14:m>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hMerge="1">
                      <a:txBody>
                        <a:bodyPr/>
                        <a:lstStyle/>
                        <a:p>
                          <a:endParaRPr lang="en-SG"/>
                        </a:p>
                      </a:txBody>
                      <a:tcPr/>
                    </a:tc>
                    <a:tc gridSpan="2">
                      <a:txBody>
                        <a:bodyPr/>
                        <a:lstStyle/>
                        <a:p>
                          <a:pPr algn="ctr">
                            <a:lnSpc>
                              <a:spcPct val="150000"/>
                            </a:lnSpc>
                          </a:pPr>
                          <a:r>
                            <a:rPr lang="en-SG" sz="900">
                              <a:effectLst/>
                              <a:latin typeface="Gill Sans" panose="020B0604020202020204" charset="0"/>
                            </a:rPr>
                            <a:t>0.259</a:t>
                          </a:r>
                          <a:endParaRPr lang="en-SG" sz="1000">
                            <a:effectLst/>
                            <a:latin typeface="Gill Sans" panose="020B0604020202020204" charset="0"/>
                          </a:endParaRPr>
                        </a:p>
                        <a:p>
                          <a:pPr algn="ctr">
                            <a:lnSpc>
                              <a:spcPct val="150000"/>
                            </a:lnSpc>
                          </a:pPr>
                          <a:r>
                            <a:rPr lang="en-SG" sz="900">
                              <a:effectLst/>
                              <a:latin typeface="Gill Sans" panose="020B0604020202020204" charset="0"/>
                            </a:rPr>
                            <a:t>(0.772)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hMerge="1">
                      <a:txBody>
                        <a:bodyPr/>
                        <a:lstStyle/>
                        <a:p>
                          <a:endParaRPr lang="en-SG"/>
                        </a:p>
                      </a:txBody>
                      <a:tcPr/>
                    </a:tc>
                    <a:tc gridSpan="2">
                      <a:txBody>
                        <a:bodyPr/>
                        <a:lstStyle/>
                        <a:p>
                          <a:pPr algn="ctr">
                            <a:lnSpc>
                              <a:spcPct val="150000"/>
                            </a:lnSpc>
                          </a:pPr>
                          <a:r>
                            <a:rPr lang="en-SG" sz="900">
                              <a:effectLst/>
                              <a:latin typeface="Gill Sans" panose="020B0604020202020204" charset="0"/>
                            </a:rPr>
                            <a:t>5.254</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14:m>
                            <m:oMath xmlns:m="http://schemas.openxmlformats.org/officeDocument/2006/math">
                              <m:r>
                                <a:rPr lang="en-SG" sz="900">
                                  <a:effectLst/>
                                  <a:latin typeface="Cambria Math" panose="02040503050406030204" pitchFamily="18" charset="0"/>
                                </a:rPr>
                                <m:t>2.17 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−6</m:t>
                                  </m:r>
                                </m:sup>
                              </m:sSup>
                              <m:r>
                                <a:rPr lang="en-SG" sz="900">
                                  <a:effectLst/>
                                  <a:latin typeface="Cambria Math" panose="02040503050406030204" pitchFamily="18" charset="0"/>
                                </a:rPr>
                                <m:t>)</m:t>
                              </m:r>
                            </m:oMath>
                          </a14:m>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hMerge="1">
                      <a:txBody>
                        <a:bodyPr/>
                        <a:lstStyle/>
                        <a:p>
                          <a:endParaRPr lang="en-SG"/>
                        </a:p>
                      </a:txBody>
                      <a:tcPr/>
                    </a:tc>
                    <a:extLst>
                      <a:ext uri="{0D108BD9-81ED-4DB2-BD59-A6C34878D82A}">
                        <a16:rowId xmlns:a16="http://schemas.microsoft.com/office/drawing/2014/main" val="2508959749"/>
                      </a:ext>
                    </a:extLst>
                  </a:tr>
                  <a:tr h="263641">
                    <a:tc>
                      <a:txBody>
                        <a:bodyPr/>
                        <a:lstStyle/>
                        <a:p>
                          <a:pPr algn="l">
                            <a:lnSpc>
                              <a:spcPct val="150000"/>
                            </a:lnSpc>
                          </a:pPr>
                          <a:r>
                            <a:rPr lang="en-SG" sz="1000">
                              <a:effectLst/>
                              <a:latin typeface="Gill Sans" panose="020B0604020202020204" charset="0"/>
                            </a:rPr>
                            <a:t>Adjusted </a:t>
                          </a:r>
                          <a14:m>
                            <m:oMath xmlns:m="http://schemas.openxmlformats.org/officeDocument/2006/math">
                              <m:sSup>
                                <m:sSupPr>
                                  <m:ctrlPr>
                                    <a:rPr lang="en-SG" sz="1000" i="1">
                                      <a:effectLst/>
                                      <a:latin typeface="Cambria Math" panose="02040503050406030204" pitchFamily="18" charset="0"/>
                                    </a:rPr>
                                  </m:ctrlPr>
                                </m:sSupPr>
                                <m:e>
                                  <m:r>
                                    <a:rPr lang="en-SG" sz="1000">
                                      <a:effectLst/>
                                      <a:latin typeface="Cambria Math" panose="02040503050406030204" pitchFamily="18" charset="0"/>
                                    </a:rPr>
                                    <m:t>𝑅</m:t>
                                  </m:r>
                                </m:e>
                                <m:sup>
                                  <m:r>
                                    <a:rPr lang="en-SG" sz="1000">
                                      <a:effectLst/>
                                      <a:latin typeface="Cambria Math" panose="02040503050406030204" pitchFamily="18" charset="0"/>
                                    </a:rPr>
                                    <m:t>2</m:t>
                                  </m:r>
                                </m:sup>
                              </m:sSup>
                            </m:oMath>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gridSpan="2">
                      <a:txBody>
                        <a:bodyPr/>
                        <a:lstStyle/>
                        <a:p>
                          <a:pPr algn="ctr">
                            <a:lnSpc>
                              <a:spcPct val="150000"/>
                            </a:lnSpc>
                          </a:pPr>
                          <a:r>
                            <a:rPr lang="en-SG" sz="900">
                              <a:effectLst/>
                              <a:latin typeface="Gill Sans" panose="020B0604020202020204" charset="0"/>
                            </a:rPr>
                            <a:t>0.141</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hMerge="1">
                      <a:txBody>
                        <a:bodyPr/>
                        <a:lstStyle/>
                        <a:p>
                          <a:endParaRPr lang="en-SG"/>
                        </a:p>
                      </a:txBody>
                      <a:tcPr/>
                    </a:tc>
                    <a:tc gridSpan="2">
                      <a:txBody>
                        <a:bodyPr/>
                        <a:lstStyle/>
                        <a:p>
                          <a:pPr algn="ctr">
                            <a:lnSpc>
                              <a:spcPct val="150000"/>
                            </a:lnSpc>
                          </a:pPr>
                          <a:r>
                            <a:rPr lang="en-SG" sz="900">
                              <a:effectLst/>
                              <a:latin typeface="Gill Sans" panose="020B0604020202020204" charset="0"/>
                            </a:rPr>
                            <a:t>-0.0075</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hMerge="1">
                      <a:txBody>
                        <a:bodyPr/>
                        <a:lstStyle/>
                        <a:p>
                          <a:endParaRPr lang="en-SG"/>
                        </a:p>
                      </a:txBody>
                      <a:tcPr/>
                    </a:tc>
                    <a:tc gridSpan="2">
                      <a:txBody>
                        <a:bodyPr/>
                        <a:lstStyle/>
                        <a:p>
                          <a:pPr algn="ctr">
                            <a:lnSpc>
                              <a:spcPct val="150000"/>
                            </a:lnSpc>
                          </a:pPr>
                          <a:r>
                            <a:rPr lang="en-SG" sz="900" dirty="0">
                              <a:effectLst/>
                              <a:latin typeface="Gill Sans" panose="020B0604020202020204" charset="0"/>
                            </a:rPr>
                            <a:t>0.161</a:t>
                          </a:r>
                          <a:endParaRPr lang="en-SG" sz="1000" dirty="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hMerge="1">
                      <a:txBody>
                        <a:bodyPr/>
                        <a:lstStyle/>
                        <a:p>
                          <a:endParaRPr lang="en-SG"/>
                        </a:p>
                      </a:txBody>
                      <a:tcPr/>
                    </a:tc>
                    <a:extLst>
                      <a:ext uri="{0D108BD9-81ED-4DB2-BD59-A6C34878D82A}">
                        <a16:rowId xmlns:a16="http://schemas.microsoft.com/office/drawing/2014/main" val="286343531"/>
                      </a:ext>
                    </a:extLst>
                  </a:tr>
                </a:tbl>
              </a:graphicData>
            </a:graphic>
          </p:graphicFrame>
        </mc:Choice>
        <mc:Fallback xmlns="">
          <p:graphicFrame>
            <p:nvGraphicFramePr>
              <p:cNvPr id="4" name="Table 3">
                <a:extLst>
                  <a:ext uri="{FF2B5EF4-FFF2-40B4-BE49-F238E27FC236}">
                    <a16:creationId xmlns:a16="http://schemas.microsoft.com/office/drawing/2014/main" id="{29AA3B97-89F8-DC2F-15FD-A9B2A7A36022}"/>
                  </a:ext>
                </a:extLst>
              </p:cNvPr>
              <p:cNvGraphicFramePr>
                <a:graphicFrameLocks noGrp="1"/>
              </p:cNvGraphicFramePr>
              <p:nvPr>
                <p:extLst>
                  <p:ext uri="{D42A27DB-BD31-4B8C-83A1-F6EECF244321}">
                    <p14:modId xmlns:p14="http://schemas.microsoft.com/office/powerpoint/2010/main" val="3138415287"/>
                  </p:ext>
                </p:extLst>
              </p:nvPr>
            </p:nvGraphicFramePr>
            <p:xfrm>
              <a:off x="6325658" y="1552600"/>
              <a:ext cx="5129740" cy="4797397"/>
            </p:xfrm>
            <a:graphic>
              <a:graphicData uri="http://schemas.openxmlformats.org/drawingml/2006/table">
                <a:tbl>
                  <a:tblPr firstRow="1" firstCol="1" bandRow="1">
                    <a:tableStyleId>{3B4B98B0-60AC-42C2-AFA5-B58CD77FA1E5}</a:tableStyleId>
                  </a:tblPr>
                  <a:tblGrid>
                    <a:gridCol w="1059686">
                      <a:extLst>
                        <a:ext uri="{9D8B030D-6E8A-4147-A177-3AD203B41FA5}">
                          <a16:colId xmlns:a16="http://schemas.microsoft.com/office/drawing/2014/main" val="823060822"/>
                        </a:ext>
                      </a:extLst>
                    </a:gridCol>
                    <a:gridCol w="677925">
                      <a:extLst>
                        <a:ext uri="{9D8B030D-6E8A-4147-A177-3AD203B41FA5}">
                          <a16:colId xmlns:a16="http://schemas.microsoft.com/office/drawing/2014/main" val="1425202390"/>
                        </a:ext>
                      </a:extLst>
                    </a:gridCol>
                    <a:gridCol w="678551">
                      <a:extLst>
                        <a:ext uri="{9D8B030D-6E8A-4147-A177-3AD203B41FA5}">
                          <a16:colId xmlns:a16="http://schemas.microsoft.com/office/drawing/2014/main" val="1016535358"/>
                        </a:ext>
                      </a:extLst>
                    </a:gridCol>
                    <a:gridCol w="678551">
                      <a:extLst>
                        <a:ext uri="{9D8B030D-6E8A-4147-A177-3AD203B41FA5}">
                          <a16:colId xmlns:a16="http://schemas.microsoft.com/office/drawing/2014/main" val="4008055519"/>
                        </a:ext>
                      </a:extLst>
                    </a:gridCol>
                    <a:gridCol w="677925">
                      <a:extLst>
                        <a:ext uri="{9D8B030D-6E8A-4147-A177-3AD203B41FA5}">
                          <a16:colId xmlns:a16="http://schemas.microsoft.com/office/drawing/2014/main" val="4104308576"/>
                        </a:ext>
                      </a:extLst>
                    </a:gridCol>
                    <a:gridCol w="678551">
                      <a:extLst>
                        <a:ext uri="{9D8B030D-6E8A-4147-A177-3AD203B41FA5}">
                          <a16:colId xmlns:a16="http://schemas.microsoft.com/office/drawing/2014/main" val="4067089804"/>
                        </a:ext>
                      </a:extLst>
                    </a:gridCol>
                    <a:gridCol w="678551">
                      <a:extLst>
                        <a:ext uri="{9D8B030D-6E8A-4147-A177-3AD203B41FA5}">
                          <a16:colId xmlns:a16="http://schemas.microsoft.com/office/drawing/2014/main" val="2507758158"/>
                        </a:ext>
                      </a:extLst>
                    </a:gridCol>
                  </a:tblGrid>
                  <a:tr h="261597">
                    <a:tc>
                      <a:txBody>
                        <a:bodyPr/>
                        <a:lstStyle/>
                        <a:p>
                          <a:pPr algn="just">
                            <a:lnSpc>
                              <a:spcPct val="150000"/>
                            </a:lnSpc>
                          </a:pPr>
                          <a:r>
                            <a:rPr lang="en-SG" sz="1000">
                              <a:effectLst/>
                              <a:latin typeface="Gill Sans" panose="020B0604020202020204" charset="0"/>
                            </a:rPr>
                            <a:t> </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gridSpan="2">
                      <a:txBody>
                        <a:bodyPr/>
                        <a:lstStyle/>
                        <a:p>
                          <a:pPr algn="ctr">
                            <a:lnSpc>
                              <a:spcPct val="150000"/>
                            </a:lnSpc>
                          </a:pPr>
                          <a:r>
                            <a:rPr lang="en-SG" sz="1000">
                              <a:effectLst/>
                              <a:latin typeface="Gill Sans" panose="020B0604020202020204" charset="0"/>
                            </a:rPr>
                            <a:t>RQ 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hMerge="1">
                      <a:txBody>
                        <a:bodyPr/>
                        <a:lstStyle/>
                        <a:p>
                          <a:endParaRPr lang="en-SG"/>
                        </a:p>
                      </a:txBody>
                      <a:tcPr/>
                    </a:tc>
                    <a:tc gridSpan="2">
                      <a:txBody>
                        <a:bodyPr/>
                        <a:lstStyle/>
                        <a:p>
                          <a:pPr algn="ctr">
                            <a:lnSpc>
                              <a:spcPct val="150000"/>
                            </a:lnSpc>
                          </a:pPr>
                          <a:r>
                            <a:rPr lang="en-SG" sz="1000">
                              <a:effectLst/>
                              <a:latin typeface="Gill Sans" panose="020B0604020202020204" charset="0"/>
                            </a:rPr>
                            <a:t>RQ 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hMerge="1">
                      <a:txBody>
                        <a:bodyPr/>
                        <a:lstStyle/>
                        <a:p>
                          <a:endParaRPr lang="en-SG"/>
                        </a:p>
                      </a:txBody>
                      <a:tcPr/>
                    </a:tc>
                    <a:tc gridSpan="2">
                      <a:txBody>
                        <a:bodyPr/>
                        <a:lstStyle/>
                        <a:p>
                          <a:pPr algn="ctr">
                            <a:lnSpc>
                              <a:spcPct val="150000"/>
                            </a:lnSpc>
                          </a:pPr>
                          <a:r>
                            <a:rPr lang="en-SG" sz="1000">
                              <a:effectLst/>
                              <a:latin typeface="Gill Sans" panose="020B0604020202020204" charset="0"/>
                            </a:rPr>
                            <a:t>Combined</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hMerge="1">
                      <a:txBody>
                        <a:bodyPr/>
                        <a:lstStyle/>
                        <a:p>
                          <a:endParaRPr lang="en-SG"/>
                        </a:p>
                      </a:txBody>
                      <a:tcPr/>
                    </a:tc>
                    <a:extLst>
                      <a:ext uri="{0D108BD9-81ED-4DB2-BD59-A6C34878D82A}">
                        <a16:rowId xmlns:a16="http://schemas.microsoft.com/office/drawing/2014/main" val="3125179776"/>
                      </a:ext>
                    </a:extLst>
                  </a:tr>
                  <a:tr h="282780">
                    <a:tc>
                      <a:txBody>
                        <a:bodyPr/>
                        <a:lstStyle/>
                        <a:p>
                          <a:pPr algn="just">
                            <a:lnSpc>
                              <a:spcPct val="150000"/>
                            </a:lnSpc>
                          </a:pPr>
                          <a:r>
                            <a:rPr lang="en-SG" sz="1000">
                              <a:effectLst/>
                              <a:latin typeface="Gill Sans" panose="020B0604020202020204" charset="0"/>
                            </a:rPr>
                            <a:t> </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a:txBody>
                        <a:bodyPr/>
                        <a:lstStyle/>
                        <a:p>
                          <a:endParaRPr lang="en-US"/>
                        </a:p>
                      </a:txBody>
                      <a:tcPr marL="18336" marR="18336" marT="18336" marB="18336">
                        <a:blipFill>
                          <a:blip r:embed="rId3"/>
                          <a:stretch>
                            <a:fillRect l="-155357" t="-95652" r="-498214" b="-1536957"/>
                          </a:stretch>
                        </a:blipFill>
                      </a:tcPr>
                    </a:tc>
                    <a:tc>
                      <a:txBody>
                        <a:bodyPr/>
                        <a:lstStyle/>
                        <a:p>
                          <a:endParaRPr lang="en-US"/>
                        </a:p>
                      </a:txBody>
                      <a:tcPr marL="18336" marR="18336" marT="18336" marB="18336">
                        <a:blipFill>
                          <a:blip r:embed="rId3"/>
                          <a:stretch>
                            <a:fillRect l="-257658" t="-95652" r="-402703" b="-1536957"/>
                          </a:stretch>
                        </a:blipFill>
                      </a:tcPr>
                    </a:tc>
                    <a:tc>
                      <a:txBody>
                        <a:bodyPr/>
                        <a:lstStyle/>
                        <a:p>
                          <a:endParaRPr lang="en-US"/>
                        </a:p>
                      </a:txBody>
                      <a:tcPr marL="18336" marR="18336" marT="18336" marB="18336">
                        <a:blipFill>
                          <a:blip r:embed="rId3"/>
                          <a:stretch>
                            <a:fillRect l="-354464" t="-95652" r="-299107" b="-1536957"/>
                          </a:stretch>
                        </a:blipFill>
                      </a:tcPr>
                    </a:tc>
                    <a:tc>
                      <a:txBody>
                        <a:bodyPr/>
                        <a:lstStyle/>
                        <a:p>
                          <a:endParaRPr lang="en-US"/>
                        </a:p>
                      </a:txBody>
                      <a:tcPr marL="18336" marR="18336" marT="18336" marB="18336">
                        <a:blipFill>
                          <a:blip r:embed="rId3"/>
                          <a:stretch>
                            <a:fillRect l="-458559" t="-95652" r="-201802" b="-1536957"/>
                          </a:stretch>
                        </a:blipFill>
                      </a:tcPr>
                    </a:tc>
                    <a:tc>
                      <a:txBody>
                        <a:bodyPr/>
                        <a:lstStyle/>
                        <a:p>
                          <a:endParaRPr lang="en-US"/>
                        </a:p>
                      </a:txBody>
                      <a:tcPr marL="18336" marR="18336" marT="18336" marB="18336">
                        <a:blipFill>
                          <a:blip r:embed="rId3"/>
                          <a:stretch>
                            <a:fillRect l="-558559" t="-95652" r="-101802" b="-1536957"/>
                          </a:stretch>
                        </a:blipFill>
                      </a:tcPr>
                    </a:tc>
                    <a:tc>
                      <a:txBody>
                        <a:bodyPr/>
                        <a:lstStyle/>
                        <a:p>
                          <a:endParaRPr lang="en-US"/>
                        </a:p>
                      </a:txBody>
                      <a:tcPr marL="18336" marR="18336" marT="18336" marB="18336">
                        <a:blipFill>
                          <a:blip r:embed="rId3"/>
                          <a:stretch>
                            <a:fillRect l="-652679" t="-95652" r="-893" b="-1536957"/>
                          </a:stretch>
                        </a:blipFill>
                      </a:tcPr>
                    </a:tc>
                    <a:extLst>
                      <a:ext uri="{0D108BD9-81ED-4DB2-BD59-A6C34878D82A}">
                        <a16:rowId xmlns:a16="http://schemas.microsoft.com/office/drawing/2014/main" val="226072727"/>
                      </a:ext>
                    </a:extLst>
                  </a:tr>
                  <a:tr h="445536">
                    <a:tc>
                      <a:txBody>
                        <a:bodyPr/>
                        <a:lstStyle/>
                        <a:p>
                          <a:pPr algn="l">
                            <a:lnSpc>
                              <a:spcPct val="150000"/>
                            </a:lnSpc>
                          </a:pPr>
                          <a:r>
                            <a:rPr lang="en-SG" sz="1000">
                              <a:effectLst/>
                              <a:latin typeface="Gill Sans" panose="020B0604020202020204" charset="0"/>
                            </a:rPr>
                            <a:t>Intercept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155357" t="-121622" r="-498214" b="-855405"/>
                          </a:stretch>
                        </a:blipFill>
                      </a:tcPr>
                    </a:tc>
                    <a:tc>
                      <a:txBody>
                        <a:bodyPr/>
                        <a:lstStyle/>
                        <a:p>
                          <a:endParaRPr lang="en-US"/>
                        </a:p>
                      </a:txBody>
                      <a:tcPr marL="18336" marR="18336" marT="18336" marB="18336" anchor="ctr">
                        <a:blipFill>
                          <a:blip r:embed="rId3"/>
                          <a:stretch>
                            <a:fillRect l="-257658" t="-121622" r="-402703" b="-855405"/>
                          </a:stretch>
                        </a:blipFill>
                      </a:tcPr>
                    </a:tc>
                    <a:tc>
                      <a:txBody>
                        <a:bodyPr/>
                        <a:lstStyle/>
                        <a:p>
                          <a:endParaRPr lang="en-US"/>
                        </a:p>
                      </a:txBody>
                      <a:tcPr marL="18336" marR="18336" marT="18336" marB="18336" anchor="ctr">
                        <a:blipFill>
                          <a:blip r:embed="rId3"/>
                          <a:stretch>
                            <a:fillRect l="-354464" t="-121622" r="-299107" b="-855405"/>
                          </a:stretch>
                        </a:blipFill>
                      </a:tcPr>
                    </a:tc>
                    <a:tc>
                      <a:txBody>
                        <a:bodyPr/>
                        <a:lstStyle/>
                        <a:p>
                          <a:endParaRPr lang="en-US"/>
                        </a:p>
                      </a:txBody>
                      <a:tcPr marL="18336" marR="18336" marT="18336" marB="18336" anchor="ctr">
                        <a:blipFill>
                          <a:blip r:embed="rId3"/>
                          <a:stretch>
                            <a:fillRect l="-458559" t="-121622" r="-201802" b="-855405"/>
                          </a:stretch>
                        </a:blipFill>
                      </a:tcPr>
                    </a:tc>
                    <a:tc>
                      <a:txBody>
                        <a:bodyPr/>
                        <a:lstStyle/>
                        <a:p>
                          <a:endParaRPr lang="en-US"/>
                        </a:p>
                      </a:txBody>
                      <a:tcPr marL="18336" marR="18336" marT="18336" marB="18336" anchor="ctr">
                        <a:blipFill>
                          <a:blip r:embed="rId3"/>
                          <a:stretch>
                            <a:fillRect l="-558559" t="-121622" r="-101802" b="-855405"/>
                          </a:stretch>
                        </a:blipFill>
                      </a:tcPr>
                    </a:tc>
                    <a:tc>
                      <a:txBody>
                        <a:bodyPr/>
                        <a:lstStyle/>
                        <a:p>
                          <a:endParaRPr lang="en-US"/>
                        </a:p>
                      </a:txBody>
                      <a:tcPr marL="18336" marR="18336" marT="18336" marB="18336" anchor="ctr">
                        <a:blipFill>
                          <a:blip r:embed="rId3"/>
                          <a:stretch>
                            <a:fillRect l="-652679" t="-121622" r="-893" b="-855405"/>
                          </a:stretch>
                        </a:blipFill>
                      </a:tcPr>
                    </a:tc>
                    <a:extLst>
                      <a:ext uri="{0D108BD9-81ED-4DB2-BD59-A6C34878D82A}">
                        <a16:rowId xmlns:a16="http://schemas.microsoft.com/office/drawing/2014/main" val="2918573785"/>
                      </a:ext>
                    </a:extLst>
                  </a:tr>
                  <a:tr h="440874">
                    <a:tc>
                      <a:txBody>
                        <a:bodyPr/>
                        <a:lstStyle/>
                        <a:p>
                          <a:pPr algn="l">
                            <a:lnSpc>
                              <a:spcPct val="150000"/>
                            </a:lnSpc>
                          </a:pPr>
                          <a:r>
                            <a:rPr lang="en-SG" sz="1000">
                              <a:effectLst/>
                              <a:latin typeface="Gill Sans" panose="020B0604020202020204" charset="0"/>
                            </a:rPr>
                            <a:t>S: Community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155357" t="-227778" r="-498214" b="-779167"/>
                          </a:stretch>
                        </a:blipFill>
                      </a:tcPr>
                    </a:tc>
                    <a:tc>
                      <a:txBody>
                        <a:bodyPr/>
                        <a:lstStyle/>
                        <a:p>
                          <a:pPr algn="ctr">
                            <a:lnSpc>
                              <a:spcPct val="150000"/>
                            </a:lnSpc>
                          </a:pPr>
                          <a:r>
                            <a:rPr lang="en-SG" sz="900" dirty="0">
                              <a:effectLst/>
                              <a:highlight>
                                <a:srgbClr val="FFFF00"/>
                              </a:highlight>
                              <a:latin typeface="Gill Sans" panose="020B0604020202020204" charset="0"/>
                            </a:rPr>
                            <a:t>0.000695</a:t>
                          </a:r>
                          <a:endParaRPr lang="en-SG" sz="1000" dirty="0">
                            <a:effectLst/>
                            <a:highlight>
                              <a:srgbClr val="FFFF00"/>
                            </a:highlight>
                            <a:latin typeface="Gill Sans" panose="020B0604020202020204" charset="0"/>
                          </a:endParaRPr>
                        </a:p>
                        <a:p>
                          <a:pPr algn="ctr">
                            <a:lnSpc>
                              <a:spcPct val="150000"/>
                            </a:lnSpc>
                          </a:pPr>
                          <a:r>
                            <a:rPr lang="en-SG" sz="900" dirty="0">
                              <a:effectLst/>
                              <a:highlight>
                                <a:srgbClr val="FFFF00"/>
                              </a:highlight>
                              <a:latin typeface="Gill Sans" panose="020B0604020202020204" charset="0"/>
                            </a:rPr>
                            <a:t>(***)</a:t>
                          </a:r>
                          <a:endParaRPr lang="en-SG" sz="1000" dirty="0">
                            <a:effectLst/>
                            <a:highlight>
                              <a:srgbClr val="FFFF00"/>
                            </a:highligh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558559" t="-227778" r="-101802" b="-779167"/>
                          </a:stretch>
                        </a:blipFill>
                      </a:tcPr>
                    </a:tc>
                    <a:tc>
                      <a:txBody>
                        <a:bodyPr/>
                        <a:lstStyle/>
                        <a:p>
                          <a:pPr algn="ctr">
                            <a:lnSpc>
                              <a:spcPct val="150000"/>
                            </a:lnSpc>
                          </a:pPr>
                          <a:r>
                            <a:rPr lang="en-SG" sz="900">
                              <a:effectLst/>
                              <a:latin typeface="Gill Sans" panose="020B0604020202020204" charset="0"/>
                            </a:rPr>
                            <a:t>0.00014</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1800305730"/>
                      </a:ext>
                    </a:extLst>
                  </a:tr>
                  <a:tr h="261597">
                    <a:tc>
                      <a:txBody>
                        <a:bodyPr/>
                        <a:lstStyle/>
                        <a:p>
                          <a:pPr algn="l">
                            <a:lnSpc>
                              <a:spcPct val="150000"/>
                            </a:lnSpc>
                          </a:pPr>
                          <a:r>
                            <a:rPr lang="en-SG" sz="1000">
                              <a:effectLst/>
                              <a:latin typeface="Gill Sans" panose="020B0604020202020204" charset="0"/>
                            </a:rPr>
                            <a:t>E: Resources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155357" t="-548837" r="-498214" b="-1204651"/>
                          </a:stretch>
                        </a:blipFill>
                      </a:tcPr>
                    </a:tc>
                    <a:tc>
                      <a:txBody>
                        <a:bodyPr/>
                        <a:lstStyle/>
                        <a:p>
                          <a:pPr algn="ctr">
                            <a:lnSpc>
                              <a:spcPct val="150000"/>
                            </a:lnSpc>
                          </a:pPr>
                          <a:r>
                            <a:rPr lang="en-SG" sz="900">
                              <a:effectLst/>
                              <a:latin typeface="Gill Sans" panose="020B0604020202020204" charset="0"/>
                            </a:rPr>
                            <a:t>0.842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558559" t="-548837" r="-101802" b="-1204651"/>
                          </a:stretch>
                        </a:blipFill>
                      </a:tcPr>
                    </a:tc>
                    <a:tc>
                      <a:txBody>
                        <a:bodyPr/>
                        <a:lstStyle/>
                        <a:p>
                          <a:pPr algn="ctr">
                            <a:lnSpc>
                              <a:spcPct val="150000"/>
                            </a:lnSpc>
                          </a:pPr>
                          <a:r>
                            <a:rPr lang="en-SG" sz="900">
                              <a:effectLst/>
                              <a:latin typeface="Gill Sans" panose="020B0604020202020204" charset="0"/>
                            </a:rPr>
                            <a:t>0.942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2163119169"/>
                      </a:ext>
                    </a:extLst>
                  </a:tr>
                  <a:tr h="440874">
                    <a:tc>
                      <a:txBody>
                        <a:bodyPr/>
                        <a:lstStyle/>
                        <a:p>
                          <a:pPr algn="l">
                            <a:lnSpc>
                              <a:spcPct val="150000"/>
                            </a:lnSpc>
                          </a:pPr>
                          <a:r>
                            <a:rPr lang="en-SG" sz="1000">
                              <a:effectLst/>
                              <a:latin typeface="Gill Sans" panose="020B0604020202020204" charset="0"/>
                            </a:rPr>
                            <a:t>S: Customers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155357" t="-387500" r="-498214" b="-619444"/>
                          </a:stretch>
                        </a:blipFill>
                      </a:tcPr>
                    </a:tc>
                    <a:tc>
                      <a:txBody>
                        <a:bodyPr/>
                        <a:lstStyle/>
                        <a:p>
                          <a:pPr algn="ctr">
                            <a:lnSpc>
                              <a:spcPct val="150000"/>
                            </a:lnSpc>
                          </a:pPr>
                          <a:r>
                            <a:rPr lang="en-SG" sz="900">
                              <a:effectLst/>
                              <a:latin typeface="Gill Sans" panose="020B0604020202020204" charset="0"/>
                            </a:rPr>
                            <a:t>0.099</a:t>
                          </a:r>
                          <a:endParaRPr lang="en-SG" sz="1000" dirty="0">
                            <a:effectLst/>
                            <a:latin typeface="Gill Sans" panose="020B0604020202020204"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558559" t="-387500" r="-101802" b="-619444"/>
                          </a:stretch>
                        </a:blipFill>
                      </a:tcPr>
                    </a:tc>
                    <a:tc>
                      <a:txBody>
                        <a:bodyPr/>
                        <a:lstStyle/>
                        <a:p>
                          <a:pPr algn="ctr">
                            <a:lnSpc>
                              <a:spcPct val="150000"/>
                            </a:lnSpc>
                          </a:pPr>
                          <a:r>
                            <a:rPr lang="en-SG" sz="900">
                              <a:effectLst/>
                              <a:latin typeface="Gill Sans" panose="020B0604020202020204" charset="0"/>
                            </a:rPr>
                            <a:t>0.080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663942127"/>
                      </a:ext>
                    </a:extLst>
                  </a:tr>
                  <a:tr h="261597">
                    <a:tc>
                      <a:txBody>
                        <a:bodyPr/>
                        <a:lstStyle/>
                        <a:p>
                          <a:pPr algn="l">
                            <a:lnSpc>
                              <a:spcPct val="150000"/>
                            </a:lnSpc>
                          </a:pPr>
                          <a:r>
                            <a:rPr lang="en-SG" sz="1000">
                              <a:effectLst/>
                              <a:latin typeface="Gill Sans" panose="020B0604020202020204" charset="0"/>
                            </a:rPr>
                            <a:t>S: Employees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155357" t="-816279" r="-498214" b="-937209"/>
                          </a:stretch>
                        </a:blipFill>
                      </a:tcPr>
                    </a:tc>
                    <a:tc>
                      <a:txBody>
                        <a:bodyPr/>
                        <a:lstStyle/>
                        <a:p>
                          <a:pPr algn="ctr">
                            <a:lnSpc>
                              <a:spcPct val="150000"/>
                            </a:lnSpc>
                          </a:pPr>
                          <a:r>
                            <a:rPr lang="en-SG" sz="900">
                              <a:effectLst/>
                              <a:latin typeface="Gill Sans" panose="020B0604020202020204" charset="0"/>
                            </a:rPr>
                            <a:t>0.260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558559" t="-816279" r="-101802" b="-937209"/>
                          </a:stretch>
                        </a:blipFill>
                      </a:tcPr>
                    </a:tc>
                    <a:tc>
                      <a:txBody>
                        <a:bodyPr/>
                        <a:lstStyle/>
                        <a:p>
                          <a:pPr algn="ctr">
                            <a:lnSpc>
                              <a:spcPct val="150000"/>
                            </a:lnSpc>
                          </a:pPr>
                          <a:r>
                            <a:rPr lang="en-SG" sz="900">
                              <a:effectLst/>
                              <a:latin typeface="Gill Sans" panose="020B0604020202020204" charset="0"/>
                            </a:rPr>
                            <a:t>0.190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1481238512"/>
                      </a:ext>
                    </a:extLst>
                  </a:tr>
                  <a:tr h="261597">
                    <a:tc>
                      <a:txBody>
                        <a:bodyPr/>
                        <a:lstStyle/>
                        <a:p>
                          <a:pPr algn="l">
                            <a:lnSpc>
                              <a:spcPct val="150000"/>
                            </a:lnSpc>
                          </a:pPr>
                          <a:r>
                            <a:rPr lang="en-SG" sz="1000">
                              <a:effectLst/>
                              <a:latin typeface="Gill Sans" panose="020B0604020202020204" charset="0"/>
                            </a:rPr>
                            <a:t>Methodology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155357" t="-916279" r="-498214" b="-837209"/>
                          </a:stretch>
                        </a:blipFill>
                      </a:tcPr>
                    </a:tc>
                    <a:tc>
                      <a:txBody>
                        <a:bodyPr/>
                        <a:lstStyle/>
                        <a:p>
                          <a:pPr algn="ctr">
                            <a:lnSpc>
                              <a:spcPct val="150000"/>
                            </a:lnSpc>
                          </a:pPr>
                          <a:r>
                            <a:rPr lang="en-SG" sz="900">
                              <a:effectLst/>
                              <a:latin typeface="Gill Sans" panose="020B0604020202020204" charset="0"/>
                            </a:rPr>
                            <a:t>0.997</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558559" t="-916279" r="-101802" b="-837209"/>
                          </a:stretch>
                        </a:blipFill>
                      </a:tcPr>
                    </a:tc>
                    <a:tc>
                      <a:txBody>
                        <a:bodyPr/>
                        <a:lstStyle/>
                        <a:p>
                          <a:pPr algn="ctr">
                            <a:lnSpc>
                              <a:spcPct val="150000"/>
                            </a:lnSpc>
                          </a:pPr>
                          <a:r>
                            <a:rPr lang="en-SG" sz="900">
                              <a:effectLst/>
                              <a:latin typeface="Gill Sans" panose="020B0604020202020204" charset="0"/>
                            </a:rPr>
                            <a:t>0.426</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126181992"/>
                      </a:ext>
                    </a:extLst>
                  </a:tr>
                  <a:tr h="261597">
                    <a:tc>
                      <a:txBody>
                        <a:bodyPr/>
                        <a:lstStyle/>
                        <a:p>
                          <a:pPr algn="l">
                            <a:lnSpc>
                              <a:spcPct val="150000"/>
                            </a:lnSpc>
                          </a:pPr>
                          <a:r>
                            <a:rPr lang="en-SG" sz="1000">
                              <a:effectLst/>
                              <a:latin typeface="Gill Sans" panose="020B0604020202020204" charset="0"/>
                            </a:rPr>
                            <a:t>G: Governance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155357" t="-1016279" r="-498214" b="-737209"/>
                          </a:stretch>
                        </a:blipFill>
                      </a:tcPr>
                    </a:tc>
                    <a:tc>
                      <a:txBody>
                        <a:bodyPr/>
                        <a:lstStyle/>
                        <a:p>
                          <a:pPr algn="ctr">
                            <a:lnSpc>
                              <a:spcPct val="150000"/>
                            </a:lnSpc>
                          </a:pPr>
                          <a:r>
                            <a:rPr lang="en-SG" sz="900">
                              <a:effectLst/>
                              <a:latin typeface="Gill Sans" panose="020B0604020202020204" charset="0"/>
                            </a:rPr>
                            <a:t>0.976</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558559" t="-1016279" r="-101802" b="-737209"/>
                          </a:stretch>
                        </a:blipFill>
                      </a:tcPr>
                    </a:tc>
                    <a:tc>
                      <a:txBody>
                        <a:bodyPr/>
                        <a:lstStyle/>
                        <a:p>
                          <a:pPr algn="ctr">
                            <a:lnSpc>
                              <a:spcPct val="150000"/>
                            </a:lnSpc>
                          </a:pPr>
                          <a:r>
                            <a:rPr lang="en-SG" sz="900">
                              <a:effectLst/>
                              <a:latin typeface="Gill Sans" panose="020B0604020202020204" charset="0"/>
                            </a:rPr>
                            <a:t>0.815</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3233688148"/>
                      </a:ext>
                    </a:extLst>
                  </a:tr>
                  <a:tr h="261597">
                    <a:tc>
                      <a:txBody>
                        <a:bodyPr/>
                        <a:lstStyle/>
                        <a:p>
                          <a:pPr algn="l">
                            <a:lnSpc>
                              <a:spcPct val="150000"/>
                            </a:lnSpc>
                          </a:pPr>
                          <a:r>
                            <a:rPr lang="en-SG" sz="1000">
                              <a:effectLst/>
                              <a:latin typeface="Gill Sans" panose="020B0604020202020204" charset="0"/>
                            </a:rPr>
                            <a:t>E: Climate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155357" t="-1116279" r="-498214" b="-637209"/>
                          </a:stretch>
                        </a:blipFill>
                      </a:tcPr>
                    </a:tc>
                    <a:tc>
                      <a:txBody>
                        <a:bodyPr/>
                        <a:lstStyle/>
                        <a:p>
                          <a:pPr algn="ctr">
                            <a:lnSpc>
                              <a:spcPct val="150000"/>
                            </a:lnSpc>
                          </a:pPr>
                          <a:r>
                            <a:rPr lang="en-SG" sz="900">
                              <a:effectLst/>
                              <a:latin typeface="Gill Sans" panose="020B0604020202020204" charset="0"/>
                            </a:rPr>
                            <a:t>0.339</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558559" t="-1116279" r="-101802" b="-637209"/>
                          </a:stretch>
                        </a:blipFill>
                      </a:tcPr>
                    </a:tc>
                    <a:tc>
                      <a:txBody>
                        <a:bodyPr/>
                        <a:lstStyle/>
                        <a:p>
                          <a:pPr algn="ctr">
                            <a:lnSpc>
                              <a:spcPct val="150000"/>
                            </a:lnSpc>
                          </a:pPr>
                          <a:r>
                            <a:rPr lang="en-SG" sz="900">
                              <a:effectLst/>
                              <a:latin typeface="Gill Sans" panose="020B0604020202020204" charset="0"/>
                            </a:rPr>
                            <a:t>0.998</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752128405"/>
                      </a:ext>
                    </a:extLst>
                  </a:tr>
                  <a:tr h="261597">
                    <a:tc>
                      <a:txBody>
                        <a:bodyPr/>
                        <a:lstStyle/>
                        <a:p>
                          <a:pPr algn="l">
                            <a:lnSpc>
                              <a:spcPct val="150000"/>
                            </a:lnSpc>
                          </a:pPr>
                          <a:r>
                            <a:rPr lang="en-SG" sz="1000">
                              <a:effectLst/>
                              <a:latin typeface="Gill Sans" panose="020B0604020202020204" charset="0"/>
                            </a:rPr>
                            <a:t>Readability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354464" t="-1216279" r="-299107" b="-537209"/>
                          </a:stretch>
                        </a:blipFill>
                      </a:tcPr>
                    </a:tc>
                    <a:tc>
                      <a:txBody>
                        <a:bodyPr/>
                        <a:lstStyle/>
                        <a:p>
                          <a:pPr algn="ctr">
                            <a:lnSpc>
                              <a:spcPct val="150000"/>
                            </a:lnSpc>
                          </a:pPr>
                          <a:r>
                            <a:rPr lang="en-SG" sz="900">
                              <a:effectLst/>
                              <a:latin typeface="Gill Sans" panose="020B0604020202020204" charset="0"/>
                            </a:rPr>
                            <a:t>0.796</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558559" t="-1216279" r="-101802" b="-537209"/>
                          </a:stretch>
                        </a:blipFill>
                      </a:tcPr>
                    </a:tc>
                    <a:tc>
                      <a:txBody>
                        <a:bodyPr/>
                        <a:lstStyle/>
                        <a:p>
                          <a:pPr algn="ctr">
                            <a:lnSpc>
                              <a:spcPct val="150000"/>
                            </a:lnSpc>
                          </a:pPr>
                          <a:r>
                            <a:rPr lang="en-SG" sz="900">
                              <a:effectLst/>
                              <a:latin typeface="Gill Sans" panose="020B0604020202020204" charset="0"/>
                            </a:rPr>
                            <a:t>0.157</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2369211771"/>
                      </a:ext>
                    </a:extLst>
                  </a:tr>
                  <a:tr h="440874">
                    <a:tc>
                      <a:txBody>
                        <a:bodyPr/>
                        <a:lstStyle/>
                        <a:p>
                          <a:pPr algn="l">
                            <a:lnSpc>
                              <a:spcPct val="150000"/>
                            </a:lnSpc>
                          </a:pPr>
                          <a:r>
                            <a:rPr lang="en-SG" sz="1000">
                              <a:effectLst/>
                              <a:latin typeface="Gill Sans" panose="020B0604020202020204" charset="0"/>
                            </a:rPr>
                            <a:t>Sentiment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354464" t="-775342" r="-299107" b="-216438"/>
                          </a:stretch>
                        </a:blipFill>
                      </a:tcPr>
                    </a:tc>
                    <a:tc>
                      <a:txBody>
                        <a:bodyPr/>
                        <a:lstStyle/>
                        <a:p>
                          <a:pPr algn="ctr">
                            <a:lnSpc>
                              <a:spcPct val="150000"/>
                            </a:lnSpc>
                          </a:pPr>
                          <a:r>
                            <a:rPr lang="en-SG" sz="900">
                              <a:effectLst/>
                              <a:latin typeface="Gill Sans" panose="020B0604020202020204" charset="0"/>
                            </a:rPr>
                            <a:t>0.503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558559" t="-775342" r="-101802" b="-216438"/>
                          </a:stretch>
                        </a:blipFill>
                      </a:tcPr>
                    </a:tc>
                    <a:tc>
                      <a:txBody>
                        <a:bodyPr/>
                        <a:lstStyle/>
                        <a:p>
                          <a:pPr algn="ctr">
                            <a:lnSpc>
                              <a:spcPct val="150000"/>
                            </a:lnSpc>
                          </a:pPr>
                          <a:r>
                            <a:rPr lang="en-SG" sz="900">
                              <a:effectLst/>
                              <a:latin typeface="Gill Sans" panose="020B0604020202020204" charset="0"/>
                            </a:rPr>
                            <a:t>0.0323</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3393796374"/>
                      </a:ext>
                    </a:extLst>
                  </a:tr>
                  <a:tr h="651639">
                    <a:tc>
                      <a:txBody>
                        <a:bodyPr/>
                        <a:lstStyle/>
                        <a:p>
                          <a:pPr algn="l">
                            <a:lnSpc>
                              <a:spcPct val="150000"/>
                            </a:lnSpc>
                          </a:pPr>
                          <a:r>
                            <a:rPr lang="en-SG" sz="1000">
                              <a:effectLst/>
                              <a:latin typeface="Gill Sans" panose="020B0604020202020204" charset="0"/>
                            </a:rPr>
                            <a:t>F-Statistic,</a:t>
                          </a:r>
                        </a:p>
                        <a:p>
                          <a:pPr algn="l">
                            <a:lnSpc>
                              <a:spcPct val="150000"/>
                            </a:lnSpc>
                          </a:pPr>
                          <a:r>
                            <a:rPr lang="en-SG" sz="1000">
                              <a:effectLst/>
                              <a:latin typeface="Gill Sans" panose="020B0604020202020204" charset="0"/>
                            </a:rPr>
                            <a:t>(p-value)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gridSpan="2">
                      <a:txBody>
                        <a:bodyPr/>
                        <a:lstStyle/>
                        <a:p>
                          <a:endParaRPr lang="en-US"/>
                        </a:p>
                      </a:txBody>
                      <a:tcPr marL="18336" marR="18336" marT="18336" marB="18336" anchor="ctr">
                        <a:blipFill>
                          <a:blip r:embed="rId3"/>
                          <a:stretch>
                            <a:fillRect l="-78027" t="-597196" r="-200448" b="-47664"/>
                          </a:stretch>
                        </a:blipFill>
                      </a:tcPr>
                    </a:tc>
                    <a:tc hMerge="1">
                      <a:txBody>
                        <a:bodyPr/>
                        <a:lstStyle/>
                        <a:p>
                          <a:endParaRPr lang="en-SG"/>
                        </a:p>
                      </a:txBody>
                      <a:tcPr/>
                    </a:tc>
                    <a:tc gridSpan="2">
                      <a:txBody>
                        <a:bodyPr/>
                        <a:lstStyle/>
                        <a:p>
                          <a:pPr algn="ctr">
                            <a:lnSpc>
                              <a:spcPct val="150000"/>
                            </a:lnSpc>
                          </a:pPr>
                          <a:r>
                            <a:rPr lang="en-SG" sz="900">
                              <a:effectLst/>
                              <a:latin typeface="Gill Sans" panose="020B0604020202020204" charset="0"/>
                            </a:rPr>
                            <a:t>0.259</a:t>
                          </a:r>
                          <a:endParaRPr lang="en-SG" sz="1000">
                            <a:effectLst/>
                            <a:latin typeface="Gill Sans" panose="020B0604020202020204" charset="0"/>
                          </a:endParaRPr>
                        </a:p>
                        <a:p>
                          <a:pPr algn="ctr">
                            <a:lnSpc>
                              <a:spcPct val="150000"/>
                            </a:lnSpc>
                          </a:pPr>
                          <a:r>
                            <a:rPr lang="en-SG" sz="900">
                              <a:effectLst/>
                              <a:latin typeface="Gill Sans" panose="020B0604020202020204" charset="0"/>
                            </a:rPr>
                            <a:t>(0.772)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hMerge="1">
                      <a:txBody>
                        <a:bodyPr/>
                        <a:lstStyle/>
                        <a:p>
                          <a:endParaRPr lang="en-SG"/>
                        </a:p>
                      </a:txBody>
                      <a:tcPr/>
                    </a:tc>
                    <a:tc gridSpan="2">
                      <a:txBody>
                        <a:bodyPr/>
                        <a:lstStyle/>
                        <a:p>
                          <a:endParaRPr lang="en-US"/>
                        </a:p>
                      </a:txBody>
                      <a:tcPr marL="18336" marR="18336" marT="18336" marB="18336" anchor="ctr">
                        <a:blipFill>
                          <a:blip r:embed="rId3"/>
                          <a:stretch>
                            <a:fillRect l="-278027" t="-597196" r="-448" b="-47664"/>
                          </a:stretch>
                        </a:blipFill>
                      </a:tcPr>
                    </a:tc>
                    <a:tc hMerge="1">
                      <a:txBody>
                        <a:bodyPr/>
                        <a:lstStyle/>
                        <a:p>
                          <a:endParaRPr lang="en-SG"/>
                        </a:p>
                      </a:txBody>
                      <a:tcPr/>
                    </a:tc>
                    <a:extLst>
                      <a:ext uri="{0D108BD9-81ED-4DB2-BD59-A6C34878D82A}">
                        <a16:rowId xmlns:a16="http://schemas.microsoft.com/office/drawing/2014/main" val="2508959749"/>
                      </a:ext>
                    </a:extLst>
                  </a:tr>
                  <a:tr h="263641">
                    <a:tc>
                      <a:txBody>
                        <a:bodyPr/>
                        <a:lstStyle/>
                        <a:p>
                          <a:endParaRPr lang="en-US"/>
                        </a:p>
                      </a:txBody>
                      <a:tcPr marL="18336" marR="18336" marT="18336" marB="18336" anchor="ctr">
                        <a:blipFill>
                          <a:blip r:embed="rId3"/>
                          <a:stretch>
                            <a:fillRect t="-1734884" r="-385057" b="-18605"/>
                          </a:stretch>
                        </a:blipFill>
                      </a:tcPr>
                    </a:tc>
                    <a:tc gridSpan="2">
                      <a:txBody>
                        <a:bodyPr/>
                        <a:lstStyle/>
                        <a:p>
                          <a:pPr algn="ctr">
                            <a:lnSpc>
                              <a:spcPct val="150000"/>
                            </a:lnSpc>
                          </a:pPr>
                          <a:r>
                            <a:rPr lang="en-SG" sz="900">
                              <a:effectLst/>
                              <a:latin typeface="Gill Sans" panose="020B0604020202020204" charset="0"/>
                            </a:rPr>
                            <a:t>0.141</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hMerge="1">
                      <a:txBody>
                        <a:bodyPr/>
                        <a:lstStyle/>
                        <a:p>
                          <a:endParaRPr lang="en-SG"/>
                        </a:p>
                      </a:txBody>
                      <a:tcPr/>
                    </a:tc>
                    <a:tc gridSpan="2">
                      <a:txBody>
                        <a:bodyPr/>
                        <a:lstStyle/>
                        <a:p>
                          <a:pPr algn="ctr">
                            <a:lnSpc>
                              <a:spcPct val="150000"/>
                            </a:lnSpc>
                          </a:pPr>
                          <a:r>
                            <a:rPr lang="en-SG" sz="900">
                              <a:effectLst/>
                              <a:latin typeface="Gill Sans" panose="020B0604020202020204" charset="0"/>
                            </a:rPr>
                            <a:t>-0.0075</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hMerge="1">
                      <a:txBody>
                        <a:bodyPr/>
                        <a:lstStyle/>
                        <a:p>
                          <a:endParaRPr lang="en-SG"/>
                        </a:p>
                      </a:txBody>
                      <a:tcPr/>
                    </a:tc>
                    <a:tc gridSpan="2">
                      <a:txBody>
                        <a:bodyPr/>
                        <a:lstStyle/>
                        <a:p>
                          <a:pPr algn="ctr">
                            <a:lnSpc>
                              <a:spcPct val="150000"/>
                            </a:lnSpc>
                          </a:pPr>
                          <a:r>
                            <a:rPr lang="en-SG" sz="900" dirty="0">
                              <a:effectLst/>
                              <a:latin typeface="Gill Sans" panose="020B0604020202020204" charset="0"/>
                            </a:rPr>
                            <a:t>0.161</a:t>
                          </a:r>
                          <a:endParaRPr lang="en-SG" sz="1000" dirty="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hMerge="1">
                      <a:txBody>
                        <a:bodyPr/>
                        <a:lstStyle/>
                        <a:p>
                          <a:endParaRPr lang="en-SG"/>
                        </a:p>
                      </a:txBody>
                      <a:tcPr/>
                    </a:tc>
                    <a:extLst>
                      <a:ext uri="{0D108BD9-81ED-4DB2-BD59-A6C34878D82A}">
                        <a16:rowId xmlns:a16="http://schemas.microsoft.com/office/drawing/2014/main" val="286343531"/>
                      </a:ext>
                    </a:extLst>
                  </a:tr>
                </a:tbl>
              </a:graphicData>
            </a:graphic>
          </p:graphicFrame>
        </mc:Fallback>
      </mc:AlternateContent>
      <p:sp>
        <p:nvSpPr>
          <p:cNvPr id="7" name="Google Shape;161;p8">
            <a:extLst>
              <a:ext uri="{FF2B5EF4-FFF2-40B4-BE49-F238E27FC236}">
                <a16:creationId xmlns:a16="http://schemas.microsoft.com/office/drawing/2014/main" id="{E686551D-15B3-3974-2485-C21676407106}"/>
              </a:ext>
            </a:extLst>
          </p:cNvPr>
          <p:cNvSpPr txBox="1">
            <a:spLocks/>
          </p:cNvSpPr>
          <p:nvPr/>
        </p:nvSpPr>
        <p:spPr>
          <a:xfrm>
            <a:off x="736602" y="1552600"/>
            <a:ext cx="5219698" cy="2092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US" sz="1400" dirty="0"/>
              <a:t>The extent of community-related disclosures, has a positive relationship with the company’s return on assets.</a:t>
            </a:r>
          </a:p>
          <a:p>
            <a:pPr marL="285750" indent="-285750">
              <a:spcAft>
                <a:spcPts val="1200"/>
              </a:spcAft>
              <a:buFont typeface="Arial" panose="020B0604020202020204" pitchFamily="34" charset="0"/>
              <a:buChar char="•"/>
            </a:pPr>
            <a:r>
              <a:rPr lang="en-US" sz="1400" dirty="0"/>
              <a:t>This result supports the legitimacy theory – that companies need to act in congruence with society to uphold their business activities (O’Donovan, 2002).</a:t>
            </a:r>
          </a:p>
          <a:p>
            <a:pPr marL="285750" indent="-285750">
              <a:spcAft>
                <a:spcPts val="1200"/>
              </a:spcAft>
              <a:buFont typeface="Arial" panose="020B0604020202020204" pitchFamily="34" charset="0"/>
              <a:buChar char="•"/>
            </a:pPr>
            <a:r>
              <a:rPr lang="en-US" sz="1400" dirty="0"/>
              <a:t>A sustainability report’s readability and sentiment score does not significantly influence the company’s return on assets. </a:t>
            </a:r>
          </a:p>
          <a:p>
            <a:pPr marL="285750" indent="-285750">
              <a:spcAft>
                <a:spcPts val="1200"/>
              </a:spcAft>
              <a:buFont typeface="Arial" panose="020B0604020202020204" pitchFamily="34" charset="0"/>
              <a:buChar char="•"/>
            </a:pPr>
            <a:r>
              <a:rPr lang="en-US" sz="1400" dirty="0"/>
              <a:t>By extension, the sustainability report, as a communication medium of the company, does not have a statistically significant relationship with the company’s internal operational efficiency</a:t>
            </a:r>
          </a:p>
        </p:txBody>
      </p:sp>
    </p:spTree>
    <p:extLst>
      <p:ext uri="{BB962C8B-B14F-4D97-AF65-F5344CB8AC3E}">
        <p14:creationId xmlns:p14="http://schemas.microsoft.com/office/powerpoint/2010/main" val="215294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026" name="Picture 2" descr="We are in the fight of our lives,' says UN chief at Cop27 climate summit –  video | Environment | The Guardian">
            <a:extLst>
              <a:ext uri="{FF2B5EF4-FFF2-40B4-BE49-F238E27FC236}">
                <a16:creationId xmlns:a16="http://schemas.microsoft.com/office/drawing/2014/main" id="{AD087F43-7311-A4F8-B3E4-C3B1AB01EFCE}"/>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t="2574"/>
          <a:stretch/>
        </p:blipFill>
        <p:spPr bwMode="auto">
          <a:xfrm>
            <a:off x="200024" y="190499"/>
            <a:ext cx="11801475" cy="6467475"/>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05;p4">
            <a:extLst>
              <a:ext uri="{FF2B5EF4-FFF2-40B4-BE49-F238E27FC236}">
                <a16:creationId xmlns:a16="http://schemas.microsoft.com/office/drawing/2014/main" id="{F55CABAD-CF8A-C040-FD5D-7332C48BC778}"/>
              </a:ext>
            </a:extLst>
          </p:cNvPr>
          <p:cNvPicPr preferRelativeResize="0"/>
          <p:nvPr/>
        </p:nvPicPr>
        <p:blipFill>
          <a:blip r:embed="rId4">
            <a:alphaModFix/>
          </a:blip>
          <a:stretch>
            <a:fillRect/>
          </a:stretch>
        </p:blipFill>
        <p:spPr>
          <a:xfrm>
            <a:off x="743425" y="5930200"/>
            <a:ext cx="1637891" cy="674800"/>
          </a:xfrm>
          <a:prstGeom prst="rect">
            <a:avLst/>
          </a:prstGeom>
          <a:noFill/>
          <a:ln>
            <a:noFill/>
          </a:ln>
        </p:spPr>
      </p:pic>
      <p:grpSp>
        <p:nvGrpSpPr>
          <p:cNvPr id="3" name="Google Shape;106;p4">
            <a:extLst>
              <a:ext uri="{FF2B5EF4-FFF2-40B4-BE49-F238E27FC236}">
                <a16:creationId xmlns:a16="http://schemas.microsoft.com/office/drawing/2014/main" id="{174D2131-191C-BFCC-7872-C331E257AC41}"/>
              </a:ext>
            </a:extLst>
          </p:cNvPr>
          <p:cNvGrpSpPr/>
          <p:nvPr/>
        </p:nvGrpSpPr>
        <p:grpSpPr>
          <a:xfrm>
            <a:off x="304804" y="5982005"/>
            <a:ext cx="362786" cy="571188"/>
            <a:chOff x="-4341813" y="1827213"/>
            <a:chExt cx="466726" cy="671512"/>
          </a:xfrm>
        </p:grpSpPr>
        <p:sp>
          <p:nvSpPr>
            <p:cNvPr id="4" name="Google Shape;107;p4">
              <a:extLst>
                <a:ext uri="{FF2B5EF4-FFF2-40B4-BE49-F238E27FC236}">
                  <a16:creationId xmlns:a16="http://schemas.microsoft.com/office/drawing/2014/main" id="{3F16E45B-82CC-3A26-7127-31B89E6A2F67}"/>
                </a:ext>
              </a:extLst>
            </p:cNvPr>
            <p:cNvSpPr/>
            <p:nvPr/>
          </p:nvSpPr>
          <p:spPr>
            <a:xfrm>
              <a:off x="-4235450" y="1827213"/>
              <a:ext cx="58738" cy="73025"/>
            </a:xfrm>
            <a:custGeom>
              <a:avLst/>
              <a:gdLst/>
              <a:ahLst/>
              <a:cxnLst/>
              <a:rect l="l" t="t" r="r" b="b"/>
              <a:pathLst>
                <a:path w="25" h="32" extrusionOk="0">
                  <a:moveTo>
                    <a:pt x="7" y="18"/>
                  </a:moveTo>
                  <a:cubicBezTo>
                    <a:pt x="7" y="26"/>
                    <a:pt x="7" y="26"/>
                    <a:pt x="7" y="26"/>
                  </a:cubicBezTo>
                  <a:cubicBezTo>
                    <a:pt x="14" y="26"/>
                    <a:pt x="14" y="26"/>
                    <a:pt x="14" y="26"/>
                  </a:cubicBezTo>
                  <a:cubicBezTo>
                    <a:pt x="16" y="26"/>
                    <a:pt x="17" y="24"/>
                    <a:pt x="17" y="22"/>
                  </a:cubicBezTo>
                  <a:cubicBezTo>
                    <a:pt x="17" y="20"/>
                    <a:pt x="16" y="18"/>
                    <a:pt x="14" y="18"/>
                  </a:cubicBezTo>
                  <a:lnTo>
                    <a:pt x="7" y="18"/>
                  </a:lnTo>
                  <a:close/>
                  <a:moveTo>
                    <a:pt x="13" y="12"/>
                  </a:moveTo>
                  <a:cubicBezTo>
                    <a:pt x="15" y="12"/>
                    <a:pt x="16" y="11"/>
                    <a:pt x="16" y="9"/>
                  </a:cubicBezTo>
                  <a:cubicBezTo>
                    <a:pt x="16" y="7"/>
                    <a:pt x="15" y="6"/>
                    <a:pt x="13" y="6"/>
                  </a:cubicBezTo>
                  <a:cubicBezTo>
                    <a:pt x="7" y="6"/>
                    <a:pt x="7" y="6"/>
                    <a:pt x="7" y="6"/>
                  </a:cubicBezTo>
                  <a:cubicBezTo>
                    <a:pt x="7" y="12"/>
                    <a:pt x="7" y="12"/>
                    <a:pt x="7" y="12"/>
                  </a:cubicBezTo>
                  <a:lnTo>
                    <a:pt x="13" y="12"/>
                  </a:lnTo>
                  <a:close/>
                  <a:moveTo>
                    <a:pt x="19" y="15"/>
                  </a:moveTo>
                  <a:cubicBezTo>
                    <a:pt x="23" y="16"/>
                    <a:pt x="25" y="19"/>
                    <a:pt x="25" y="22"/>
                  </a:cubicBezTo>
                  <a:cubicBezTo>
                    <a:pt x="25" y="28"/>
                    <a:pt x="21" y="32"/>
                    <a:pt x="14" y="32"/>
                  </a:cubicBezTo>
                  <a:cubicBezTo>
                    <a:pt x="0" y="32"/>
                    <a:pt x="0" y="32"/>
                    <a:pt x="0" y="32"/>
                  </a:cubicBezTo>
                  <a:cubicBezTo>
                    <a:pt x="0" y="0"/>
                    <a:pt x="0" y="0"/>
                    <a:pt x="0" y="0"/>
                  </a:cubicBezTo>
                  <a:cubicBezTo>
                    <a:pt x="13" y="0"/>
                    <a:pt x="13" y="0"/>
                    <a:pt x="13" y="0"/>
                  </a:cubicBezTo>
                  <a:cubicBezTo>
                    <a:pt x="19" y="0"/>
                    <a:pt x="23" y="3"/>
                    <a:pt x="23" y="9"/>
                  </a:cubicBezTo>
                  <a:cubicBezTo>
                    <a:pt x="23" y="11"/>
                    <a:pt x="22" y="13"/>
                    <a:pt x="19" y="15"/>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5" name="Google Shape;108;p4">
              <a:extLst>
                <a:ext uri="{FF2B5EF4-FFF2-40B4-BE49-F238E27FC236}">
                  <a16:creationId xmlns:a16="http://schemas.microsoft.com/office/drawing/2014/main" id="{88340B05-0FC8-8AC1-79BA-C16CE3797118}"/>
                </a:ext>
              </a:extLst>
            </p:cNvPr>
            <p:cNvSpPr/>
            <p:nvPr/>
          </p:nvSpPr>
          <p:spPr>
            <a:xfrm>
              <a:off x="-4165600" y="1827213"/>
              <a:ext cx="49213" cy="73025"/>
            </a:xfrm>
            <a:custGeom>
              <a:avLst/>
              <a:gdLst/>
              <a:ahLst/>
              <a:cxnLst/>
              <a:rect l="l" t="t" r="r" b="b"/>
              <a:pathLst>
                <a:path w="31" h="46" extrusionOk="0">
                  <a:moveTo>
                    <a:pt x="0" y="0"/>
                  </a:moveTo>
                  <a:lnTo>
                    <a:pt x="0" y="46"/>
                  </a:lnTo>
                  <a:lnTo>
                    <a:pt x="31" y="46"/>
                  </a:lnTo>
                  <a:lnTo>
                    <a:pt x="31" y="38"/>
                  </a:lnTo>
                  <a:lnTo>
                    <a:pt x="10" y="38"/>
                  </a:lnTo>
                  <a:lnTo>
                    <a:pt x="10" y="27"/>
                  </a:lnTo>
                  <a:lnTo>
                    <a:pt x="28" y="27"/>
                  </a:lnTo>
                  <a:lnTo>
                    <a:pt x="28" y="19"/>
                  </a:lnTo>
                  <a:lnTo>
                    <a:pt x="10" y="19"/>
                  </a:lnTo>
                  <a:lnTo>
                    <a:pt x="10" y="8"/>
                  </a:lnTo>
                  <a:lnTo>
                    <a:pt x="31" y="8"/>
                  </a:lnTo>
                  <a:lnTo>
                    <a:pt x="31"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6" name="Google Shape;109;p4">
              <a:extLst>
                <a:ext uri="{FF2B5EF4-FFF2-40B4-BE49-F238E27FC236}">
                  <a16:creationId xmlns:a16="http://schemas.microsoft.com/office/drawing/2014/main" id="{13F0D879-EA05-8FB9-3957-7BF5E9B3B126}"/>
                </a:ext>
              </a:extLst>
            </p:cNvPr>
            <p:cNvSpPr/>
            <p:nvPr/>
          </p:nvSpPr>
          <p:spPr>
            <a:xfrm>
              <a:off x="-4100513" y="1827213"/>
              <a:ext cx="55563" cy="73025"/>
            </a:xfrm>
            <a:custGeom>
              <a:avLst/>
              <a:gdLst/>
              <a:ahLst/>
              <a:cxnLst/>
              <a:rect l="l" t="t" r="r" b="b"/>
              <a:pathLst>
                <a:path w="24" h="32" extrusionOk="0">
                  <a:moveTo>
                    <a:pt x="7" y="6"/>
                  </a:moveTo>
                  <a:cubicBezTo>
                    <a:pt x="7" y="15"/>
                    <a:pt x="7" y="15"/>
                    <a:pt x="7" y="15"/>
                  </a:cubicBezTo>
                  <a:cubicBezTo>
                    <a:pt x="13" y="15"/>
                    <a:pt x="13" y="15"/>
                    <a:pt x="13" y="15"/>
                  </a:cubicBezTo>
                  <a:cubicBezTo>
                    <a:pt x="15" y="15"/>
                    <a:pt x="17" y="12"/>
                    <a:pt x="17" y="10"/>
                  </a:cubicBezTo>
                  <a:cubicBezTo>
                    <a:pt x="17" y="8"/>
                    <a:pt x="15" y="6"/>
                    <a:pt x="13" y="6"/>
                  </a:cubicBezTo>
                  <a:lnTo>
                    <a:pt x="7" y="6"/>
                  </a:lnTo>
                  <a:close/>
                  <a:moveTo>
                    <a:pt x="24" y="32"/>
                  </a:moveTo>
                  <a:cubicBezTo>
                    <a:pt x="15" y="32"/>
                    <a:pt x="15" y="32"/>
                    <a:pt x="15" y="32"/>
                  </a:cubicBezTo>
                  <a:cubicBezTo>
                    <a:pt x="8" y="21"/>
                    <a:pt x="8" y="21"/>
                    <a:pt x="8" y="21"/>
                  </a:cubicBezTo>
                  <a:cubicBezTo>
                    <a:pt x="7" y="21"/>
                    <a:pt x="7" y="21"/>
                    <a:pt x="7" y="21"/>
                  </a:cubicBezTo>
                  <a:cubicBezTo>
                    <a:pt x="7" y="32"/>
                    <a:pt x="7" y="32"/>
                    <a:pt x="7" y="32"/>
                  </a:cubicBezTo>
                  <a:cubicBezTo>
                    <a:pt x="0" y="32"/>
                    <a:pt x="0" y="32"/>
                    <a:pt x="0" y="32"/>
                  </a:cubicBezTo>
                  <a:cubicBezTo>
                    <a:pt x="0" y="0"/>
                    <a:pt x="0" y="0"/>
                    <a:pt x="0" y="0"/>
                  </a:cubicBezTo>
                  <a:cubicBezTo>
                    <a:pt x="13" y="0"/>
                    <a:pt x="13" y="0"/>
                    <a:pt x="13" y="0"/>
                  </a:cubicBezTo>
                  <a:cubicBezTo>
                    <a:pt x="20" y="0"/>
                    <a:pt x="24" y="5"/>
                    <a:pt x="24" y="10"/>
                  </a:cubicBezTo>
                  <a:cubicBezTo>
                    <a:pt x="24" y="15"/>
                    <a:pt x="21"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 name="Google Shape;110;p4">
              <a:extLst>
                <a:ext uri="{FF2B5EF4-FFF2-40B4-BE49-F238E27FC236}">
                  <a16:creationId xmlns:a16="http://schemas.microsoft.com/office/drawing/2014/main" id="{2B973C1C-761E-10B8-4D08-B55AF6F8555A}"/>
                </a:ext>
              </a:extLst>
            </p:cNvPr>
            <p:cNvSpPr/>
            <p:nvPr/>
          </p:nvSpPr>
          <p:spPr>
            <a:xfrm>
              <a:off x="-4030663" y="1827213"/>
              <a:ext cx="44450" cy="73025"/>
            </a:xfrm>
            <a:custGeom>
              <a:avLst/>
              <a:gdLst/>
              <a:ahLst/>
              <a:cxnLst/>
              <a:rect l="l" t="t" r="r" b="b"/>
              <a:pathLst>
                <a:path w="28" h="46" extrusionOk="0">
                  <a:moveTo>
                    <a:pt x="0" y="0"/>
                  </a:moveTo>
                  <a:lnTo>
                    <a:pt x="0" y="46"/>
                  </a:lnTo>
                  <a:lnTo>
                    <a:pt x="28" y="46"/>
                  </a:lnTo>
                  <a:lnTo>
                    <a:pt x="28" y="38"/>
                  </a:lnTo>
                  <a:lnTo>
                    <a:pt x="10" y="38"/>
                  </a:lnTo>
                  <a:lnTo>
                    <a:pt x="10"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 name="Google Shape;111;p4">
              <a:extLst>
                <a:ext uri="{FF2B5EF4-FFF2-40B4-BE49-F238E27FC236}">
                  <a16:creationId xmlns:a16="http://schemas.microsoft.com/office/drawing/2014/main" id="{5FA4A298-7BE5-89AD-BB7B-2F5866B4E150}"/>
                </a:ext>
              </a:extLst>
            </p:cNvPr>
            <p:cNvSpPr txBox="1"/>
            <p:nvPr/>
          </p:nvSpPr>
          <p:spPr>
            <a:xfrm>
              <a:off x="-3975296" y="1827213"/>
              <a:ext cx="17700" cy="72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 name="Google Shape;112;p4">
              <a:extLst>
                <a:ext uri="{FF2B5EF4-FFF2-40B4-BE49-F238E27FC236}">
                  <a16:creationId xmlns:a16="http://schemas.microsoft.com/office/drawing/2014/main" id="{F8E8EF24-FDE0-818E-03DE-52EF4A361AD6}"/>
                </a:ext>
              </a:extLst>
            </p:cNvPr>
            <p:cNvSpPr/>
            <p:nvPr/>
          </p:nvSpPr>
          <p:spPr>
            <a:xfrm>
              <a:off x="-3940175" y="1827213"/>
              <a:ext cx="57150" cy="73025"/>
            </a:xfrm>
            <a:custGeom>
              <a:avLst/>
              <a:gdLst/>
              <a:ahLst/>
              <a:cxnLst/>
              <a:rect l="l" t="t" r="r" b="b"/>
              <a:pathLst>
                <a:path w="36" h="46" extrusionOk="0">
                  <a:moveTo>
                    <a:pt x="25" y="0"/>
                  </a:moveTo>
                  <a:lnTo>
                    <a:pt x="25" y="27"/>
                  </a:lnTo>
                  <a:lnTo>
                    <a:pt x="9" y="0"/>
                  </a:lnTo>
                  <a:lnTo>
                    <a:pt x="0" y="0"/>
                  </a:lnTo>
                  <a:lnTo>
                    <a:pt x="0" y="46"/>
                  </a:lnTo>
                  <a:lnTo>
                    <a:pt x="9" y="46"/>
                  </a:lnTo>
                  <a:lnTo>
                    <a:pt x="9" y="17"/>
                  </a:lnTo>
                  <a:lnTo>
                    <a:pt x="27" y="46"/>
                  </a:lnTo>
                  <a:lnTo>
                    <a:pt x="36" y="46"/>
                  </a:lnTo>
                  <a:lnTo>
                    <a:pt x="36" y="0"/>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0" name="Google Shape;113;p4">
              <a:extLst>
                <a:ext uri="{FF2B5EF4-FFF2-40B4-BE49-F238E27FC236}">
                  <a16:creationId xmlns:a16="http://schemas.microsoft.com/office/drawing/2014/main" id="{E36D62A8-E850-FBC7-51F7-C09398B2377C}"/>
                </a:ext>
              </a:extLst>
            </p:cNvPr>
            <p:cNvSpPr/>
            <p:nvPr/>
          </p:nvSpPr>
          <p:spPr>
            <a:xfrm>
              <a:off x="-4319588" y="1944688"/>
              <a:ext cx="44450" cy="74613"/>
            </a:xfrm>
            <a:custGeom>
              <a:avLst/>
              <a:gdLst/>
              <a:ahLst/>
              <a:cxnLst/>
              <a:rect l="l" t="t" r="r" b="b"/>
              <a:pathLst>
                <a:path w="28" h="47" extrusionOk="0">
                  <a:moveTo>
                    <a:pt x="0" y="0"/>
                  </a:moveTo>
                  <a:lnTo>
                    <a:pt x="11" y="0"/>
                  </a:lnTo>
                  <a:lnTo>
                    <a:pt x="11" y="38"/>
                  </a:lnTo>
                  <a:lnTo>
                    <a:pt x="28" y="38"/>
                  </a:lnTo>
                  <a:lnTo>
                    <a:pt x="28" y="47"/>
                  </a:lnTo>
                  <a:lnTo>
                    <a:pt x="0" y="47"/>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 name="Google Shape;114;p4">
              <a:extLst>
                <a:ext uri="{FF2B5EF4-FFF2-40B4-BE49-F238E27FC236}">
                  <a16:creationId xmlns:a16="http://schemas.microsoft.com/office/drawing/2014/main" id="{F358A76A-37B3-FDDC-C912-ECD96151E213}"/>
                </a:ext>
              </a:extLst>
            </p:cNvPr>
            <p:cNvSpPr/>
            <p:nvPr/>
          </p:nvSpPr>
          <p:spPr>
            <a:xfrm>
              <a:off x="-4270375" y="1943100"/>
              <a:ext cx="77788" cy="79375"/>
            </a:xfrm>
            <a:custGeom>
              <a:avLst/>
              <a:gdLst/>
              <a:ahLst/>
              <a:cxnLst/>
              <a:rect l="l" t="t" r="r" b="b"/>
              <a:pathLst>
                <a:path w="33" h="34" extrusionOk="0">
                  <a:moveTo>
                    <a:pt x="17" y="27"/>
                  </a:moveTo>
                  <a:cubicBezTo>
                    <a:pt x="22" y="27"/>
                    <a:pt x="26" y="23"/>
                    <a:pt x="26" y="17"/>
                  </a:cubicBezTo>
                  <a:cubicBezTo>
                    <a:pt x="26" y="12"/>
                    <a:pt x="22" y="7"/>
                    <a:pt x="17" y="7"/>
                  </a:cubicBezTo>
                  <a:cubicBezTo>
                    <a:pt x="11" y="7"/>
                    <a:pt x="7" y="12"/>
                    <a:pt x="7" y="17"/>
                  </a:cubicBezTo>
                  <a:cubicBezTo>
                    <a:pt x="7" y="23"/>
                    <a:pt x="11" y="27"/>
                    <a:pt x="17" y="27"/>
                  </a:cubicBezTo>
                  <a:moveTo>
                    <a:pt x="17" y="0"/>
                  </a:moveTo>
                  <a:cubicBezTo>
                    <a:pt x="26" y="0"/>
                    <a:pt x="33" y="8"/>
                    <a:pt x="33" y="17"/>
                  </a:cubicBezTo>
                  <a:cubicBezTo>
                    <a:pt x="33" y="26"/>
                    <a:pt x="26" y="34"/>
                    <a:pt x="17" y="34"/>
                  </a:cubicBezTo>
                  <a:cubicBezTo>
                    <a:pt x="8" y="34"/>
                    <a:pt x="0" y="26"/>
                    <a:pt x="0" y="17"/>
                  </a:cubicBezTo>
                  <a:cubicBezTo>
                    <a:pt x="0" y="8"/>
                    <a:pt x="8" y="0"/>
                    <a:pt x="1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 name="Google Shape;115;p4">
              <a:extLst>
                <a:ext uri="{FF2B5EF4-FFF2-40B4-BE49-F238E27FC236}">
                  <a16:creationId xmlns:a16="http://schemas.microsoft.com/office/drawing/2014/main" id="{C1DB8957-D794-4F25-0B60-6876306DF262}"/>
                </a:ext>
              </a:extLst>
            </p:cNvPr>
            <p:cNvSpPr/>
            <p:nvPr/>
          </p:nvSpPr>
          <p:spPr>
            <a:xfrm>
              <a:off x="-4179888" y="1944688"/>
              <a:ext cx="58738" cy="74613"/>
            </a:xfrm>
            <a:custGeom>
              <a:avLst/>
              <a:gdLst/>
              <a:ahLst/>
              <a:cxnLst/>
              <a:rect l="l" t="t" r="r" b="b"/>
              <a:pathLst>
                <a:path w="37" h="47" extrusionOk="0">
                  <a:moveTo>
                    <a:pt x="37" y="47"/>
                  </a:moveTo>
                  <a:lnTo>
                    <a:pt x="27" y="47"/>
                  </a:lnTo>
                  <a:lnTo>
                    <a:pt x="11" y="19"/>
                  </a:lnTo>
                  <a:lnTo>
                    <a:pt x="11" y="47"/>
                  </a:lnTo>
                  <a:lnTo>
                    <a:pt x="0" y="47"/>
                  </a:lnTo>
                  <a:lnTo>
                    <a:pt x="0" y="0"/>
                  </a:lnTo>
                  <a:lnTo>
                    <a:pt x="9" y="0"/>
                  </a:lnTo>
                  <a:lnTo>
                    <a:pt x="27" y="28"/>
                  </a:lnTo>
                  <a:lnTo>
                    <a:pt x="27" y="0"/>
                  </a:lnTo>
                  <a:lnTo>
                    <a:pt x="37" y="0"/>
                  </a:lnTo>
                  <a:lnTo>
                    <a:pt x="37"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 name="Google Shape;116;p4">
              <a:extLst>
                <a:ext uri="{FF2B5EF4-FFF2-40B4-BE49-F238E27FC236}">
                  <a16:creationId xmlns:a16="http://schemas.microsoft.com/office/drawing/2014/main" id="{1D323FA3-5CCB-AD56-10F1-058F39796EDB}"/>
                </a:ext>
              </a:extLst>
            </p:cNvPr>
            <p:cNvSpPr/>
            <p:nvPr/>
          </p:nvSpPr>
          <p:spPr>
            <a:xfrm>
              <a:off x="-4105275" y="1944688"/>
              <a:ext cx="65088" cy="74613"/>
            </a:xfrm>
            <a:custGeom>
              <a:avLst/>
              <a:gdLst/>
              <a:ahLst/>
              <a:cxnLst/>
              <a:rect l="l" t="t" r="r" b="b"/>
              <a:pathLst>
                <a:path w="28" h="32" extrusionOk="0">
                  <a:moveTo>
                    <a:pt x="7" y="26"/>
                  </a:moveTo>
                  <a:cubicBezTo>
                    <a:pt x="13" y="26"/>
                    <a:pt x="13" y="26"/>
                    <a:pt x="13" y="26"/>
                  </a:cubicBezTo>
                  <a:cubicBezTo>
                    <a:pt x="18" y="26"/>
                    <a:pt x="21" y="21"/>
                    <a:pt x="21" y="16"/>
                  </a:cubicBezTo>
                  <a:cubicBezTo>
                    <a:pt x="21" y="11"/>
                    <a:pt x="18" y="6"/>
                    <a:pt x="13" y="6"/>
                  </a:cubicBezTo>
                  <a:cubicBezTo>
                    <a:pt x="7" y="6"/>
                    <a:pt x="7" y="6"/>
                    <a:pt x="7" y="6"/>
                  </a:cubicBezTo>
                  <a:lnTo>
                    <a:pt x="7" y="26"/>
                  </a:lnTo>
                  <a:close/>
                  <a:moveTo>
                    <a:pt x="0" y="32"/>
                  </a:moveTo>
                  <a:cubicBezTo>
                    <a:pt x="0" y="0"/>
                    <a:pt x="0" y="0"/>
                    <a:pt x="0" y="0"/>
                  </a:cubicBezTo>
                  <a:cubicBezTo>
                    <a:pt x="13" y="0"/>
                    <a:pt x="13" y="0"/>
                    <a:pt x="13" y="0"/>
                  </a:cubicBezTo>
                  <a:cubicBezTo>
                    <a:pt x="22" y="0"/>
                    <a:pt x="28" y="7"/>
                    <a:pt x="28" y="16"/>
                  </a:cubicBezTo>
                  <a:cubicBezTo>
                    <a:pt x="28" y="25"/>
                    <a:pt x="22" y="32"/>
                    <a:pt x="13" y="32"/>
                  </a:cubicBezTo>
                  <a:lnTo>
                    <a:pt x="0"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4" name="Google Shape;117;p4">
              <a:extLst>
                <a:ext uri="{FF2B5EF4-FFF2-40B4-BE49-F238E27FC236}">
                  <a16:creationId xmlns:a16="http://schemas.microsoft.com/office/drawing/2014/main" id="{D9C81374-E2DC-2E86-EF91-8953B62B3D61}"/>
                </a:ext>
              </a:extLst>
            </p:cNvPr>
            <p:cNvSpPr/>
            <p:nvPr/>
          </p:nvSpPr>
          <p:spPr>
            <a:xfrm>
              <a:off x="-4030663" y="1943100"/>
              <a:ext cx="77788" cy="79375"/>
            </a:xfrm>
            <a:custGeom>
              <a:avLst/>
              <a:gdLst/>
              <a:ahLst/>
              <a:cxnLst/>
              <a:rect l="l" t="t" r="r" b="b"/>
              <a:pathLst>
                <a:path w="33" h="34" extrusionOk="0">
                  <a:moveTo>
                    <a:pt x="16" y="27"/>
                  </a:moveTo>
                  <a:cubicBezTo>
                    <a:pt x="22" y="27"/>
                    <a:pt x="26" y="23"/>
                    <a:pt x="26" y="17"/>
                  </a:cubicBezTo>
                  <a:cubicBezTo>
                    <a:pt x="26" y="12"/>
                    <a:pt x="22" y="7"/>
                    <a:pt x="16" y="7"/>
                  </a:cubicBezTo>
                  <a:cubicBezTo>
                    <a:pt x="11" y="7"/>
                    <a:pt x="7" y="12"/>
                    <a:pt x="7" y="17"/>
                  </a:cubicBezTo>
                  <a:cubicBezTo>
                    <a:pt x="7" y="23"/>
                    <a:pt x="11" y="27"/>
                    <a:pt x="16" y="27"/>
                  </a:cubicBezTo>
                  <a:moveTo>
                    <a:pt x="16" y="0"/>
                  </a:moveTo>
                  <a:cubicBezTo>
                    <a:pt x="25" y="0"/>
                    <a:pt x="33" y="8"/>
                    <a:pt x="33" y="17"/>
                  </a:cubicBezTo>
                  <a:cubicBezTo>
                    <a:pt x="33" y="26"/>
                    <a:pt x="25" y="34"/>
                    <a:pt x="16" y="34"/>
                  </a:cubicBezTo>
                  <a:cubicBezTo>
                    <a:pt x="7" y="34"/>
                    <a:pt x="0" y="26"/>
                    <a:pt x="0" y="17"/>
                  </a:cubicBezTo>
                  <a:cubicBezTo>
                    <a:pt x="0" y="8"/>
                    <a:pt x="7" y="0"/>
                    <a:pt x="16"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5" name="Google Shape;118;p4">
              <a:extLst>
                <a:ext uri="{FF2B5EF4-FFF2-40B4-BE49-F238E27FC236}">
                  <a16:creationId xmlns:a16="http://schemas.microsoft.com/office/drawing/2014/main" id="{910D90AC-9B08-05C7-BB2C-C39659866249}"/>
                </a:ext>
              </a:extLst>
            </p:cNvPr>
            <p:cNvSpPr/>
            <p:nvPr/>
          </p:nvSpPr>
          <p:spPr>
            <a:xfrm>
              <a:off x="-3940175" y="1944688"/>
              <a:ext cx="57150" cy="74613"/>
            </a:xfrm>
            <a:custGeom>
              <a:avLst/>
              <a:gdLst/>
              <a:ahLst/>
              <a:cxnLst/>
              <a:rect l="l" t="t" r="r" b="b"/>
              <a:pathLst>
                <a:path w="36" h="47" extrusionOk="0">
                  <a:moveTo>
                    <a:pt x="36" y="47"/>
                  </a:moveTo>
                  <a:lnTo>
                    <a:pt x="27" y="47"/>
                  </a:lnTo>
                  <a:lnTo>
                    <a:pt x="9" y="19"/>
                  </a:lnTo>
                  <a:lnTo>
                    <a:pt x="9" y="47"/>
                  </a:lnTo>
                  <a:lnTo>
                    <a:pt x="0" y="47"/>
                  </a:lnTo>
                  <a:lnTo>
                    <a:pt x="0" y="0"/>
                  </a:lnTo>
                  <a:lnTo>
                    <a:pt x="9" y="0"/>
                  </a:lnTo>
                  <a:lnTo>
                    <a:pt x="25" y="28"/>
                  </a:lnTo>
                  <a:lnTo>
                    <a:pt x="25" y="0"/>
                  </a:lnTo>
                  <a:lnTo>
                    <a:pt x="36" y="0"/>
                  </a:lnTo>
                  <a:lnTo>
                    <a:pt x="36"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6" name="Google Shape;119;p4">
              <a:extLst>
                <a:ext uri="{FF2B5EF4-FFF2-40B4-BE49-F238E27FC236}">
                  <a16:creationId xmlns:a16="http://schemas.microsoft.com/office/drawing/2014/main" id="{D7DAFBE6-B9ED-3958-03D5-EA528ECC4232}"/>
                </a:ext>
              </a:extLst>
            </p:cNvPr>
            <p:cNvSpPr/>
            <p:nvPr/>
          </p:nvSpPr>
          <p:spPr>
            <a:xfrm>
              <a:off x="-4302125" y="2063750"/>
              <a:ext cx="90488" cy="76200"/>
            </a:xfrm>
            <a:custGeom>
              <a:avLst/>
              <a:gdLst/>
              <a:ahLst/>
              <a:cxnLst/>
              <a:rect l="l" t="t" r="r" b="b"/>
              <a:pathLst>
                <a:path w="57" h="48" extrusionOk="0">
                  <a:moveTo>
                    <a:pt x="42" y="0"/>
                  </a:moveTo>
                  <a:lnTo>
                    <a:pt x="51" y="0"/>
                  </a:lnTo>
                  <a:lnTo>
                    <a:pt x="57" y="48"/>
                  </a:lnTo>
                  <a:lnTo>
                    <a:pt x="47" y="48"/>
                  </a:lnTo>
                  <a:lnTo>
                    <a:pt x="44" y="19"/>
                  </a:lnTo>
                  <a:lnTo>
                    <a:pt x="32" y="43"/>
                  </a:lnTo>
                  <a:lnTo>
                    <a:pt x="25" y="43"/>
                  </a:lnTo>
                  <a:lnTo>
                    <a:pt x="13" y="19"/>
                  </a:lnTo>
                  <a:lnTo>
                    <a:pt x="10" y="48"/>
                  </a:lnTo>
                  <a:lnTo>
                    <a:pt x="0" y="48"/>
                  </a:lnTo>
                  <a:lnTo>
                    <a:pt x="5" y="0"/>
                  </a:lnTo>
                  <a:lnTo>
                    <a:pt x="14" y="0"/>
                  </a:lnTo>
                  <a:lnTo>
                    <a:pt x="29" y="31"/>
                  </a:lnTo>
                  <a:lnTo>
                    <a:pt x="4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7" name="Google Shape;120;p4">
              <a:extLst>
                <a:ext uri="{FF2B5EF4-FFF2-40B4-BE49-F238E27FC236}">
                  <a16:creationId xmlns:a16="http://schemas.microsoft.com/office/drawing/2014/main" id="{D641082F-2386-CF8C-C4AE-81AC67F291DC}"/>
                </a:ext>
              </a:extLst>
            </p:cNvPr>
            <p:cNvSpPr/>
            <p:nvPr/>
          </p:nvSpPr>
          <p:spPr>
            <a:xfrm>
              <a:off x="-4206875" y="2063750"/>
              <a:ext cx="71438" cy="76200"/>
            </a:xfrm>
            <a:custGeom>
              <a:avLst/>
              <a:gdLst/>
              <a:ahLst/>
              <a:cxnLst/>
              <a:rect l="l" t="t" r="r" b="b"/>
              <a:pathLst>
                <a:path w="45" h="48" extrusionOk="0">
                  <a:moveTo>
                    <a:pt x="28" y="28"/>
                  </a:moveTo>
                  <a:lnTo>
                    <a:pt x="23" y="10"/>
                  </a:lnTo>
                  <a:lnTo>
                    <a:pt x="17" y="28"/>
                  </a:lnTo>
                  <a:lnTo>
                    <a:pt x="28" y="28"/>
                  </a:lnTo>
                  <a:close/>
                  <a:moveTo>
                    <a:pt x="14" y="37"/>
                  </a:moveTo>
                  <a:lnTo>
                    <a:pt x="10" y="48"/>
                  </a:lnTo>
                  <a:lnTo>
                    <a:pt x="0" y="48"/>
                  </a:lnTo>
                  <a:lnTo>
                    <a:pt x="17" y="0"/>
                  </a:lnTo>
                  <a:lnTo>
                    <a:pt x="28" y="0"/>
                  </a:lnTo>
                  <a:lnTo>
                    <a:pt x="45" y="48"/>
                  </a:lnTo>
                  <a:lnTo>
                    <a:pt x="35" y="48"/>
                  </a:lnTo>
                  <a:lnTo>
                    <a:pt x="31" y="37"/>
                  </a:lnTo>
                  <a:lnTo>
                    <a:pt x="14"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8" name="Google Shape;121;p4">
              <a:extLst>
                <a:ext uri="{FF2B5EF4-FFF2-40B4-BE49-F238E27FC236}">
                  <a16:creationId xmlns:a16="http://schemas.microsoft.com/office/drawing/2014/main" id="{3AB806E2-9498-7BAA-FA6D-D4A96DF754F8}"/>
                </a:ext>
              </a:extLst>
            </p:cNvPr>
            <p:cNvSpPr/>
            <p:nvPr/>
          </p:nvSpPr>
          <p:spPr>
            <a:xfrm>
              <a:off x="-4125913"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9" name="Google Shape;122;p4">
              <a:extLst>
                <a:ext uri="{FF2B5EF4-FFF2-40B4-BE49-F238E27FC236}">
                  <a16:creationId xmlns:a16="http://schemas.microsoft.com/office/drawing/2014/main" id="{5C98C50B-DB04-952B-65D7-6666A7227C23}"/>
                </a:ext>
              </a:extLst>
            </p:cNvPr>
            <p:cNvSpPr/>
            <p:nvPr/>
          </p:nvSpPr>
          <p:spPr>
            <a:xfrm>
              <a:off x="-4046538" y="2063750"/>
              <a:ext cx="55563" cy="76200"/>
            </a:xfrm>
            <a:custGeom>
              <a:avLst/>
              <a:gdLst/>
              <a:ahLst/>
              <a:cxnLst/>
              <a:rect l="l" t="t" r="r" b="b"/>
              <a:pathLst>
                <a:path w="24" h="33" extrusionOk="0">
                  <a:moveTo>
                    <a:pt x="6" y="6"/>
                  </a:moveTo>
                  <a:cubicBezTo>
                    <a:pt x="6" y="15"/>
                    <a:pt x="6" y="15"/>
                    <a:pt x="6" y="15"/>
                  </a:cubicBezTo>
                  <a:cubicBezTo>
                    <a:pt x="12" y="15"/>
                    <a:pt x="12" y="15"/>
                    <a:pt x="12" y="15"/>
                  </a:cubicBezTo>
                  <a:cubicBezTo>
                    <a:pt x="15" y="15"/>
                    <a:pt x="16" y="13"/>
                    <a:pt x="16" y="11"/>
                  </a:cubicBezTo>
                  <a:cubicBezTo>
                    <a:pt x="16" y="9"/>
                    <a:pt x="15" y="6"/>
                    <a:pt x="13" y="6"/>
                  </a:cubicBezTo>
                  <a:lnTo>
                    <a:pt x="6" y="6"/>
                  </a:lnTo>
                  <a:close/>
                  <a:moveTo>
                    <a:pt x="24" y="33"/>
                  </a:moveTo>
                  <a:cubicBezTo>
                    <a:pt x="15" y="33"/>
                    <a:pt x="15" y="33"/>
                    <a:pt x="15" y="33"/>
                  </a:cubicBezTo>
                  <a:cubicBezTo>
                    <a:pt x="8" y="21"/>
                    <a:pt x="8" y="21"/>
                    <a:pt x="8" y="21"/>
                  </a:cubicBezTo>
                  <a:cubicBezTo>
                    <a:pt x="6" y="21"/>
                    <a:pt x="6" y="21"/>
                    <a:pt x="6" y="21"/>
                  </a:cubicBezTo>
                  <a:cubicBezTo>
                    <a:pt x="6" y="33"/>
                    <a:pt x="6" y="33"/>
                    <a:pt x="6" y="33"/>
                  </a:cubicBezTo>
                  <a:cubicBezTo>
                    <a:pt x="0" y="33"/>
                    <a:pt x="0" y="33"/>
                    <a:pt x="0" y="33"/>
                  </a:cubicBezTo>
                  <a:cubicBezTo>
                    <a:pt x="0" y="0"/>
                    <a:pt x="0" y="0"/>
                    <a:pt x="0" y="0"/>
                  </a:cubicBezTo>
                  <a:cubicBezTo>
                    <a:pt x="13" y="0"/>
                    <a:pt x="13" y="0"/>
                    <a:pt x="13" y="0"/>
                  </a:cubicBezTo>
                  <a:cubicBezTo>
                    <a:pt x="20" y="0"/>
                    <a:pt x="24" y="5"/>
                    <a:pt x="24" y="11"/>
                  </a:cubicBezTo>
                  <a:cubicBezTo>
                    <a:pt x="24" y="15"/>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0" name="Google Shape;123;p4">
              <a:extLst>
                <a:ext uri="{FF2B5EF4-FFF2-40B4-BE49-F238E27FC236}">
                  <a16:creationId xmlns:a16="http://schemas.microsoft.com/office/drawing/2014/main" id="{9B8ECF03-5F1B-8DE1-962E-B29D555489E4}"/>
                </a:ext>
              </a:extLst>
            </p:cNvPr>
            <p:cNvSpPr txBox="1"/>
            <p:nvPr/>
          </p:nvSpPr>
          <p:spPr>
            <a:xfrm>
              <a:off x="-3976669" y="2063893"/>
              <a:ext cx="165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1" name="Google Shape;124;p4">
              <a:extLst>
                <a:ext uri="{FF2B5EF4-FFF2-40B4-BE49-F238E27FC236}">
                  <a16:creationId xmlns:a16="http://schemas.microsoft.com/office/drawing/2014/main" id="{DCA5D632-B603-275F-5737-B3911E7BF9B1}"/>
                </a:ext>
              </a:extLst>
            </p:cNvPr>
            <p:cNvSpPr/>
            <p:nvPr/>
          </p:nvSpPr>
          <p:spPr>
            <a:xfrm>
              <a:off x="-3944938"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2" name="Google Shape;125;p4">
              <a:extLst>
                <a:ext uri="{FF2B5EF4-FFF2-40B4-BE49-F238E27FC236}">
                  <a16:creationId xmlns:a16="http://schemas.microsoft.com/office/drawing/2014/main" id="{07760B4D-0FEB-597B-D8BC-1156B7FBCD28}"/>
                </a:ext>
              </a:extLst>
            </p:cNvPr>
            <p:cNvSpPr/>
            <p:nvPr/>
          </p:nvSpPr>
          <p:spPr>
            <a:xfrm>
              <a:off x="-4170363" y="2182813"/>
              <a:ext cx="55563" cy="76200"/>
            </a:xfrm>
            <a:custGeom>
              <a:avLst/>
              <a:gdLst/>
              <a:ahLst/>
              <a:cxnLst/>
              <a:rect l="l" t="t" r="r" b="b"/>
              <a:pathLst>
                <a:path w="24" h="33" extrusionOk="0">
                  <a:moveTo>
                    <a:pt x="7" y="6"/>
                  </a:moveTo>
                  <a:cubicBezTo>
                    <a:pt x="7" y="15"/>
                    <a:pt x="7" y="15"/>
                    <a:pt x="7" y="15"/>
                  </a:cubicBezTo>
                  <a:cubicBezTo>
                    <a:pt x="13" y="15"/>
                    <a:pt x="13" y="15"/>
                    <a:pt x="13" y="15"/>
                  </a:cubicBezTo>
                  <a:cubicBezTo>
                    <a:pt x="15" y="15"/>
                    <a:pt x="17" y="13"/>
                    <a:pt x="17" y="11"/>
                  </a:cubicBezTo>
                  <a:cubicBezTo>
                    <a:pt x="17" y="9"/>
                    <a:pt x="15" y="6"/>
                    <a:pt x="13" y="6"/>
                  </a:cubicBezTo>
                  <a:lnTo>
                    <a:pt x="7" y="6"/>
                  </a:lnTo>
                  <a:close/>
                  <a:moveTo>
                    <a:pt x="0" y="0"/>
                  </a:moveTo>
                  <a:cubicBezTo>
                    <a:pt x="13" y="0"/>
                    <a:pt x="13" y="0"/>
                    <a:pt x="13" y="0"/>
                  </a:cubicBezTo>
                  <a:cubicBezTo>
                    <a:pt x="20" y="0"/>
                    <a:pt x="24" y="6"/>
                    <a:pt x="24" y="11"/>
                  </a:cubicBezTo>
                  <a:cubicBezTo>
                    <a:pt x="24" y="16"/>
                    <a:pt x="20" y="21"/>
                    <a:pt x="13" y="21"/>
                  </a:cubicBezTo>
                  <a:cubicBezTo>
                    <a:pt x="7" y="21"/>
                    <a:pt x="7" y="21"/>
                    <a:pt x="7" y="21"/>
                  </a:cubicBezTo>
                  <a:cubicBezTo>
                    <a:pt x="7" y="33"/>
                    <a:pt x="7" y="33"/>
                    <a:pt x="7" y="33"/>
                  </a:cubicBezTo>
                  <a:cubicBezTo>
                    <a:pt x="0" y="33"/>
                    <a:pt x="0" y="33"/>
                    <a:pt x="0" y="33"/>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3" name="Google Shape;126;p4">
              <a:extLst>
                <a:ext uri="{FF2B5EF4-FFF2-40B4-BE49-F238E27FC236}">
                  <a16:creationId xmlns:a16="http://schemas.microsoft.com/office/drawing/2014/main" id="{4680819E-2229-D8BE-9A7E-02ED0766B710}"/>
                </a:ext>
              </a:extLst>
            </p:cNvPr>
            <p:cNvSpPr/>
            <p:nvPr/>
          </p:nvSpPr>
          <p:spPr>
            <a:xfrm>
              <a:off x="-4116388" y="2182813"/>
              <a:ext cx="74613" cy="76200"/>
            </a:xfrm>
            <a:custGeom>
              <a:avLst/>
              <a:gdLst/>
              <a:ahLst/>
              <a:cxnLst/>
              <a:rect l="l" t="t" r="r" b="b"/>
              <a:pathLst>
                <a:path w="47" h="48" extrusionOk="0">
                  <a:moveTo>
                    <a:pt x="28" y="28"/>
                  </a:moveTo>
                  <a:lnTo>
                    <a:pt x="23" y="12"/>
                  </a:lnTo>
                  <a:lnTo>
                    <a:pt x="19" y="28"/>
                  </a:lnTo>
                  <a:lnTo>
                    <a:pt x="28" y="28"/>
                  </a:lnTo>
                  <a:close/>
                  <a:moveTo>
                    <a:pt x="15" y="37"/>
                  </a:moveTo>
                  <a:lnTo>
                    <a:pt x="12" y="48"/>
                  </a:lnTo>
                  <a:lnTo>
                    <a:pt x="0" y="48"/>
                  </a:lnTo>
                  <a:lnTo>
                    <a:pt x="17" y="0"/>
                  </a:lnTo>
                  <a:lnTo>
                    <a:pt x="29" y="0"/>
                  </a:lnTo>
                  <a:lnTo>
                    <a:pt x="47" y="48"/>
                  </a:lnTo>
                  <a:lnTo>
                    <a:pt x="37" y="48"/>
                  </a:lnTo>
                  <a:lnTo>
                    <a:pt x="32" y="37"/>
                  </a:lnTo>
                  <a:lnTo>
                    <a:pt x="15"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4" name="Google Shape;127;p4">
              <a:extLst>
                <a:ext uri="{FF2B5EF4-FFF2-40B4-BE49-F238E27FC236}">
                  <a16:creationId xmlns:a16="http://schemas.microsoft.com/office/drawing/2014/main" id="{F1652EFB-0158-66F8-62E4-3E51E0103201}"/>
                </a:ext>
              </a:extLst>
            </p:cNvPr>
            <p:cNvSpPr/>
            <p:nvPr/>
          </p:nvSpPr>
          <p:spPr>
            <a:xfrm>
              <a:off x="-4035425" y="2182813"/>
              <a:ext cx="58738" cy="76200"/>
            </a:xfrm>
            <a:custGeom>
              <a:avLst/>
              <a:gdLst/>
              <a:ahLst/>
              <a:cxnLst/>
              <a:rect l="l" t="t" r="r" b="b"/>
              <a:pathLst>
                <a:path w="25" h="33" extrusionOk="0">
                  <a:moveTo>
                    <a:pt x="7" y="6"/>
                  </a:moveTo>
                  <a:cubicBezTo>
                    <a:pt x="7" y="15"/>
                    <a:pt x="7" y="15"/>
                    <a:pt x="7" y="15"/>
                  </a:cubicBezTo>
                  <a:cubicBezTo>
                    <a:pt x="13" y="15"/>
                    <a:pt x="13" y="15"/>
                    <a:pt x="13" y="15"/>
                  </a:cubicBezTo>
                  <a:cubicBezTo>
                    <a:pt x="16" y="15"/>
                    <a:pt x="17" y="13"/>
                    <a:pt x="17" y="11"/>
                  </a:cubicBezTo>
                  <a:cubicBezTo>
                    <a:pt x="17" y="9"/>
                    <a:pt x="16" y="6"/>
                    <a:pt x="13" y="6"/>
                  </a:cubicBezTo>
                  <a:lnTo>
                    <a:pt x="7" y="6"/>
                  </a:lnTo>
                  <a:close/>
                  <a:moveTo>
                    <a:pt x="25" y="33"/>
                  </a:moveTo>
                  <a:cubicBezTo>
                    <a:pt x="16" y="33"/>
                    <a:pt x="16" y="33"/>
                    <a:pt x="16" y="33"/>
                  </a:cubicBezTo>
                  <a:cubicBezTo>
                    <a:pt x="9" y="21"/>
                    <a:pt x="9" y="21"/>
                    <a:pt x="9" y="21"/>
                  </a:cubicBezTo>
                  <a:cubicBezTo>
                    <a:pt x="7" y="21"/>
                    <a:pt x="7" y="21"/>
                    <a:pt x="7" y="21"/>
                  </a:cubicBezTo>
                  <a:cubicBezTo>
                    <a:pt x="7" y="33"/>
                    <a:pt x="7" y="33"/>
                    <a:pt x="7" y="33"/>
                  </a:cubicBezTo>
                  <a:cubicBezTo>
                    <a:pt x="0" y="33"/>
                    <a:pt x="0" y="33"/>
                    <a:pt x="0" y="33"/>
                  </a:cubicBezTo>
                  <a:cubicBezTo>
                    <a:pt x="0" y="0"/>
                    <a:pt x="0" y="0"/>
                    <a:pt x="0" y="0"/>
                  </a:cubicBezTo>
                  <a:cubicBezTo>
                    <a:pt x="14" y="0"/>
                    <a:pt x="14" y="0"/>
                    <a:pt x="14" y="0"/>
                  </a:cubicBezTo>
                  <a:cubicBezTo>
                    <a:pt x="21" y="0"/>
                    <a:pt x="25" y="6"/>
                    <a:pt x="25" y="11"/>
                  </a:cubicBezTo>
                  <a:cubicBezTo>
                    <a:pt x="25" y="15"/>
                    <a:pt x="22" y="20"/>
                    <a:pt x="16" y="21"/>
                  </a:cubicBezTo>
                  <a:lnTo>
                    <a:pt x="25"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5" name="Google Shape;128;p4">
              <a:extLst>
                <a:ext uri="{FF2B5EF4-FFF2-40B4-BE49-F238E27FC236}">
                  <a16:creationId xmlns:a16="http://schemas.microsoft.com/office/drawing/2014/main" id="{4FF61E4F-B8A7-7BD0-A633-5F4693A8F618}"/>
                </a:ext>
              </a:extLst>
            </p:cNvPr>
            <p:cNvSpPr txBox="1"/>
            <p:nvPr/>
          </p:nvSpPr>
          <p:spPr>
            <a:xfrm>
              <a:off x="-3962941" y="2182234"/>
              <a:ext cx="13800" cy="77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6" name="Google Shape;129;p4">
              <a:extLst>
                <a:ext uri="{FF2B5EF4-FFF2-40B4-BE49-F238E27FC236}">
                  <a16:creationId xmlns:a16="http://schemas.microsoft.com/office/drawing/2014/main" id="{9D1C8CBF-D860-7181-8CDD-93180494E559}"/>
                </a:ext>
              </a:extLst>
            </p:cNvPr>
            <p:cNvSpPr/>
            <p:nvPr/>
          </p:nvSpPr>
          <p:spPr>
            <a:xfrm>
              <a:off x="-3935413" y="2182813"/>
              <a:ext cx="55563" cy="76200"/>
            </a:xfrm>
            <a:custGeom>
              <a:avLst/>
              <a:gdLst/>
              <a:ahLst/>
              <a:cxnLst/>
              <a:rect l="l" t="t" r="r" b="b"/>
              <a:pathLst>
                <a:path w="24" h="33" extrusionOk="0">
                  <a:moveTo>
                    <a:pt x="7" y="23"/>
                  </a:moveTo>
                  <a:cubicBezTo>
                    <a:pt x="7" y="25"/>
                    <a:pt x="9" y="27"/>
                    <a:pt x="12" y="27"/>
                  </a:cubicBezTo>
                  <a:cubicBezTo>
                    <a:pt x="15" y="27"/>
                    <a:pt x="17" y="26"/>
                    <a:pt x="17" y="24"/>
                  </a:cubicBezTo>
                  <a:cubicBezTo>
                    <a:pt x="17" y="22"/>
                    <a:pt x="16" y="21"/>
                    <a:pt x="13" y="20"/>
                  </a:cubicBezTo>
                  <a:cubicBezTo>
                    <a:pt x="9" y="19"/>
                    <a:pt x="9" y="19"/>
                    <a:pt x="9" y="19"/>
                  </a:cubicBezTo>
                  <a:cubicBezTo>
                    <a:pt x="2" y="17"/>
                    <a:pt x="1" y="12"/>
                    <a:pt x="1" y="10"/>
                  </a:cubicBezTo>
                  <a:cubicBezTo>
                    <a:pt x="1" y="4"/>
                    <a:pt x="6" y="0"/>
                    <a:pt x="12" y="0"/>
                  </a:cubicBezTo>
                  <a:cubicBezTo>
                    <a:pt x="18" y="0"/>
                    <a:pt x="23" y="4"/>
                    <a:pt x="23" y="10"/>
                  </a:cubicBezTo>
                  <a:cubicBezTo>
                    <a:pt x="16" y="10"/>
                    <a:pt x="16" y="10"/>
                    <a:pt x="16" y="10"/>
                  </a:cubicBezTo>
                  <a:cubicBezTo>
                    <a:pt x="16" y="8"/>
                    <a:pt x="15" y="6"/>
                    <a:pt x="12" y="6"/>
                  </a:cubicBezTo>
                  <a:cubicBezTo>
                    <a:pt x="9" y="6"/>
                    <a:pt x="8" y="7"/>
                    <a:pt x="8" y="9"/>
                  </a:cubicBezTo>
                  <a:cubicBezTo>
                    <a:pt x="8" y="10"/>
                    <a:pt x="8" y="12"/>
                    <a:pt x="11" y="13"/>
                  </a:cubicBezTo>
                  <a:cubicBezTo>
                    <a:pt x="15" y="14"/>
                    <a:pt x="15" y="14"/>
                    <a:pt x="15" y="14"/>
                  </a:cubicBezTo>
                  <a:cubicBezTo>
                    <a:pt x="23" y="16"/>
                    <a:pt x="24" y="21"/>
                    <a:pt x="24" y="24"/>
                  </a:cubicBezTo>
                  <a:cubicBezTo>
                    <a:pt x="24" y="30"/>
                    <a:pt x="18" y="33"/>
                    <a:pt x="12" y="33"/>
                  </a:cubicBezTo>
                  <a:cubicBezTo>
                    <a:pt x="5" y="33"/>
                    <a:pt x="0" y="29"/>
                    <a:pt x="0" y="23"/>
                  </a:cubicBezTo>
                  <a:lnTo>
                    <a:pt x="7"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7" name="Google Shape;130;p4">
              <a:extLst>
                <a:ext uri="{FF2B5EF4-FFF2-40B4-BE49-F238E27FC236}">
                  <a16:creationId xmlns:a16="http://schemas.microsoft.com/office/drawing/2014/main" id="{B03850A5-8300-4749-716E-800291FB367F}"/>
                </a:ext>
              </a:extLst>
            </p:cNvPr>
            <p:cNvSpPr/>
            <p:nvPr/>
          </p:nvSpPr>
          <p:spPr>
            <a:xfrm>
              <a:off x="-4189413" y="2301875"/>
              <a:ext cx="57150" cy="76200"/>
            </a:xfrm>
            <a:custGeom>
              <a:avLst/>
              <a:gdLst/>
              <a:ahLst/>
              <a:cxnLst/>
              <a:rect l="l" t="t" r="r" b="b"/>
              <a:pathLst>
                <a:path w="36" h="48" extrusionOk="0">
                  <a:moveTo>
                    <a:pt x="0" y="0"/>
                  </a:moveTo>
                  <a:lnTo>
                    <a:pt x="36" y="0"/>
                  </a:lnTo>
                  <a:lnTo>
                    <a:pt x="36" y="10"/>
                  </a:lnTo>
                  <a:lnTo>
                    <a:pt x="24" y="10"/>
                  </a:lnTo>
                  <a:lnTo>
                    <a:pt x="24" y="48"/>
                  </a:lnTo>
                  <a:lnTo>
                    <a:pt x="14" y="48"/>
                  </a:lnTo>
                  <a:lnTo>
                    <a:pt x="14" y="10"/>
                  </a:lnTo>
                  <a:lnTo>
                    <a:pt x="0" y="1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8" name="Google Shape;131;p4">
              <a:extLst>
                <a:ext uri="{FF2B5EF4-FFF2-40B4-BE49-F238E27FC236}">
                  <a16:creationId xmlns:a16="http://schemas.microsoft.com/office/drawing/2014/main" id="{B0E25EA2-3A67-0681-6877-78FA4846A001}"/>
                </a:ext>
              </a:extLst>
            </p:cNvPr>
            <p:cNvSpPr/>
            <p:nvPr/>
          </p:nvSpPr>
          <p:spPr>
            <a:xfrm>
              <a:off x="-4121150" y="2301875"/>
              <a:ext cx="60325" cy="76200"/>
            </a:xfrm>
            <a:custGeom>
              <a:avLst/>
              <a:gdLst/>
              <a:ahLst/>
              <a:cxnLst/>
              <a:rect l="l" t="t" r="r" b="b"/>
              <a:pathLst>
                <a:path w="26" h="33" extrusionOk="0">
                  <a:moveTo>
                    <a:pt x="19" y="21"/>
                  </a:moveTo>
                  <a:cubicBezTo>
                    <a:pt x="19" y="0"/>
                    <a:pt x="19" y="0"/>
                    <a:pt x="19" y="0"/>
                  </a:cubicBezTo>
                  <a:cubicBezTo>
                    <a:pt x="26" y="0"/>
                    <a:pt x="26" y="0"/>
                    <a:pt x="26" y="0"/>
                  </a:cubicBezTo>
                  <a:cubicBezTo>
                    <a:pt x="26" y="21"/>
                    <a:pt x="26" y="21"/>
                    <a:pt x="26" y="21"/>
                  </a:cubicBezTo>
                  <a:cubicBezTo>
                    <a:pt x="26" y="29"/>
                    <a:pt x="20" y="33"/>
                    <a:pt x="13" y="33"/>
                  </a:cubicBezTo>
                  <a:cubicBezTo>
                    <a:pt x="6" y="33"/>
                    <a:pt x="0" y="29"/>
                    <a:pt x="0" y="21"/>
                  </a:cubicBezTo>
                  <a:cubicBezTo>
                    <a:pt x="0" y="0"/>
                    <a:pt x="0" y="0"/>
                    <a:pt x="0" y="0"/>
                  </a:cubicBezTo>
                  <a:cubicBezTo>
                    <a:pt x="7" y="0"/>
                    <a:pt x="7" y="0"/>
                    <a:pt x="7" y="0"/>
                  </a:cubicBezTo>
                  <a:cubicBezTo>
                    <a:pt x="7" y="21"/>
                    <a:pt x="7" y="21"/>
                    <a:pt x="7" y="21"/>
                  </a:cubicBezTo>
                  <a:cubicBezTo>
                    <a:pt x="7" y="25"/>
                    <a:pt x="10" y="27"/>
                    <a:pt x="13" y="27"/>
                  </a:cubicBezTo>
                  <a:cubicBezTo>
                    <a:pt x="16" y="27"/>
                    <a:pt x="19" y="25"/>
                    <a:pt x="19" y="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9" name="Google Shape;132;p4">
              <a:extLst>
                <a:ext uri="{FF2B5EF4-FFF2-40B4-BE49-F238E27FC236}">
                  <a16:creationId xmlns:a16="http://schemas.microsoft.com/office/drawing/2014/main" id="{427706E7-F5B0-792D-249E-209E0C7D4BDB}"/>
                </a:ext>
              </a:extLst>
            </p:cNvPr>
            <p:cNvSpPr/>
            <p:nvPr/>
          </p:nvSpPr>
          <p:spPr>
            <a:xfrm>
              <a:off x="-4044950" y="2301875"/>
              <a:ext cx="57150" cy="76200"/>
            </a:xfrm>
            <a:custGeom>
              <a:avLst/>
              <a:gdLst/>
              <a:ahLst/>
              <a:cxnLst/>
              <a:rect l="l" t="t" r="r" b="b"/>
              <a:pathLst>
                <a:path w="24" h="33" extrusionOk="0">
                  <a:moveTo>
                    <a:pt x="7" y="6"/>
                  </a:moveTo>
                  <a:cubicBezTo>
                    <a:pt x="7" y="16"/>
                    <a:pt x="7" y="16"/>
                    <a:pt x="7" y="16"/>
                  </a:cubicBezTo>
                  <a:cubicBezTo>
                    <a:pt x="13" y="16"/>
                    <a:pt x="13" y="16"/>
                    <a:pt x="13" y="16"/>
                  </a:cubicBezTo>
                  <a:cubicBezTo>
                    <a:pt x="15" y="16"/>
                    <a:pt x="17" y="13"/>
                    <a:pt x="17" y="11"/>
                  </a:cubicBezTo>
                  <a:cubicBezTo>
                    <a:pt x="17" y="9"/>
                    <a:pt x="15" y="6"/>
                    <a:pt x="13" y="6"/>
                  </a:cubicBezTo>
                  <a:lnTo>
                    <a:pt x="7" y="6"/>
                  </a:lnTo>
                  <a:close/>
                  <a:moveTo>
                    <a:pt x="24" y="33"/>
                  </a:moveTo>
                  <a:cubicBezTo>
                    <a:pt x="16" y="33"/>
                    <a:pt x="16" y="33"/>
                    <a:pt x="16" y="33"/>
                  </a:cubicBezTo>
                  <a:cubicBezTo>
                    <a:pt x="8" y="22"/>
                    <a:pt x="8" y="22"/>
                    <a:pt x="8" y="22"/>
                  </a:cubicBezTo>
                  <a:cubicBezTo>
                    <a:pt x="7" y="22"/>
                    <a:pt x="7" y="22"/>
                    <a:pt x="7" y="22"/>
                  </a:cubicBezTo>
                  <a:cubicBezTo>
                    <a:pt x="7" y="33"/>
                    <a:pt x="7" y="33"/>
                    <a:pt x="7" y="33"/>
                  </a:cubicBezTo>
                  <a:cubicBezTo>
                    <a:pt x="0" y="33"/>
                    <a:pt x="0" y="33"/>
                    <a:pt x="0" y="33"/>
                  </a:cubicBezTo>
                  <a:cubicBezTo>
                    <a:pt x="0" y="0"/>
                    <a:pt x="0" y="0"/>
                    <a:pt x="0" y="0"/>
                  </a:cubicBezTo>
                  <a:cubicBezTo>
                    <a:pt x="13" y="0"/>
                    <a:pt x="13" y="0"/>
                    <a:pt x="13" y="0"/>
                  </a:cubicBezTo>
                  <a:cubicBezTo>
                    <a:pt x="21" y="0"/>
                    <a:pt x="24" y="6"/>
                    <a:pt x="24" y="11"/>
                  </a:cubicBezTo>
                  <a:cubicBezTo>
                    <a:pt x="24" y="16"/>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0" name="Google Shape;133;p4">
              <a:extLst>
                <a:ext uri="{FF2B5EF4-FFF2-40B4-BE49-F238E27FC236}">
                  <a16:creationId xmlns:a16="http://schemas.microsoft.com/office/drawing/2014/main" id="{F703A254-0D5E-5C6A-4EF4-C97D957B609E}"/>
                </a:ext>
              </a:extLst>
            </p:cNvPr>
            <p:cNvSpPr txBox="1"/>
            <p:nvPr/>
          </p:nvSpPr>
          <p:spPr>
            <a:xfrm>
              <a:off x="-3975296" y="2301950"/>
              <a:ext cx="177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1" name="Google Shape;134;p4">
              <a:extLst>
                <a:ext uri="{FF2B5EF4-FFF2-40B4-BE49-F238E27FC236}">
                  <a16:creationId xmlns:a16="http://schemas.microsoft.com/office/drawing/2014/main" id="{3288EC40-5116-AF50-00D0-3E8F73F2D09A}"/>
                </a:ext>
              </a:extLst>
            </p:cNvPr>
            <p:cNvSpPr/>
            <p:nvPr/>
          </p:nvSpPr>
          <p:spPr>
            <a:xfrm>
              <a:off x="-3940175" y="2301875"/>
              <a:ext cx="57150" cy="76200"/>
            </a:xfrm>
            <a:custGeom>
              <a:avLst/>
              <a:gdLst/>
              <a:ahLst/>
              <a:cxnLst/>
              <a:rect l="l" t="t" r="r" b="b"/>
              <a:pathLst>
                <a:path w="36" h="48" extrusionOk="0">
                  <a:moveTo>
                    <a:pt x="36" y="48"/>
                  </a:moveTo>
                  <a:lnTo>
                    <a:pt x="27" y="48"/>
                  </a:lnTo>
                  <a:lnTo>
                    <a:pt x="9" y="19"/>
                  </a:lnTo>
                  <a:lnTo>
                    <a:pt x="9" y="48"/>
                  </a:lnTo>
                  <a:lnTo>
                    <a:pt x="0" y="48"/>
                  </a:lnTo>
                  <a:lnTo>
                    <a:pt x="0" y="0"/>
                  </a:lnTo>
                  <a:lnTo>
                    <a:pt x="9" y="0"/>
                  </a:lnTo>
                  <a:lnTo>
                    <a:pt x="25" y="29"/>
                  </a:lnTo>
                  <a:lnTo>
                    <a:pt x="25" y="0"/>
                  </a:lnTo>
                  <a:lnTo>
                    <a:pt x="36" y="0"/>
                  </a:lnTo>
                  <a:lnTo>
                    <a:pt x="36"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2" name="Google Shape;135;p4">
              <a:extLst>
                <a:ext uri="{FF2B5EF4-FFF2-40B4-BE49-F238E27FC236}">
                  <a16:creationId xmlns:a16="http://schemas.microsoft.com/office/drawing/2014/main" id="{E4B51C13-C99A-B493-DB8C-D8A6C41F235E}"/>
                </a:ext>
              </a:extLst>
            </p:cNvPr>
            <p:cNvSpPr/>
            <p:nvPr/>
          </p:nvSpPr>
          <p:spPr>
            <a:xfrm>
              <a:off x="-4341813"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6"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3" name="Google Shape;136;p4">
              <a:extLst>
                <a:ext uri="{FF2B5EF4-FFF2-40B4-BE49-F238E27FC236}">
                  <a16:creationId xmlns:a16="http://schemas.microsoft.com/office/drawing/2014/main" id="{DC24821C-18DE-B546-5125-E5DC03F3224A}"/>
                </a:ext>
              </a:extLst>
            </p:cNvPr>
            <p:cNvSpPr/>
            <p:nvPr/>
          </p:nvSpPr>
          <p:spPr>
            <a:xfrm>
              <a:off x="-4249738" y="2422525"/>
              <a:ext cx="74613" cy="74613"/>
            </a:xfrm>
            <a:custGeom>
              <a:avLst/>
              <a:gdLst/>
              <a:ahLst/>
              <a:cxnLst/>
              <a:rect l="l" t="t" r="r" b="b"/>
              <a:pathLst>
                <a:path w="47" h="47" extrusionOk="0">
                  <a:moveTo>
                    <a:pt x="28" y="26"/>
                  </a:moveTo>
                  <a:lnTo>
                    <a:pt x="24" y="10"/>
                  </a:lnTo>
                  <a:lnTo>
                    <a:pt x="19" y="26"/>
                  </a:lnTo>
                  <a:lnTo>
                    <a:pt x="28" y="26"/>
                  </a:lnTo>
                  <a:close/>
                  <a:moveTo>
                    <a:pt x="15" y="35"/>
                  </a:moveTo>
                  <a:lnTo>
                    <a:pt x="11" y="47"/>
                  </a:lnTo>
                  <a:lnTo>
                    <a:pt x="0" y="47"/>
                  </a:lnTo>
                  <a:lnTo>
                    <a:pt x="18" y="0"/>
                  </a:lnTo>
                  <a:lnTo>
                    <a:pt x="30" y="0"/>
                  </a:lnTo>
                  <a:lnTo>
                    <a:pt x="47" y="47"/>
                  </a:lnTo>
                  <a:lnTo>
                    <a:pt x="36" y="47"/>
                  </a:lnTo>
                  <a:lnTo>
                    <a:pt x="33" y="35"/>
                  </a:lnTo>
                  <a:lnTo>
                    <a:pt x="15"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4" name="Google Shape;137;p4">
              <a:extLst>
                <a:ext uri="{FF2B5EF4-FFF2-40B4-BE49-F238E27FC236}">
                  <a16:creationId xmlns:a16="http://schemas.microsoft.com/office/drawing/2014/main" id="{FA8AD228-1BE4-E342-1988-EA10E02CB7AA}"/>
                </a:ext>
              </a:extLst>
            </p:cNvPr>
            <p:cNvSpPr/>
            <p:nvPr/>
          </p:nvSpPr>
          <p:spPr>
            <a:xfrm>
              <a:off x="-4167188" y="2422525"/>
              <a:ext cx="55563" cy="74613"/>
            </a:xfrm>
            <a:custGeom>
              <a:avLst/>
              <a:gdLst/>
              <a:ahLst/>
              <a:cxnLst/>
              <a:rect l="l" t="t" r="r" b="b"/>
              <a:pathLst>
                <a:path w="24" h="32" extrusionOk="0">
                  <a:moveTo>
                    <a:pt x="7" y="6"/>
                  </a:moveTo>
                  <a:cubicBezTo>
                    <a:pt x="7" y="15"/>
                    <a:pt x="7" y="15"/>
                    <a:pt x="7" y="15"/>
                  </a:cubicBezTo>
                  <a:cubicBezTo>
                    <a:pt x="13" y="15"/>
                    <a:pt x="13" y="15"/>
                    <a:pt x="13" y="15"/>
                  </a:cubicBezTo>
                  <a:cubicBezTo>
                    <a:pt x="16" y="15"/>
                    <a:pt x="17" y="12"/>
                    <a:pt x="17" y="10"/>
                  </a:cubicBezTo>
                  <a:cubicBezTo>
                    <a:pt x="17" y="8"/>
                    <a:pt x="16" y="6"/>
                    <a:pt x="13" y="6"/>
                  </a:cubicBezTo>
                  <a:lnTo>
                    <a:pt x="7" y="6"/>
                  </a:lnTo>
                  <a:close/>
                  <a:moveTo>
                    <a:pt x="24" y="32"/>
                  </a:moveTo>
                  <a:cubicBezTo>
                    <a:pt x="16" y="32"/>
                    <a:pt x="16" y="32"/>
                    <a:pt x="16" y="32"/>
                  </a:cubicBezTo>
                  <a:cubicBezTo>
                    <a:pt x="9" y="21"/>
                    <a:pt x="9" y="21"/>
                    <a:pt x="9" y="21"/>
                  </a:cubicBezTo>
                  <a:cubicBezTo>
                    <a:pt x="7" y="21"/>
                    <a:pt x="7" y="21"/>
                    <a:pt x="7" y="21"/>
                  </a:cubicBezTo>
                  <a:cubicBezTo>
                    <a:pt x="7" y="32"/>
                    <a:pt x="7" y="32"/>
                    <a:pt x="7" y="32"/>
                  </a:cubicBezTo>
                  <a:cubicBezTo>
                    <a:pt x="0" y="32"/>
                    <a:pt x="0" y="32"/>
                    <a:pt x="0" y="32"/>
                  </a:cubicBezTo>
                  <a:cubicBezTo>
                    <a:pt x="0" y="0"/>
                    <a:pt x="0" y="0"/>
                    <a:pt x="0" y="0"/>
                  </a:cubicBezTo>
                  <a:cubicBezTo>
                    <a:pt x="14" y="0"/>
                    <a:pt x="14" y="0"/>
                    <a:pt x="14" y="0"/>
                  </a:cubicBezTo>
                  <a:cubicBezTo>
                    <a:pt x="21" y="0"/>
                    <a:pt x="24" y="5"/>
                    <a:pt x="24" y="10"/>
                  </a:cubicBezTo>
                  <a:cubicBezTo>
                    <a:pt x="24" y="15"/>
                    <a:pt x="22"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5" name="Google Shape;138;p4">
              <a:extLst>
                <a:ext uri="{FF2B5EF4-FFF2-40B4-BE49-F238E27FC236}">
                  <a16:creationId xmlns:a16="http://schemas.microsoft.com/office/drawing/2014/main" id="{D5756566-03AD-6A5B-CC99-F82C29BF428E}"/>
                </a:ext>
              </a:extLst>
            </p:cNvPr>
            <p:cNvSpPr/>
            <p:nvPr/>
          </p:nvSpPr>
          <p:spPr>
            <a:xfrm>
              <a:off x="-4100513" y="2419350"/>
              <a:ext cx="53975" cy="79375"/>
            </a:xfrm>
            <a:custGeom>
              <a:avLst/>
              <a:gdLst/>
              <a:ahLst/>
              <a:cxnLst/>
              <a:rect l="l" t="t" r="r" b="b"/>
              <a:pathLst>
                <a:path w="23" h="34" extrusionOk="0">
                  <a:moveTo>
                    <a:pt x="7" y="24"/>
                  </a:moveTo>
                  <a:cubicBezTo>
                    <a:pt x="7" y="26"/>
                    <a:pt x="8" y="28"/>
                    <a:pt x="12" y="28"/>
                  </a:cubicBezTo>
                  <a:cubicBezTo>
                    <a:pt x="14" y="28"/>
                    <a:pt x="16" y="26"/>
                    <a:pt x="16" y="24"/>
                  </a:cubicBezTo>
                  <a:cubicBezTo>
                    <a:pt x="16" y="23"/>
                    <a:pt x="16" y="21"/>
                    <a:pt x="12" y="20"/>
                  </a:cubicBezTo>
                  <a:cubicBezTo>
                    <a:pt x="8" y="19"/>
                    <a:pt x="8" y="19"/>
                    <a:pt x="8" y="19"/>
                  </a:cubicBezTo>
                  <a:cubicBezTo>
                    <a:pt x="1" y="17"/>
                    <a:pt x="0" y="13"/>
                    <a:pt x="0" y="10"/>
                  </a:cubicBezTo>
                  <a:cubicBezTo>
                    <a:pt x="0" y="4"/>
                    <a:pt x="5" y="0"/>
                    <a:pt x="11" y="0"/>
                  </a:cubicBezTo>
                  <a:cubicBezTo>
                    <a:pt x="18" y="0"/>
                    <a:pt x="22" y="4"/>
                    <a:pt x="22" y="10"/>
                  </a:cubicBezTo>
                  <a:cubicBezTo>
                    <a:pt x="15" y="10"/>
                    <a:pt x="15" y="10"/>
                    <a:pt x="15" y="10"/>
                  </a:cubicBezTo>
                  <a:cubicBezTo>
                    <a:pt x="15" y="8"/>
                    <a:pt x="14" y="7"/>
                    <a:pt x="11" y="7"/>
                  </a:cubicBezTo>
                  <a:cubicBezTo>
                    <a:pt x="9" y="7"/>
                    <a:pt x="7" y="8"/>
                    <a:pt x="7" y="10"/>
                  </a:cubicBezTo>
                  <a:cubicBezTo>
                    <a:pt x="7" y="11"/>
                    <a:pt x="7" y="12"/>
                    <a:pt x="10" y="13"/>
                  </a:cubicBezTo>
                  <a:cubicBezTo>
                    <a:pt x="14" y="14"/>
                    <a:pt x="14" y="14"/>
                    <a:pt x="14" y="14"/>
                  </a:cubicBezTo>
                  <a:cubicBezTo>
                    <a:pt x="22" y="17"/>
                    <a:pt x="23" y="21"/>
                    <a:pt x="23" y="24"/>
                  </a:cubicBezTo>
                  <a:cubicBezTo>
                    <a:pt x="23" y="31"/>
                    <a:pt x="17" y="34"/>
                    <a:pt x="12" y="34"/>
                  </a:cubicBezTo>
                  <a:cubicBezTo>
                    <a:pt x="4" y="34"/>
                    <a:pt x="0" y="29"/>
                    <a:pt x="0" y="24"/>
                  </a:cubicBezTo>
                  <a:lnTo>
                    <a:pt x="7"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6" name="Google Shape;139;p4">
              <a:extLst>
                <a:ext uri="{FF2B5EF4-FFF2-40B4-BE49-F238E27FC236}">
                  <a16:creationId xmlns:a16="http://schemas.microsoft.com/office/drawing/2014/main" id="{CD2DE7D4-C272-FD1C-DF72-2E84A3B9BE0B}"/>
                </a:ext>
              </a:extLst>
            </p:cNvPr>
            <p:cNvSpPr/>
            <p:nvPr/>
          </p:nvSpPr>
          <p:spPr>
            <a:xfrm>
              <a:off x="-4041775" y="2422525"/>
              <a:ext cx="74613" cy="74613"/>
            </a:xfrm>
            <a:custGeom>
              <a:avLst/>
              <a:gdLst/>
              <a:ahLst/>
              <a:cxnLst/>
              <a:rect l="l" t="t" r="r" b="b"/>
              <a:pathLst>
                <a:path w="47" h="47" extrusionOk="0">
                  <a:moveTo>
                    <a:pt x="28" y="26"/>
                  </a:moveTo>
                  <a:lnTo>
                    <a:pt x="23" y="10"/>
                  </a:lnTo>
                  <a:lnTo>
                    <a:pt x="17" y="26"/>
                  </a:lnTo>
                  <a:lnTo>
                    <a:pt x="28" y="26"/>
                  </a:lnTo>
                  <a:close/>
                  <a:moveTo>
                    <a:pt x="14" y="35"/>
                  </a:moveTo>
                  <a:lnTo>
                    <a:pt x="10" y="47"/>
                  </a:lnTo>
                  <a:lnTo>
                    <a:pt x="0" y="47"/>
                  </a:lnTo>
                  <a:lnTo>
                    <a:pt x="17" y="0"/>
                  </a:lnTo>
                  <a:lnTo>
                    <a:pt x="28" y="0"/>
                  </a:lnTo>
                  <a:lnTo>
                    <a:pt x="47" y="47"/>
                  </a:lnTo>
                  <a:lnTo>
                    <a:pt x="35" y="47"/>
                  </a:lnTo>
                  <a:lnTo>
                    <a:pt x="31" y="35"/>
                  </a:lnTo>
                  <a:lnTo>
                    <a:pt x="14"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7" name="Google Shape;140;p4">
              <a:extLst>
                <a:ext uri="{FF2B5EF4-FFF2-40B4-BE49-F238E27FC236}">
                  <a16:creationId xmlns:a16="http://schemas.microsoft.com/office/drawing/2014/main" id="{116012CB-C346-6707-06BC-7CB059D12653}"/>
                </a:ext>
              </a:extLst>
            </p:cNvPr>
            <p:cNvSpPr/>
            <p:nvPr/>
          </p:nvSpPr>
          <p:spPr>
            <a:xfrm>
              <a:off x="-3971925"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7"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grpSp>
      <p:sp>
        <p:nvSpPr>
          <p:cNvPr id="39" name="Google Shape;154;p7">
            <a:extLst>
              <a:ext uri="{FF2B5EF4-FFF2-40B4-BE49-F238E27FC236}">
                <a16:creationId xmlns:a16="http://schemas.microsoft.com/office/drawing/2014/main" id="{C875DCE9-4505-AF85-A0F6-9826B00A9FE5}"/>
              </a:ext>
            </a:extLst>
          </p:cNvPr>
          <p:cNvSpPr txBox="1">
            <a:spLocks noGrp="1"/>
          </p:cNvSpPr>
          <p:nvPr>
            <p:ph type="ctrTitle"/>
          </p:nvPr>
        </p:nvSpPr>
        <p:spPr>
          <a:xfrm>
            <a:off x="6096000" y="1177525"/>
            <a:ext cx="5207000" cy="25662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sz="2400" dirty="0"/>
              <a:t>We are in the fight of our lives, and we are losing … And our planet is fast approaching tipping points that will make climate chaos irreversible.</a:t>
            </a:r>
            <a:br>
              <a:rPr lang="en-US" sz="2400" dirty="0"/>
            </a:br>
            <a:br>
              <a:rPr lang="en-US" sz="2400" dirty="0"/>
            </a:br>
            <a:r>
              <a:rPr lang="en-US" sz="2400" dirty="0"/>
              <a:t>“We are on a highway to </a:t>
            </a:r>
            <a:br>
              <a:rPr lang="en-US" sz="2400" dirty="0"/>
            </a:br>
            <a:r>
              <a:rPr lang="en-US" sz="2400" dirty="0"/>
              <a:t>climate hell with our foot </a:t>
            </a:r>
            <a:br>
              <a:rPr lang="en-US" sz="2400" dirty="0"/>
            </a:br>
            <a:r>
              <a:rPr lang="en-US" sz="2400" dirty="0"/>
              <a:t>on the accelerator.”</a:t>
            </a:r>
            <a:br>
              <a:rPr lang="en-US" sz="2400" dirty="0"/>
            </a:br>
            <a:br>
              <a:rPr lang="en-US" sz="2400" dirty="0"/>
            </a:br>
            <a:endParaRPr sz="2400" dirty="0"/>
          </a:p>
        </p:txBody>
      </p:sp>
      <p:sp>
        <p:nvSpPr>
          <p:cNvPr id="40" name="Google Shape;154;p7">
            <a:extLst>
              <a:ext uri="{FF2B5EF4-FFF2-40B4-BE49-F238E27FC236}">
                <a16:creationId xmlns:a16="http://schemas.microsoft.com/office/drawing/2014/main" id="{F4A92C80-E961-EE60-042F-8709BD9E6212}"/>
              </a:ext>
            </a:extLst>
          </p:cNvPr>
          <p:cNvSpPr txBox="1">
            <a:spLocks/>
          </p:cNvSpPr>
          <p:nvPr/>
        </p:nvSpPr>
        <p:spPr>
          <a:xfrm>
            <a:off x="6096000" y="3717525"/>
            <a:ext cx="5207000" cy="117197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300"/>
              <a:buFont typeface="Arial"/>
              <a:buNone/>
              <a:defRPr sz="5300" b="1" i="0" u="none" strike="noStrike" cap="none">
                <a:solidFill>
                  <a:schemeClr val="dk1"/>
                </a:solidFill>
                <a:latin typeface="Gill Sans"/>
                <a:ea typeface="Gill Sans"/>
                <a:cs typeface="Gill Sans"/>
                <a:sym typeface="Gill Sans"/>
              </a:defRPr>
            </a:lvl1pPr>
            <a:lvl2pPr marR="0" lvl="1"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9pPr>
          </a:lstStyle>
          <a:p>
            <a:pPr algn="r"/>
            <a:r>
              <a:rPr lang="en-US" sz="1400" dirty="0"/>
              <a:t>António Guterres</a:t>
            </a:r>
          </a:p>
          <a:p>
            <a:pPr algn="r"/>
            <a:r>
              <a:rPr lang="en-US" sz="1400" dirty="0"/>
              <a:t>Secretary-General of the United Nations</a:t>
            </a:r>
          </a:p>
          <a:p>
            <a:pPr algn="r"/>
            <a:endParaRPr lang="en-US" sz="1400" dirty="0"/>
          </a:p>
          <a:p>
            <a:pPr algn="r"/>
            <a:r>
              <a:rPr lang="en-US" sz="1400" dirty="0"/>
              <a:t>Nov 7, 2022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Analysis on </a:t>
            </a:r>
            <a:r>
              <a:rPr lang="en-SG" dirty="0" err="1"/>
              <a:t>Zmijewski</a:t>
            </a:r>
            <a:r>
              <a:rPr lang="en-SG" dirty="0"/>
              <a:t> Score</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p:txBody>
          <a:bodyPr/>
          <a:lstStyle/>
          <a:p>
            <a:r>
              <a:rPr lang="en-SG" dirty="0"/>
              <a:t>What is a sustainability report’s influence on the company’s valuation by investors? </a:t>
            </a:r>
            <a:r>
              <a:rPr lang="en-SG" dirty="0">
                <a:highlight>
                  <a:srgbClr val="C0C0C0"/>
                </a:highlight>
              </a:rPr>
              <a:t>[RQ2,3]</a:t>
            </a:r>
            <a:endParaRPr lang="en-SG"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CB314A0E-8108-ADC6-5A15-96A826CD6596}"/>
                  </a:ext>
                </a:extLst>
              </p:cNvPr>
              <p:cNvGraphicFramePr>
                <a:graphicFrameLocks noGrp="1"/>
              </p:cNvGraphicFramePr>
              <p:nvPr>
                <p:extLst>
                  <p:ext uri="{D42A27DB-BD31-4B8C-83A1-F6EECF244321}">
                    <p14:modId xmlns:p14="http://schemas.microsoft.com/office/powerpoint/2010/main" val="4270983962"/>
                  </p:ext>
                </p:extLst>
              </p:nvPr>
            </p:nvGraphicFramePr>
            <p:xfrm>
              <a:off x="6325658" y="1552599"/>
              <a:ext cx="5129739" cy="4991328"/>
            </p:xfrm>
            <a:graphic>
              <a:graphicData uri="http://schemas.openxmlformats.org/drawingml/2006/table">
                <a:tbl>
                  <a:tblPr firstRow="1" firstCol="1" bandRow="1">
                    <a:tableStyleId>{3B4B98B0-60AC-42C2-AFA5-B58CD77FA1E5}</a:tableStyleId>
                  </a:tblPr>
                  <a:tblGrid>
                    <a:gridCol w="1059689">
                      <a:extLst>
                        <a:ext uri="{9D8B030D-6E8A-4147-A177-3AD203B41FA5}">
                          <a16:colId xmlns:a16="http://schemas.microsoft.com/office/drawing/2014/main" val="751178405"/>
                        </a:ext>
                      </a:extLst>
                    </a:gridCol>
                    <a:gridCol w="677925">
                      <a:extLst>
                        <a:ext uri="{9D8B030D-6E8A-4147-A177-3AD203B41FA5}">
                          <a16:colId xmlns:a16="http://schemas.microsoft.com/office/drawing/2014/main" val="2542726602"/>
                        </a:ext>
                      </a:extLst>
                    </a:gridCol>
                    <a:gridCol w="678550">
                      <a:extLst>
                        <a:ext uri="{9D8B030D-6E8A-4147-A177-3AD203B41FA5}">
                          <a16:colId xmlns:a16="http://schemas.microsoft.com/office/drawing/2014/main" val="974387449"/>
                        </a:ext>
                      </a:extLst>
                    </a:gridCol>
                    <a:gridCol w="678550">
                      <a:extLst>
                        <a:ext uri="{9D8B030D-6E8A-4147-A177-3AD203B41FA5}">
                          <a16:colId xmlns:a16="http://schemas.microsoft.com/office/drawing/2014/main" val="2501514980"/>
                        </a:ext>
                      </a:extLst>
                    </a:gridCol>
                    <a:gridCol w="677925">
                      <a:extLst>
                        <a:ext uri="{9D8B030D-6E8A-4147-A177-3AD203B41FA5}">
                          <a16:colId xmlns:a16="http://schemas.microsoft.com/office/drawing/2014/main" val="770444813"/>
                        </a:ext>
                      </a:extLst>
                    </a:gridCol>
                    <a:gridCol w="678550">
                      <a:extLst>
                        <a:ext uri="{9D8B030D-6E8A-4147-A177-3AD203B41FA5}">
                          <a16:colId xmlns:a16="http://schemas.microsoft.com/office/drawing/2014/main" val="47360954"/>
                        </a:ext>
                      </a:extLst>
                    </a:gridCol>
                    <a:gridCol w="678550">
                      <a:extLst>
                        <a:ext uri="{9D8B030D-6E8A-4147-A177-3AD203B41FA5}">
                          <a16:colId xmlns:a16="http://schemas.microsoft.com/office/drawing/2014/main" val="4292425118"/>
                        </a:ext>
                      </a:extLst>
                    </a:gridCol>
                  </a:tblGrid>
                  <a:tr h="252879">
                    <a:tc>
                      <a:txBody>
                        <a:bodyPr/>
                        <a:lstStyle/>
                        <a:p>
                          <a:pPr algn="just">
                            <a:lnSpc>
                              <a:spcPct val="150000"/>
                            </a:lnSpc>
                          </a:pPr>
                          <a:r>
                            <a:rPr lang="en-SG" sz="1000">
                              <a:effectLst/>
                              <a:latin typeface="Gill Sans" panose="020B0604020202020204" charset="0"/>
                            </a:rPr>
                            <a:t> </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gridSpan="2">
                      <a:txBody>
                        <a:bodyPr/>
                        <a:lstStyle/>
                        <a:p>
                          <a:pPr algn="ctr">
                            <a:lnSpc>
                              <a:spcPct val="150000"/>
                            </a:lnSpc>
                          </a:pPr>
                          <a:r>
                            <a:rPr lang="en-SG" sz="1000">
                              <a:effectLst/>
                              <a:latin typeface="Gill Sans" panose="020B0604020202020204" charset="0"/>
                            </a:rPr>
                            <a:t>RQ 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hMerge="1">
                      <a:txBody>
                        <a:bodyPr/>
                        <a:lstStyle/>
                        <a:p>
                          <a:endParaRPr lang="en-SG"/>
                        </a:p>
                      </a:txBody>
                      <a:tcPr/>
                    </a:tc>
                    <a:tc gridSpan="2">
                      <a:txBody>
                        <a:bodyPr/>
                        <a:lstStyle/>
                        <a:p>
                          <a:pPr algn="ctr">
                            <a:lnSpc>
                              <a:spcPct val="150000"/>
                            </a:lnSpc>
                          </a:pPr>
                          <a:r>
                            <a:rPr lang="en-SG" sz="1000">
                              <a:effectLst/>
                              <a:latin typeface="Gill Sans" panose="020B0604020202020204" charset="0"/>
                            </a:rPr>
                            <a:t>RQ 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hMerge="1">
                      <a:txBody>
                        <a:bodyPr/>
                        <a:lstStyle/>
                        <a:p>
                          <a:endParaRPr lang="en-SG"/>
                        </a:p>
                      </a:txBody>
                      <a:tcPr/>
                    </a:tc>
                    <a:tc gridSpan="2">
                      <a:txBody>
                        <a:bodyPr/>
                        <a:lstStyle/>
                        <a:p>
                          <a:pPr algn="ctr">
                            <a:lnSpc>
                              <a:spcPct val="150000"/>
                            </a:lnSpc>
                          </a:pPr>
                          <a:r>
                            <a:rPr lang="en-SG" sz="1000">
                              <a:effectLst/>
                              <a:latin typeface="Gill Sans" panose="020B0604020202020204" charset="0"/>
                            </a:rPr>
                            <a:t>Combined</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hMerge="1">
                      <a:txBody>
                        <a:bodyPr/>
                        <a:lstStyle/>
                        <a:p>
                          <a:endParaRPr lang="en-SG"/>
                        </a:p>
                      </a:txBody>
                      <a:tcPr/>
                    </a:tc>
                    <a:extLst>
                      <a:ext uri="{0D108BD9-81ED-4DB2-BD59-A6C34878D82A}">
                        <a16:rowId xmlns:a16="http://schemas.microsoft.com/office/drawing/2014/main" val="1779743770"/>
                      </a:ext>
                    </a:extLst>
                  </a:tr>
                  <a:tr h="272448">
                    <a:tc>
                      <a:txBody>
                        <a:bodyPr/>
                        <a:lstStyle/>
                        <a:p>
                          <a:pPr algn="just">
                            <a:lnSpc>
                              <a:spcPct val="150000"/>
                            </a:lnSpc>
                          </a:pPr>
                          <a:r>
                            <a:rPr lang="en-SG" sz="1000">
                              <a:effectLst/>
                              <a:latin typeface="Gill Sans" panose="020B0604020202020204" charset="0"/>
                            </a:rPr>
                            <a:t> </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1000">
                                    <a:effectLst/>
                                    <a:latin typeface="Cambria Math" panose="02040503050406030204" pitchFamily="18" charset="0"/>
                                  </a:rPr>
                                  <m:t>𝜷</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a:txBody>
                        <a:bodyPr/>
                        <a:lstStyle/>
                        <a:p>
                          <a:pPr algn="ctr">
                            <a:lnSpc>
                              <a:spcPct val="150000"/>
                            </a:lnSpc>
                          </a:pPr>
                          <a14:m>
                            <m:oMath xmlns:m="http://schemas.openxmlformats.org/officeDocument/2006/math">
                              <m:r>
                                <a:rPr lang="en-SG" sz="1000">
                                  <a:effectLst/>
                                  <a:latin typeface="Cambria Math" panose="02040503050406030204" pitchFamily="18" charset="0"/>
                                </a:rPr>
                                <m:t>𝒑</m:t>
                              </m:r>
                            </m:oMath>
                          </a14:m>
                          <a:r>
                            <a:rPr lang="en-SG" sz="1000">
                              <a:effectLst/>
                              <a:latin typeface="Gill Sans" panose="020B0604020202020204" charset="0"/>
                            </a:rPr>
                            <a:t>-value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1000">
                                    <a:effectLst/>
                                    <a:latin typeface="Cambria Math" panose="02040503050406030204" pitchFamily="18" charset="0"/>
                                  </a:rPr>
                                  <m:t>𝜷</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a:txBody>
                        <a:bodyPr/>
                        <a:lstStyle/>
                        <a:p>
                          <a:pPr algn="ctr">
                            <a:lnSpc>
                              <a:spcPct val="150000"/>
                            </a:lnSpc>
                          </a:pPr>
                          <a14:m>
                            <m:oMath xmlns:m="http://schemas.openxmlformats.org/officeDocument/2006/math">
                              <m:r>
                                <a:rPr lang="en-SG" sz="1000">
                                  <a:effectLst/>
                                  <a:latin typeface="Cambria Math" panose="02040503050406030204" pitchFamily="18" charset="0"/>
                                </a:rPr>
                                <m:t>𝒑</m:t>
                              </m:r>
                            </m:oMath>
                          </a14:m>
                          <a:r>
                            <a:rPr lang="en-SG" sz="1000">
                              <a:effectLst/>
                              <a:latin typeface="Gill Sans" panose="020B0604020202020204" charset="0"/>
                            </a:rPr>
                            <a:t>-value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1000">
                                    <a:effectLst/>
                                    <a:latin typeface="Cambria Math" panose="02040503050406030204" pitchFamily="18" charset="0"/>
                                  </a:rPr>
                                  <m:t>𝜷</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a:txBody>
                        <a:bodyPr/>
                        <a:lstStyle/>
                        <a:p>
                          <a:pPr algn="ctr">
                            <a:lnSpc>
                              <a:spcPct val="150000"/>
                            </a:lnSpc>
                          </a:pPr>
                          <a14:m>
                            <m:oMath xmlns:m="http://schemas.openxmlformats.org/officeDocument/2006/math">
                              <m:r>
                                <a:rPr lang="en-SG" sz="1000">
                                  <a:effectLst/>
                                  <a:latin typeface="Cambria Math" panose="02040503050406030204" pitchFamily="18" charset="0"/>
                                </a:rPr>
                                <m:t>𝒑</m:t>
                              </m:r>
                            </m:oMath>
                          </a14:m>
                          <a:r>
                            <a:rPr lang="en-SG" sz="1000">
                              <a:effectLst/>
                              <a:latin typeface="Gill Sans" panose="020B0604020202020204" charset="0"/>
                            </a:rPr>
                            <a:t>-value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extLst>
                      <a:ext uri="{0D108BD9-81ED-4DB2-BD59-A6C34878D82A}">
                        <a16:rowId xmlns:a16="http://schemas.microsoft.com/office/drawing/2014/main" val="2380710915"/>
                      </a:ext>
                    </a:extLst>
                  </a:tr>
                  <a:tr h="408023">
                    <a:tc>
                      <a:txBody>
                        <a:bodyPr/>
                        <a:lstStyle/>
                        <a:p>
                          <a:pPr algn="l">
                            <a:lnSpc>
                              <a:spcPct val="150000"/>
                            </a:lnSpc>
                          </a:pPr>
                          <a:r>
                            <a:rPr lang="en-SG" sz="1000">
                              <a:effectLst/>
                              <a:latin typeface="Gill Sans" panose="020B0604020202020204" charset="0"/>
                            </a:rPr>
                            <a:t>Intercept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−1.949</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&lt;2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−16</m:t>
                                    </m:r>
                                  </m:sup>
                                </m:sSup>
                              </m:oMath>
                            </m:oMathPara>
                          </a14:m>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−2.676</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&lt;2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−16</m:t>
                                    </m:r>
                                  </m:sup>
                                </m:sSup>
                              </m:oMath>
                            </m:oMathPara>
                          </a14:m>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−2.748 </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2.79 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−15</m:t>
                                    </m:r>
                                  </m:sup>
                                </m:sSup>
                              </m:oMath>
                            </m:oMathPara>
                          </a14:m>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765856632"/>
                      </a:ext>
                    </a:extLst>
                  </a:tr>
                  <a:tr h="252879">
                    <a:tc>
                      <a:txBody>
                        <a:bodyPr/>
                        <a:lstStyle/>
                        <a:p>
                          <a:pPr algn="l">
                            <a:lnSpc>
                              <a:spcPct val="150000"/>
                            </a:lnSpc>
                          </a:pPr>
                          <a:r>
                            <a:rPr lang="en-SG" sz="1000">
                              <a:effectLst/>
                              <a:latin typeface="Gill Sans" panose="020B0604020202020204" charset="0"/>
                            </a:rPr>
                            <a:t>S: Community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4.55 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−5</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0.201</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1.86 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−5</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0.601</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4018739757"/>
                      </a:ext>
                    </a:extLst>
                  </a:tr>
                  <a:tr h="252879">
                    <a:tc>
                      <a:txBody>
                        <a:bodyPr/>
                        <a:lstStyle/>
                        <a:p>
                          <a:pPr algn="l">
                            <a:lnSpc>
                              <a:spcPct val="150000"/>
                            </a:lnSpc>
                          </a:pPr>
                          <a:r>
                            <a:rPr lang="en-SG" sz="1000">
                              <a:effectLst/>
                              <a:latin typeface="Gill Sans" panose="020B0604020202020204" charset="0"/>
                            </a:rPr>
                            <a:t>E: Resources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5.15 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−5</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0.453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2.68 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−5</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0.690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317646356"/>
                      </a:ext>
                    </a:extLst>
                  </a:tr>
                  <a:tr h="252879">
                    <a:tc>
                      <a:txBody>
                        <a:bodyPr/>
                        <a:lstStyle/>
                        <a:p>
                          <a:pPr algn="l">
                            <a:lnSpc>
                              <a:spcPct val="150000"/>
                            </a:lnSpc>
                          </a:pPr>
                          <a:r>
                            <a:rPr lang="en-SG" sz="1000">
                              <a:effectLst/>
                              <a:latin typeface="Gill Sans" panose="020B0604020202020204" charset="0"/>
                            </a:rPr>
                            <a:t>S: Customers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5.75 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−5</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0.243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5.97 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−5</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0.214</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2962965760"/>
                      </a:ext>
                    </a:extLst>
                  </a:tr>
                  <a:tr h="252879">
                    <a:tc>
                      <a:txBody>
                        <a:bodyPr/>
                        <a:lstStyle/>
                        <a:p>
                          <a:pPr algn="l">
                            <a:lnSpc>
                              <a:spcPct val="150000"/>
                            </a:lnSpc>
                          </a:pPr>
                          <a:r>
                            <a:rPr lang="en-SG" sz="1000">
                              <a:effectLst/>
                              <a:latin typeface="Gill Sans" panose="020B0604020202020204" charset="0"/>
                            </a:rPr>
                            <a:t>S: Employees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−2.07 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−4</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0.135</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−2.01 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−4</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0.140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1106113227"/>
                      </a:ext>
                    </a:extLst>
                  </a:tr>
                  <a:tr h="401365">
                    <a:tc>
                      <a:txBody>
                        <a:bodyPr/>
                        <a:lstStyle/>
                        <a:p>
                          <a:pPr algn="l">
                            <a:lnSpc>
                              <a:spcPct val="150000"/>
                            </a:lnSpc>
                          </a:pPr>
                          <a:r>
                            <a:rPr lang="en-SG" sz="1000">
                              <a:effectLst/>
                              <a:latin typeface="Gill Sans" panose="020B0604020202020204" charset="0"/>
                            </a:rPr>
                            <a:t>Methodology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−3.09 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−4</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highlight>
                                <a:srgbClr val="FFFF00"/>
                              </a:highlight>
                              <a:latin typeface="Gill Sans" panose="020B0604020202020204" charset="0"/>
                            </a:rPr>
                            <a:t>0.0273</a:t>
                          </a:r>
                          <a:endParaRPr lang="en-SG" sz="1000">
                            <a:effectLst/>
                            <a:highlight>
                              <a:srgbClr val="FFFF00"/>
                            </a:highlight>
                            <a:latin typeface="Gill Sans" panose="020B0604020202020204" charset="0"/>
                          </a:endParaRPr>
                        </a:p>
                        <a:p>
                          <a:pPr algn="ctr">
                            <a:lnSpc>
                              <a:spcPct val="150000"/>
                            </a:lnSpc>
                          </a:pPr>
                          <a:r>
                            <a:rPr lang="en-SG" sz="900">
                              <a:effectLst/>
                              <a:highlight>
                                <a:srgbClr val="FFFF00"/>
                              </a:highlight>
                              <a:latin typeface="Gill Sans" panose="020B0604020202020204" charset="0"/>
                            </a:rPr>
                            <a:t>(*)</a:t>
                          </a:r>
                          <a:endParaRPr lang="en-SG" sz="1000">
                            <a:effectLst/>
                            <a:highlight>
                              <a:srgbClr val="FFFF00"/>
                            </a:highligh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−1.72 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−4</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0.230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1298419937"/>
                      </a:ext>
                    </a:extLst>
                  </a:tr>
                  <a:tr h="401365">
                    <a:tc>
                      <a:txBody>
                        <a:bodyPr/>
                        <a:lstStyle/>
                        <a:p>
                          <a:pPr algn="l">
                            <a:lnSpc>
                              <a:spcPct val="150000"/>
                            </a:lnSpc>
                          </a:pPr>
                          <a:r>
                            <a:rPr lang="en-SG" sz="1000">
                              <a:effectLst/>
                              <a:latin typeface="Gill Sans" panose="020B0604020202020204" charset="0"/>
                            </a:rPr>
                            <a:t>G: Governance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1.25 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−4</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highlight>
                                <a:srgbClr val="FFFF00"/>
                              </a:highlight>
                              <a:latin typeface="Gill Sans" panose="020B0604020202020204" charset="0"/>
                            </a:rPr>
                            <a:t>0.00334</a:t>
                          </a:r>
                          <a:endParaRPr lang="en-SG" sz="1000">
                            <a:effectLst/>
                            <a:highlight>
                              <a:srgbClr val="FFFF00"/>
                            </a:highlight>
                            <a:latin typeface="Gill Sans" panose="020B0604020202020204" charset="0"/>
                          </a:endParaRPr>
                        </a:p>
                        <a:p>
                          <a:pPr algn="ctr">
                            <a:lnSpc>
                              <a:spcPct val="150000"/>
                            </a:lnSpc>
                          </a:pPr>
                          <a:r>
                            <a:rPr lang="en-SG" sz="900">
                              <a:effectLst/>
                              <a:highlight>
                                <a:srgbClr val="FFFF00"/>
                              </a:highlight>
                              <a:latin typeface="Gill Sans" panose="020B0604020202020204" charset="0"/>
                            </a:rPr>
                            <a:t>(**)</a:t>
                          </a:r>
                          <a:endParaRPr lang="en-SG" sz="1000">
                            <a:effectLst/>
                            <a:highlight>
                              <a:srgbClr val="FFFF00"/>
                            </a:highligh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1.26 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−4</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0.00333</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816948411"/>
                      </a:ext>
                    </a:extLst>
                  </a:tr>
                  <a:tr h="405300">
                    <a:tc>
                      <a:txBody>
                        <a:bodyPr/>
                        <a:lstStyle/>
                        <a:p>
                          <a:pPr algn="l">
                            <a:lnSpc>
                              <a:spcPct val="150000"/>
                            </a:lnSpc>
                          </a:pPr>
                          <a:r>
                            <a:rPr lang="en-SG" sz="1000">
                              <a:effectLst/>
                              <a:latin typeface="Gill Sans" panose="020B0604020202020204" charset="0"/>
                            </a:rPr>
                            <a:t>E: Climate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2.18 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−4</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highlight>
                                      <a:srgbClr val="FFFF00"/>
                                    </a:highlight>
                                    <a:latin typeface="Cambria Math" panose="02040503050406030204" pitchFamily="18" charset="0"/>
                                  </a:rPr>
                                  <m:t>3.55 </m:t>
                                </m:r>
                                <m:sSup>
                                  <m:sSupPr>
                                    <m:ctrlPr>
                                      <a:rPr lang="en-SG" sz="900" i="1">
                                        <a:effectLst/>
                                        <a:highlight>
                                          <a:srgbClr val="FFFF00"/>
                                        </a:highlight>
                                        <a:latin typeface="Cambria Math" panose="02040503050406030204" pitchFamily="18" charset="0"/>
                                      </a:rPr>
                                    </m:ctrlPr>
                                  </m:sSupPr>
                                  <m:e>
                                    <m:r>
                                      <m:rPr>
                                        <m:sty m:val="p"/>
                                      </m:rPr>
                                      <a:rPr lang="en-SG" sz="900">
                                        <a:effectLst/>
                                        <a:highlight>
                                          <a:srgbClr val="FFFF00"/>
                                        </a:highlight>
                                        <a:latin typeface="Cambria Math" panose="02040503050406030204" pitchFamily="18" charset="0"/>
                                      </a:rPr>
                                      <m:t>Ε</m:t>
                                    </m:r>
                                  </m:e>
                                  <m:sup>
                                    <m:r>
                                      <a:rPr lang="en-SG" sz="900">
                                        <a:effectLst/>
                                        <a:highlight>
                                          <a:srgbClr val="FFFF00"/>
                                        </a:highlight>
                                        <a:latin typeface="Cambria Math" panose="02040503050406030204" pitchFamily="18" charset="0"/>
                                      </a:rPr>
                                      <m:t>−6</m:t>
                                    </m:r>
                                  </m:sup>
                                </m:sSup>
                              </m:oMath>
                            </m:oMathPara>
                          </a14:m>
                          <a:endParaRPr lang="en-SG" sz="1000" dirty="0">
                            <a:effectLst/>
                            <a:highlight>
                              <a:srgbClr val="FFFF00"/>
                            </a:highlight>
                            <a:latin typeface="Gill Sans" panose="020B0604020202020204" charset="0"/>
                          </a:endParaRPr>
                        </a:p>
                        <a:p>
                          <a:pPr algn="ctr">
                            <a:lnSpc>
                              <a:spcPct val="150000"/>
                            </a:lnSpc>
                          </a:pPr>
                          <a:r>
                            <a:rPr lang="en-SG" sz="900" dirty="0">
                              <a:effectLst/>
                              <a:highlight>
                                <a:srgbClr val="FFFF00"/>
                              </a:highlight>
                              <a:latin typeface="Gill Sans" panose="020B0604020202020204" charset="0"/>
                            </a:rPr>
                            <a:t>(***)</a:t>
                          </a:r>
                          <a:endParaRPr lang="en-SG" sz="1000" dirty="0">
                            <a:effectLst/>
                            <a:highlight>
                              <a:srgbClr val="FFFF00"/>
                            </a:highligh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1.81 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−4</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0.000251</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1878028238"/>
                      </a:ext>
                    </a:extLst>
                  </a:tr>
                  <a:tr h="401365">
                    <a:tc>
                      <a:txBody>
                        <a:bodyPr/>
                        <a:lstStyle/>
                        <a:p>
                          <a:pPr algn="l">
                            <a:lnSpc>
                              <a:spcPct val="150000"/>
                            </a:lnSpc>
                          </a:pPr>
                          <a:r>
                            <a:rPr lang="en-SG" sz="1000">
                              <a:effectLst/>
                              <a:latin typeface="Gill Sans" panose="020B0604020202020204" charset="0"/>
                            </a:rPr>
                            <a:t>Readability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0.162</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0.103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2.91 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−2</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0.00330</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1746276058"/>
                      </a:ext>
                    </a:extLst>
                  </a:tr>
                  <a:tr h="401365">
                    <a:tc>
                      <a:txBody>
                        <a:bodyPr/>
                        <a:lstStyle/>
                        <a:p>
                          <a:pPr algn="l">
                            <a:lnSpc>
                              <a:spcPct val="150000"/>
                            </a:lnSpc>
                          </a:pPr>
                          <a:r>
                            <a:rPr lang="en-SG" sz="1000">
                              <a:effectLst/>
                              <a:latin typeface="Gill Sans" panose="020B0604020202020204" charset="0"/>
                            </a:rPr>
                            <a:t>Sentiment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0.0372</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dirty="0">
                              <a:effectLst/>
                              <a:highlight>
                                <a:srgbClr val="FFFF00"/>
                              </a:highlight>
                              <a:latin typeface="Gill Sans" panose="020B0604020202020204" charset="0"/>
                            </a:rPr>
                            <a:t>0.000818</a:t>
                          </a:r>
                          <a:endParaRPr lang="en-SG" sz="1000" dirty="0">
                            <a:effectLst/>
                            <a:highlight>
                              <a:srgbClr val="FFFF00"/>
                            </a:highlight>
                            <a:latin typeface="Gill Sans" panose="020B0604020202020204" charset="0"/>
                          </a:endParaRPr>
                        </a:p>
                        <a:p>
                          <a:pPr algn="ctr">
                            <a:lnSpc>
                              <a:spcPct val="150000"/>
                            </a:lnSpc>
                          </a:pPr>
                          <a:r>
                            <a:rPr lang="en-SG" sz="900" dirty="0">
                              <a:effectLst/>
                              <a:highlight>
                                <a:srgbClr val="FFFF00"/>
                              </a:highlight>
                              <a:latin typeface="Gill Sans" panose="020B0604020202020204" charset="0"/>
                            </a:rPr>
                            <a:t>(***)</a:t>
                          </a:r>
                          <a:endParaRPr lang="en-SG" sz="1000" dirty="0">
                            <a:effectLst/>
                            <a:highlight>
                              <a:srgbClr val="FFFF00"/>
                            </a:highligh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latin typeface="Cambria Math" panose="02040503050406030204" pitchFamily="18" charset="0"/>
                                  </a:rPr>
                                  <m:t>2.09 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−2</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0.0815</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1808187112"/>
                      </a:ext>
                    </a:extLst>
                  </a:tr>
                  <a:tr h="586873">
                    <a:tc>
                      <a:txBody>
                        <a:bodyPr/>
                        <a:lstStyle/>
                        <a:p>
                          <a:pPr algn="l">
                            <a:lnSpc>
                              <a:spcPct val="150000"/>
                            </a:lnSpc>
                          </a:pPr>
                          <a:r>
                            <a:rPr lang="en-SG" sz="1000">
                              <a:effectLst/>
                              <a:latin typeface="Gill Sans" panose="020B0604020202020204" charset="0"/>
                            </a:rPr>
                            <a:t>F-Statistic,</a:t>
                          </a:r>
                        </a:p>
                        <a:p>
                          <a:pPr algn="l">
                            <a:lnSpc>
                              <a:spcPct val="150000"/>
                            </a:lnSpc>
                          </a:pPr>
                          <a:r>
                            <a:rPr lang="en-SG" sz="1000">
                              <a:effectLst/>
                              <a:latin typeface="Gill Sans" panose="020B0604020202020204" charset="0"/>
                            </a:rPr>
                            <a:t>(p-value)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gridSpan="2">
                      <a:txBody>
                        <a:bodyPr/>
                        <a:lstStyle/>
                        <a:p>
                          <a:pPr algn="ctr">
                            <a:lnSpc>
                              <a:spcPct val="150000"/>
                            </a:lnSpc>
                          </a:pPr>
                          <a:r>
                            <a:rPr lang="en-SG" sz="900">
                              <a:effectLst/>
                              <a:latin typeface="Gill Sans" panose="020B0604020202020204" charset="0"/>
                            </a:rPr>
                            <a:t>6.474</a:t>
                          </a:r>
                          <a:endParaRPr lang="en-SG" sz="1000">
                            <a:effectLst/>
                            <a:latin typeface="Gill Sans" panose="020B0604020202020204" charset="0"/>
                          </a:endParaRPr>
                        </a:p>
                        <a:p>
                          <a:pPr algn="ctr">
                            <a:lnSpc>
                              <a:spcPct val="150000"/>
                            </a:lnSpc>
                          </a:pPr>
                          <a:r>
                            <a:rPr lang="en-SG" sz="900">
                              <a:effectLst/>
                              <a:latin typeface="Gill Sans" panose="020B0604020202020204" charset="0"/>
                            </a:rPr>
                            <a:t>(7.40</a:t>
                          </a:r>
                          <a14:m>
                            <m:oMath xmlns:m="http://schemas.openxmlformats.org/officeDocument/2006/math">
                              <m:r>
                                <a:rPr lang="en-SG" sz="900">
                                  <a:effectLst/>
                                  <a:latin typeface="Cambria Math" panose="02040503050406030204" pitchFamily="18" charset="0"/>
                                </a:rPr>
                                <m:t>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−7</m:t>
                                  </m:r>
                                </m:sup>
                              </m:sSup>
                              <m:r>
                                <a:rPr lang="en-SG" sz="900">
                                  <a:effectLst/>
                                  <a:latin typeface="Cambria Math" panose="02040503050406030204" pitchFamily="18" charset="0"/>
                                </a:rPr>
                                <m:t>)</m:t>
                              </m:r>
                            </m:oMath>
                          </a14:m>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hMerge="1">
                      <a:txBody>
                        <a:bodyPr/>
                        <a:lstStyle/>
                        <a:p>
                          <a:endParaRPr lang="en-SG"/>
                        </a:p>
                      </a:txBody>
                      <a:tcPr/>
                    </a:tc>
                    <a:tc gridSpan="2">
                      <a:txBody>
                        <a:bodyPr/>
                        <a:lstStyle/>
                        <a:p>
                          <a:pPr algn="ctr">
                            <a:lnSpc>
                              <a:spcPct val="150000"/>
                            </a:lnSpc>
                          </a:pPr>
                          <a:r>
                            <a:rPr lang="en-SG" sz="900">
                              <a:effectLst/>
                              <a:latin typeface="Gill Sans" panose="020B0604020202020204" charset="0"/>
                            </a:rPr>
                            <a:t>7.111</a:t>
                          </a:r>
                          <a:endParaRPr lang="en-SG" sz="1000">
                            <a:effectLst/>
                            <a:latin typeface="Gill Sans" panose="020B0604020202020204" charset="0"/>
                          </a:endParaRPr>
                        </a:p>
                        <a:p>
                          <a:pPr algn="ctr">
                            <a:lnSpc>
                              <a:spcPct val="150000"/>
                            </a:lnSpc>
                          </a:pPr>
                          <a:r>
                            <a:rPr lang="en-SG" sz="900">
                              <a:effectLst/>
                              <a:latin typeface="Gill Sans" panose="020B0604020202020204" charset="0"/>
                            </a:rPr>
                            <a:t>(0.001043)</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hMerge="1">
                      <a:txBody>
                        <a:bodyPr/>
                        <a:lstStyle/>
                        <a:p>
                          <a:endParaRPr lang="en-SG"/>
                        </a:p>
                      </a:txBody>
                      <a:tcPr/>
                    </a:tc>
                    <a:tc gridSpan="2">
                      <a:txBody>
                        <a:bodyPr/>
                        <a:lstStyle/>
                        <a:p>
                          <a:pPr algn="ctr">
                            <a:lnSpc>
                              <a:spcPct val="150000"/>
                            </a:lnSpc>
                          </a:pPr>
                          <a:r>
                            <a:rPr lang="en-SG" sz="900">
                              <a:effectLst/>
                              <a:latin typeface="Gill Sans" panose="020B0604020202020204" charset="0"/>
                            </a:rPr>
                            <a:t>6.612</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14:m>
                            <m:oMath xmlns:m="http://schemas.openxmlformats.org/officeDocument/2006/math">
                              <m:r>
                                <a:rPr lang="en-SG" sz="900">
                                  <a:effectLst/>
                                  <a:latin typeface="Cambria Math" panose="02040503050406030204" pitchFamily="18" charset="0"/>
                                </a:rPr>
                                <m:t>3.34 </m:t>
                              </m:r>
                              <m:sSup>
                                <m:sSupPr>
                                  <m:ctrlPr>
                                    <a:rPr lang="en-SG" sz="900" i="1">
                                      <a:effectLst/>
                                      <a:latin typeface="Cambria Math" panose="02040503050406030204" pitchFamily="18" charset="0"/>
                                    </a:rPr>
                                  </m:ctrlPr>
                                </m:sSupPr>
                                <m:e>
                                  <m:r>
                                    <m:rPr>
                                      <m:sty m:val="p"/>
                                    </m:rPr>
                                    <a:rPr lang="en-SG" sz="900">
                                      <a:effectLst/>
                                      <a:latin typeface="Cambria Math" panose="02040503050406030204" pitchFamily="18" charset="0"/>
                                    </a:rPr>
                                    <m:t>Ε</m:t>
                                  </m:r>
                                </m:e>
                                <m:sup>
                                  <m:r>
                                    <a:rPr lang="en-SG" sz="900">
                                      <a:effectLst/>
                                      <a:latin typeface="Cambria Math" panose="02040503050406030204" pitchFamily="18" charset="0"/>
                                    </a:rPr>
                                    <m:t>−8</m:t>
                                  </m:r>
                                </m:sup>
                              </m:sSup>
                              <m:r>
                                <a:rPr lang="en-SG" sz="900">
                                  <a:effectLst/>
                                  <a:latin typeface="Cambria Math" panose="02040503050406030204" pitchFamily="18" charset="0"/>
                                </a:rPr>
                                <m:t>)</m:t>
                              </m:r>
                            </m:oMath>
                          </a14:m>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hMerge="1">
                      <a:txBody>
                        <a:bodyPr/>
                        <a:lstStyle/>
                        <a:p>
                          <a:endParaRPr lang="en-SG"/>
                        </a:p>
                      </a:txBody>
                      <a:tcPr/>
                    </a:tc>
                    <a:extLst>
                      <a:ext uri="{0D108BD9-81ED-4DB2-BD59-A6C34878D82A}">
                        <a16:rowId xmlns:a16="http://schemas.microsoft.com/office/drawing/2014/main" val="406461720"/>
                      </a:ext>
                    </a:extLst>
                  </a:tr>
                  <a:tr h="254896">
                    <a:tc>
                      <a:txBody>
                        <a:bodyPr/>
                        <a:lstStyle/>
                        <a:p>
                          <a:pPr algn="l">
                            <a:lnSpc>
                              <a:spcPct val="150000"/>
                            </a:lnSpc>
                          </a:pPr>
                          <a:r>
                            <a:rPr lang="en-SG" sz="1000">
                              <a:effectLst/>
                              <a:latin typeface="Gill Sans" panose="020B0604020202020204" charset="0"/>
                            </a:rPr>
                            <a:t>Adjusted </a:t>
                          </a:r>
                          <a14:m>
                            <m:oMath xmlns:m="http://schemas.openxmlformats.org/officeDocument/2006/math">
                              <m:sSup>
                                <m:sSupPr>
                                  <m:ctrlPr>
                                    <a:rPr lang="en-SG" sz="1000" i="1">
                                      <a:effectLst/>
                                      <a:latin typeface="Cambria Math" panose="02040503050406030204" pitchFamily="18" charset="0"/>
                                    </a:rPr>
                                  </m:ctrlPr>
                                </m:sSupPr>
                                <m:e>
                                  <m:r>
                                    <a:rPr lang="en-SG" sz="1000">
                                      <a:effectLst/>
                                      <a:latin typeface="Cambria Math" panose="02040503050406030204" pitchFamily="18" charset="0"/>
                                    </a:rPr>
                                    <m:t>𝑅</m:t>
                                  </m:r>
                                </m:e>
                                <m:sup>
                                  <m:r>
                                    <a:rPr lang="en-SG" sz="1000">
                                      <a:effectLst/>
                                      <a:latin typeface="Cambria Math" panose="02040503050406030204" pitchFamily="18" charset="0"/>
                                    </a:rPr>
                                    <m:t>2</m:t>
                                  </m:r>
                                </m:sup>
                              </m:sSup>
                            </m:oMath>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gridSpan="2">
                      <a:txBody>
                        <a:bodyPr/>
                        <a:lstStyle/>
                        <a:p>
                          <a:pPr algn="ctr">
                            <a:lnSpc>
                              <a:spcPct val="150000"/>
                            </a:lnSpc>
                          </a:pPr>
                          <a:r>
                            <a:rPr lang="en-SG" sz="900">
                              <a:effectLst/>
                              <a:latin typeface="Gill Sans" panose="020B0604020202020204" charset="0"/>
                            </a:rPr>
                            <a:t>0.162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hMerge="1">
                      <a:txBody>
                        <a:bodyPr/>
                        <a:lstStyle/>
                        <a:p>
                          <a:endParaRPr lang="en-SG"/>
                        </a:p>
                      </a:txBody>
                      <a:tcPr/>
                    </a:tc>
                    <a:tc gridSpan="2">
                      <a:txBody>
                        <a:bodyPr/>
                        <a:lstStyle/>
                        <a:p>
                          <a:pPr algn="ctr">
                            <a:lnSpc>
                              <a:spcPct val="150000"/>
                            </a:lnSpc>
                          </a:pPr>
                          <a:r>
                            <a:rPr lang="en-SG" sz="900">
                              <a:effectLst/>
                              <a:latin typeface="Gill Sans" panose="020B0604020202020204" charset="0"/>
                            </a:rPr>
                            <a:t>0.0578</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hMerge="1">
                      <a:txBody>
                        <a:bodyPr/>
                        <a:lstStyle/>
                        <a:p>
                          <a:endParaRPr lang="en-SG"/>
                        </a:p>
                      </a:txBody>
                      <a:tcPr/>
                    </a:tc>
                    <a:tc gridSpan="2">
                      <a:txBody>
                        <a:bodyPr/>
                        <a:lstStyle/>
                        <a:p>
                          <a:pPr algn="ctr">
                            <a:lnSpc>
                              <a:spcPct val="150000"/>
                            </a:lnSpc>
                          </a:pPr>
                          <a:r>
                            <a:rPr lang="en-SG" sz="900" dirty="0">
                              <a:effectLst/>
                              <a:latin typeface="Gill Sans" panose="020B0604020202020204" charset="0"/>
                            </a:rPr>
                            <a:t>0.2024</a:t>
                          </a:r>
                          <a:endParaRPr lang="en-SG" sz="1000" dirty="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hMerge="1">
                      <a:txBody>
                        <a:bodyPr/>
                        <a:lstStyle/>
                        <a:p>
                          <a:endParaRPr lang="en-SG"/>
                        </a:p>
                      </a:txBody>
                      <a:tcPr/>
                    </a:tc>
                    <a:extLst>
                      <a:ext uri="{0D108BD9-81ED-4DB2-BD59-A6C34878D82A}">
                        <a16:rowId xmlns:a16="http://schemas.microsoft.com/office/drawing/2014/main" val="1660073786"/>
                      </a:ext>
                    </a:extLst>
                  </a:tr>
                </a:tbl>
              </a:graphicData>
            </a:graphic>
          </p:graphicFrame>
        </mc:Choice>
        <mc:Fallback xmlns="">
          <p:graphicFrame>
            <p:nvGraphicFramePr>
              <p:cNvPr id="5" name="Table 4">
                <a:extLst>
                  <a:ext uri="{FF2B5EF4-FFF2-40B4-BE49-F238E27FC236}">
                    <a16:creationId xmlns:a16="http://schemas.microsoft.com/office/drawing/2014/main" id="{CB314A0E-8108-ADC6-5A15-96A826CD6596}"/>
                  </a:ext>
                </a:extLst>
              </p:cNvPr>
              <p:cNvGraphicFramePr>
                <a:graphicFrameLocks noGrp="1"/>
              </p:cNvGraphicFramePr>
              <p:nvPr>
                <p:extLst>
                  <p:ext uri="{D42A27DB-BD31-4B8C-83A1-F6EECF244321}">
                    <p14:modId xmlns:p14="http://schemas.microsoft.com/office/powerpoint/2010/main" val="4270983962"/>
                  </p:ext>
                </p:extLst>
              </p:nvPr>
            </p:nvGraphicFramePr>
            <p:xfrm>
              <a:off x="6325658" y="1552599"/>
              <a:ext cx="5129739" cy="4991328"/>
            </p:xfrm>
            <a:graphic>
              <a:graphicData uri="http://schemas.openxmlformats.org/drawingml/2006/table">
                <a:tbl>
                  <a:tblPr firstRow="1" firstCol="1" bandRow="1">
                    <a:tableStyleId>{3B4B98B0-60AC-42C2-AFA5-B58CD77FA1E5}</a:tableStyleId>
                  </a:tblPr>
                  <a:tblGrid>
                    <a:gridCol w="1059689">
                      <a:extLst>
                        <a:ext uri="{9D8B030D-6E8A-4147-A177-3AD203B41FA5}">
                          <a16:colId xmlns:a16="http://schemas.microsoft.com/office/drawing/2014/main" val="751178405"/>
                        </a:ext>
                      </a:extLst>
                    </a:gridCol>
                    <a:gridCol w="677925">
                      <a:extLst>
                        <a:ext uri="{9D8B030D-6E8A-4147-A177-3AD203B41FA5}">
                          <a16:colId xmlns:a16="http://schemas.microsoft.com/office/drawing/2014/main" val="2542726602"/>
                        </a:ext>
                      </a:extLst>
                    </a:gridCol>
                    <a:gridCol w="678550">
                      <a:extLst>
                        <a:ext uri="{9D8B030D-6E8A-4147-A177-3AD203B41FA5}">
                          <a16:colId xmlns:a16="http://schemas.microsoft.com/office/drawing/2014/main" val="974387449"/>
                        </a:ext>
                      </a:extLst>
                    </a:gridCol>
                    <a:gridCol w="678550">
                      <a:extLst>
                        <a:ext uri="{9D8B030D-6E8A-4147-A177-3AD203B41FA5}">
                          <a16:colId xmlns:a16="http://schemas.microsoft.com/office/drawing/2014/main" val="2501514980"/>
                        </a:ext>
                      </a:extLst>
                    </a:gridCol>
                    <a:gridCol w="677925">
                      <a:extLst>
                        <a:ext uri="{9D8B030D-6E8A-4147-A177-3AD203B41FA5}">
                          <a16:colId xmlns:a16="http://schemas.microsoft.com/office/drawing/2014/main" val="770444813"/>
                        </a:ext>
                      </a:extLst>
                    </a:gridCol>
                    <a:gridCol w="678550">
                      <a:extLst>
                        <a:ext uri="{9D8B030D-6E8A-4147-A177-3AD203B41FA5}">
                          <a16:colId xmlns:a16="http://schemas.microsoft.com/office/drawing/2014/main" val="47360954"/>
                        </a:ext>
                      </a:extLst>
                    </a:gridCol>
                    <a:gridCol w="678550">
                      <a:extLst>
                        <a:ext uri="{9D8B030D-6E8A-4147-A177-3AD203B41FA5}">
                          <a16:colId xmlns:a16="http://schemas.microsoft.com/office/drawing/2014/main" val="4292425118"/>
                        </a:ext>
                      </a:extLst>
                    </a:gridCol>
                  </a:tblGrid>
                  <a:tr h="252879">
                    <a:tc>
                      <a:txBody>
                        <a:bodyPr/>
                        <a:lstStyle/>
                        <a:p>
                          <a:pPr algn="just">
                            <a:lnSpc>
                              <a:spcPct val="150000"/>
                            </a:lnSpc>
                          </a:pPr>
                          <a:r>
                            <a:rPr lang="en-SG" sz="1000">
                              <a:effectLst/>
                              <a:latin typeface="Gill Sans" panose="020B0604020202020204" charset="0"/>
                            </a:rPr>
                            <a:t> </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gridSpan="2">
                      <a:txBody>
                        <a:bodyPr/>
                        <a:lstStyle/>
                        <a:p>
                          <a:pPr algn="ctr">
                            <a:lnSpc>
                              <a:spcPct val="150000"/>
                            </a:lnSpc>
                          </a:pPr>
                          <a:r>
                            <a:rPr lang="en-SG" sz="1000">
                              <a:effectLst/>
                              <a:latin typeface="Gill Sans" panose="020B0604020202020204" charset="0"/>
                            </a:rPr>
                            <a:t>RQ 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hMerge="1">
                      <a:txBody>
                        <a:bodyPr/>
                        <a:lstStyle/>
                        <a:p>
                          <a:endParaRPr lang="en-SG"/>
                        </a:p>
                      </a:txBody>
                      <a:tcPr/>
                    </a:tc>
                    <a:tc gridSpan="2">
                      <a:txBody>
                        <a:bodyPr/>
                        <a:lstStyle/>
                        <a:p>
                          <a:pPr algn="ctr">
                            <a:lnSpc>
                              <a:spcPct val="150000"/>
                            </a:lnSpc>
                          </a:pPr>
                          <a:r>
                            <a:rPr lang="en-SG" sz="1000">
                              <a:effectLst/>
                              <a:latin typeface="Gill Sans" panose="020B0604020202020204" charset="0"/>
                            </a:rPr>
                            <a:t>RQ 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hMerge="1">
                      <a:txBody>
                        <a:bodyPr/>
                        <a:lstStyle/>
                        <a:p>
                          <a:endParaRPr lang="en-SG"/>
                        </a:p>
                      </a:txBody>
                      <a:tcPr/>
                    </a:tc>
                    <a:tc gridSpan="2">
                      <a:txBody>
                        <a:bodyPr/>
                        <a:lstStyle/>
                        <a:p>
                          <a:pPr algn="ctr">
                            <a:lnSpc>
                              <a:spcPct val="150000"/>
                            </a:lnSpc>
                          </a:pPr>
                          <a:r>
                            <a:rPr lang="en-SG" sz="1000">
                              <a:effectLst/>
                              <a:latin typeface="Gill Sans" panose="020B0604020202020204" charset="0"/>
                            </a:rPr>
                            <a:t>Combined</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hMerge="1">
                      <a:txBody>
                        <a:bodyPr/>
                        <a:lstStyle/>
                        <a:p>
                          <a:endParaRPr lang="en-SG"/>
                        </a:p>
                      </a:txBody>
                      <a:tcPr/>
                    </a:tc>
                    <a:extLst>
                      <a:ext uri="{0D108BD9-81ED-4DB2-BD59-A6C34878D82A}">
                        <a16:rowId xmlns:a16="http://schemas.microsoft.com/office/drawing/2014/main" val="1779743770"/>
                      </a:ext>
                    </a:extLst>
                  </a:tr>
                  <a:tr h="272448">
                    <a:tc>
                      <a:txBody>
                        <a:bodyPr/>
                        <a:lstStyle/>
                        <a:p>
                          <a:pPr algn="just">
                            <a:lnSpc>
                              <a:spcPct val="150000"/>
                            </a:lnSpc>
                          </a:pPr>
                          <a:r>
                            <a:rPr lang="en-SG" sz="1000">
                              <a:effectLst/>
                              <a:latin typeface="Gill Sans" panose="020B0604020202020204" charset="0"/>
                            </a:rPr>
                            <a:t> </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a:txBody>
                        <a:bodyPr/>
                        <a:lstStyle/>
                        <a:p>
                          <a:endParaRPr lang="en-US"/>
                        </a:p>
                      </a:txBody>
                      <a:tcPr marL="17173" marR="17173" marT="17173" marB="17173">
                        <a:blipFill>
                          <a:blip r:embed="rId3"/>
                          <a:stretch>
                            <a:fillRect l="-155357" t="-97727" r="-498214" b="-1688636"/>
                          </a:stretch>
                        </a:blipFill>
                      </a:tcPr>
                    </a:tc>
                    <a:tc>
                      <a:txBody>
                        <a:bodyPr/>
                        <a:lstStyle/>
                        <a:p>
                          <a:endParaRPr lang="en-US"/>
                        </a:p>
                      </a:txBody>
                      <a:tcPr marL="17173" marR="17173" marT="17173" marB="17173">
                        <a:blipFill>
                          <a:blip r:embed="rId3"/>
                          <a:stretch>
                            <a:fillRect l="-257658" t="-97727" r="-402703" b="-1688636"/>
                          </a:stretch>
                        </a:blipFill>
                      </a:tcPr>
                    </a:tc>
                    <a:tc>
                      <a:txBody>
                        <a:bodyPr/>
                        <a:lstStyle/>
                        <a:p>
                          <a:endParaRPr lang="en-US"/>
                        </a:p>
                      </a:txBody>
                      <a:tcPr marL="17173" marR="17173" marT="17173" marB="17173">
                        <a:blipFill>
                          <a:blip r:embed="rId3"/>
                          <a:stretch>
                            <a:fillRect l="-354464" t="-97727" r="-299107" b="-1688636"/>
                          </a:stretch>
                        </a:blipFill>
                      </a:tcPr>
                    </a:tc>
                    <a:tc>
                      <a:txBody>
                        <a:bodyPr/>
                        <a:lstStyle/>
                        <a:p>
                          <a:endParaRPr lang="en-US"/>
                        </a:p>
                      </a:txBody>
                      <a:tcPr marL="17173" marR="17173" marT="17173" marB="17173">
                        <a:blipFill>
                          <a:blip r:embed="rId3"/>
                          <a:stretch>
                            <a:fillRect l="-458559" t="-97727" r="-201802" b="-1688636"/>
                          </a:stretch>
                        </a:blipFill>
                      </a:tcPr>
                    </a:tc>
                    <a:tc>
                      <a:txBody>
                        <a:bodyPr/>
                        <a:lstStyle/>
                        <a:p>
                          <a:endParaRPr lang="en-US"/>
                        </a:p>
                      </a:txBody>
                      <a:tcPr marL="17173" marR="17173" marT="17173" marB="17173">
                        <a:blipFill>
                          <a:blip r:embed="rId3"/>
                          <a:stretch>
                            <a:fillRect l="-558559" t="-97727" r="-101802" b="-1688636"/>
                          </a:stretch>
                        </a:blipFill>
                      </a:tcPr>
                    </a:tc>
                    <a:tc>
                      <a:txBody>
                        <a:bodyPr/>
                        <a:lstStyle/>
                        <a:p>
                          <a:endParaRPr lang="en-US"/>
                        </a:p>
                      </a:txBody>
                      <a:tcPr marL="17173" marR="17173" marT="17173" marB="17173">
                        <a:blipFill>
                          <a:blip r:embed="rId3"/>
                          <a:stretch>
                            <a:fillRect l="-652679" t="-97727" r="-893" b="-1688636"/>
                          </a:stretch>
                        </a:blipFill>
                      </a:tcPr>
                    </a:tc>
                    <a:extLst>
                      <a:ext uri="{0D108BD9-81ED-4DB2-BD59-A6C34878D82A}">
                        <a16:rowId xmlns:a16="http://schemas.microsoft.com/office/drawing/2014/main" val="2380710915"/>
                      </a:ext>
                    </a:extLst>
                  </a:tr>
                  <a:tr h="429761">
                    <a:tc>
                      <a:txBody>
                        <a:bodyPr/>
                        <a:lstStyle/>
                        <a:p>
                          <a:pPr algn="l">
                            <a:lnSpc>
                              <a:spcPct val="150000"/>
                            </a:lnSpc>
                          </a:pPr>
                          <a:r>
                            <a:rPr lang="en-SG" sz="1000">
                              <a:effectLst/>
                              <a:latin typeface="Gill Sans" panose="020B0604020202020204" charset="0"/>
                            </a:rPr>
                            <a:t>Intercept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155357" t="-122535" r="-498214" b="-946479"/>
                          </a:stretch>
                        </a:blipFill>
                      </a:tcPr>
                    </a:tc>
                    <a:tc>
                      <a:txBody>
                        <a:bodyPr/>
                        <a:lstStyle/>
                        <a:p>
                          <a:endParaRPr lang="en-US"/>
                        </a:p>
                      </a:txBody>
                      <a:tcPr marL="17173" marR="17173" marT="17173" marB="17173" anchor="ctr">
                        <a:blipFill>
                          <a:blip r:embed="rId3"/>
                          <a:stretch>
                            <a:fillRect l="-257658" t="-122535" r="-402703" b="-946479"/>
                          </a:stretch>
                        </a:blipFill>
                      </a:tcPr>
                    </a:tc>
                    <a:tc>
                      <a:txBody>
                        <a:bodyPr/>
                        <a:lstStyle/>
                        <a:p>
                          <a:endParaRPr lang="en-US"/>
                        </a:p>
                      </a:txBody>
                      <a:tcPr marL="17173" marR="17173" marT="17173" marB="17173" anchor="ctr">
                        <a:blipFill>
                          <a:blip r:embed="rId3"/>
                          <a:stretch>
                            <a:fillRect l="-354464" t="-122535" r="-299107" b="-946479"/>
                          </a:stretch>
                        </a:blipFill>
                      </a:tcPr>
                    </a:tc>
                    <a:tc>
                      <a:txBody>
                        <a:bodyPr/>
                        <a:lstStyle/>
                        <a:p>
                          <a:endParaRPr lang="en-US"/>
                        </a:p>
                      </a:txBody>
                      <a:tcPr marL="17173" marR="17173" marT="17173" marB="17173" anchor="ctr">
                        <a:blipFill>
                          <a:blip r:embed="rId3"/>
                          <a:stretch>
                            <a:fillRect l="-458559" t="-122535" r="-201802" b="-946479"/>
                          </a:stretch>
                        </a:blipFill>
                      </a:tcPr>
                    </a:tc>
                    <a:tc>
                      <a:txBody>
                        <a:bodyPr/>
                        <a:lstStyle/>
                        <a:p>
                          <a:endParaRPr lang="en-US"/>
                        </a:p>
                      </a:txBody>
                      <a:tcPr marL="17173" marR="17173" marT="17173" marB="17173" anchor="ctr">
                        <a:blipFill>
                          <a:blip r:embed="rId3"/>
                          <a:stretch>
                            <a:fillRect l="-558559" t="-122535" r="-101802" b="-946479"/>
                          </a:stretch>
                        </a:blipFill>
                      </a:tcPr>
                    </a:tc>
                    <a:tc>
                      <a:txBody>
                        <a:bodyPr/>
                        <a:lstStyle/>
                        <a:p>
                          <a:endParaRPr lang="en-US"/>
                        </a:p>
                      </a:txBody>
                      <a:tcPr marL="17173" marR="17173" marT="17173" marB="17173" anchor="ctr">
                        <a:blipFill>
                          <a:blip r:embed="rId3"/>
                          <a:stretch>
                            <a:fillRect l="-652679" t="-122535" r="-893" b="-946479"/>
                          </a:stretch>
                        </a:blipFill>
                      </a:tcPr>
                    </a:tc>
                    <a:extLst>
                      <a:ext uri="{0D108BD9-81ED-4DB2-BD59-A6C34878D82A}">
                        <a16:rowId xmlns:a16="http://schemas.microsoft.com/office/drawing/2014/main" val="765856632"/>
                      </a:ext>
                    </a:extLst>
                  </a:tr>
                  <a:tr h="252879">
                    <a:tc>
                      <a:txBody>
                        <a:bodyPr/>
                        <a:lstStyle/>
                        <a:p>
                          <a:pPr algn="l">
                            <a:lnSpc>
                              <a:spcPct val="150000"/>
                            </a:lnSpc>
                          </a:pPr>
                          <a:r>
                            <a:rPr lang="en-SG" sz="1000">
                              <a:effectLst/>
                              <a:latin typeface="Gill Sans" panose="020B0604020202020204" charset="0"/>
                            </a:rPr>
                            <a:t>S: Community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155357" t="-385366" r="-498214" b="-1539024"/>
                          </a:stretch>
                        </a:blipFill>
                      </a:tcPr>
                    </a:tc>
                    <a:tc>
                      <a:txBody>
                        <a:bodyPr/>
                        <a:lstStyle/>
                        <a:p>
                          <a:pPr algn="ctr">
                            <a:lnSpc>
                              <a:spcPct val="150000"/>
                            </a:lnSpc>
                          </a:pPr>
                          <a:r>
                            <a:rPr lang="en-SG" sz="900">
                              <a:effectLst/>
                              <a:latin typeface="Gill Sans" panose="020B0604020202020204" charset="0"/>
                            </a:rPr>
                            <a:t>0.201</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558559" t="-385366" r="-101802" b="-1539024"/>
                          </a:stretch>
                        </a:blipFill>
                      </a:tcPr>
                    </a:tc>
                    <a:tc>
                      <a:txBody>
                        <a:bodyPr/>
                        <a:lstStyle/>
                        <a:p>
                          <a:pPr algn="ctr">
                            <a:lnSpc>
                              <a:spcPct val="150000"/>
                            </a:lnSpc>
                          </a:pPr>
                          <a:r>
                            <a:rPr lang="en-SG" sz="900">
                              <a:effectLst/>
                              <a:latin typeface="Gill Sans" panose="020B0604020202020204" charset="0"/>
                            </a:rPr>
                            <a:t>0.601</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4018739757"/>
                      </a:ext>
                    </a:extLst>
                  </a:tr>
                  <a:tr h="252879">
                    <a:tc>
                      <a:txBody>
                        <a:bodyPr/>
                        <a:lstStyle/>
                        <a:p>
                          <a:pPr algn="l">
                            <a:lnSpc>
                              <a:spcPct val="150000"/>
                            </a:lnSpc>
                          </a:pPr>
                          <a:r>
                            <a:rPr lang="en-SG" sz="1000">
                              <a:effectLst/>
                              <a:latin typeface="Gill Sans" panose="020B0604020202020204" charset="0"/>
                            </a:rPr>
                            <a:t>E: Resources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155357" t="-473810" r="-498214" b="-1402381"/>
                          </a:stretch>
                        </a:blipFill>
                      </a:tcPr>
                    </a:tc>
                    <a:tc>
                      <a:txBody>
                        <a:bodyPr/>
                        <a:lstStyle/>
                        <a:p>
                          <a:pPr algn="ctr">
                            <a:lnSpc>
                              <a:spcPct val="150000"/>
                            </a:lnSpc>
                          </a:pPr>
                          <a:r>
                            <a:rPr lang="en-SG" sz="900">
                              <a:effectLst/>
                              <a:latin typeface="Gill Sans" panose="020B0604020202020204" charset="0"/>
                            </a:rPr>
                            <a:t>0.453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558559" t="-473810" r="-101802" b="-1402381"/>
                          </a:stretch>
                        </a:blipFill>
                      </a:tcPr>
                    </a:tc>
                    <a:tc>
                      <a:txBody>
                        <a:bodyPr/>
                        <a:lstStyle/>
                        <a:p>
                          <a:pPr algn="ctr">
                            <a:lnSpc>
                              <a:spcPct val="150000"/>
                            </a:lnSpc>
                          </a:pPr>
                          <a:r>
                            <a:rPr lang="en-SG" sz="900">
                              <a:effectLst/>
                              <a:latin typeface="Gill Sans" panose="020B0604020202020204" charset="0"/>
                            </a:rPr>
                            <a:t>0.690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317646356"/>
                      </a:ext>
                    </a:extLst>
                  </a:tr>
                  <a:tr h="252879">
                    <a:tc>
                      <a:txBody>
                        <a:bodyPr/>
                        <a:lstStyle/>
                        <a:p>
                          <a:pPr algn="l">
                            <a:lnSpc>
                              <a:spcPct val="150000"/>
                            </a:lnSpc>
                          </a:pPr>
                          <a:r>
                            <a:rPr lang="en-SG" sz="1000">
                              <a:effectLst/>
                              <a:latin typeface="Gill Sans" panose="020B0604020202020204" charset="0"/>
                            </a:rPr>
                            <a:t>S: Customers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155357" t="-573810" r="-498214" b="-1302381"/>
                          </a:stretch>
                        </a:blipFill>
                      </a:tcPr>
                    </a:tc>
                    <a:tc>
                      <a:txBody>
                        <a:bodyPr/>
                        <a:lstStyle/>
                        <a:p>
                          <a:pPr algn="ctr">
                            <a:lnSpc>
                              <a:spcPct val="150000"/>
                            </a:lnSpc>
                          </a:pPr>
                          <a:r>
                            <a:rPr lang="en-SG" sz="900">
                              <a:effectLst/>
                              <a:latin typeface="Gill Sans" panose="020B0604020202020204" charset="0"/>
                            </a:rPr>
                            <a:t>0.243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558559" t="-573810" r="-101802" b="-1302381"/>
                          </a:stretch>
                        </a:blipFill>
                      </a:tcPr>
                    </a:tc>
                    <a:tc>
                      <a:txBody>
                        <a:bodyPr/>
                        <a:lstStyle/>
                        <a:p>
                          <a:pPr algn="ctr">
                            <a:lnSpc>
                              <a:spcPct val="150000"/>
                            </a:lnSpc>
                          </a:pPr>
                          <a:r>
                            <a:rPr lang="en-SG" sz="900">
                              <a:effectLst/>
                              <a:latin typeface="Gill Sans" panose="020B0604020202020204" charset="0"/>
                            </a:rPr>
                            <a:t>0.214</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2962965760"/>
                      </a:ext>
                    </a:extLst>
                  </a:tr>
                  <a:tr h="252879">
                    <a:tc>
                      <a:txBody>
                        <a:bodyPr/>
                        <a:lstStyle/>
                        <a:p>
                          <a:pPr algn="l">
                            <a:lnSpc>
                              <a:spcPct val="150000"/>
                            </a:lnSpc>
                          </a:pPr>
                          <a:r>
                            <a:rPr lang="en-SG" sz="1000">
                              <a:effectLst/>
                              <a:latin typeface="Gill Sans" panose="020B0604020202020204" charset="0"/>
                            </a:rPr>
                            <a:t>S: Employees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155357" t="-690244" r="-498214" b="-1234146"/>
                          </a:stretch>
                        </a:blipFill>
                      </a:tcPr>
                    </a:tc>
                    <a:tc>
                      <a:txBody>
                        <a:bodyPr/>
                        <a:lstStyle/>
                        <a:p>
                          <a:pPr algn="ctr">
                            <a:lnSpc>
                              <a:spcPct val="150000"/>
                            </a:lnSpc>
                          </a:pPr>
                          <a:r>
                            <a:rPr lang="en-SG" sz="900">
                              <a:effectLst/>
                              <a:latin typeface="Gill Sans" panose="020B0604020202020204" charset="0"/>
                            </a:rPr>
                            <a:t>0.135</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558559" t="-690244" r="-101802" b="-1234146"/>
                          </a:stretch>
                        </a:blipFill>
                      </a:tcPr>
                    </a:tc>
                    <a:tc>
                      <a:txBody>
                        <a:bodyPr/>
                        <a:lstStyle/>
                        <a:p>
                          <a:pPr algn="ctr">
                            <a:lnSpc>
                              <a:spcPct val="150000"/>
                            </a:lnSpc>
                          </a:pPr>
                          <a:r>
                            <a:rPr lang="en-SG" sz="900">
                              <a:effectLst/>
                              <a:latin typeface="Gill Sans" panose="020B0604020202020204" charset="0"/>
                            </a:rPr>
                            <a:t>0.140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1106113227"/>
                      </a:ext>
                    </a:extLst>
                  </a:tr>
                  <a:tr h="427348">
                    <a:tc>
                      <a:txBody>
                        <a:bodyPr/>
                        <a:lstStyle/>
                        <a:p>
                          <a:pPr algn="l">
                            <a:lnSpc>
                              <a:spcPct val="150000"/>
                            </a:lnSpc>
                          </a:pPr>
                          <a:r>
                            <a:rPr lang="en-SG" sz="1000">
                              <a:effectLst/>
                              <a:latin typeface="Gill Sans" panose="020B0604020202020204" charset="0"/>
                            </a:rPr>
                            <a:t>Methodology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155357" t="-462857" r="-498214" b="-622857"/>
                          </a:stretch>
                        </a:blipFill>
                      </a:tcPr>
                    </a:tc>
                    <a:tc>
                      <a:txBody>
                        <a:bodyPr/>
                        <a:lstStyle/>
                        <a:p>
                          <a:pPr algn="ctr">
                            <a:lnSpc>
                              <a:spcPct val="150000"/>
                            </a:lnSpc>
                          </a:pPr>
                          <a:r>
                            <a:rPr lang="en-SG" sz="900">
                              <a:effectLst/>
                              <a:highlight>
                                <a:srgbClr val="FFFF00"/>
                              </a:highlight>
                              <a:latin typeface="Gill Sans" panose="020B0604020202020204" charset="0"/>
                            </a:rPr>
                            <a:t>0.0273</a:t>
                          </a:r>
                          <a:endParaRPr lang="en-SG" sz="1000">
                            <a:effectLst/>
                            <a:highlight>
                              <a:srgbClr val="FFFF00"/>
                            </a:highlight>
                            <a:latin typeface="Gill Sans" panose="020B0604020202020204" charset="0"/>
                          </a:endParaRPr>
                        </a:p>
                        <a:p>
                          <a:pPr algn="ctr">
                            <a:lnSpc>
                              <a:spcPct val="150000"/>
                            </a:lnSpc>
                          </a:pPr>
                          <a:r>
                            <a:rPr lang="en-SG" sz="900">
                              <a:effectLst/>
                              <a:highlight>
                                <a:srgbClr val="FFFF00"/>
                              </a:highlight>
                              <a:latin typeface="Gill Sans" panose="020B0604020202020204" charset="0"/>
                            </a:rPr>
                            <a:t>(*)</a:t>
                          </a:r>
                          <a:endParaRPr lang="en-SG" sz="1000">
                            <a:effectLst/>
                            <a:highlight>
                              <a:srgbClr val="FFFF00"/>
                            </a:highligh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558559" t="-462857" r="-101802" b="-622857"/>
                          </a:stretch>
                        </a:blipFill>
                      </a:tcPr>
                    </a:tc>
                    <a:tc>
                      <a:txBody>
                        <a:bodyPr/>
                        <a:lstStyle/>
                        <a:p>
                          <a:pPr algn="ctr">
                            <a:lnSpc>
                              <a:spcPct val="150000"/>
                            </a:lnSpc>
                          </a:pPr>
                          <a:r>
                            <a:rPr lang="en-SG" sz="900">
                              <a:effectLst/>
                              <a:latin typeface="Gill Sans" panose="020B0604020202020204" charset="0"/>
                            </a:rPr>
                            <a:t>0.230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1298419937"/>
                      </a:ext>
                    </a:extLst>
                  </a:tr>
                  <a:tr h="427348">
                    <a:tc>
                      <a:txBody>
                        <a:bodyPr/>
                        <a:lstStyle/>
                        <a:p>
                          <a:pPr algn="l">
                            <a:lnSpc>
                              <a:spcPct val="150000"/>
                            </a:lnSpc>
                          </a:pPr>
                          <a:r>
                            <a:rPr lang="en-SG" sz="1000">
                              <a:effectLst/>
                              <a:latin typeface="Gill Sans" panose="020B0604020202020204" charset="0"/>
                            </a:rPr>
                            <a:t>G: Governance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155357" t="-562857" r="-498214" b="-522857"/>
                          </a:stretch>
                        </a:blipFill>
                      </a:tcPr>
                    </a:tc>
                    <a:tc>
                      <a:txBody>
                        <a:bodyPr/>
                        <a:lstStyle/>
                        <a:p>
                          <a:pPr algn="ctr">
                            <a:lnSpc>
                              <a:spcPct val="150000"/>
                            </a:lnSpc>
                          </a:pPr>
                          <a:r>
                            <a:rPr lang="en-SG" sz="900">
                              <a:effectLst/>
                              <a:highlight>
                                <a:srgbClr val="FFFF00"/>
                              </a:highlight>
                              <a:latin typeface="Gill Sans" panose="020B0604020202020204" charset="0"/>
                            </a:rPr>
                            <a:t>0.00334</a:t>
                          </a:r>
                          <a:endParaRPr lang="en-SG" sz="1000">
                            <a:effectLst/>
                            <a:highlight>
                              <a:srgbClr val="FFFF00"/>
                            </a:highlight>
                            <a:latin typeface="Gill Sans" panose="020B0604020202020204" charset="0"/>
                          </a:endParaRPr>
                        </a:p>
                        <a:p>
                          <a:pPr algn="ctr">
                            <a:lnSpc>
                              <a:spcPct val="150000"/>
                            </a:lnSpc>
                          </a:pPr>
                          <a:r>
                            <a:rPr lang="en-SG" sz="900">
                              <a:effectLst/>
                              <a:highlight>
                                <a:srgbClr val="FFFF00"/>
                              </a:highlight>
                              <a:latin typeface="Gill Sans" panose="020B0604020202020204" charset="0"/>
                            </a:rPr>
                            <a:t>(**)</a:t>
                          </a:r>
                          <a:endParaRPr lang="en-SG" sz="1000">
                            <a:effectLst/>
                            <a:highlight>
                              <a:srgbClr val="FFFF00"/>
                            </a:highligh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558559" t="-562857" r="-101802" b="-522857"/>
                          </a:stretch>
                        </a:blipFill>
                      </a:tcPr>
                    </a:tc>
                    <a:tc>
                      <a:txBody>
                        <a:bodyPr/>
                        <a:lstStyle/>
                        <a:p>
                          <a:pPr algn="ctr">
                            <a:lnSpc>
                              <a:spcPct val="150000"/>
                            </a:lnSpc>
                          </a:pPr>
                          <a:r>
                            <a:rPr lang="en-SG" sz="900">
                              <a:effectLst/>
                              <a:latin typeface="Gill Sans" panose="020B0604020202020204" charset="0"/>
                            </a:rPr>
                            <a:t>0.00333</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816948411"/>
                      </a:ext>
                    </a:extLst>
                  </a:tr>
                  <a:tr h="427348">
                    <a:tc>
                      <a:txBody>
                        <a:bodyPr/>
                        <a:lstStyle/>
                        <a:p>
                          <a:pPr algn="l">
                            <a:lnSpc>
                              <a:spcPct val="150000"/>
                            </a:lnSpc>
                          </a:pPr>
                          <a:r>
                            <a:rPr lang="en-SG" sz="1000">
                              <a:effectLst/>
                              <a:latin typeface="Gill Sans" panose="020B0604020202020204" charset="0"/>
                            </a:rPr>
                            <a:t>E: Climate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155357" t="-653521" r="-498214" b="-415493"/>
                          </a:stretch>
                        </a:blipFill>
                      </a:tcPr>
                    </a:tc>
                    <a:tc>
                      <a:txBody>
                        <a:bodyPr/>
                        <a:lstStyle/>
                        <a:p>
                          <a:endParaRPr lang="en-US"/>
                        </a:p>
                      </a:txBody>
                      <a:tcPr marL="17173" marR="17173" marT="17173" marB="17173" anchor="ctr">
                        <a:blipFill>
                          <a:blip r:embed="rId3"/>
                          <a:stretch>
                            <a:fillRect l="-257658" t="-653521" r="-402703" b="-415493"/>
                          </a:stretch>
                        </a:blipFill>
                      </a:tcP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558559" t="-653521" r="-101802" b="-415493"/>
                          </a:stretch>
                        </a:blipFill>
                      </a:tcPr>
                    </a:tc>
                    <a:tc>
                      <a:txBody>
                        <a:bodyPr/>
                        <a:lstStyle/>
                        <a:p>
                          <a:pPr algn="ctr">
                            <a:lnSpc>
                              <a:spcPct val="150000"/>
                            </a:lnSpc>
                          </a:pPr>
                          <a:r>
                            <a:rPr lang="en-SG" sz="900">
                              <a:effectLst/>
                              <a:latin typeface="Gill Sans" panose="020B0604020202020204" charset="0"/>
                            </a:rPr>
                            <a:t>0.000251</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1878028238"/>
                      </a:ext>
                    </a:extLst>
                  </a:tr>
                  <a:tr h="427348">
                    <a:tc>
                      <a:txBody>
                        <a:bodyPr/>
                        <a:lstStyle/>
                        <a:p>
                          <a:pPr algn="l">
                            <a:lnSpc>
                              <a:spcPct val="150000"/>
                            </a:lnSpc>
                          </a:pPr>
                          <a:r>
                            <a:rPr lang="en-SG" sz="1000">
                              <a:effectLst/>
                              <a:latin typeface="Gill Sans" panose="020B0604020202020204" charset="0"/>
                            </a:rPr>
                            <a:t>Readability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354464" t="-764286" r="-299107" b="-321429"/>
                          </a:stretch>
                        </a:blipFill>
                      </a:tcPr>
                    </a:tc>
                    <a:tc>
                      <a:txBody>
                        <a:bodyPr/>
                        <a:lstStyle/>
                        <a:p>
                          <a:pPr algn="ctr">
                            <a:lnSpc>
                              <a:spcPct val="150000"/>
                            </a:lnSpc>
                          </a:pPr>
                          <a:r>
                            <a:rPr lang="en-SG" sz="900">
                              <a:effectLst/>
                              <a:latin typeface="Gill Sans" panose="020B0604020202020204" charset="0"/>
                            </a:rPr>
                            <a:t>0.103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558559" t="-764286" r="-101802" b="-321429"/>
                          </a:stretch>
                        </a:blipFill>
                      </a:tcPr>
                    </a:tc>
                    <a:tc>
                      <a:txBody>
                        <a:bodyPr/>
                        <a:lstStyle/>
                        <a:p>
                          <a:pPr algn="ctr">
                            <a:lnSpc>
                              <a:spcPct val="150000"/>
                            </a:lnSpc>
                          </a:pPr>
                          <a:r>
                            <a:rPr lang="en-SG" sz="900">
                              <a:effectLst/>
                              <a:latin typeface="Gill Sans" panose="020B0604020202020204" charset="0"/>
                            </a:rPr>
                            <a:t>0.00330</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1746276058"/>
                      </a:ext>
                    </a:extLst>
                  </a:tr>
                  <a:tr h="427348">
                    <a:tc>
                      <a:txBody>
                        <a:bodyPr/>
                        <a:lstStyle/>
                        <a:p>
                          <a:pPr algn="l">
                            <a:lnSpc>
                              <a:spcPct val="150000"/>
                            </a:lnSpc>
                          </a:pPr>
                          <a:r>
                            <a:rPr lang="en-SG" sz="1000">
                              <a:effectLst/>
                              <a:latin typeface="Gill Sans" panose="020B0604020202020204" charset="0"/>
                            </a:rPr>
                            <a:t>Sentiment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354464" t="-864286" r="-299107" b="-221429"/>
                          </a:stretch>
                        </a:blipFill>
                      </a:tcPr>
                    </a:tc>
                    <a:tc>
                      <a:txBody>
                        <a:bodyPr/>
                        <a:lstStyle/>
                        <a:p>
                          <a:pPr algn="ctr">
                            <a:lnSpc>
                              <a:spcPct val="150000"/>
                            </a:lnSpc>
                          </a:pPr>
                          <a:r>
                            <a:rPr lang="en-SG" sz="900" dirty="0">
                              <a:effectLst/>
                              <a:highlight>
                                <a:srgbClr val="FFFF00"/>
                              </a:highlight>
                              <a:latin typeface="Gill Sans" panose="020B0604020202020204" charset="0"/>
                            </a:rPr>
                            <a:t>0.000818</a:t>
                          </a:r>
                          <a:endParaRPr lang="en-SG" sz="1000" dirty="0">
                            <a:effectLst/>
                            <a:highlight>
                              <a:srgbClr val="FFFF00"/>
                            </a:highlight>
                            <a:latin typeface="Gill Sans" panose="020B0604020202020204" charset="0"/>
                          </a:endParaRPr>
                        </a:p>
                        <a:p>
                          <a:pPr algn="ctr">
                            <a:lnSpc>
                              <a:spcPct val="150000"/>
                            </a:lnSpc>
                          </a:pPr>
                          <a:r>
                            <a:rPr lang="en-SG" sz="900" dirty="0">
                              <a:effectLst/>
                              <a:highlight>
                                <a:srgbClr val="FFFF00"/>
                              </a:highlight>
                              <a:latin typeface="Gill Sans" panose="020B0604020202020204" charset="0"/>
                            </a:rPr>
                            <a:t>(***)</a:t>
                          </a:r>
                          <a:endParaRPr lang="en-SG" sz="1000" dirty="0">
                            <a:effectLst/>
                            <a:highlight>
                              <a:srgbClr val="FFFF00"/>
                            </a:highligh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558559" t="-864286" r="-101802" b="-221429"/>
                          </a:stretch>
                        </a:blipFill>
                      </a:tcPr>
                    </a:tc>
                    <a:tc>
                      <a:txBody>
                        <a:bodyPr/>
                        <a:lstStyle/>
                        <a:p>
                          <a:pPr algn="ctr">
                            <a:lnSpc>
                              <a:spcPct val="150000"/>
                            </a:lnSpc>
                          </a:pPr>
                          <a:r>
                            <a:rPr lang="en-SG" sz="900">
                              <a:effectLst/>
                              <a:latin typeface="Gill Sans" panose="020B0604020202020204" charset="0"/>
                            </a:rPr>
                            <a:t>0.0815</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1808187112"/>
                      </a:ext>
                    </a:extLst>
                  </a:tr>
                  <a:tr h="633088">
                    <a:tc>
                      <a:txBody>
                        <a:bodyPr/>
                        <a:lstStyle/>
                        <a:p>
                          <a:pPr algn="l">
                            <a:lnSpc>
                              <a:spcPct val="150000"/>
                            </a:lnSpc>
                          </a:pPr>
                          <a:r>
                            <a:rPr lang="en-SG" sz="1000">
                              <a:effectLst/>
                              <a:latin typeface="Gill Sans" panose="020B0604020202020204" charset="0"/>
                            </a:rPr>
                            <a:t>F-Statistic,</a:t>
                          </a:r>
                        </a:p>
                        <a:p>
                          <a:pPr algn="l">
                            <a:lnSpc>
                              <a:spcPct val="150000"/>
                            </a:lnSpc>
                          </a:pPr>
                          <a:r>
                            <a:rPr lang="en-SG" sz="1000">
                              <a:effectLst/>
                              <a:latin typeface="Gill Sans" panose="020B0604020202020204" charset="0"/>
                            </a:rPr>
                            <a:t>(p-value)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gridSpan="2">
                      <a:txBody>
                        <a:bodyPr/>
                        <a:lstStyle/>
                        <a:p>
                          <a:endParaRPr lang="en-US"/>
                        </a:p>
                      </a:txBody>
                      <a:tcPr marL="17173" marR="17173" marT="17173" marB="17173" anchor="ctr">
                        <a:blipFill>
                          <a:blip r:embed="rId3"/>
                          <a:stretch>
                            <a:fillRect l="-78027" t="-649038" r="-200448" b="-49038"/>
                          </a:stretch>
                        </a:blipFill>
                      </a:tcPr>
                    </a:tc>
                    <a:tc hMerge="1">
                      <a:txBody>
                        <a:bodyPr/>
                        <a:lstStyle/>
                        <a:p>
                          <a:endParaRPr lang="en-SG"/>
                        </a:p>
                      </a:txBody>
                      <a:tcPr/>
                    </a:tc>
                    <a:tc gridSpan="2">
                      <a:txBody>
                        <a:bodyPr/>
                        <a:lstStyle/>
                        <a:p>
                          <a:pPr algn="ctr">
                            <a:lnSpc>
                              <a:spcPct val="150000"/>
                            </a:lnSpc>
                          </a:pPr>
                          <a:r>
                            <a:rPr lang="en-SG" sz="900">
                              <a:effectLst/>
                              <a:latin typeface="Gill Sans" panose="020B0604020202020204" charset="0"/>
                            </a:rPr>
                            <a:t>7.111</a:t>
                          </a:r>
                          <a:endParaRPr lang="en-SG" sz="1000">
                            <a:effectLst/>
                            <a:latin typeface="Gill Sans" panose="020B0604020202020204" charset="0"/>
                          </a:endParaRPr>
                        </a:p>
                        <a:p>
                          <a:pPr algn="ctr">
                            <a:lnSpc>
                              <a:spcPct val="150000"/>
                            </a:lnSpc>
                          </a:pPr>
                          <a:r>
                            <a:rPr lang="en-SG" sz="900">
                              <a:effectLst/>
                              <a:latin typeface="Gill Sans" panose="020B0604020202020204" charset="0"/>
                            </a:rPr>
                            <a:t>(0.001043)</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hMerge="1">
                      <a:txBody>
                        <a:bodyPr/>
                        <a:lstStyle/>
                        <a:p>
                          <a:endParaRPr lang="en-SG"/>
                        </a:p>
                      </a:txBody>
                      <a:tcPr/>
                    </a:tc>
                    <a:tc gridSpan="2">
                      <a:txBody>
                        <a:bodyPr/>
                        <a:lstStyle/>
                        <a:p>
                          <a:endParaRPr lang="en-US"/>
                        </a:p>
                      </a:txBody>
                      <a:tcPr marL="17173" marR="17173" marT="17173" marB="17173" anchor="ctr">
                        <a:blipFill>
                          <a:blip r:embed="rId3"/>
                          <a:stretch>
                            <a:fillRect l="-278027" t="-649038" r="-448" b="-49038"/>
                          </a:stretch>
                        </a:blipFill>
                      </a:tcPr>
                    </a:tc>
                    <a:tc hMerge="1">
                      <a:txBody>
                        <a:bodyPr/>
                        <a:lstStyle/>
                        <a:p>
                          <a:endParaRPr lang="en-SG"/>
                        </a:p>
                      </a:txBody>
                      <a:tcPr/>
                    </a:tc>
                    <a:extLst>
                      <a:ext uri="{0D108BD9-81ED-4DB2-BD59-A6C34878D82A}">
                        <a16:rowId xmlns:a16="http://schemas.microsoft.com/office/drawing/2014/main" val="406461720"/>
                      </a:ext>
                    </a:extLst>
                  </a:tr>
                  <a:tr h="254896">
                    <a:tc>
                      <a:txBody>
                        <a:bodyPr/>
                        <a:lstStyle/>
                        <a:p>
                          <a:endParaRPr lang="en-US"/>
                        </a:p>
                      </a:txBody>
                      <a:tcPr marL="17173" marR="17173" marT="17173" marB="17173" anchor="ctr">
                        <a:blipFill>
                          <a:blip r:embed="rId3"/>
                          <a:stretch>
                            <a:fillRect t="-1854762" r="-385057" b="-21429"/>
                          </a:stretch>
                        </a:blipFill>
                      </a:tcPr>
                    </a:tc>
                    <a:tc gridSpan="2">
                      <a:txBody>
                        <a:bodyPr/>
                        <a:lstStyle/>
                        <a:p>
                          <a:pPr algn="ctr">
                            <a:lnSpc>
                              <a:spcPct val="150000"/>
                            </a:lnSpc>
                          </a:pPr>
                          <a:r>
                            <a:rPr lang="en-SG" sz="900">
                              <a:effectLst/>
                              <a:latin typeface="Gill Sans" panose="020B0604020202020204" charset="0"/>
                            </a:rPr>
                            <a:t>0.162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hMerge="1">
                      <a:txBody>
                        <a:bodyPr/>
                        <a:lstStyle/>
                        <a:p>
                          <a:endParaRPr lang="en-SG"/>
                        </a:p>
                      </a:txBody>
                      <a:tcPr/>
                    </a:tc>
                    <a:tc gridSpan="2">
                      <a:txBody>
                        <a:bodyPr/>
                        <a:lstStyle/>
                        <a:p>
                          <a:pPr algn="ctr">
                            <a:lnSpc>
                              <a:spcPct val="150000"/>
                            </a:lnSpc>
                          </a:pPr>
                          <a:r>
                            <a:rPr lang="en-SG" sz="900">
                              <a:effectLst/>
                              <a:latin typeface="Gill Sans" panose="020B0604020202020204" charset="0"/>
                            </a:rPr>
                            <a:t>0.0578</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hMerge="1">
                      <a:txBody>
                        <a:bodyPr/>
                        <a:lstStyle/>
                        <a:p>
                          <a:endParaRPr lang="en-SG"/>
                        </a:p>
                      </a:txBody>
                      <a:tcPr/>
                    </a:tc>
                    <a:tc gridSpan="2">
                      <a:txBody>
                        <a:bodyPr/>
                        <a:lstStyle/>
                        <a:p>
                          <a:pPr algn="ctr">
                            <a:lnSpc>
                              <a:spcPct val="150000"/>
                            </a:lnSpc>
                          </a:pPr>
                          <a:r>
                            <a:rPr lang="en-SG" sz="900" dirty="0">
                              <a:effectLst/>
                              <a:latin typeface="Gill Sans" panose="020B0604020202020204" charset="0"/>
                            </a:rPr>
                            <a:t>0.2024</a:t>
                          </a:r>
                          <a:endParaRPr lang="en-SG" sz="1000" dirty="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hMerge="1">
                      <a:txBody>
                        <a:bodyPr/>
                        <a:lstStyle/>
                        <a:p>
                          <a:endParaRPr lang="en-SG"/>
                        </a:p>
                      </a:txBody>
                      <a:tcPr/>
                    </a:tc>
                    <a:extLst>
                      <a:ext uri="{0D108BD9-81ED-4DB2-BD59-A6C34878D82A}">
                        <a16:rowId xmlns:a16="http://schemas.microsoft.com/office/drawing/2014/main" val="1660073786"/>
                      </a:ext>
                    </a:extLst>
                  </a:tr>
                </a:tbl>
              </a:graphicData>
            </a:graphic>
          </p:graphicFrame>
        </mc:Fallback>
      </mc:AlternateContent>
      <p:sp>
        <p:nvSpPr>
          <p:cNvPr id="6" name="Google Shape;161;p8">
            <a:extLst>
              <a:ext uri="{FF2B5EF4-FFF2-40B4-BE49-F238E27FC236}">
                <a16:creationId xmlns:a16="http://schemas.microsoft.com/office/drawing/2014/main" id="{535854E5-B68E-3217-DF3B-6AB4563C142B}"/>
              </a:ext>
            </a:extLst>
          </p:cNvPr>
          <p:cNvSpPr txBox="1">
            <a:spLocks/>
          </p:cNvSpPr>
          <p:nvPr/>
        </p:nvSpPr>
        <p:spPr>
          <a:xfrm>
            <a:off x="736602" y="1552599"/>
            <a:ext cx="4982554" cy="414993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SG" sz="1400" dirty="0"/>
              <a:t>The extent of climate and governance disclosures had more positive disclosures have a statistically significant positive relationship with the </a:t>
            </a:r>
            <a:r>
              <a:rPr lang="en-SG" sz="1400" dirty="0" err="1"/>
              <a:t>Zmijewski</a:t>
            </a:r>
            <a:r>
              <a:rPr lang="en-SG" sz="1400" dirty="0"/>
              <a:t> score.</a:t>
            </a:r>
          </a:p>
          <a:p>
            <a:pPr marL="285750" indent="-285750">
              <a:spcAft>
                <a:spcPts val="1200"/>
              </a:spcAft>
              <a:buFont typeface="Arial" panose="020B0604020202020204" pitchFamily="34" charset="0"/>
              <a:buChar char="•"/>
            </a:pPr>
            <a:r>
              <a:rPr lang="en-US" sz="1400" dirty="0"/>
              <a:t>This is encouraging empirical support for the modern view of the triple bottom line of profits, people, and the planet as a barometer for a company’s success.</a:t>
            </a:r>
            <a:endParaRPr lang="en-SG" sz="1400" dirty="0"/>
          </a:p>
          <a:p>
            <a:pPr marL="285750" indent="-285750">
              <a:spcAft>
                <a:spcPts val="1200"/>
              </a:spcAft>
              <a:buFont typeface="Arial" panose="020B0604020202020204" pitchFamily="34" charset="0"/>
              <a:buChar char="•"/>
            </a:pPr>
            <a:r>
              <a:rPr lang="en-SG" sz="1400" dirty="0"/>
              <a:t>This finding is supported by the </a:t>
            </a:r>
            <a:r>
              <a:rPr lang="en-SG" sz="1400" b="1" dirty="0"/>
              <a:t>resource theory</a:t>
            </a:r>
            <a:r>
              <a:rPr lang="en-SG" sz="1400" dirty="0"/>
              <a:t> and </a:t>
            </a:r>
            <a:r>
              <a:rPr lang="en-SG" sz="1400" b="1" dirty="0"/>
              <a:t>transaction cost economics</a:t>
            </a:r>
            <a:r>
              <a:rPr lang="en-SG" sz="1400" dirty="0"/>
              <a:t>.</a:t>
            </a:r>
          </a:p>
          <a:p>
            <a:pPr marL="285750" indent="-285750">
              <a:spcAft>
                <a:spcPts val="1200"/>
              </a:spcAft>
              <a:buFont typeface="Arial" panose="020B0604020202020204" pitchFamily="34" charset="0"/>
              <a:buChar char="•"/>
            </a:pPr>
            <a:r>
              <a:rPr lang="en-SG" sz="1400" dirty="0"/>
              <a:t>The readability aspect of a sustainability report has the most statistically significant relationship to the </a:t>
            </a:r>
            <a:r>
              <a:rPr lang="en-SG" sz="1400" dirty="0" err="1"/>
              <a:t>Zmijewski</a:t>
            </a:r>
            <a:r>
              <a:rPr lang="en-SG" sz="1400" dirty="0"/>
              <a:t> score compared to other financial metrics. However, it is still not statistically significant.</a:t>
            </a:r>
          </a:p>
        </p:txBody>
      </p:sp>
    </p:spTree>
    <p:extLst>
      <p:ext uri="{BB962C8B-B14F-4D97-AF65-F5344CB8AC3E}">
        <p14:creationId xmlns:p14="http://schemas.microsoft.com/office/powerpoint/2010/main" val="947965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Comparison with Prior Studies</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p:txBody>
          <a:bodyPr/>
          <a:lstStyle/>
          <a:p>
            <a:r>
              <a:rPr lang="en-SG" dirty="0"/>
              <a:t>What are the similarities and differences with these findings? </a:t>
            </a:r>
            <a:r>
              <a:rPr lang="en-SG" dirty="0">
                <a:highlight>
                  <a:srgbClr val="C0C0C0"/>
                </a:highlight>
              </a:rPr>
              <a:t>[RQ4]</a:t>
            </a:r>
            <a:endParaRPr lang="en-SG" dirty="0"/>
          </a:p>
        </p:txBody>
      </p:sp>
      <p:graphicFrame>
        <p:nvGraphicFramePr>
          <p:cNvPr id="8" name="Table 8">
            <a:extLst>
              <a:ext uri="{FF2B5EF4-FFF2-40B4-BE49-F238E27FC236}">
                <a16:creationId xmlns:a16="http://schemas.microsoft.com/office/drawing/2014/main" id="{5403D714-DED6-1E9D-09A2-3A66A54A99C1}"/>
              </a:ext>
            </a:extLst>
          </p:cNvPr>
          <p:cNvGraphicFramePr>
            <a:graphicFrameLocks noGrp="1"/>
          </p:cNvGraphicFramePr>
          <p:nvPr>
            <p:extLst>
              <p:ext uri="{D42A27DB-BD31-4B8C-83A1-F6EECF244321}">
                <p14:modId xmlns:p14="http://schemas.microsoft.com/office/powerpoint/2010/main" val="769067225"/>
              </p:ext>
            </p:extLst>
          </p:nvPr>
        </p:nvGraphicFramePr>
        <p:xfrm>
          <a:off x="817830" y="1522120"/>
          <a:ext cx="10439451" cy="4699000"/>
        </p:xfrm>
        <a:graphic>
          <a:graphicData uri="http://schemas.openxmlformats.org/drawingml/2006/table">
            <a:tbl>
              <a:tblPr firstRow="1">
                <a:tableStyleId>{9D7B26C5-4107-4FEC-AEDC-1716B250A1EF}</a:tableStyleId>
              </a:tblPr>
              <a:tblGrid>
                <a:gridCol w="2403403">
                  <a:extLst>
                    <a:ext uri="{9D8B030D-6E8A-4147-A177-3AD203B41FA5}">
                      <a16:colId xmlns:a16="http://schemas.microsoft.com/office/drawing/2014/main" val="306477120"/>
                    </a:ext>
                  </a:extLst>
                </a:gridCol>
                <a:gridCol w="4018024">
                  <a:extLst>
                    <a:ext uri="{9D8B030D-6E8A-4147-A177-3AD203B41FA5}">
                      <a16:colId xmlns:a16="http://schemas.microsoft.com/office/drawing/2014/main" val="1029126669"/>
                    </a:ext>
                  </a:extLst>
                </a:gridCol>
                <a:gridCol w="4018024">
                  <a:extLst>
                    <a:ext uri="{9D8B030D-6E8A-4147-A177-3AD203B41FA5}">
                      <a16:colId xmlns:a16="http://schemas.microsoft.com/office/drawing/2014/main" val="1104306328"/>
                    </a:ext>
                  </a:extLst>
                </a:gridCol>
              </a:tblGrid>
              <a:tr h="370840">
                <a:tc>
                  <a:txBody>
                    <a:bodyPr/>
                    <a:lstStyle/>
                    <a:p>
                      <a:endParaRPr lang="en-SG" dirty="0">
                        <a:latin typeface="Gill Sans" panose="020B0604020202020204" charset="0"/>
                      </a:endParaRPr>
                    </a:p>
                  </a:txBody>
                  <a:tcPr anchor="ctr"/>
                </a:tc>
                <a:tc>
                  <a:txBody>
                    <a:bodyPr/>
                    <a:lstStyle/>
                    <a:p>
                      <a:r>
                        <a:rPr lang="en-SG" sz="1400" b="1" dirty="0">
                          <a:solidFill>
                            <a:schemeClr val="tx1">
                              <a:lumMod val="50000"/>
                            </a:schemeClr>
                          </a:solidFill>
                          <a:highlight>
                            <a:srgbClr val="C0C0C0"/>
                          </a:highlight>
                          <a:latin typeface="Gill Sans" panose="020B0604020202020204" charset="0"/>
                        </a:rPr>
                        <a:t>Tsang (1998)</a:t>
                      </a:r>
                      <a:endParaRPr lang="en-SG" dirty="0">
                        <a:latin typeface="Gill Sans" panose="020B0604020202020204" charset="0"/>
                      </a:endParaRPr>
                    </a:p>
                  </a:txBody>
                  <a:tcPr anchor="ctr"/>
                </a:tc>
                <a:tc>
                  <a:txBody>
                    <a:bodyPr/>
                    <a:lstStyle/>
                    <a:p>
                      <a:r>
                        <a:rPr lang="en-SG" sz="1400" b="1" dirty="0" err="1">
                          <a:solidFill>
                            <a:schemeClr val="tx1">
                              <a:lumMod val="50000"/>
                            </a:schemeClr>
                          </a:solidFill>
                          <a:highlight>
                            <a:srgbClr val="C0C0C0"/>
                          </a:highlight>
                          <a:latin typeface="Gill Sans" panose="020B0604020202020204" charset="0"/>
                        </a:rPr>
                        <a:t>Loh</a:t>
                      </a:r>
                      <a:r>
                        <a:rPr lang="en-SG" sz="1400" b="1" dirty="0">
                          <a:solidFill>
                            <a:schemeClr val="tx1">
                              <a:lumMod val="50000"/>
                            </a:schemeClr>
                          </a:solidFill>
                          <a:highlight>
                            <a:srgbClr val="C0C0C0"/>
                          </a:highlight>
                          <a:latin typeface="Gill Sans" panose="020B0604020202020204" charset="0"/>
                        </a:rPr>
                        <a:t> et al. (2017)</a:t>
                      </a:r>
                      <a:endParaRPr lang="en-SG" dirty="0">
                        <a:latin typeface="Gill Sans" panose="020B0604020202020204" charset="0"/>
                      </a:endParaRPr>
                    </a:p>
                  </a:txBody>
                  <a:tcPr anchor="ctr"/>
                </a:tc>
                <a:extLst>
                  <a:ext uri="{0D108BD9-81ED-4DB2-BD59-A6C34878D82A}">
                    <a16:rowId xmlns:a16="http://schemas.microsoft.com/office/drawing/2014/main" val="681018816"/>
                  </a:ext>
                </a:extLst>
              </a:tr>
              <a:tr h="370840">
                <a:tc>
                  <a:txBody>
                    <a:bodyPr/>
                    <a:lstStyle/>
                    <a:p>
                      <a:r>
                        <a:rPr lang="en-SG" dirty="0">
                          <a:latin typeface="Gill Sans" panose="020B0604020202020204" charset="0"/>
                        </a:rPr>
                        <a:t>Methodology</a:t>
                      </a:r>
                    </a:p>
                  </a:txBody>
                  <a:tcPr anchor="ctr"/>
                </a:tc>
                <a:tc>
                  <a:txBody>
                    <a:bodyPr/>
                    <a:lstStyle/>
                    <a:p>
                      <a:r>
                        <a:rPr lang="en-US" dirty="0" err="1">
                          <a:latin typeface="Gill Sans" panose="020B0604020202020204" charset="0"/>
                        </a:rPr>
                        <a:t>Analysed</a:t>
                      </a:r>
                      <a:r>
                        <a:rPr lang="en-US" dirty="0">
                          <a:latin typeface="Gill Sans" panose="020B0604020202020204" charset="0"/>
                        </a:rPr>
                        <a:t> disclosures from 1986 to 1995 (prior to sustainability disclosures being mandated for listed companies).</a:t>
                      </a:r>
                    </a:p>
                  </a:txBody>
                  <a:tcPr anchor="ctr"/>
                </a:tc>
                <a:tc>
                  <a:txBody>
                    <a:bodyPr/>
                    <a:lstStyle/>
                    <a:p>
                      <a:r>
                        <a:rPr lang="en-US" dirty="0">
                          <a:latin typeface="Gill Sans" panose="020B0604020202020204" charset="0"/>
                        </a:rPr>
                        <a:t>Used the Ohlson’s model to investigate the relationship between a sustainability reporting score and the market value.</a:t>
                      </a:r>
                    </a:p>
                  </a:txBody>
                  <a:tcPr anchor="ctr"/>
                </a:tc>
                <a:extLst>
                  <a:ext uri="{0D108BD9-81ED-4DB2-BD59-A6C34878D82A}">
                    <a16:rowId xmlns:a16="http://schemas.microsoft.com/office/drawing/2014/main" val="2755110957"/>
                  </a:ext>
                </a:extLst>
              </a:tr>
              <a:tr h="370840">
                <a:tc>
                  <a:txBody>
                    <a:bodyPr/>
                    <a:lstStyle/>
                    <a:p>
                      <a:r>
                        <a:rPr lang="en-SG" dirty="0">
                          <a:latin typeface="Gill Sans" panose="020B0604020202020204" charset="0"/>
                        </a:rPr>
                        <a:t>Similarities</a:t>
                      </a:r>
                    </a:p>
                  </a:txBody>
                  <a:tcPr anchor="ctr"/>
                </a:tc>
                <a:tc>
                  <a:txBody>
                    <a:bodyPr/>
                    <a:lstStyle/>
                    <a:p>
                      <a:endParaRPr lang="en-SG" dirty="0">
                        <a:latin typeface="Gill Sans" panose="020B0604020202020204" charset="0"/>
                      </a:endParaRPr>
                    </a:p>
                  </a:txBody>
                  <a:tcPr anchor="ctr"/>
                </a:tc>
                <a:tc>
                  <a:txBody>
                    <a:bodyPr/>
                    <a:lstStyle/>
                    <a:p>
                      <a:r>
                        <a:rPr lang="en-US" dirty="0">
                          <a:latin typeface="Gill Sans" panose="020B0604020202020204" charset="0"/>
                        </a:rPr>
                        <a:t>Both studies evidence statistically significant positive relationships between the extent and quality of sustainability disclosures and the company’s market value four months after the disclosure date.</a:t>
                      </a:r>
                    </a:p>
                  </a:txBody>
                  <a:tcPr anchor="ctr"/>
                </a:tc>
                <a:extLst>
                  <a:ext uri="{0D108BD9-81ED-4DB2-BD59-A6C34878D82A}">
                    <a16:rowId xmlns:a16="http://schemas.microsoft.com/office/drawing/2014/main" val="3065163977"/>
                  </a:ext>
                </a:extLst>
              </a:tr>
              <a:tr h="370840">
                <a:tc>
                  <a:txBody>
                    <a:bodyPr/>
                    <a:lstStyle/>
                    <a:p>
                      <a:r>
                        <a:rPr lang="en-SG" dirty="0">
                          <a:latin typeface="Gill Sans" panose="020B0604020202020204" charset="0"/>
                        </a:rPr>
                        <a:t>Differences</a:t>
                      </a:r>
                    </a:p>
                  </a:txBody>
                  <a:tcPr anchor="ctr"/>
                </a:tc>
                <a:tc>
                  <a:txBody>
                    <a:bodyPr/>
                    <a:lstStyle/>
                    <a:p>
                      <a:r>
                        <a:rPr lang="en-US" dirty="0">
                          <a:latin typeface="Gill Sans" panose="020B0604020202020204" charset="0"/>
                        </a:rPr>
                        <a:t>In Tsang (1998), from 1986 to 1995, community-related disclosures were more prominent than environmental disclosures. (5.37% of sentences for climate vs. 0.24% of sentences about environmental-related disclosures).</a:t>
                      </a:r>
                    </a:p>
                    <a:p>
                      <a:endParaRPr lang="en-SG" dirty="0">
                        <a:latin typeface="Gill Sans" panose="020B0604020202020204" charset="0"/>
                      </a:endParaRPr>
                    </a:p>
                    <a:p>
                      <a:r>
                        <a:rPr lang="en-US" dirty="0">
                          <a:latin typeface="Gill Sans" panose="020B0604020202020204" charset="0"/>
                        </a:rPr>
                        <a:t>This is vastly different in 2021, where environmental disclosures are more than twice in proportion to community-related disclosures. (~35% of sustainability reports on environmental-related disclosures vs. 15% for community-related disclosures) </a:t>
                      </a:r>
                    </a:p>
                  </a:txBody>
                  <a:tcPr anchor="ctr"/>
                </a:tc>
                <a:tc>
                  <a:txBody>
                    <a:bodyPr/>
                    <a:lstStyle/>
                    <a:p>
                      <a:r>
                        <a:rPr lang="en-US" dirty="0">
                          <a:latin typeface="Gill Sans" panose="020B0604020202020204" charset="0"/>
                        </a:rPr>
                        <a:t>This study showed more specifically which topics had impacts on the market value of a company – methodology (+), community (+), and resources (-). Whereas the others did not evidence a statistically significant relationship.</a:t>
                      </a:r>
                    </a:p>
                    <a:p>
                      <a:endParaRPr lang="en-SG" dirty="0">
                        <a:latin typeface="Gill Sans" panose="020B0604020202020204" charset="0"/>
                      </a:endParaRPr>
                    </a:p>
                  </a:txBody>
                  <a:tcPr/>
                </a:tc>
                <a:extLst>
                  <a:ext uri="{0D108BD9-81ED-4DB2-BD59-A6C34878D82A}">
                    <a16:rowId xmlns:a16="http://schemas.microsoft.com/office/drawing/2014/main" val="3821412961"/>
                  </a:ext>
                </a:extLst>
              </a:tr>
            </a:tbl>
          </a:graphicData>
        </a:graphic>
      </p:graphicFrame>
    </p:spTree>
    <p:extLst>
      <p:ext uri="{BB962C8B-B14F-4D97-AF65-F5344CB8AC3E}">
        <p14:creationId xmlns:p14="http://schemas.microsoft.com/office/powerpoint/2010/main" val="3125133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5072-740E-A6E6-9277-12C0BB044D78}"/>
              </a:ext>
            </a:extLst>
          </p:cNvPr>
          <p:cNvSpPr>
            <a:spLocks noGrp="1"/>
          </p:cNvSpPr>
          <p:nvPr>
            <p:ph type="ctrTitle"/>
          </p:nvPr>
        </p:nvSpPr>
        <p:spPr/>
        <p:txBody>
          <a:bodyPr/>
          <a:lstStyle/>
          <a:p>
            <a:r>
              <a:rPr lang="en-SG" dirty="0"/>
              <a:t>Conclusion</a:t>
            </a:r>
          </a:p>
        </p:txBody>
      </p:sp>
      <p:sp>
        <p:nvSpPr>
          <p:cNvPr id="3" name="Subtitle 2">
            <a:extLst>
              <a:ext uri="{FF2B5EF4-FFF2-40B4-BE49-F238E27FC236}">
                <a16:creationId xmlns:a16="http://schemas.microsoft.com/office/drawing/2014/main" id="{EE158F54-65E2-703A-735D-6A8AD11D0484}"/>
              </a:ext>
            </a:extLst>
          </p:cNvPr>
          <p:cNvSpPr>
            <a:spLocks noGrp="1"/>
          </p:cNvSpPr>
          <p:nvPr>
            <p:ph type="subTitle" idx="1"/>
          </p:nvPr>
        </p:nvSpPr>
        <p:spPr/>
        <p:txBody>
          <a:bodyPr/>
          <a:lstStyle/>
          <a:p>
            <a:r>
              <a:rPr lang="en-SG" dirty="0"/>
              <a:t>Summing up: What was found, and what next?</a:t>
            </a:r>
          </a:p>
        </p:txBody>
      </p:sp>
      <p:sp>
        <p:nvSpPr>
          <p:cNvPr id="5" name="Rectangle 4">
            <a:extLst>
              <a:ext uri="{FF2B5EF4-FFF2-40B4-BE49-F238E27FC236}">
                <a16:creationId xmlns:a16="http://schemas.microsoft.com/office/drawing/2014/main" id="{7C430B39-48C1-8C0B-7FD5-86A5611D880A}"/>
              </a:ext>
            </a:extLst>
          </p:cNvPr>
          <p:cNvSpPr/>
          <p:nvPr/>
        </p:nvSpPr>
        <p:spPr>
          <a:xfrm>
            <a:off x="4448629"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CSR &amp; CFP</a:t>
            </a:r>
          </a:p>
        </p:txBody>
      </p:sp>
      <p:sp>
        <p:nvSpPr>
          <p:cNvPr id="6" name="Rectangle 5">
            <a:extLst>
              <a:ext uri="{FF2B5EF4-FFF2-40B4-BE49-F238E27FC236}">
                <a16:creationId xmlns:a16="http://schemas.microsoft.com/office/drawing/2014/main" id="{A547C376-9D57-5CAE-592D-2EDFC804E211}"/>
              </a:ext>
            </a:extLst>
          </p:cNvPr>
          <p:cNvSpPr/>
          <p:nvPr/>
        </p:nvSpPr>
        <p:spPr>
          <a:xfrm>
            <a:off x="856442"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Business Environment</a:t>
            </a:r>
          </a:p>
        </p:txBody>
      </p:sp>
      <p:sp>
        <p:nvSpPr>
          <p:cNvPr id="7" name="Rectangle 6">
            <a:extLst>
              <a:ext uri="{FF2B5EF4-FFF2-40B4-BE49-F238E27FC236}">
                <a16:creationId xmlns:a16="http://schemas.microsoft.com/office/drawing/2014/main" id="{17AA1EAC-0980-6AE4-6D24-B44040C21DA0}"/>
              </a:ext>
            </a:extLst>
          </p:cNvPr>
          <p:cNvSpPr/>
          <p:nvPr/>
        </p:nvSpPr>
        <p:spPr>
          <a:xfrm>
            <a:off x="8040816"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General Insights</a:t>
            </a:r>
          </a:p>
        </p:txBody>
      </p:sp>
      <p:sp>
        <p:nvSpPr>
          <p:cNvPr id="11" name="Google Shape;161;p8">
            <a:extLst>
              <a:ext uri="{FF2B5EF4-FFF2-40B4-BE49-F238E27FC236}">
                <a16:creationId xmlns:a16="http://schemas.microsoft.com/office/drawing/2014/main" id="{AC4A8876-F51C-901C-FC6A-5155A8FC9A9C}"/>
              </a:ext>
            </a:extLst>
          </p:cNvPr>
          <p:cNvSpPr txBox="1">
            <a:spLocks/>
          </p:cNvSpPr>
          <p:nvPr/>
        </p:nvSpPr>
        <p:spPr>
          <a:xfrm>
            <a:off x="856442" y="2547813"/>
            <a:ext cx="3120471" cy="157944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SG" sz="1400" dirty="0"/>
              <a:t>Regulatory bodies are increasingly requiring sustainability disclosures – e.g. </a:t>
            </a:r>
            <a:r>
              <a:rPr lang="en-US" sz="1400" dirty="0"/>
              <a:t>Corporate Sustainability Reporting Directive (CSRD) from the EU Parliament, passed on 10 Nov 2022.</a:t>
            </a:r>
            <a:endParaRPr lang="en-SG" sz="1400" dirty="0"/>
          </a:p>
          <a:p>
            <a:pPr marL="285750" indent="-285750">
              <a:spcAft>
                <a:spcPts val="1200"/>
              </a:spcAft>
              <a:buFont typeface="Arial" panose="020B0604020202020204" pitchFamily="34" charset="0"/>
              <a:buChar char="•"/>
            </a:pPr>
            <a:r>
              <a:rPr lang="en-SG" sz="1400" dirty="0"/>
              <a:t>More guidance from ISSB and TFCD on standardisation expected (e.g. metrics, disclosure components)</a:t>
            </a:r>
            <a:endParaRPr lang="en-SG" sz="1400" b="1" dirty="0"/>
          </a:p>
          <a:p>
            <a:pPr marL="285750" indent="-285750">
              <a:spcAft>
                <a:spcPts val="1200"/>
              </a:spcAft>
              <a:buFont typeface="Arial" panose="020B0604020202020204" pitchFamily="34" charset="0"/>
              <a:buChar char="•"/>
            </a:pPr>
            <a:r>
              <a:rPr lang="en-SG" sz="1400" dirty="0"/>
              <a:t>Electronic disclosures is the way forward – e.g. </a:t>
            </a:r>
            <a:r>
              <a:rPr lang="en-SG" sz="1400" dirty="0" err="1"/>
              <a:t>ESGenome</a:t>
            </a:r>
            <a:r>
              <a:rPr lang="en-SG" sz="1400" dirty="0"/>
              <a:t> (in Singapore), </a:t>
            </a:r>
            <a:r>
              <a:rPr lang="en-US" sz="1400" dirty="0"/>
              <a:t>European Single Electronic Format (ESEF) from the CSRD in EU.</a:t>
            </a:r>
            <a:endParaRPr lang="en-SG" sz="1400" dirty="0"/>
          </a:p>
          <a:p>
            <a:pPr marL="285750" indent="-285750">
              <a:spcAft>
                <a:spcPts val="1200"/>
              </a:spcAft>
              <a:buFont typeface="Arial" panose="020B0604020202020204" pitchFamily="34" charset="0"/>
              <a:buChar char="•"/>
            </a:pPr>
            <a:endParaRPr lang="en-SG" sz="1400" dirty="0"/>
          </a:p>
        </p:txBody>
      </p:sp>
      <p:sp>
        <p:nvSpPr>
          <p:cNvPr id="12" name="Google Shape;161;p8">
            <a:extLst>
              <a:ext uri="{FF2B5EF4-FFF2-40B4-BE49-F238E27FC236}">
                <a16:creationId xmlns:a16="http://schemas.microsoft.com/office/drawing/2014/main" id="{8C8F7A67-AF46-B5F5-6771-4DE265FC2112}"/>
              </a:ext>
            </a:extLst>
          </p:cNvPr>
          <p:cNvSpPr txBox="1">
            <a:spLocks/>
          </p:cNvSpPr>
          <p:nvPr/>
        </p:nvSpPr>
        <p:spPr>
          <a:xfrm>
            <a:off x="4448629" y="2534011"/>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SG" sz="1400" dirty="0"/>
              <a:t>Evolution of approach towards CSR and ESG – from an “obligation” to “competitive advantage”.</a:t>
            </a:r>
          </a:p>
          <a:p>
            <a:pPr marL="0" indent="0">
              <a:spcAft>
                <a:spcPts val="1200"/>
              </a:spcAft>
            </a:pPr>
            <a:r>
              <a:rPr lang="en-US" sz="1400" dirty="0"/>
              <a:t>In a Singapore context:</a:t>
            </a:r>
          </a:p>
          <a:p>
            <a:pPr marL="285750" indent="-285750">
              <a:spcAft>
                <a:spcPts val="1200"/>
              </a:spcAft>
              <a:buFont typeface="Arial" panose="020B0604020202020204" pitchFamily="34" charset="0"/>
              <a:buChar char="•"/>
            </a:pPr>
            <a:r>
              <a:rPr lang="en-US" sz="1400" dirty="0"/>
              <a:t>Extent of community disclosures is positively related with ROA.</a:t>
            </a:r>
          </a:p>
          <a:p>
            <a:pPr marL="285750" indent="-285750">
              <a:spcAft>
                <a:spcPts val="1200"/>
              </a:spcAft>
              <a:buFont typeface="Arial" panose="020B0604020202020204" pitchFamily="34" charset="0"/>
              <a:buChar char="•"/>
            </a:pPr>
            <a:r>
              <a:rPr lang="en-US" sz="1400" dirty="0"/>
              <a:t>Extent of community &amp; methodology disclosures are positively related with Market Value.</a:t>
            </a:r>
          </a:p>
          <a:p>
            <a:pPr marL="0" indent="0">
              <a:spcAft>
                <a:spcPts val="1200"/>
              </a:spcAft>
            </a:pPr>
            <a:r>
              <a:rPr lang="en-US" sz="1400" dirty="0"/>
              <a:t>This result can be a gauge of </a:t>
            </a:r>
            <a:r>
              <a:rPr lang="en-US" sz="1400"/>
              <a:t>what topics are </a:t>
            </a:r>
            <a:r>
              <a:rPr lang="en-US" sz="1400" dirty="0"/>
              <a:t>important to different stakeholders.</a:t>
            </a:r>
          </a:p>
          <a:p>
            <a:pPr marL="285750" indent="-285750">
              <a:spcAft>
                <a:spcPts val="1200"/>
              </a:spcAft>
              <a:buFont typeface="Arial" panose="020B0604020202020204" pitchFamily="34" charset="0"/>
              <a:buChar char="•"/>
            </a:pPr>
            <a:endParaRPr lang="en-US" sz="1400" dirty="0"/>
          </a:p>
          <a:p>
            <a:pPr marL="285750" indent="-285750">
              <a:spcAft>
                <a:spcPts val="1200"/>
              </a:spcAft>
              <a:buFont typeface="Arial" panose="020B0604020202020204" pitchFamily="34" charset="0"/>
              <a:buChar char="•"/>
            </a:pPr>
            <a:endParaRPr lang="en-US" sz="1400" dirty="0"/>
          </a:p>
        </p:txBody>
      </p:sp>
      <mc:AlternateContent xmlns:mc="http://schemas.openxmlformats.org/markup-compatibility/2006">
        <mc:Choice xmlns:a14="http://schemas.microsoft.com/office/drawing/2010/main" Requires="a14">
          <p:sp>
            <p:nvSpPr>
              <p:cNvPr id="13" name="Google Shape;161;p8">
                <a:extLst>
                  <a:ext uri="{FF2B5EF4-FFF2-40B4-BE49-F238E27FC236}">
                    <a16:creationId xmlns:a16="http://schemas.microsoft.com/office/drawing/2014/main" id="{434B416E-9CFD-9A45-9E0A-DC7650801073}"/>
                  </a:ext>
                </a:extLst>
              </p:cNvPr>
              <p:cNvSpPr txBox="1">
                <a:spLocks/>
              </p:cNvSpPr>
              <p:nvPr/>
            </p:nvSpPr>
            <p:spPr>
              <a:xfrm>
                <a:off x="8040815" y="2547814"/>
                <a:ext cx="3294743" cy="3443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US" sz="1400" dirty="0"/>
                  <a:t>Overall readability of sustainability reports is poor (</a:t>
                </a:r>
                <a14:m>
                  <m:oMath xmlns:m="http://schemas.openxmlformats.org/officeDocument/2006/math">
                    <m:r>
                      <a:rPr lang="en-SG" sz="1400" b="0" i="1" smtClean="0">
                        <a:effectLst/>
                        <a:latin typeface="Cambria Math" panose="02040503050406030204" pitchFamily="18" charset="0"/>
                        <a:ea typeface="DengXian" panose="02010600030101010101" pitchFamily="2" charset="-122"/>
                      </a:rPr>
                      <m:t>𝑅</m:t>
                    </m:r>
                    <m:sSub>
                      <m:sSubPr>
                        <m:ctrlPr>
                          <a:rPr lang="en-SG" sz="1400" b="0" i="1" smtClean="0">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𝐸</m:t>
                        </m:r>
                      </m:e>
                      <m:sub>
                        <m:r>
                          <a:rPr lang="en-SG" sz="1400" b="0" i="1" smtClean="0">
                            <a:effectLst/>
                            <a:latin typeface="Cambria Math" panose="02040503050406030204" pitchFamily="18" charset="0"/>
                            <a:ea typeface="DengXian" panose="02010600030101010101" pitchFamily="2" charset="-122"/>
                          </a:rPr>
                          <m:t>2021</m:t>
                        </m:r>
                      </m:sub>
                    </m:sSub>
                    <m:r>
                      <a:rPr lang="en-SG" sz="1400" b="0" i="1" smtClean="0">
                        <a:effectLst/>
                        <a:latin typeface="Cambria Math" panose="02040503050406030204" pitchFamily="18" charset="0"/>
                        <a:ea typeface="DengXian" panose="02010600030101010101" pitchFamily="2" charset="-122"/>
                      </a:rPr>
                      <m:t>=5.1</m:t>
                    </m:r>
                  </m:oMath>
                </a14:m>
                <a:r>
                  <a:rPr lang="en-US" sz="1400" dirty="0"/>
                  <a:t>). Companies should aim to make disclosures more readable (+</a:t>
                </a:r>
                <a:r>
                  <a:rPr lang="en-US" sz="1400" dirty="0" err="1"/>
                  <a:t>ve</a:t>
                </a:r>
                <a:r>
                  <a:rPr lang="en-US" sz="1400" dirty="0"/>
                  <a:t> effects).</a:t>
                </a:r>
              </a:p>
              <a:p>
                <a:pPr marL="285750" indent="-285750">
                  <a:spcAft>
                    <a:spcPts val="1200"/>
                  </a:spcAft>
                  <a:buFont typeface="Arial" panose="020B0604020202020204" pitchFamily="34" charset="0"/>
                  <a:buChar char="•"/>
                </a:pPr>
                <a:r>
                  <a:rPr lang="en-US" sz="1400" dirty="0"/>
                  <a:t>Themes of disclosures from LDA correspond closely to GRI’s themes, which 99% of Singapore-listed companies adopt.</a:t>
                </a:r>
              </a:p>
              <a:p>
                <a:pPr marL="285750" indent="-285750">
                  <a:spcAft>
                    <a:spcPts val="1200"/>
                  </a:spcAft>
                  <a:buFont typeface="Arial" panose="020B0604020202020204" pitchFamily="34" charset="0"/>
                  <a:buChar char="•"/>
                </a:pPr>
                <a:r>
                  <a:rPr lang="en-US" sz="1400" dirty="0"/>
                  <a:t>Obfuscation hypothesis – tendency to report more good news when times are bad → critical reading is important.</a:t>
                </a:r>
              </a:p>
              <a:p>
                <a:pPr marL="0" indent="0">
                  <a:spcAft>
                    <a:spcPts val="1200"/>
                  </a:spcAft>
                </a:pPr>
                <a:endParaRPr lang="en-US" sz="1400" dirty="0"/>
              </a:p>
            </p:txBody>
          </p:sp>
        </mc:Choice>
        <mc:Fallback>
          <p:sp>
            <p:nvSpPr>
              <p:cNvPr id="13" name="Google Shape;161;p8">
                <a:extLst>
                  <a:ext uri="{FF2B5EF4-FFF2-40B4-BE49-F238E27FC236}">
                    <a16:creationId xmlns:a16="http://schemas.microsoft.com/office/drawing/2014/main" id="{434B416E-9CFD-9A45-9E0A-DC7650801073}"/>
                  </a:ext>
                </a:extLst>
              </p:cNvPr>
              <p:cNvSpPr txBox="1">
                <a:spLocks noRot="1" noChangeAspect="1" noMove="1" noResize="1" noEditPoints="1" noAdjustHandles="1" noChangeArrowheads="1" noChangeShapeType="1" noTextEdit="1"/>
              </p:cNvSpPr>
              <p:nvPr/>
            </p:nvSpPr>
            <p:spPr>
              <a:xfrm>
                <a:off x="8040815" y="2547814"/>
                <a:ext cx="3294743" cy="344397"/>
              </a:xfrm>
              <a:prstGeom prst="rect">
                <a:avLst/>
              </a:prstGeom>
              <a:blipFill>
                <a:blip r:embed="rId3"/>
                <a:stretch>
                  <a:fillRect l="-4436" t="-16071" r="-3512" b="-787500"/>
                </a:stretch>
              </a:blipFill>
              <a:ln>
                <a:noFill/>
              </a:ln>
            </p:spPr>
            <p:txBody>
              <a:bodyPr/>
              <a:lstStyle/>
              <a:p>
                <a:r>
                  <a:rPr lang="en-SG">
                    <a:noFill/>
                  </a:rPr>
                  <a:t> </a:t>
                </a:r>
              </a:p>
            </p:txBody>
          </p:sp>
        </mc:Fallback>
      </mc:AlternateContent>
    </p:spTree>
    <p:extLst>
      <p:ext uri="{BB962C8B-B14F-4D97-AF65-F5344CB8AC3E}">
        <p14:creationId xmlns:p14="http://schemas.microsoft.com/office/powerpoint/2010/main" val="612513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5072-740E-A6E6-9277-12C0BB044D78}"/>
              </a:ext>
            </a:extLst>
          </p:cNvPr>
          <p:cNvSpPr>
            <a:spLocks noGrp="1"/>
          </p:cNvSpPr>
          <p:nvPr>
            <p:ph type="ctrTitle"/>
          </p:nvPr>
        </p:nvSpPr>
        <p:spPr/>
        <p:txBody>
          <a:bodyPr/>
          <a:lstStyle/>
          <a:p>
            <a:r>
              <a:rPr lang="en-SG" dirty="0"/>
              <a:t>Limitations and Future Research</a:t>
            </a:r>
          </a:p>
        </p:txBody>
      </p:sp>
      <p:sp>
        <p:nvSpPr>
          <p:cNvPr id="3" name="Subtitle 2">
            <a:extLst>
              <a:ext uri="{FF2B5EF4-FFF2-40B4-BE49-F238E27FC236}">
                <a16:creationId xmlns:a16="http://schemas.microsoft.com/office/drawing/2014/main" id="{EE158F54-65E2-703A-735D-6A8AD11D0484}"/>
              </a:ext>
            </a:extLst>
          </p:cNvPr>
          <p:cNvSpPr>
            <a:spLocks noGrp="1"/>
          </p:cNvSpPr>
          <p:nvPr>
            <p:ph type="subTitle" idx="1"/>
          </p:nvPr>
        </p:nvSpPr>
        <p:spPr/>
        <p:txBody>
          <a:bodyPr/>
          <a:lstStyle/>
          <a:p>
            <a:r>
              <a:rPr lang="en-SG" dirty="0"/>
              <a:t>What are some opportunities for further studies?</a:t>
            </a:r>
          </a:p>
        </p:txBody>
      </p:sp>
      <p:sp>
        <p:nvSpPr>
          <p:cNvPr id="4" name="Google Shape;161;p8">
            <a:extLst>
              <a:ext uri="{FF2B5EF4-FFF2-40B4-BE49-F238E27FC236}">
                <a16:creationId xmlns:a16="http://schemas.microsoft.com/office/drawing/2014/main" id="{09438D89-F234-9825-DDAE-CC6D5C18F9CD}"/>
              </a:ext>
            </a:extLst>
          </p:cNvPr>
          <p:cNvSpPr txBox="1">
            <a:spLocks/>
          </p:cNvSpPr>
          <p:nvPr/>
        </p:nvSpPr>
        <p:spPr>
          <a:xfrm>
            <a:off x="736602" y="1552600"/>
            <a:ext cx="5143320" cy="421643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0" indent="0">
              <a:spcAft>
                <a:spcPts val="700"/>
              </a:spcAft>
            </a:pPr>
            <a:r>
              <a:rPr lang="en-US" sz="1400" b="1" u="sng" dirty="0"/>
              <a:t>Industry differentiation</a:t>
            </a:r>
            <a:r>
              <a:rPr lang="en-US" sz="1400" dirty="0"/>
              <a:t>: </a:t>
            </a:r>
          </a:p>
          <a:p>
            <a:pPr marL="285750" indent="-285750">
              <a:spcAft>
                <a:spcPts val="700"/>
              </a:spcAft>
              <a:buFont typeface="Arial" panose="020B0604020202020204" pitchFamily="34" charset="0"/>
              <a:buChar char="•"/>
            </a:pPr>
            <a:r>
              <a:rPr lang="en-US" sz="1400" dirty="0"/>
              <a:t>Rodgers et al. (2013) and </a:t>
            </a:r>
            <a:r>
              <a:rPr lang="en-US" sz="1400" dirty="0" err="1"/>
              <a:t>Loh</a:t>
            </a:r>
            <a:r>
              <a:rPr lang="en-US" sz="1400" dirty="0"/>
              <a:t> et al. (2017) considers differences between industries, or characteristics of the companies (e.g. Government-Linked, Family Businesses, and others)</a:t>
            </a:r>
          </a:p>
          <a:p>
            <a:pPr marL="285750" indent="-285750">
              <a:spcAft>
                <a:spcPts val="700"/>
              </a:spcAft>
              <a:buFont typeface="Arial" panose="020B0604020202020204" pitchFamily="34" charset="0"/>
              <a:buChar char="•"/>
            </a:pPr>
            <a:r>
              <a:rPr lang="en-US" sz="1400" dirty="0"/>
              <a:t>Without limiting the scope to companies on the STI, a wider sample can be considered for the study to look at all companies listed on the SGX.</a:t>
            </a:r>
          </a:p>
          <a:p>
            <a:pPr marL="0" indent="0">
              <a:spcAft>
                <a:spcPts val="700"/>
              </a:spcAft>
            </a:pPr>
            <a:r>
              <a:rPr lang="en-US" sz="1400" b="1" u="sng" dirty="0"/>
              <a:t>Time-series comparison</a:t>
            </a:r>
            <a:r>
              <a:rPr lang="en-US" sz="1400" dirty="0"/>
              <a:t>:</a:t>
            </a:r>
          </a:p>
          <a:p>
            <a:pPr marL="285750" indent="-285750">
              <a:spcAft>
                <a:spcPts val="700"/>
              </a:spcAft>
              <a:buFont typeface="Arial" panose="020B0604020202020204" pitchFamily="34" charset="0"/>
              <a:buChar char="•"/>
            </a:pPr>
            <a:r>
              <a:rPr lang="en-US" sz="1400" dirty="0"/>
              <a:t>All reports (from 2015 to 2021) were treated as within the same sample space.</a:t>
            </a:r>
          </a:p>
          <a:p>
            <a:pPr marL="285750" indent="-285750">
              <a:spcAft>
                <a:spcPts val="700"/>
              </a:spcAft>
              <a:buFont typeface="Arial" panose="020B0604020202020204" pitchFamily="34" charset="0"/>
              <a:buChar char="•"/>
            </a:pPr>
            <a:r>
              <a:rPr lang="en-US" sz="1400" dirty="0"/>
              <a:t>More regulations were introduced progressively from 2016 by SGX – from mandatory sustainability reporting, to climate reports, and adopting the TCFD’s recommendations. It is worth investigating the differences segregated by year. </a:t>
            </a:r>
          </a:p>
        </p:txBody>
      </p:sp>
      <p:sp>
        <p:nvSpPr>
          <p:cNvPr id="5" name="Google Shape;161;p8">
            <a:extLst>
              <a:ext uri="{FF2B5EF4-FFF2-40B4-BE49-F238E27FC236}">
                <a16:creationId xmlns:a16="http://schemas.microsoft.com/office/drawing/2014/main" id="{2EE57E1E-28E3-0091-821C-61632D3F9B70}"/>
              </a:ext>
            </a:extLst>
          </p:cNvPr>
          <p:cNvSpPr txBox="1">
            <a:spLocks/>
          </p:cNvSpPr>
          <p:nvPr/>
        </p:nvSpPr>
        <p:spPr>
          <a:xfrm>
            <a:off x="6312079" y="1552599"/>
            <a:ext cx="5359398" cy="442750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0" indent="0">
              <a:spcAft>
                <a:spcPts val="700"/>
              </a:spcAft>
            </a:pPr>
            <a:r>
              <a:rPr lang="en-US" sz="1400" b="1" u="sng" dirty="0"/>
              <a:t>Influencing factors on market value</a:t>
            </a:r>
            <a:r>
              <a:rPr lang="en-US" sz="1400" dirty="0"/>
              <a:t>:</a:t>
            </a:r>
          </a:p>
          <a:p>
            <a:pPr marL="285750" indent="-285750">
              <a:spcAft>
                <a:spcPts val="700"/>
              </a:spcAft>
              <a:buFont typeface="Arial" panose="020B0604020202020204" pitchFamily="34" charset="0"/>
              <a:buChar char="•"/>
            </a:pPr>
            <a:r>
              <a:rPr lang="en-US" sz="1400" dirty="0"/>
              <a:t>This study has identified statistically significant relationships between the extent of methodology (+), community (+), and resources (-) disclosures and a company’s market value, and leaves room for investigating further into why this is so.</a:t>
            </a:r>
          </a:p>
          <a:p>
            <a:pPr marL="285750" indent="-285750">
              <a:spcAft>
                <a:spcPts val="700"/>
              </a:spcAft>
              <a:buFont typeface="Arial" panose="020B0604020202020204" pitchFamily="34" charset="0"/>
              <a:buChar char="•"/>
            </a:pPr>
            <a:r>
              <a:rPr lang="en-US" sz="1400" dirty="0"/>
              <a:t>A qualitative study on the perception of Singapore’s retail and institutional investors will be beneficial for understanding this relationship.</a:t>
            </a:r>
          </a:p>
          <a:p>
            <a:pPr marL="0" indent="0">
              <a:spcAft>
                <a:spcPts val="700"/>
              </a:spcAft>
            </a:pPr>
            <a:r>
              <a:rPr lang="en-US" sz="1400" b="1" u="sng" dirty="0"/>
              <a:t>Causality</a:t>
            </a:r>
            <a:r>
              <a:rPr lang="en-US" sz="1400" dirty="0"/>
              <a:t>:</a:t>
            </a:r>
          </a:p>
          <a:p>
            <a:pPr marL="285750" indent="-285750">
              <a:spcAft>
                <a:spcPts val="700"/>
              </a:spcAft>
              <a:buFont typeface="Arial" panose="020B0604020202020204" pitchFamily="34" charset="0"/>
              <a:buChar char="•"/>
            </a:pPr>
            <a:r>
              <a:rPr lang="en-US" sz="1400" dirty="0"/>
              <a:t>Correlation is not causation – this study shows a statistically significant relationship but does not study causation.</a:t>
            </a:r>
          </a:p>
          <a:p>
            <a:pPr marL="285750" indent="-285750">
              <a:spcAft>
                <a:spcPts val="700"/>
              </a:spcAft>
              <a:buFont typeface="Arial" panose="020B0604020202020204" pitchFamily="34" charset="0"/>
              <a:buChar char="•"/>
            </a:pPr>
            <a:r>
              <a:rPr lang="en-US" sz="1400" dirty="0"/>
              <a:t>There is a possibility to update the conceptual framework proposed in Richardson et al. (1999) with controlled studies.</a:t>
            </a:r>
          </a:p>
        </p:txBody>
      </p:sp>
    </p:spTree>
    <p:extLst>
      <p:ext uri="{BB962C8B-B14F-4D97-AF65-F5344CB8AC3E}">
        <p14:creationId xmlns:p14="http://schemas.microsoft.com/office/powerpoint/2010/main" val="1628854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txBox="1">
            <a:spLocks noGrp="1"/>
          </p:cNvSpPr>
          <p:nvPr>
            <p:ph type="ctrTitle"/>
          </p:nvPr>
        </p:nvSpPr>
        <p:spPr>
          <a:xfrm>
            <a:off x="554853" y="1556615"/>
            <a:ext cx="11082300" cy="1470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A Natural Language Processing Analysis of Sustainability Reports and its Relationship with Corporate Financial Performance: Empirical Evidence from Singapore’s Listed Companies</a:t>
            </a:r>
            <a:endParaRPr sz="2800" dirty="0"/>
          </a:p>
        </p:txBody>
      </p:sp>
      <p:sp>
        <p:nvSpPr>
          <p:cNvPr id="148" name="Google Shape;148;p6"/>
          <p:cNvSpPr txBox="1">
            <a:spLocks noGrp="1"/>
          </p:cNvSpPr>
          <p:nvPr>
            <p:ph type="subTitle" idx="1"/>
          </p:nvPr>
        </p:nvSpPr>
        <p:spPr>
          <a:xfrm>
            <a:off x="554853" y="3379707"/>
            <a:ext cx="11082300" cy="13737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sz="1800" dirty="0"/>
              <a:t>Jeremy Chia</a:t>
            </a:r>
          </a:p>
          <a:p>
            <a:pPr marL="0" lvl="0" indent="0" algn="l" rtl="0">
              <a:spcBef>
                <a:spcPts val="100"/>
              </a:spcBef>
              <a:spcAft>
                <a:spcPts val="100"/>
              </a:spcAft>
              <a:buNone/>
            </a:pPr>
            <a:r>
              <a:rPr lang="en-SG" sz="1200" i="1" dirty="0"/>
              <a:t>ESCP Business School</a:t>
            </a:r>
          </a:p>
          <a:p>
            <a:pPr marL="0" lvl="0" indent="0" algn="l" rtl="0">
              <a:spcBef>
                <a:spcPts val="100"/>
              </a:spcBef>
              <a:spcAft>
                <a:spcPts val="100"/>
              </a:spcAft>
              <a:buNone/>
            </a:pPr>
            <a:r>
              <a:rPr lang="en-SG" sz="1200" i="1" dirty="0"/>
              <a:t>MSc Big Data and Business Analytics, 2021/2022</a:t>
            </a:r>
          </a:p>
          <a:p>
            <a:pPr marL="0" lvl="0" indent="0" algn="l" rtl="0">
              <a:spcBef>
                <a:spcPts val="700"/>
              </a:spcBef>
              <a:spcAft>
                <a:spcPts val="1200"/>
              </a:spcAft>
              <a:buNone/>
            </a:pPr>
            <a:endParaRPr sz="1800" dirty="0"/>
          </a:p>
        </p:txBody>
      </p:sp>
      <p:sp>
        <p:nvSpPr>
          <p:cNvPr id="4" name="Google Shape;148;p6">
            <a:extLst>
              <a:ext uri="{FF2B5EF4-FFF2-40B4-BE49-F238E27FC236}">
                <a16:creationId xmlns:a16="http://schemas.microsoft.com/office/drawing/2014/main" id="{6E323472-2871-6D49-AEAB-E8CE3B205D83}"/>
              </a:ext>
            </a:extLst>
          </p:cNvPr>
          <p:cNvSpPr txBox="1">
            <a:spLocks/>
          </p:cNvSpPr>
          <p:nvPr/>
        </p:nvSpPr>
        <p:spPr>
          <a:xfrm>
            <a:off x="554850" y="4753407"/>
            <a:ext cx="11082300" cy="3530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700"/>
              </a:spcBef>
              <a:spcAft>
                <a:spcPts val="0"/>
              </a:spcAft>
              <a:buClr>
                <a:srgbClr val="FFFFFF"/>
              </a:buClr>
              <a:buSzPts val="6000"/>
              <a:buFont typeface="Arial"/>
              <a:buNone/>
              <a:defRPr sz="6000" b="0" i="0" u="none" strike="noStrike" cap="none">
                <a:solidFill>
                  <a:srgbClr val="FFFFFF"/>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4pPr>
            <a:lvl5pPr marL="2286000" marR="0" lvl="4" indent="-355600" algn="ctr" rtl="0">
              <a:lnSpc>
                <a:spcPct val="100000"/>
              </a:lnSpc>
              <a:spcBef>
                <a:spcPts val="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5pPr>
            <a:lvl6pPr marL="2743200" marR="0" lvl="5"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6pPr>
            <a:lvl7pPr marL="3200400" marR="0" lvl="6"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7pPr>
            <a:lvl8pPr marL="3657600" marR="0" lvl="7"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8pPr>
            <a:lvl9pPr marL="4114800" marR="0" lvl="8"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9pPr>
          </a:lstStyle>
          <a:p>
            <a:pPr marL="0" indent="0" algn="l">
              <a:spcBef>
                <a:spcPts val="100"/>
              </a:spcBef>
              <a:spcAft>
                <a:spcPts val="100"/>
              </a:spcAft>
            </a:pPr>
            <a:r>
              <a:rPr lang="en-US" sz="1400" b="1" dirty="0"/>
              <a:t>Supervised by:</a:t>
            </a:r>
            <a:endParaRPr lang="en-US" sz="2000" b="1" dirty="0"/>
          </a:p>
        </p:txBody>
      </p:sp>
      <p:sp>
        <p:nvSpPr>
          <p:cNvPr id="5" name="Google Shape;148;p6">
            <a:extLst>
              <a:ext uri="{FF2B5EF4-FFF2-40B4-BE49-F238E27FC236}">
                <a16:creationId xmlns:a16="http://schemas.microsoft.com/office/drawing/2014/main" id="{35599EE0-9277-9FE3-B4CA-4199237ECB48}"/>
              </a:ext>
            </a:extLst>
          </p:cNvPr>
          <p:cNvSpPr txBox="1">
            <a:spLocks/>
          </p:cNvSpPr>
          <p:nvPr/>
        </p:nvSpPr>
        <p:spPr>
          <a:xfrm>
            <a:off x="554850" y="5097780"/>
            <a:ext cx="11082300" cy="1373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700"/>
              </a:spcBef>
              <a:spcAft>
                <a:spcPts val="0"/>
              </a:spcAft>
              <a:buClr>
                <a:srgbClr val="FFFFFF"/>
              </a:buClr>
              <a:buSzPts val="6000"/>
              <a:buFont typeface="Arial"/>
              <a:buNone/>
              <a:defRPr sz="6000" b="0" i="0" u="none" strike="noStrike" cap="none">
                <a:solidFill>
                  <a:srgbClr val="FFFFFF"/>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4pPr>
            <a:lvl5pPr marL="2286000" marR="0" lvl="4" indent="-355600" algn="ctr" rtl="0">
              <a:lnSpc>
                <a:spcPct val="100000"/>
              </a:lnSpc>
              <a:spcBef>
                <a:spcPts val="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5pPr>
            <a:lvl6pPr marL="2743200" marR="0" lvl="5"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6pPr>
            <a:lvl7pPr marL="3200400" marR="0" lvl="6"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7pPr>
            <a:lvl8pPr marL="3657600" marR="0" lvl="7"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8pPr>
            <a:lvl9pPr marL="4114800" marR="0" lvl="8"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9pPr>
          </a:lstStyle>
          <a:p>
            <a:pPr marL="0" indent="0" algn="l">
              <a:spcAft>
                <a:spcPts val="1200"/>
              </a:spcAft>
            </a:pPr>
            <a:r>
              <a:rPr lang="en-US" sz="1800" dirty="0"/>
              <a:t>Associate Professor Man Ching Gladie LUI</a:t>
            </a:r>
          </a:p>
          <a:p>
            <a:pPr marL="0" indent="0" algn="l">
              <a:spcBef>
                <a:spcPts val="100"/>
              </a:spcBef>
              <a:spcAft>
                <a:spcPts val="100"/>
              </a:spcAft>
            </a:pPr>
            <a:r>
              <a:rPr lang="en-US" sz="1200" i="1" dirty="0"/>
              <a:t>ESCP Business School</a:t>
            </a:r>
          </a:p>
          <a:p>
            <a:pPr marL="0" indent="0" algn="l">
              <a:spcBef>
                <a:spcPts val="100"/>
              </a:spcBef>
              <a:spcAft>
                <a:spcPts val="100"/>
              </a:spcAft>
            </a:pPr>
            <a:r>
              <a:rPr lang="en-US" sz="1200" i="1" dirty="0"/>
              <a:t>Financial Reporting &amp; Audit</a:t>
            </a:r>
            <a:endParaRPr lang="en-US" sz="1800" dirty="0"/>
          </a:p>
        </p:txBody>
      </p:sp>
    </p:spTree>
    <p:extLst>
      <p:ext uri="{BB962C8B-B14F-4D97-AF65-F5344CB8AC3E}">
        <p14:creationId xmlns:p14="http://schemas.microsoft.com/office/powerpoint/2010/main" val="2814924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Google Shape;161;p8">
            <a:extLst>
              <a:ext uri="{FF2B5EF4-FFF2-40B4-BE49-F238E27FC236}">
                <a16:creationId xmlns:a16="http://schemas.microsoft.com/office/drawing/2014/main" id="{65781900-2142-F370-B13A-CC82854D9E56}"/>
              </a:ext>
            </a:extLst>
          </p:cNvPr>
          <p:cNvSpPr txBox="1">
            <a:spLocks/>
          </p:cNvSpPr>
          <p:nvPr/>
        </p:nvSpPr>
        <p:spPr>
          <a:xfrm>
            <a:off x="898096" y="1844300"/>
            <a:ext cx="10395807" cy="16898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SG" sz="1400" dirty="0"/>
              <a:t>Analysed disclosures from 1986 to 1995 (prior to sustainability disclosures being mandated for listed companies).</a:t>
            </a:r>
          </a:p>
          <a:p>
            <a:pPr marL="285750" indent="-285750">
              <a:spcAft>
                <a:spcPts val="1200"/>
              </a:spcAft>
              <a:buFont typeface="Arial" panose="020B0604020202020204" pitchFamily="34" charset="0"/>
              <a:buChar char="•"/>
            </a:pPr>
            <a:r>
              <a:rPr lang="en-SG" sz="1400" dirty="0"/>
              <a:t>In Tsang (1998), from 1986 to 1995, community-related disclosures were more prominent than environmental disclosures. (5.37% of sentences for climate vs. 0.24% of sentences about environmental-related disclosures).</a:t>
            </a:r>
          </a:p>
          <a:p>
            <a:pPr marL="285750" indent="-285750">
              <a:spcAft>
                <a:spcPts val="1200"/>
              </a:spcAft>
              <a:buFont typeface="Arial" panose="020B0604020202020204" pitchFamily="34" charset="0"/>
              <a:buChar char="•"/>
            </a:pPr>
            <a:r>
              <a:rPr lang="en-SG" sz="1400" dirty="0"/>
              <a:t>This is vastly different in 2021, where environmental disclosures are more than twice in proportion to community-related disclosures. (~35% of sustainability reports on environmental-related disclosures vs. 15% for community-related disclosures) </a:t>
            </a:r>
          </a:p>
          <a:p>
            <a:pPr marL="285750" indent="-285750">
              <a:spcAft>
                <a:spcPts val="1200"/>
              </a:spcAft>
              <a:buFont typeface="Arial" panose="020B0604020202020204" pitchFamily="34" charset="0"/>
              <a:buChar char="•"/>
            </a:pPr>
            <a:endParaRPr lang="en-SG" sz="1000" dirty="0"/>
          </a:p>
          <a:p>
            <a:pPr marL="742950" lvl="1" indent="-285750">
              <a:spcAft>
                <a:spcPts val="1200"/>
              </a:spcAft>
              <a:buFont typeface="Arial" panose="020B0604020202020204" pitchFamily="34" charset="0"/>
              <a:buChar char="•"/>
            </a:pPr>
            <a:endParaRPr lang="en-SG" sz="1000" dirty="0"/>
          </a:p>
        </p:txBody>
      </p:sp>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Comparison with Prior Studies</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p:txBody>
          <a:bodyPr/>
          <a:lstStyle/>
          <a:p>
            <a:r>
              <a:rPr lang="en-SG" dirty="0"/>
              <a:t>What are the similarities and differences with these findings? </a:t>
            </a:r>
            <a:r>
              <a:rPr lang="en-SG" dirty="0">
                <a:highlight>
                  <a:srgbClr val="C0C0C0"/>
                </a:highlight>
              </a:rPr>
              <a:t>[RQ4]</a:t>
            </a:r>
            <a:endParaRPr lang="en-SG" dirty="0"/>
          </a:p>
        </p:txBody>
      </p:sp>
      <p:sp>
        <p:nvSpPr>
          <p:cNvPr id="4" name="TextBox 3">
            <a:extLst>
              <a:ext uri="{FF2B5EF4-FFF2-40B4-BE49-F238E27FC236}">
                <a16:creationId xmlns:a16="http://schemas.microsoft.com/office/drawing/2014/main" id="{D72592E2-38E7-5E74-5570-72AFEA5810F9}"/>
              </a:ext>
            </a:extLst>
          </p:cNvPr>
          <p:cNvSpPr txBox="1"/>
          <p:nvPr/>
        </p:nvSpPr>
        <p:spPr>
          <a:xfrm>
            <a:off x="772510" y="1486648"/>
            <a:ext cx="6281378" cy="307777"/>
          </a:xfrm>
          <a:prstGeom prst="rect">
            <a:avLst/>
          </a:prstGeom>
          <a:noFill/>
        </p:spPr>
        <p:txBody>
          <a:bodyPr wrap="square">
            <a:spAutoFit/>
          </a:bodyPr>
          <a:lstStyle/>
          <a:p>
            <a:r>
              <a:rPr lang="en-SG" sz="1400" b="1" dirty="0">
                <a:solidFill>
                  <a:schemeClr val="tx1">
                    <a:lumMod val="50000"/>
                  </a:schemeClr>
                </a:solidFill>
                <a:highlight>
                  <a:srgbClr val="C0C0C0"/>
                </a:highlight>
                <a:latin typeface="Gill Sans" panose="020B0604020202020204" charset="0"/>
              </a:rPr>
              <a:t>Tsang (1998)</a:t>
            </a:r>
            <a:r>
              <a:rPr lang="en-SG" sz="1400" b="1" dirty="0">
                <a:solidFill>
                  <a:schemeClr val="tx1">
                    <a:lumMod val="50000"/>
                  </a:schemeClr>
                </a:solidFill>
                <a:latin typeface="Gill Sans" panose="020B0604020202020204" charset="0"/>
              </a:rPr>
              <a:t>:</a:t>
            </a:r>
            <a:endParaRPr lang="en-SG" dirty="0"/>
          </a:p>
        </p:txBody>
      </p:sp>
      <p:sp>
        <p:nvSpPr>
          <p:cNvPr id="5" name="TextBox 4">
            <a:extLst>
              <a:ext uri="{FF2B5EF4-FFF2-40B4-BE49-F238E27FC236}">
                <a16:creationId xmlns:a16="http://schemas.microsoft.com/office/drawing/2014/main" id="{835D37EC-99A7-3627-2D27-708FDE08A91B}"/>
              </a:ext>
            </a:extLst>
          </p:cNvPr>
          <p:cNvSpPr txBox="1"/>
          <p:nvPr/>
        </p:nvSpPr>
        <p:spPr>
          <a:xfrm>
            <a:off x="772510" y="3753119"/>
            <a:ext cx="6281378" cy="307777"/>
          </a:xfrm>
          <a:prstGeom prst="rect">
            <a:avLst/>
          </a:prstGeom>
          <a:noFill/>
        </p:spPr>
        <p:txBody>
          <a:bodyPr wrap="square">
            <a:spAutoFit/>
          </a:bodyPr>
          <a:lstStyle/>
          <a:p>
            <a:r>
              <a:rPr lang="en-SG" sz="1400" b="1" dirty="0" err="1">
                <a:solidFill>
                  <a:schemeClr val="tx1">
                    <a:lumMod val="50000"/>
                  </a:schemeClr>
                </a:solidFill>
                <a:highlight>
                  <a:srgbClr val="C0C0C0"/>
                </a:highlight>
                <a:latin typeface="Gill Sans" panose="020B0604020202020204" charset="0"/>
              </a:rPr>
              <a:t>Loh</a:t>
            </a:r>
            <a:r>
              <a:rPr lang="en-SG" sz="1400" b="1" dirty="0">
                <a:solidFill>
                  <a:schemeClr val="tx1">
                    <a:lumMod val="50000"/>
                  </a:schemeClr>
                </a:solidFill>
                <a:highlight>
                  <a:srgbClr val="C0C0C0"/>
                </a:highlight>
                <a:latin typeface="Gill Sans" panose="020B0604020202020204" charset="0"/>
              </a:rPr>
              <a:t> et al. (2017)</a:t>
            </a:r>
            <a:r>
              <a:rPr lang="en-SG" sz="1400" b="1" dirty="0">
                <a:solidFill>
                  <a:schemeClr val="tx1">
                    <a:lumMod val="50000"/>
                  </a:schemeClr>
                </a:solidFill>
                <a:latin typeface="Gill Sans" panose="020B0604020202020204" charset="0"/>
              </a:rPr>
              <a:t>:</a:t>
            </a:r>
            <a:endParaRPr lang="en-SG" dirty="0"/>
          </a:p>
        </p:txBody>
      </p:sp>
      <p:sp>
        <p:nvSpPr>
          <p:cNvPr id="7" name="Google Shape;161;p8">
            <a:extLst>
              <a:ext uri="{FF2B5EF4-FFF2-40B4-BE49-F238E27FC236}">
                <a16:creationId xmlns:a16="http://schemas.microsoft.com/office/drawing/2014/main" id="{B5D69811-6A0E-9AB1-DF5B-3D35E40382E5}"/>
              </a:ext>
            </a:extLst>
          </p:cNvPr>
          <p:cNvSpPr txBox="1">
            <a:spLocks/>
          </p:cNvSpPr>
          <p:nvPr/>
        </p:nvSpPr>
        <p:spPr>
          <a:xfrm>
            <a:off x="898046" y="4092452"/>
            <a:ext cx="10395807" cy="2092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SG" sz="1400" dirty="0"/>
              <a:t>Used the Ohlson’s model to investigate the relationship between a sustainability reporting score and the market value.</a:t>
            </a:r>
          </a:p>
          <a:p>
            <a:pPr marL="285750" indent="-285750">
              <a:spcAft>
                <a:spcPts val="1200"/>
              </a:spcAft>
              <a:buFont typeface="Arial" panose="020B0604020202020204" pitchFamily="34" charset="0"/>
              <a:buChar char="•"/>
            </a:pPr>
            <a:r>
              <a:rPr lang="en-SG" sz="1400" dirty="0"/>
              <a:t>Both studies evidence statistically significant positive relationships between the extent and quality of sustainability disclosures and the company’s market value four months after the disclosure date.</a:t>
            </a:r>
          </a:p>
          <a:p>
            <a:pPr marL="285750" indent="-285750">
              <a:spcAft>
                <a:spcPts val="1200"/>
              </a:spcAft>
              <a:buFont typeface="Arial" panose="020B0604020202020204" pitchFamily="34" charset="0"/>
              <a:buChar char="•"/>
            </a:pPr>
            <a:r>
              <a:rPr lang="en-SG" sz="1400" dirty="0"/>
              <a:t>In this study showed more specifically which topics had impacts on the market value of a company – methodology (+), community (+), and resources (-). Whereas the others did not evidence a statistically significant relationship.</a:t>
            </a:r>
          </a:p>
          <a:p>
            <a:pPr marL="285750" indent="-285750">
              <a:spcAft>
                <a:spcPts val="1200"/>
              </a:spcAft>
              <a:buFont typeface="Arial" panose="020B0604020202020204" pitchFamily="34" charset="0"/>
              <a:buChar char="•"/>
            </a:pPr>
            <a:endParaRPr lang="en-SG" sz="1000" dirty="0"/>
          </a:p>
          <a:p>
            <a:pPr marL="742950" lvl="1" indent="-285750">
              <a:spcAft>
                <a:spcPts val="1200"/>
              </a:spcAft>
              <a:buFont typeface="Arial" panose="020B0604020202020204" pitchFamily="34" charset="0"/>
              <a:buChar char="•"/>
            </a:pPr>
            <a:endParaRPr lang="en-SG" sz="1000" dirty="0"/>
          </a:p>
        </p:txBody>
      </p:sp>
    </p:spTree>
    <p:extLst>
      <p:ext uri="{BB962C8B-B14F-4D97-AF65-F5344CB8AC3E}">
        <p14:creationId xmlns:p14="http://schemas.microsoft.com/office/powerpoint/2010/main" val="2253874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ctrTitle"/>
          </p:nvPr>
        </p:nvSpPr>
        <p:spPr>
          <a:xfrm>
            <a:off x="554800" y="203200"/>
            <a:ext cx="11082300" cy="674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SG" dirty="0"/>
              <a:t>An Overview</a:t>
            </a:r>
            <a:endParaRPr dirty="0"/>
          </a:p>
        </p:txBody>
      </p:sp>
      <p:sp>
        <p:nvSpPr>
          <p:cNvPr id="161" name="Google Shape;161;p8"/>
          <p:cNvSpPr txBox="1">
            <a:spLocks noGrp="1"/>
          </p:cNvSpPr>
          <p:nvPr>
            <p:ph type="subTitle" idx="1"/>
          </p:nvPr>
        </p:nvSpPr>
        <p:spPr>
          <a:xfrm>
            <a:off x="554800" y="877900"/>
            <a:ext cx="11082300" cy="3582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dirty="0"/>
              <a:t>What is this study about?</a:t>
            </a:r>
            <a:endParaRPr dirty="0"/>
          </a:p>
        </p:txBody>
      </p:sp>
      <p:sp>
        <p:nvSpPr>
          <p:cNvPr id="7" name="Flowchart: Document 6">
            <a:extLst>
              <a:ext uri="{FF2B5EF4-FFF2-40B4-BE49-F238E27FC236}">
                <a16:creationId xmlns:a16="http://schemas.microsoft.com/office/drawing/2014/main" id="{2A047296-7254-2A48-733C-19862C6F07C8}"/>
              </a:ext>
            </a:extLst>
          </p:cNvPr>
          <p:cNvSpPr/>
          <p:nvPr/>
        </p:nvSpPr>
        <p:spPr>
          <a:xfrm>
            <a:off x="5169280" y="2725057"/>
            <a:ext cx="968827" cy="798286"/>
          </a:xfrm>
          <a:prstGeom prst="flowChartDocument">
            <a:avLst/>
          </a:prstGeom>
          <a:solidFill>
            <a:schemeClr val="accent1">
              <a:lumMod val="20000"/>
              <a:lumOff val="8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Document 10">
            <a:extLst>
              <a:ext uri="{FF2B5EF4-FFF2-40B4-BE49-F238E27FC236}">
                <a16:creationId xmlns:a16="http://schemas.microsoft.com/office/drawing/2014/main" id="{68959D58-E0A2-441C-4723-B40131077D4C}"/>
              </a:ext>
            </a:extLst>
          </p:cNvPr>
          <p:cNvSpPr/>
          <p:nvPr/>
        </p:nvSpPr>
        <p:spPr>
          <a:xfrm>
            <a:off x="5321680" y="2877457"/>
            <a:ext cx="968827" cy="798286"/>
          </a:xfrm>
          <a:prstGeom prst="flowChartDocument">
            <a:avLst/>
          </a:prstGeom>
          <a:solidFill>
            <a:schemeClr val="accent1">
              <a:lumMod val="20000"/>
              <a:lumOff val="8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Document 11">
            <a:extLst>
              <a:ext uri="{FF2B5EF4-FFF2-40B4-BE49-F238E27FC236}">
                <a16:creationId xmlns:a16="http://schemas.microsoft.com/office/drawing/2014/main" id="{D905E437-747A-FDBA-D48B-7C2A74F843B5}"/>
              </a:ext>
            </a:extLst>
          </p:cNvPr>
          <p:cNvSpPr/>
          <p:nvPr/>
        </p:nvSpPr>
        <p:spPr>
          <a:xfrm>
            <a:off x="5474080" y="3029857"/>
            <a:ext cx="968827" cy="798286"/>
          </a:xfrm>
          <a:prstGeom prst="flowChartDocument">
            <a:avLst/>
          </a:prstGeom>
          <a:solidFill>
            <a:schemeClr val="accent1">
              <a:lumMod val="20000"/>
              <a:lumOff val="8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ctr"/>
          <a:lstStyle/>
          <a:p>
            <a:pPr algn="ctr"/>
            <a:r>
              <a:rPr lang="en-SG" sz="1200" dirty="0">
                <a:solidFill>
                  <a:schemeClr val="tx1">
                    <a:lumMod val="50000"/>
                  </a:schemeClr>
                </a:solidFill>
                <a:latin typeface="Gill Sans" panose="020B0604020202020204" charset="0"/>
              </a:rPr>
              <a:t>Sustainability Reports</a:t>
            </a:r>
            <a:endParaRPr lang="en-SG" sz="1200" dirty="0"/>
          </a:p>
        </p:txBody>
      </p:sp>
      <p:sp>
        <p:nvSpPr>
          <p:cNvPr id="13" name="Flowchart: Magnetic Disk 12">
            <a:extLst>
              <a:ext uri="{FF2B5EF4-FFF2-40B4-BE49-F238E27FC236}">
                <a16:creationId xmlns:a16="http://schemas.microsoft.com/office/drawing/2014/main" id="{32A54878-420E-DD83-5EDB-66C6AF24AC3E}"/>
              </a:ext>
            </a:extLst>
          </p:cNvPr>
          <p:cNvSpPr/>
          <p:nvPr/>
        </p:nvSpPr>
        <p:spPr>
          <a:xfrm>
            <a:off x="9390847" y="2961452"/>
            <a:ext cx="1089224" cy="935095"/>
          </a:xfrm>
          <a:prstGeom prst="flowChartMagneticDisk">
            <a:avLst/>
          </a:prstGeom>
          <a:solidFill>
            <a:schemeClr val="tx1">
              <a:lumMod val="20000"/>
              <a:lumOff val="8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08000" rIns="0" bIns="0" rtlCol="0" anchor="ctr"/>
          <a:lstStyle/>
          <a:p>
            <a:pPr algn="ctr"/>
            <a:r>
              <a:rPr lang="en-SG" sz="1200" dirty="0">
                <a:solidFill>
                  <a:schemeClr val="tx1">
                    <a:lumMod val="50000"/>
                  </a:schemeClr>
                </a:solidFill>
                <a:latin typeface="Gill Sans" panose="020B0604020202020204" charset="0"/>
              </a:rPr>
              <a:t>Financial Performance</a:t>
            </a:r>
          </a:p>
        </p:txBody>
      </p:sp>
      <p:cxnSp>
        <p:nvCxnSpPr>
          <p:cNvPr id="15" name="Straight Arrow Connector 14">
            <a:extLst>
              <a:ext uri="{FF2B5EF4-FFF2-40B4-BE49-F238E27FC236}">
                <a16:creationId xmlns:a16="http://schemas.microsoft.com/office/drawing/2014/main" id="{8FCC2493-5368-59C6-4EBB-59AD9BB09CD9}"/>
              </a:ext>
            </a:extLst>
          </p:cNvPr>
          <p:cNvCxnSpPr>
            <a:stCxn id="12" idx="3"/>
            <a:endCxn id="13" idx="2"/>
          </p:cNvCxnSpPr>
          <p:nvPr/>
        </p:nvCxnSpPr>
        <p:spPr>
          <a:xfrm>
            <a:off x="6442907" y="3429000"/>
            <a:ext cx="294794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CC156EC-34AB-C500-67E5-A415682589BF}"/>
              </a:ext>
            </a:extLst>
          </p:cNvPr>
          <p:cNvSpPr txBox="1"/>
          <p:nvPr/>
        </p:nvSpPr>
        <p:spPr>
          <a:xfrm>
            <a:off x="6844869" y="2862590"/>
            <a:ext cx="2144016" cy="523220"/>
          </a:xfrm>
          <a:prstGeom prst="rect">
            <a:avLst/>
          </a:prstGeom>
          <a:noFill/>
        </p:spPr>
        <p:txBody>
          <a:bodyPr wrap="square">
            <a:spAutoFit/>
          </a:bodyPr>
          <a:lstStyle/>
          <a:p>
            <a:pPr algn="ctr"/>
            <a:r>
              <a:rPr lang="en-SG" dirty="0">
                <a:effectLst/>
                <a:latin typeface="Gill Sans" panose="020B0604020202020204" charset="0"/>
                <a:ea typeface="DengXian" panose="02010600030101010101" pitchFamily="2" charset="-122"/>
              </a:rPr>
              <a:t>Conceptual Frameworks and Theories</a:t>
            </a:r>
          </a:p>
        </p:txBody>
      </p:sp>
      <p:sp>
        <p:nvSpPr>
          <p:cNvPr id="19" name="TextBox 18">
            <a:extLst>
              <a:ext uri="{FF2B5EF4-FFF2-40B4-BE49-F238E27FC236}">
                <a16:creationId xmlns:a16="http://schemas.microsoft.com/office/drawing/2014/main" id="{98A89D08-15BF-1623-5A82-D9305DB363FE}"/>
              </a:ext>
            </a:extLst>
          </p:cNvPr>
          <p:cNvSpPr txBox="1"/>
          <p:nvPr/>
        </p:nvSpPr>
        <p:spPr>
          <a:xfrm>
            <a:off x="6768669" y="3507915"/>
            <a:ext cx="2296416" cy="523220"/>
          </a:xfrm>
          <a:prstGeom prst="rect">
            <a:avLst/>
          </a:prstGeom>
          <a:noFill/>
        </p:spPr>
        <p:txBody>
          <a:bodyPr wrap="square">
            <a:spAutoFit/>
          </a:bodyPr>
          <a:lstStyle/>
          <a:p>
            <a:pPr algn="ctr"/>
            <a:r>
              <a:rPr lang="en-SG" dirty="0">
                <a:effectLst/>
                <a:latin typeface="Gill Sans" panose="020B0604020202020204" charset="0"/>
                <a:ea typeface="DengXian" panose="02010600030101010101" pitchFamily="2" charset="-122"/>
              </a:rPr>
              <a:t>Using models to understand the relationship</a:t>
            </a:r>
          </a:p>
        </p:txBody>
      </p:sp>
      <p:sp>
        <p:nvSpPr>
          <p:cNvPr id="20" name="Rectangle 19">
            <a:extLst>
              <a:ext uri="{FF2B5EF4-FFF2-40B4-BE49-F238E27FC236}">
                <a16:creationId xmlns:a16="http://schemas.microsoft.com/office/drawing/2014/main" id="{83E9721E-499D-75D5-B5BC-80001E7F135B}"/>
              </a:ext>
            </a:extLst>
          </p:cNvPr>
          <p:cNvSpPr/>
          <p:nvPr/>
        </p:nvSpPr>
        <p:spPr>
          <a:xfrm>
            <a:off x="997029" y="2971239"/>
            <a:ext cx="1209040" cy="798286"/>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Gill Sans" panose="020B0604020202020204" charset="0"/>
              </a:rPr>
              <a:t>CSR*, ESG*, Sustainability</a:t>
            </a:r>
          </a:p>
          <a:p>
            <a:pPr algn="ctr"/>
            <a:r>
              <a:rPr lang="en-SG" dirty="0">
                <a:solidFill>
                  <a:schemeClr val="tx1"/>
                </a:solidFill>
                <a:latin typeface="Gill Sans" panose="020B0604020202020204" charset="0"/>
              </a:rPr>
              <a:t>Actions</a:t>
            </a:r>
          </a:p>
        </p:txBody>
      </p:sp>
      <p:cxnSp>
        <p:nvCxnSpPr>
          <p:cNvPr id="21" name="Straight Arrow Connector 20">
            <a:extLst>
              <a:ext uri="{FF2B5EF4-FFF2-40B4-BE49-F238E27FC236}">
                <a16:creationId xmlns:a16="http://schemas.microsoft.com/office/drawing/2014/main" id="{E3742708-6C99-D3A4-3AAD-94A40068E367}"/>
              </a:ext>
            </a:extLst>
          </p:cNvPr>
          <p:cNvCxnSpPr>
            <a:cxnSpLocks/>
          </p:cNvCxnSpPr>
          <p:nvPr/>
        </p:nvCxnSpPr>
        <p:spPr>
          <a:xfrm flipV="1">
            <a:off x="2206069" y="3429000"/>
            <a:ext cx="2963211" cy="77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BCC3246-4249-0165-0176-57B2D1627A1F}"/>
              </a:ext>
            </a:extLst>
          </p:cNvPr>
          <p:cNvSpPr txBox="1"/>
          <p:nvPr/>
        </p:nvSpPr>
        <p:spPr>
          <a:xfrm>
            <a:off x="2367083" y="3129018"/>
            <a:ext cx="2144016" cy="307777"/>
          </a:xfrm>
          <a:prstGeom prst="rect">
            <a:avLst/>
          </a:prstGeom>
          <a:noFill/>
        </p:spPr>
        <p:txBody>
          <a:bodyPr wrap="square">
            <a:spAutoFit/>
          </a:bodyPr>
          <a:lstStyle/>
          <a:p>
            <a:pPr algn="ctr"/>
            <a:r>
              <a:rPr lang="en-SG" dirty="0">
                <a:effectLst/>
                <a:latin typeface="Gill Sans" panose="020B0604020202020204" charset="0"/>
                <a:ea typeface="DengXian" panose="02010600030101010101" pitchFamily="2" charset="-122"/>
              </a:rPr>
              <a:t>Disclosed in</a:t>
            </a:r>
          </a:p>
        </p:txBody>
      </p:sp>
      <p:sp>
        <p:nvSpPr>
          <p:cNvPr id="24" name="TextBox 23">
            <a:extLst>
              <a:ext uri="{FF2B5EF4-FFF2-40B4-BE49-F238E27FC236}">
                <a16:creationId xmlns:a16="http://schemas.microsoft.com/office/drawing/2014/main" id="{44CE7148-C343-5FEB-9AFE-2E50303206E0}"/>
              </a:ext>
            </a:extLst>
          </p:cNvPr>
          <p:cNvSpPr txBox="1"/>
          <p:nvPr/>
        </p:nvSpPr>
        <p:spPr>
          <a:xfrm>
            <a:off x="2355667" y="3523343"/>
            <a:ext cx="2144016" cy="954107"/>
          </a:xfrm>
          <a:prstGeom prst="rect">
            <a:avLst/>
          </a:prstGeom>
          <a:noFill/>
        </p:spPr>
        <p:txBody>
          <a:bodyPr wrap="square">
            <a:spAutoFit/>
          </a:bodyPr>
          <a:lstStyle/>
          <a:p>
            <a:pPr algn="ctr"/>
            <a:r>
              <a:rPr lang="en-SG" dirty="0">
                <a:latin typeface="Gill Sans" panose="020B0604020202020204" charset="0"/>
                <a:ea typeface="DengXian" panose="02010600030101010101" pitchFamily="2" charset="-122"/>
              </a:rPr>
              <a:t>Using</a:t>
            </a:r>
            <a:r>
              <a:rPr lang="en-SG" dirty="0">
                <a:effectLst/>
                <a:latin typeface="Gill Sans" panose="020B0604020202020204" charset="0"/>
                <a:ea typeface="DengXian" panose="02010600030101010101" pitchFamily="2" charset="-122"/>
              </a:rPr>
              <a:t> sustainability reporting standards, gradually required by regulators</a:t>
            </a:r>
          </a:p>
        </p:txBody>
      </p:sp>
      <p:sp>
        <p:nvSpPr>
          <p:cNvPr id="25" name="Rectangle 24">
            <a:extLst>
              <a:ext uri="{FF2B5EF4-FFF2-40B4-BE49-F238E27FC236}">
                <a16:creationId xmlns:a16="http://schemas.microsoft.com/office/drawing/2014/main" id="{AD665172-1D78-EDFF-C203-37858425A1DC}"/>
              </a:ext>
            </a:extLst>
          </p:cNvPr>
          <p:cNvSpPr/>
          <p:nvPr/>
        </p:nvSpPr>
        <p:spPr>
          <a:xfrm>
            <a:off x="4511099" y="1798320"/>
            <a:ext cx="6370261" cy="3301997"/>
          </a:xfrm>
          <a:custGeom>
            <a:avLst/>
            <a:gdLst>
              <a:gd name="connsiteX0" fmla="*/ 0 w 6370261"/>
              <a:gd name="connsiteY0" fmla="*/ 0 h 3301997"/>
              <a:gd name="connsiteX1" fmla="*/ 509621 w 6370261"/>
              <a:gd name="connsiteY1" fmla="*/ 0 h 3301997"/>
              <a:gd name="connsiteX2" fmla="*/ 1019242 w 6370261"/>
              <a:gd name="connsiteY2" fmla="*/ 0 h 3301997"/>
              <a:gd name="connsiteX3" fmla="*/ 1592565 w 6370261"/>
              <a:gd name="connsiteY3" fmla="*/ 0 h 3301997"/>
              <a:gd name="connsiteX4" fmla="*/ 2356997 w 6370261"/>
              <a:gd name="connsiteY4" fmla="*/ 0 h 3301997"/>
              <a:gd name="connsiteX5" fmla="*/ 2866617 w 6370261"/>
              <a:gd name="connsiteY5" fmla="*/ 0 h 3301997"/>
              <a:gd name="connsiteX6" fmla="*/ 3439941 w 6370261"/>
              <a:gd name="connsiteY6" fmla="*/ 0 h 3301997"/>
              <a:gd name="connsiteX7" fmla="*/ 3885859 w 6370261"/>
              <a:gd name="connsiteY7" fmla="*/ 0 h 3301997"/>
              <a:gd name="connsiteX8" fmla="*/ 4650291 w 6370261"/>
              <a:gd name="connsiteY8" fmla="*/ 0 h 3301997"/>
              <a:gd name="connsiteX9" fmla="*/ 5351019 w 6370261"/>
              <a:gd name="connsiteY9" fmla="*/ 0 h 3301997"/>
              <a:gd name="connsiteX10" fmla="*/ 6370261 w 6370261"/>
              <a:gd name="connsiteY10" fmla="*/ 0 h 3301997"/>
              <a:gd name="connsiteX11" fmla="*/ 6370261 w 6370261"/>
              <a:gd name="connsiteY11" fmla="*/ 627379 h 3301997"/>
              <a:gd name="connsiteX12" fmla="*/ 6370261 w 6370261"/>
              <a:gd name="connsiteY12" fmla="*/ 1287779 h 3301997"/>
              <a:gd name="connsiteX13" fmla="*/ 6370261 w 6370261"/>
              <a:gd name="connsiteY13" fmla="*/ 1981198 h 3301997"/>
              <a:gd name="connsiteX14" fmla="*/ 6370261 w 6370261"/>
              <a:gd name="connsiteY14" fmla="*/ 2707638 h 3301997"/>
              <a:gd name="connsiteX15" fmla="*/ 6370261 w 6370261"/>
              <a:gd name="connsiteY15" fmla="*/ 3301997 h 3301997"/>
              <a:gd name="connsiteX16" fmla="*/ 5860640 w 6370261"/>
              <a:gd name="connsiteY16" fmla="*/ 3301997 h 3301997"/>
              <a:gd name="connsiteX17" fmla="*/ 5223614 w 6370261"/>
              <a:gd name="connsiteY17" fmla="*/ 3301997 h 3301997"/>
              <a:gd name="connsiteX18" fmla="*/ 4777696 w 6370261"/>
              <a:gd name="connsiteY18" fmla="*/ 3301997 h 3301997"/>
              <a:gd name="connsiteX19" fmla="*/ 4013264 w 6370261"/>
              <a:gd name="connsiteY19" fmla="*/ 3301997 h 3301997"/>
              <a:gd name="connsiteX20" fmla="*/ 3376238 w 6370261"/>
              <a:gd name="connsiteY20" fmla="*/ 3301997 h 3301997"/>
              <a:gd name="connsiteX21" fmla="*/ 2930320 w 6370261"/>
              <a:gd name="connsiteY21" fmla="*/ 3301997 h 3301997"/>
              <a:gd name="connsiteX22" fmla="*/ 2484402 w 6370261"/>
              <a:gd name="connsiteY22" fmla="*/ 3301997 h 3301997"/>
              <a:gd name="connsiteX23" fmla="*/ 2038484 w 6370261"/>
              <a:gd name="connsiteY23" fmla="*/ 3301997 h 3301997"/>
              <a:gd name="connsiteX24" fmla="*/ 1337755 w 6370261"/>
              <a:gd name="connsiteY24" fmla="*/ 3301997 h 3301997"/>
              <a:gd name="connsiteX25" fmla="*/ 573323 w 6370261"/>
              <a:gd name="connsiteY25" fmla="*/ 3301997 h 3301997"/>
              <a:gd name="connsiteX26" fmla="*/ 0 w 6370261"/>
              <a:gd name="connsiteY26" fmla="*/ 3301997 h 3301997"/>
              <a:gd name="connsiteX27" fmla="*/ 0 w 6370261"/>
              <a:gd name="connsiteY27" fmla="*/ 2608578 h 3301997"/>
              <a:gd name="connsiteX28" fmla="*/ 0 w 6370261"/>
              <a:gd name="connsiteY28" fmla="*/ 1882138 h 3301997"/>
              <a:gd name="connsiteX29" fmla="*/ 0 w 6370261"/>
              <a:gd name="connsiteY29" fmla="*/ 1254759 h 3301997"/>
              <a:gd name="connsiteX30" fmla="*/ 0 w 6370261"/>
              <a:gd name="connsiteY30" fmla="*/ 594359 h 3301997"/>
              <a:gd name="connsiteX31" fmla="*/ 0 w 6370261"/>
              <a:gd name="connsiteY31" fmla="*/ 0 h 330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370261" h="3301997" extrusionOk="0">
                <a:moveTo>
                  <a:pt x="0" y="0"/>
                </a:moveTo>
                <a:cubicBezTo>
                  <a:pt x="127475" y="7489"/>
                  <a:pt x="364346" y="19528"/>
                  <a:pt x="509621" y="0"/>
                </a:cubicBezTo>
                <a:cubicBezTo>
                  <a:pt x="654896" y="-19528"/>
                  <a:pt x="893855" y="1211"/>
                  <a:pt x="1019242" y="0"/>
                </a:cubicBezTo>
                <a:cubicBezTo>
                  <a:pt x="1144629" y="-1211"/>
                  <a:pt x="1461487" y="8419"/>
                  <a:pt x="1592565" y="0"/>
                </a:cubicBezTo>
                <a:cubicBezTo>
                  <a:pt x="1723643" y="-8419"/>
                  <a:pt x="2106948" y="34763"/>
                  <a:pt x="2356997" y="0"/>
                </a:cubicBezTo>
                <a:cubicBezTo>
                  <a:pt x="2607046" y="-34763"/>
                  <a:pt x="2693988" y="-22598"/>
                  <a:pt x="2866617" y="0"/>
                </a:cubicBezTo>
                <a:cubicBezTo>
                  <a:pt x="3039246" y="22598"/>
                  <a:pt x="3234363" y="10365"/>
                  <a:pt x="3439941" y="0"/>
                </a:cubicBezTo>
                <a:cubicBezTo>
                  <a:pt x="3645519" y="-10365"/>
                  <a:pt x="3729678" y="-15607"/>
                  <a:pt x="3885859" y="0"/>
                </a:cubicBezTo>
                <a:cubicBezTo>
                  <a:pt x="4042040" y="15607"/>
                  <a:pt x="4286457" y="7099"/>
                  <a:pt x="4650291" y="0"/>
                </a:cubicBezTo>
                <a:cubicBezTo>
                  <a:pt x="5014125" y="-7099"/>
                  <a:pt x="5139060" y="17770"/>
                  <a:pt x="5351019" y="0"/>
                </a:cubicBezTo>
                <a:cubicBezTo>
                  <a:pt x="5562978" y="-17770"/>
                  <a:pt x="5937522" y="25540"/>
                  <a:pt x="6370261" y="0"/>
                </a:cubicBezTo>
                <a:cubicBezTo>
                  <a:pt x="6340467" y="221991"/>
                  <a:pt x="6362633" y="415840"/>
                  <a:pt x="6370261" y="627379"/>
                </a:cubicBezTo>
                <a:cubicBezTo>
                  <a:pt x="6377889" y="838918"/>
                  <a:pt x="6388862" y="1000123"/>
                  <a:pt x="6370261" y="1287779"/>
                </a:cubicBezTo>
                <a:cubicBezTo>
                  <a:pt x="6351660" y="1575435"/>
                  <a:pt x="6345177" y="1636217"/>
                  <a:pt x="6370261" y="1981198"/>
                </a:cubicBezTo>
                <a:cubicBezTo>
                  <a:pt x="6395345" y="2326179"/>
                  <a:pt x="6391099" y="2373550"/>
                  <a:pt x="6370261" y="2707638"/>
                </a:cubicBezTo>
                <a:cubicBezTo>
                  <a:pt x="6349423" y="3041726"/>
                  <a:pt x="6371098" y="3049121"/>
                  <a:pt x="6370261" y="3301997"/>
                </a:cubicBezTo>
                <a:cubicBezTo>
                  <a:pt x="6248425" y="3325117"/>
                  <a:pt x="6102896" y="3312494"/>
                  <a:pt x="5860640" y="3301997"/>
                </a:cubicBezTo>
                <a:cubicBezTo>
                  <a:pt x="5618384" y="3291500"/>
                  <a:pt x="5484056" y="3307928"/>
                  <a:pt x="5223614" y="3301997"/>
                </a:cubicBezTo>
                <a:cubicBezTo>
                  <a:pt x="4963172" y="3296066"/>
                  <a:pt x="4934814" y="3298294"/>
                  <a:pt x="4777696" y="3301997"/>
                </a:cubicBezTo>
                <a:cubicBezTo>
                  <a:pt x="4620578" y="3305700"/>
                  <a:pt x="4285918" y="3287712"/>
                  <a:pt x="4013264" y="3301997"/>
                </a:cubicBezTo>
                <a:cubicBezTo>
                  <a:pt x="3740610" y="3316282"/>
                  <a:pt x="3624215" y="3333744"/>
                  <a:pt x="3376238" y="3301997"/>
                </a:cubicBezTo>
                <a:cubicBezTo>
                  <a:pt x="3128261" y="3270250"/>
                  <a:pt x="3027369" y="3296943"/>
                  <a:pt x="2930320" y="3301997"/>
                </a:cubicBezTo>
                <a:cubicBezTo>
                  <a:pt x="2833271" y="3307051"/>
                  <a:pt x="2636686" y="3319325"/>
                  <a:pt x="2484402" y="3301997"/>
                </a:cubicBezTo>
                <a:cubicBezTo>
                  <a:pt x="2332118" y="3284669"/>
                  <a:pt x="2187161" y="3303272"/>
                  <a:pt x="2038484" y="3301997"/>
                </a:cubicBezTo>
                <a:cubicBezTo>
                  <a:pt x="1889807" y="3300722"/>
                  <a:pt x="1679666" y="3336909"/>
                  <a:pt x="1337755" y="3301997"/>
                </a:cubicBezTo>
                <a:cubicBezTo>
                  <a:pt x="995844" y="3267085"/>
                  <a:pt x="918682" y="3268046"/>
                  <a:pt x="573323" y="3301997"/>
                </a:cubicBezTo>
                <a:cubicBezTo>
                  <a:pt x="227964" y="3335948"/>
                  <a:pt x="131532" y="3317292"/>
                  <a:pt x="0" y="3301997"/>
                </a:cubicBezTo>
                <a:cubicBezTo>
                  <a:pt x="-6370" y="3147789"/>
                  <a:pt x="-3351" y="2775370"/>
                  <a:pt x="0" y="2608578"/>
                </a:cubicBezTo>
                <a:cubicBezTo>
                  <a:pt x="3351" y="2441786"/>
                  <a:pt x="6047" y="2078689"/>
                  <a:pt x="0" y="1882138"/>
                </a:cubicBezTo>
                <a:cubicBezTo>
                  <a:pt x="-6047" y="1685587"/>
                  <a:pt x="3277" y="1540194"/>
                  <a:pt x="0" y="1254759"/>
                </a:cubicBezTo>
                <a:cubicBezTo>
                  <a:pt x="-3277" y="969324"/>
                  <a:pt x="3546" y="761511"/>
                  <a:pt x="0" y="594359"/>
                </a:cubicBezTo>
                <a:cubicBezTo>
                  <a:pt x="-3546" y="427207"/>
                  <a:pt x="-1598" y="151001"/>
                  <a:pt x="0" y="0"/>
                </a:cubicBezTo>
                <a:close/>
              </a:path>
            </a:pathLst>
          </a:custGeom>
          <a:noFill/>
          <a:ln>
            <a:extLst>
              <a:ext uri="{C807C97D-BFC1-408E-A445-0C87EB9F89A2}">
                <ask:lineSketchStyleProps xmlns:ask="http://schemas.microsoft.com/office/drawing/2018/sketchyshapes" sd="180924108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1E7BBA9F-B2DF-5158-2E0A-B2A21B8E1E31}"/>
              </a:ext>
            </a:extLst>
          </p:cNvPr>
          <p:cNvSpPr txBox="1"/>
          <p:nvPr/>
        </p:nvSpPr>
        <p:spPr>
          <a:xfrm>
            <a:off x="505349" y="1707162"/>
            <a:ext cx="2144016" cy="307777"/>
          </a:xfrm>
          <a:prstGeom prst="rect">
            <a:avLst/>
          </a:prstGeom>
          <a:noFill/>
        </p:spPr>
        <p:txBody>
          <a:bodyPr wrap="square">
            <a:spAutoFit/>
          </a:bodyPr>
          <a:lstStyle/>
          <a:p>
            <a:pPr algn="ctr"/>
            <a:r>
              <a:rPr lang="en-SG" dirty="0">
                <a:effectLst/>
                <a:latin typeface="Gill Sans" panose="020B0604020202020204" charset="0"/>
                <a:ea typeface="DengXian" panose="02010600030101010101" pitchFamily="2" charset="-122"/>
              </a:rPr>
              <a:t>Evolving expectations of</a:t>
            </a:r>
          </a:p>
        </p:txBody>
      </p:sp>
      <p:sp>
        <p:nvSpPr>
          <p:cNvPr id="28" name="Rectangle 27">
            <a:extLst>
              <a:ext uri="{FF2B5EF4-FFF2-40B4-BE49-F238E27FC236}">
                <a16:creationId xmlns:a16="http://schemas.microsoft.com/office/drawing/2014/main" id="{A2420DAC-BFCD-BE9D-3CD5-459D77E485B1}"/>
              </a:ext>
            </a:extLst>
          </p:cNvPr>
          <p:cNvSpPr/>
          <p:nvPr/>
        </p:nvSpPr>
        <p:spPr>
          <a:xfrm>
            <a:off x="866585" y="2037246"/>
            <a:ext cx="1458602" cy="384276"/>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Gill Sans" panose="020B0604020202020204" charset="0"/>
              </a:rPr>
              <a:t>Stakeholders</a:t>
            </a:r>
          </a:p>
        </p:txBody>
      </p:sp>
      <p:cxnSp>
        <p:nvCxnSpPr>
          <p:cNvPr id="29" name="Straight Arrow Connector 28">
            <a:extLst>
              <a:ext uri="{FF2B5EF4-FFF2-40B4-BE49-F238E27FC236}">
                <a16:creationId xmlns:a16="http://schemas.microsoft.com/office/drawing/2014/main" id="{D6CB6397-8DC6-2AAC-E6AC-158A3B0557BE}"/>
              </a:ext>
            </a:extLst>
          </p:cNvPr>
          <p:cNvCxnSpPr>
            <a:cxnSpLocks/>
            <a:stCxn id="28" idx="2"/>
            <a:endCxn id="20" idx="0"/>
          </p:cNvCxnSpPr>
          <p:nvPr/>
        </p:nvCxnSpPr>
        <p:spPr>
          <a:xfrm>
            <a:off x="1595886" y="2421522"/>
            <a:ext cx="5663" cy="5497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736F272-251B-54FB-ED56-F1CDCB4623EF}"/>
              </a:ext>
            </a:extLst>
          </p:cNvPr>
          <p:cNvSpPr txBox="1"/>
          <p:nvPr/>
        </p:nvSpPr>
        <p:spPr>
          <a:xfrm>
            <a:off x="644300" y="2536424"/>
            <a:ext cx="926279" cy="307777"/>
          </a:xfrm>
          <a:prstGeom prst="rect">
            <a:avLst/>
          </a:prstGeom>
          <a:noFill/>
        </p:spPr>
        <p:txBody>
          <a:bodyPr wrap="square">
            <a:spAutoFit/>
          </a:bodyPr>
          <a:lstStyle/>
          <a:p>
            <a:pPr algn="r"/>
            <a:r>
              <a:rPr lang="en-SG" dirty="0">
                <a:latin typeface="Gill Sans" panose="020B0604020202020204" charset="0"/>
                <a:ea typeface="DengXian" panose="02010600030101010101" pitchFamily="2" charset="-122"/>
              </a:rPr>
              <a:t>Leads to</a:t>
            </a:r>
            <a:endParaRPr lang="en-SG" dirty="0">
              <a:effectLst/>
              <a:latin typeface="Gill Sans" panose="020B0604020202020204" charset="0"/>
              <a:ea typeface="DengXian" panose="02010600030101010101" pitchFamily="2" charset="-122"/>
            </a:endParaRPr>
          </a:p>
        </p:txBody>
      </p:sp>
      <p:sp>
        <p:nvSpPr>
          <p:cNvPr id="4" name="TextBox 3">
            <a:extLst>
              <a:ext uri="{FF2B5EF4-FFF2-40B4-BE49-F238E27FC236}">
                <a16:creationId xmlns:a16="http://schemas.microsoft.com/office/drawing/2014/main" id="{8A09283F-DFEE-BFC4-011D-A1BD2E971CEC}"/>
              </a:ext>
            </a:extLst>
          </p:cNvPr>
          <p:cNvSpPr txBox="1"/>
          <p:nvPr/>
        </p:nvSpPr>
        <p:spPr>
          <a:xfrm>
            <a:off x="2426080" y="6052713"/>
            <a:ext cx="6096000" cy="461665"/>
          </a:xfrm>
          <a:prstGeom prst="rect">
            <a:avLst/>
          </a:prstGeom>
          <a:noFill/>
        </p:spPr>
        <p:txBody>
          <a:bodyPr wrap="square">
            <a:spAutoFit/>
          </a:bodyPr>
          <a:lstStyle/>
          <a:p>
            <a:r>
              <a:rPr lang="en-SG" sz="1200" dirty="0">
                <a:solidFill>
                  <a:schemeClr val="tx1"/>
                </a:solidFill>
                <a:latin typeface="Gill Sans" panose="020B0604020202020204" charset="0"/>
              </a:rPr>
              <a:t>* CSR: Corporate Social Responsibility</a:t>
            </a:r>
          </a:p>
          <a:p>
            <a:r>
              <a:rPr lang="en-SG" sz="1200" dirty="0">
                <a:solidFill>
                  <a:schemeClr val="tx1"/>
                </a:solidFill>
                <a:latin typeface="Gill Sans" panose="020B0604020202020204" charset="0"/>
              </a:rPr>
              <a:t>* ESG: Environmental, Social, and Governance</a:t>
            </a:r>
            <a:endParaRPr lang="en-SG" sz="1200" dirty="0"/>
          </a:p>
        </p:txBody>
      </p:sp>
    </p:spTree>
    <p:extLst>
      <p:ext uri="{BB962C8B-B14F-4D97-AF65-F5344CB8AC3E}">
        <p14:creationId xmlns:p14="http://schemas.microsoft.com/office/powerpoint/2010/main" val="162786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500"/>
                                        <p:tgtEl>
                                          <p:spTgt spid="13"/>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P spid="17" grpId="0"/>
      <p:bldP spid="19" grpId="0"/>
      <p:bldP spid="20" grpId="0" animBg="1"/>
      <p:bldP spid="23" grpId="0"/>
      <p:bldP spid="24" grpId="0"/>
      <p:bldP spid="25" grpId="0" animBg="1"/>
      <p:bldP spid="27" grpId="0"/>
      <p:bldP spid="28"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ctrTitle"/>
          </p:nvPr>
        </p:nvSpPr>
        <p:spPr>
          <a:xfrm>
            <a:off x="554800" y="203200"/>
            <a:ext cx="11082300" cy="674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SG" dirty="0"/>
              <a:t>History of Corporate Social Responsibility</a:t>
            </a:r>
            <a:endParaRPr dirty="0"/>
          </a:p>
        </p:txBody>
      </p:sp>
      <p:sp>
        <p:nvSpPr>
          <p:cNvPr id="161" name="Google Shape;161;p8"/>
          <p:cNvSpPr txBox="1">
            <a:spLocks noGrp="1"/>
          </p:cNvSpPr>
          <p:nvPr>
            <p:ph type="subTitle" idx="1"/>
          </p:nvPr>
        </p:nvSpPr>
        <p:spPr>
          <a:xfrm>
            <a:off x="554800" y="877900"/>
            <a:ext cx="11082300" cy="3582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dirty="0"/>
              <a:t>How have attitudes towards CSR changed?</a:t>
            </a:r>
            <a:endParaRPr dirty="0"/>
          </a:p>
        </p:txBody>
      </p:sp>
      <p:cxnSp>
        <p:nvCxnSpPr>
          <p:cNvPr id="3" name="Straight Arrow Connector 2">
            <a:extLst>
              <a:ext uri="{FF2B5EF4-FFF2-40B4-BE49-F238E27FC236}">
                <a16:creationId xmlns:a16="http://schemas.microsoft.com/office/drawing/2014/main" id="{1F1D9539-235B-EC7D-BB41-BE4275363F01}"/>
              </a:ext>
            </a:extLst>
          </p:cNvPr>
          <p:cNvCxnSpPr/>
          <p:nvPr/>
        </p:nvCxnSpPr>
        <p:spPr>
          <a:xfrm>
            <a:off x="667657" y="3429000"/>
            <a:ext cx="107115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FB4394F-B7A2-54D8-EAD6-75E1C0AC37C2}"/>
              </a:ext>
            </a:extLst>
          </p:cNvPr>
          <p:cNvCxnSpPr/>
          <p:nvPr/>
        </p:nvCxnSpPr>
        <p:spPr>
          <a:xfrm>
            <a:off x="1351280" y="3261360"/>
            <a:ext cx="0" cy="3352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9F897CD-FD4F-AD0E-F849-679B8E3088CD}"/>
              </a:ext>
            </a:extLst>
          </p:cNvPr>
          <p:cNvCxnSpPr/>
          <p:nvPr/>
        </p:nvCxnSpPr>
        <p:spPr>
          <a:xfrm>
            <a:off x="2787305" y="3261360"/>
            <a:ext cx="0" cy="3352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3D6CF48-973F-3699-80C1-E04FAE5EBA34}"/>
              </a:ext>
            </a:extLst>
          </p:cNvPr>
          <p:cNvCxnSpPr/>
          <p:nvPr/>
        </p:nvCxnSpPr>
        <p:spPr>
          <a:xfrm>
            <a:off x="4297679" y="3261360"/>
            <a:ext cx="0" cy="3352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F6D4A40-09A8-C20F-9588-E8A54F3C3396}"/>
              </a:ext>
            </a:extLst>
          </p:cNvPr>
          <p:cNvCxnSpPr/>
          <p:nvPr/>
        </p:nvCxnSpPr>
        <p:spPr>
          <a:xfrm>
            <a:off x="5902960" y="3261360"/>
            <a:ext cx="0" cy="3352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A6AFB9-4B94-4F7A-DF0B-B021B82D79E4}"/>
              </a:ext>
            </a:extLst>
          </p:cNvPr>
          <p:cNvCxnSpPr/>
          <p:nvPr/>
        </p:nvCxnSpPr>
        <p:spPr>
          <a:xfrm>
            <a:off x="7528560" y="3261360"/>
            <a:ext cx="0" cy="3352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0241C56-2CB9-86FB-1D81-D4A2A766185E}"/>
              </a:ext>
            </a:extLst>
          </p:cNvPr>
          <p:cNvCxnSpPr/>
          <p:nvPr/>
        </p:nvCxnSpPr>
        <p:spPr>
          <a:xfrm>
            <a:off x="9367520" y="3261360"/>
            <a:ext cx="0" cy="33528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2DA5FE8-B790-9ACC-EC86-CD76FE231867}"/>
              </a:ext>
            </a:extLst>
          </p:cNvPr>
          <p:cNvSpPr txBox="1"/>
          <p:nvPr/>
        </p:nvSpPr>
        <p:spPr>
          <a:xfrm>
            <a:off x="629698" y="1582354"/>
            <a:ext cx="3065084" cy="1384995"/>
          </a:xfrm>
          <a:prstGeom prst="rect">
            <a:avLst/>
          </a:prstGeom>
          <a:noFill/>
        </p:spPr>
        <p:txBody>
          <a:bodyPr wrap="square">
            <a:spAutoFit/>
          </a:bodyPr>
          <a:lstStyle/>
          <a:p>
            <a:pPr algn="ctr"/>
            <a:r>
              <a:rPr lang="en-SG" b="1" u="sng" dirty="0">
                <a:effectLst/>
                <a:latin typeface="Gill Sans" panose="020B0604020202020204" charset="0"/>
                <a:ea typeface="DengXian" panose="02010600030101010101" pitchFamily="2" charset="-122"/>
              </a:rPr>
              <a:t>1960s</a:t>
            </a:r>
            <a:r>
              <a:rPr lang="en-SG" dirty="0">
                <a:effectLst/>
                <a:latin typeface="Gill Sans" panose="020B0604020202020204" charset="0"/>
                <a:ea typeface="DengXian" panose="02010600030101010101" pitchFamily="2" charset="-122"/>
              </a:rPr>
              <a:t>: </a:t>
            </a:r>
            <a:r>
              <a:rPr lang="en-US" dirty="0">
                <a:effectLst/>
                <a:latin typeface="Gill Sans" panose="020B0604020202020204" charset="0"/>
                <a:ea typeface="DengXian" panose="02010600030101010101" pitchFamily="2" charset="-122"/>
              </a:rPr>
              <a:t>CSR was a response to </a:t>
            </a:r>
            <a:r>
              <a:rPr lang="en-SG" dirty="0">
                <a:effectLst/>
                <a:latin typeface="Gill Sans" panose="020B0604020202020204" charset="0"/>
                <a:ea typeface="DengXian" panose="02010600030101010101" pitchFamily="2" charset="-122"/>
              </a:rPr>
              <a:t>labour-management</a:t>
            </a:r>
            <a:r>
              <a:rPr lang="en-US" dirty="0">
                <a:effectLst/>
                <a:latin typeface="Gill Sans" panose="020B0604020202020204" charset="0"/>
                <a:ea typeface="DengXian" panose="02010600030101010101" pitchFamily="2" charset="-122"/>
              </a:rPr>
              <a:t> conflict. (Jenkins, 2009) </a:t>
            </a:r>
          </a:p>
          <a:p>
            <a:pPr algn="ctr"/>
            <a:endParaRPr lang="en-US" dirty="0">
              <a:latin typeface="Gill Sans" panose="020B0604020202020204" charset="0"/>
              <a:ea typeface="DengXian" panose="02010600030101010101" pitchFamily="2" charset="-122"/>
            </a:endParaRPr>
          </a:p>
          <a:p>
            <a:pPr algn="ctr"/>
            <a:r>
              <a:rPr lang="en-US" dirty="0">
                <a:effectLst/>
                <a:latin typeface="Gill Sans" panose="020B0604020202020204" charset="0"/>
                <a:ea typeface="DengXian" panose="02010600030101010101" pitchFamily="2" charset="-122"/>
              </a:rPr>
              <a:t>There have been calls for responsible actions by companies concerning social aspects (Gomez-Carrasco et al., 2016).</a:t>
            </a:r>
            <a:endParaRPr lang="en-SG" dirty="0">
              <a:effectLst/>
              <a:latin typeface="Gill Sans" panose="020B0604020202020204" charset="0"/>
              <a:ea typeface="DengXian" panose="02010600030101010101" pitchFamily="2" charset="-122"/>
            </a:endParaRPr>
          </a:p>
        </p:txBody>
      </p:sp>
      <p:sp>
        <p:nvSpPr>
          <p:cNvPr id="17" name="TextBox 16">
            <a:extLst>
              <a:ext uri="{FF2B5EF4-FFF2-40B4-BE49-F238E27FC236}">
                <a16:creationId xmlns:a16="http://schemas.microsoft.com/office/drawing/2014/main" id="{5D4863D7-33CF-FBD5-C062-C81081022C67}"/>
              </a:ext>
            </a:extLst>
          </p:cNvPr>
          <p:cNvSpPr txBox="1"/>
          <p:nvPr/>
        </p:nvSpPr>
        <p:spPr>
          <a:xfrm>
            <a:off x="1717042" y="3890651"/>
            <a:ext cx="2140526" cy="954107"/>
          </a:xfrm>
          <a:prstGeom prst="rect">
            <a:avLst/>
          </a:prstGeom>
          <a:noFill/>
        </p:spPr>
        <p:txBody>
          <a:bodyPr wrap="square">
            <a:spAutoFit/>
          </a:bodyPr>
          <a:lstStyle/>
          <a:p>
            <a:pPr algn="ctr"/>
            <a:r>
              <a:rPr lang="en-SG" b="1" u="sng" dirty="0">
                <a:effectLst/>
                <a:latin typeface="Gill Sans" panose="020B0604020202020204" charset="0"/>
                <a:ea typeface="DengXian" panose="02010600030101010101" pitchFamily="2" charset="-122"/>
              </a:rPr>
              <a:t>1970s</a:t>
            </a:r>
            <a:r>
              <a:rPr lang="en-SG" dirty="0">
                <a:effectLst/>
                <a:latin typeface="Gill Sans" panose="020B0604020202020204" charset="0"/>
                <a:ea typeface="DengXian" panose="02010600030101010101" pitchFamily="2" charset="-122"/>
              </a:rPr>
              <a:t>: </a:t>
            </a:r>
            <a:r>
              <a:rPr lang="en-US" dirty="0">
                <a:effectLst/>
                <a:latin typeface="Gill Sans" panose="020B0604020202020204" charset="0"/>
                <a:ea typeface="DengXian" panose="02010600030101010101" pitchFamily="2" charset="-122"/>
              </a:rPr>
              <a:t>era of "managing corporate social responsibility" (Carroll, 2015). </a:t>
            </a:r>
            <a:endParaRPr lang="en-SG" dirty="0">
              <a:effectLst/>
              <a:latin typeface="Gill Sans" panose="020B0604020202020204" charset="0"/>
              <a:ea typeface="DengXian" panose="02010600030101010101" pitchFamily="2" charset="-122"/>
            </a:endParaRPr>
          </a:p>
        </p:txBody>
      </p:sp>
      <p:sp>
        <p:nvSpPr>
          <p:cNvPr id="18" name="TextBox 17">
            <a:extLst>
              <a:ext uri="{FF2B5EF4-FFF2-40B4-BE49-F238E27FC236}">
                <a16:creationId xmlns:a16="http://schemas.microsoft.com/office/drawing/2014/main" id="{66280F12-C736-BC99-F141-E3E678294855}"/>
              </a:ext>
            </a:extLst>
          </p:cNvPr>
          <p:cNvSpPr txBox="1"/>
          <p:nvPr/>
        </p:nvSpPr>
        <p:spPr>
          <a:xfrm>
            <a:off x="3958937" y="1630717"/>
            <a:ext cx="2323405" cy="1384995"/>
          </a:xfrm>
          <a:prstGeom prst="rect">
            <a:avLst/>
          </a:prstGeom>
          <a:noFill/>
        </p:spPr>
        <p:txBody>
          <a:bodyPr wrap="square">
            <a:spAutoFit/>
          </a:bodyPr>
          <a:lstStyle/>
          <a:p>
            <a:pPr algn="ctr"/>
            <a:r>
              <a:rPr lang="en-SG" b="1" u="sng" dirty="0">
                <a:effectLst/>
                <a:latin typeface="Gill Sans" panose="020B0604020202020204" charset="0"/>
                <a:ea typeface="DengXian" panose="02010600030101010101" pitchFamily="2" charset="-122"/>
              </a:rPr>
              <a:t>1980s</a:t>
            </a:r>
            <a:r>
              <a:rPr lang="en-SG" dirty="0">
                <a:effectLst/>
                <a:latin typeface="Gill Sans" panose="020B0604020202020204" charset="0"/>
                <a:ea typeface="DengXian" panose="02010600030101010101" pitchFamily="2" charset="-122"/>
              </a:rPr>
              <a:t>: </a:t>
            </a:r>
            <a:r>
              <a:rPr lang="en-US" dirty="0">
                <a:effectLst/>
                <a:latin typeface="Gill Sans" panose="020B0604020202020204" charset="0"/>
                <a:ea typeface="DengXian" panose="02010600030101010101" pitchFamily="2" charset="-122"/>
              </a:rPr>
              <a:t>The goal of CSR policy morphed to focus on improving companies' image and reputation and securing social justification to practice (Carrol, 2008).</a:t>
            </a:r>
            <a:endParaRPr lang="en-SG" dirty="0">
              <a:effectLst/>
              <a:latin typeface="Gill Sans" panose="020B0604020202020204" charset="0"/>
              <a:ea typeface="DengXian" panose="02010600030101010101" pitchFamily="2" charset="-122"/>
            </a:endParaRPr>
          </a:p>
        </p:txBody>
      </p:sp>
      <p:sp>
        <p:nvSpPr>
          <p:cNvPr id="19" name="TextBox 18">
            <a:extLst>
              <a:ext uri="{FF2B5EF4-FFF2-40B4-BE49-F238E27FC236}">
                <a16:creationId xmlns:a16="http://schemas.microsoft.com/office/drawing/2014/main" id="{6CE93C78-1095-2A17-0055-44C28520621A}"/>
              </a:ext>
            </a:extLst>
          </p:cNvPr>
          <p:cNvSpPr txBox="1"/>
          <p:nvPr/>
        </p:nvSpPr>
        <p:spPr>
          <a:xfrm>
            <a:off x="4453430" y="3887096"/>
            <a:ext cx="2899060" cy="1600438"/>
          </a:xfrm>
          <a:prstGeom prst="rect">
            <a:avLst/>
          </a:prstGeom>
          <a:noFill/>
        </p:spPr>
        <p:txBody>
          <a:bodyPr wrap="square">
            <a:spAutoFit/>
          </a:bodyPr>
          <a:lstStyle/>
          <a:p>
            <a:pPr algn="ctr"/>
            <a:r>
              <a:rPr lang="en-SG" b="1" u="sng" dirty="0">
                <a:effectLst/>
                <a:latin typeface="Gill Sans" panose="020B0604020202020204" charset="0"/>
                <a:ea typeface="DengXian" panose="02010600030101010101" pitchFamily="2" charset="-122"/>
              </a:rPr>
              <a:t>1990s</a:t>
            </a:r>
            <a:r>
              <a:rPr lang="en-SG" dirty="0">
                <a:effectLst/>
                <a:latin typeface="Gill Sans" panose="020B0604020202020204" charset="0"/>
                <a:ea typeface="DengXian" panose="02010600030101010101" pitchFamily="2" charset="-122"/>
              </a:rPr>
              <a:t>: institutionalisation of CSR. The emerging view was that corporate ethical behaviour would increase corporate competitiveness by establishing sustainable and productive relationships with stakeholders (Jones, 1995).</a:t>
            </a:r>
          </a:p>
        </p:txBody>
      </p:sp>
      <p:sp>
        <p:nvSpPr>
          <p:cNvPr id="20" name="TextBox 19">
            <a:extLst>
              <a:ext uri="{FF2B5EF4-FFF2-40B4-BE49-F238E27FC236}">
                <a16:creationId xmlns:a16="http://schemas.microsoft.com/office/drawing/2014/main" id="{4AC60166-17A1-6410-F48B-FC356E02753F}"/>
              </a:ext>
            </a:extLst>
          </p:cNvPr>
          <p:cNvSpPr txBox="1"/>
          <p:nvPr/>
        </p:nvSpPr>
        <p:spPr>
          <a:xfrm>
            <a:off x="6546497" y="1320534"/>
            <a:ext cx="3860802" cy="2031325"/>
          </a:xfrm>
          <a:prstGeom prst="rect">
            <a:avLst/>
          </a:prstGeom>
          <a:noFill/>
        </p:spPr>
        <p:txBody>
          <a:bodyPr wrap="square">
            <a:spAutoFit/>
          </a:bodyPr>
          <a:lstStyle/>
          <a:p>
            <a:pPr algn="ctr"/>
            <a:r>
              <a:rPr lang="en-SG" b="1" u="sng" dirty="0">
                <a:effectLst/>
                <a:latin typeface="Gill Sans" panose="020B0604020202020204" charset="0"/>
                <a:ea typeface="DengXian" panose="02010600030101010101" pitchFamily="2" charset="-122"/>
              </a:rPr>
              <a:t>2000s</a:t>
            </a:r>
            <a:r>
              <a:rPr lang="en-SG" b="1" dirty="0">
                <a:effectLst/>
                <a:latin typeface="Gill Sans" panose="020B0604020202020204" charset="0"/>
                <a:ea typeface="DengXian" panose="02010600030101010101" pitchFamily="2" charset="-122"/>
              </a:rPr>
              <a:t>: </a:t>
            </a:r>
            <a:r>
              <a:rPr lang="en-US" dirty="0">
                <a:effectLst/>
                <a:latin typeface="Gill Sans" panose="020B0604020202020204" charset="0"/>
                <a:ea typeface="DengXian" panose="02010600030101010101" pitchFamily="2" charset="-122"/>
              </a:rPr>
              <a:t>"Doing good" became a competitive advantage as potential investors began to view ESG initiatives as essential factors (</a:t>
            </a:r>
            <a:r>
              <a:rPr lang="en-US" dirty="0" err="1">
                <a:effectLst/>
                <a:latin typeface="Gill Sans" panose="020B0604020202020204" charset="0"/>
                <a:ea typeface="DengXian" panose="02010600030101010101" pitchFamily="2" charset="-122"/>
              </a:rPr>
              <a:t>Vibert</a:t>
            </a:r>
            <a:r>
              <a:rPr lang="en-US" dirty="0">
                <a:effectLst/>
                <a:latin typeface="Gill Sans" panose="020B0604020202020204" charset="0"/>
                <a:ea typeface="DengXian" panose="02010600030101010101" pitchFamily="2" charset="-122"/>
              </a:rPr>
              <a:t>, 2019).</a:t>
            </a:r>
            <a:r>
              <a:rPr lang="en-SG" sz="1400" dirty="0">
                <a:effectLst/>
                <a:latin typeface="Gill Sans" panose="020B0604020202020204" charset="0"/>
                <a:ea typeface="DengXian" panose="02010600030101010101" pitchFamily="2" charset="-122"/>
              </a:rPr>
              <a:t> </a:t>
            </a:r>
          </a:p>
          <a:p>
            <a:pPr algn="ctr"/>
            <a:endParaRPr lang="en-SG" dirty="0">
              <a:latin typeface="Gill Sans" panose="020B0604020202020204" charset="0"/>
              <a:ea typeface="DengXian" panose="02010600030101010101" pitchFamily="2" charset="-122"/>
            </a:endParaRPr>
          </a:p>
          <a:p>
            <a:pPr algn="ctr"/>
            <a:r>
              <a:rPr lang="en-SG" sz="1400" dirty="0">
                <a:effectLst/>
                <a:latin typeface="Gill Sans" panose="020B0604020202020204" charset="0"/>
                <a:ea typeface="DengXian" panose="02010600030101010101" pitchFamily="2" charset="-122"/>
              </a:rPr>
              <a:t>Change of "</a:t>
            </a:r>
            <a:r>
              <a:rPr lang="en-SG" sz="1400" dirty="0">
                <a:solidFill>
                  <a:schemeClr val="bg1">
                    <a:lumMod val="95000"/>
                  </a:schemeClr>
                </a:solidFill>
                <a:effectLst/>
                <a:highlight>
                  <a:srgbClr val="008000"/>
                </a:highlight>
                <a:latin typeface="Gill Sans" panose="020B0604020202020204" charset="0"/>
                <a:ea typeface="DengXian" panose="02010600030101010101" pitchFamily="2" charset="-122"/>
              </a:rPr>
              <a:t>CSR from being a minimal commitment to becoming a strategic necessity, which can translate into a sustainable competitive advantage.</a:t>
            </a:r>
            <a:r>
              <a:rPr lang="en-SG" sz="1400" dirty="0">
                <a:solidFill>
                  <a:schemeClr val="tx1"/>
                </a:solidFill>
                <a:effectLst/>
                <a:latin typeface="Gill Sans" panose="020B0604020202020204" charset="0"/>
                <a:ea typeface="DengXian" panose="02010600030101010101" pitchFamily="2" charset="-122"/>
              </a:rPr>
              <a:t>"</a:t>
            </a:r>
            <a:r>
              <a:rPr lang="en-SG" sz="1400" dirty="0">
                <a:solidFill>
                  <a:schemeClr val="bg1">
                    <a:lumMod val="95000"/>
                  </a:schemeClr>
                </a:solidFill>
                <a:effectLst/>
                <a:latin typeface="Gill Sans" panose="020B0604020202020204" charset="0"/>
                <a:ea typeface="DengXian" panose="02010600030101010101" pitchFamily="2" charset="-122"/>
              </a:rPr>
              <a:t> </a:t>
            </a:r>
            <a:r>
              <a:rPr lang="en-SG" sz="1400" dirty="0">
                <a:effectLst/>
                <a:latin typeface="Gill Sans" panose="020B0604020202020204" charset="0"/>
                <a:ea typeface="DengXian" panose="02010600030101010101" pitchFamily="2" charset="-122"/>
              </a:rPr>
              <a:t>(</a:t>
            </a:r>
            <a:r>
              <a:rPr lang="en-SG" sz="1400" dirty="0" err="1">
                <a:effectLst/>
                <a:latin typeface="Gill Sans" panose="020B0604020202020204" charset="0"/>
                <a:ea typeface="DengXian" panose="02010600030101010101" pitchFamily="2" charset="-122"/>
              </a:rPr>
              <a:t>Warther</a:t>
            </a:r>
            <a:r>
              <a:rPr lang="en-SG" sz="1400" dirty="0">
                <a:effectLst/>
                <a:latin typeface="Gill Sans" panose="020B0604020202020204" charset="0"/>
                <a:ea typeface="DengXian" panose="02010600030101010101" pitchFamily="2" charset="-122"/>
              </a:rPr>
              <a:t> &amp; Chandler, 2005). </a:t>
            </a:r>
            <a:endParaRPr lang="en-SG" dirty="0">
              <a:latin typeface="Gill Sans" panose="020B0604020202020204" charset="0"/>
            </a:endParaRPr>
          </a:p>
          <a:p>
            <a:pPr algn="ctr"/>
            <a:endParaRPr lang="en-SG" dirty="0">
              <a:effectLst/>
              <a:latin typeface="Gill Sans" panose="020B0604020202020204" charset="0"/>
              <a:ea typeface="DengXian" panose="02010600030101010101" pitchFamily="2" charset="-122"/>
            </a:endParaRPr>
          </a:p>
        </p:txBody>
      </p:sp>
      <p:sp>
        <p:nvSpPr>
          <p:cNvPr id="25" name="TextBox 24">
            <a:extLst>
              <a:ext uri="{FF2B5EF4-FFF2-40B4-BE49-F238E27FC236}">
                <a16:creationId xmlns:a16="http://schemas.microsoft.com/office/drawing/2014/main" id="{F920770C-6989-6B68-CA80-6900481327D9}"/>
              </a:ext>
            </a:extLst>
          </p:cNvPr>
          <p:cNvSpPr txBox="1"/>
          <p:nvPr/>
        </p:nvSpPr>
        <p:spPr>
          <a:xfrm>
            <a:off x="7948352" y="3887096"/>
            <a:ext cx="2997199" cy="1815882"/>
          </a:xfrm>
          <a:prstGeom prst="rect">
            <a:avLst/>
          </a:prstGeom>
          <a:noFill/>
        </p:spPr>
        <p:txBody>
          <a:bodyPr wrap="square">
            <a:spAutoFit/>
          </a:bodyPr>
          <a:lstStyle/>
          <a:p>
            <a:pPr algn="ctr"/>
            <a:r>
              <a:rPr lang="en-SG" b="1" u="sng" dirty="0">
                <a:effectLst/>
                <a:latin typeface="Gill Sans" panose="020B0604020202020204" charset="0"/>
                <a:ea typeface="DengXian" panose="02010600030101010101" pitchFamily="2" charset="-122"/>
              </a:rPr>
              <a:t>2010s</a:t>
            </a:r>
            <a:r>
              <a:rPr lang="en-SG" b="1" dirty="0">
                <a:effectLst/>
                <a:latin typeface="Gill Sans" panose="020B0604020202020204" charset="0"/>
                <a:ea typeface="DengXian" panose="02010600030101010101" pitchFamily="2" charset="-122"/>
              </a:rPr>
              <a:t>: </a:t>
            </a:r>
            <a:r>
              <a:rPr lang="en-SG" dirty="0">
                <a:effectLst/>
                <a:latin typeface="Gill Sans" panose="020B0604020202020204" charset="0"/>
                <a:ea typeface="DengXian" panose="02010600030101010101" pitchFamily="2" charset="-122"/>
              </a:rPr>
              <a:t>Acceleration of institutionalisation of CSR. </a:t>
            </a:r>
          </a:p>
          <a:p>
            <a:pPr algn="ctr"/>
            <a:endParaRPr lang="en-SG" dirty="0">
              <a:latin typeface="Gill Sans" panose="020B0604020202020204" charset="0"/>
              <a:ea typeface="DengXian" panose="02010600030101010101" pitchFamily="2" charset="-122"/>
            </a:endParaRPr>
          </a:p>
          <a:p>
            <a:pPr algn="ctr"/>
            <a:r>
              <a:rPr lang="en-SG" dirty="0">
                <a:effectLst/>
                <a:latin typeface="Gill Sans" panose="020B0604020202020204" charset="0"/>
                <a:ea typeface="DengXian" panose="02010600030101010101" pitchFamily="2" charset="-122"/>
              </a:rPr>
              <a:t>More standard-setting bodies emerged for comparability. </a:t>
            </a:r>
            <a:r>
              <a:rPr lang="en-US" dirty="0">
                <a:effectLst/>
                <a:latin typeface="Gill Sans" panose="020B0604020202020204" charset="0"/>
                <a:ea typeface="DengXian" panose="02010600030101010101" pitchFamily="2" charset="-122"/>
              </a:rPr>
              <a:t>Porter and </a:t>
            </a:r>
            <a:r>
              <a:rPr lang="en-US" dirty="0" err="1">
                <a:effectLst/>
                <a:latin typeface="Gill Sans" panose="020B0604020202020204" charset="0"/>
                <a:ea typeface="DengXian" panose="02010600030101010101" pitchFamily="2" charset="-122"/>
              </a:rPr>
              <a:t>Kramar</a:t>
            </a:r>
            <a:r>
              <a:rPr lang="en-US" dirty="0">
                <a:effectLst/>
                <a:latin typeface="Gill Sans" panose="020B0604020202020204" charset="0"/>
                <a:ea typeface="DengXian" panose="02010600030101010101" pitchFamily="2" charset="-122"/>
              </a:rPr>
              <a:t> (2011) propose that – "</a:t>
            </a:r>
            <a:r>
              <a:rPr lang="en-US" dirty="0">
                <a:solidFill>
                  <a:schemeClr val="bg1"/>
                </a:solidFill>
                <a:effectLst/>
                <a:highlight>
                  <a:srgbClr val="008000"/>
                </a:highlight>
                <a:latin typeface="Gill Sans" panose="020B0604020202020204" charset="0"/>
                <a:ea typeface="DengXian" panose="02010600030101010101" pitchFamily="2" charset="-122"/>
              </a:rPr>
              <a:t>the purpose of the corporation must be redefined as creating shared value</a:t>
            </a:r>
            <a:r>
              <a:rPr lang="en-US" dirty="0">
                <a:effectLst/>
                <a:latin typeface="Gill Sans" panose="020B0604020202020204" charset="0"/>
                <a:ea typeface="DengXian" panose="02010600030101010101" pitchFamily="2" charset="-122"/>
              </a:rPr>
              <a:t>".</a:t>
            </a:r>
            <a:endParaRPr lang="en-SG" dirty="0">
              <a:effectLst/>
              <a:latin typeface="Gill Sans" panose="020B0604020202020204" charset="0"/>
              <a:ea typeface="DengXian" panose="02010600030101010101" pitchFamily="2" charset="-122"/>
            </a:endParaRPr>
          </a:p>
        </p:txBody>
      </p:sp>
      <p:cxnSp>
        <p:nvCxnSpPr>
          <p:cNvPr id="6" name="Straight Connector 5">
            <a:extLst>
              <a:ext uri="{FF2B5EF4-FFF2-40B4-BE49-F238E27FC236}">
                <a16:creationId xmlns:a16="http://schemas.microsoft.com/office/drawing/2014/main" id="{6622DBF8-68D4-1BD6-B6BB-1F5A262710F3}"/>
              </a:ext>
            </a:extLst>
          </p:cNvPr>
          <p:cNvCxnSpPr/>
          <p:nvPr/>
        </p:nvCxnSpPr>
        <p:spPr>
          <a:xfrm flipV="1">
            <a:off x="1351280" y="3015712"/>
            <a:ext cx="0" cy="41328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549BD47-3BB7-2417-FB42-9CB9AFA97E0E}"/>
              </a:ext>
            </a:extLst>
          </p:cNvPr>
          <p:cNvCxnSpPr/>
          <p:nvPr/>
        </p:nvCxnSpPr>
        <p:spPr>
          <a:xfrm flipV="1">
            <a:off x="2787305" y="3429000"/>
            <a:ext cx="0" cy="41328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59FC9F6-C157-E907-8A8B-7B9FC427ECD4}"/>
              </a:ext>
            </a:extLst>
          </p:cNvPr>
          <p:cNvCxnSpPr/>
          <p:nvPr/>
        </p:nvCxnSpPr>
        <p:spPr>
          <a:xfrm flipV="1">
            <a:off x="4297679" y="3015712"/>
            <a:ext cx="0" cy="41328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0868442-F4E3-7752-D02B-EFACF5FE2EF0}"/>
              </a:ext>
            </a:extLst>
          </p:cNvPr>
          <p:cNvCxnSpPr/>
          <p:nvPr/>
        </p:nvCxnSpPr>
        <p:spPr>
          <a:xfrm flipV="1">
            <a:off x="5902960" y="3473808"/>
            <a:ext cx="0" cy="41328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8259E1-2135-4F8B-B920-80C0586C3190}"/>
              </a:ext>
            </a:extLst>
          </p:cNvPr>
          <p:cNvCxnSpPr/>
          <p:nvPr/>
        </p:nvCxnSpPr>
        <p:spPr>
          <a:xfrm flipV="1">
            <a:off x="7528560" y="3067408"/>
            <a:ext cx="0" cy="41328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2DD0E7-459F-1998-EACB-E962E0E7ABE3}"/>
              </a:ext>
            </a:extLst>
          </p:cNvPr>
          <p:cNvCxnSpPr/>
          <p:nvPr/>
        </p:nvCxnSpPr>
        <p:spPr>
          <a:xfrm flipV="1">
            <a:off x="9367520" y="3429000"/>
            <a:ext cx="0" cy="41328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12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ctrTitle"/>
          </p:nvPr>
        </p:nvSpPr>
        <p:spPr>
          <a:xfrm>
            <a:off x="554800" y="203200"/>
            <a:ext cx="11082300" cy="674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SG" dirty="0"/>
              <a:t>Singapore, Companies, and Disclosures</a:t>
            </a:r>
            <a:endParaRPr dirty="0"/>
          </a:p>
        </p:txBody>
      </p:sp>
      <p:sp>
        <p:nvSpPr>
          <p:cNvPr id="161" name="Google Shape;161;p8"/>
          <p:cNvSpPr txBox="1">
            <a:spLocks noGrp="1"/>
          </p:cNvSpPr>
          <p:nvPr>
            <p:ph type="subTitle" idx="1"/>
          </p:nvPr>
        </p:nvSpPr>
        <p:spPr>
          <a:xfrm>
            <a:off x="554800" y="877900"/>
            <a:ext cx="11082300" cy="3582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dirty="0"/>
              <a:t>What were some recent sustainability-related developments in Singapore?</a:t>
            </a:r>
            <a:endParaRPr dirty="0"/>
          </a:p>
        </p:txBody>
      </p:sp>
      <p:pic>
        <p:nvPicPr>
          <p:cNvPr id="3" name="Picture 2">
            <a:extLst>
              <a:ext uri="{FF2B5EF4-FFF2-40B4-BE49-F238E27FC236}">
                <a16:creationId xmlns:a16="http://schemas.microsoft.com/office/drawing/2014/main" id="{4053C534-F071-EBE1-C5D2-9AEF63666C14}"/>
              </a:ext>
            </a:extLst>
          </p:cNvPr>
          <p:cNvPicPr>
            <a:picLocks noChangeAspect="1"/>
          </p:cNvPicPr>
          <p:nvPr/>
        </p:nvPicPr>
        <p:blipFill>
          <a:blip r:embed="rId3"/>
          <a:stretch>
            <a:fillRect/>
          </a:stretch>
        </p:blipFill>
        <p:spPr>
          <a:xfrm>
            <a:off x="5890219" y="1593240"/>
            <a:ext cx="5490128" cy="3349086"/>
          </a:xfrm>
          <a:prstGeom prst="rect">
            <a:avLst/>
          </a:prstGeom>
          <a:ln>
            <a:noFill/>
          </a:ln>
        </p:spPr>
      </p:pic>
      <p:pic>
        <p:nvPicPr>
          <p:cNvPr id="5" name="Picture 4">
            <a:extLst>
              <a:ext uri="{FF2B5EF4-FFF2-40B4-BE49-F238E27FC236}">
                <a16:creationId xmlns:a16="http://schemas.microsoft.com/office/drawing/2014/main" id="{37E73F98-7921-1459-9600-D23E40043492}"/>
              </a:ext>
            </a:extLst>
          </p:cNvPr>
          <p:cNvPicPr>
            <a:picLocks noChangeAspect="1"/>
          </p:cNvPicPr>
          <p:nvPr/>
        </p:nvPicPr>
        <p:blipFill>
          <a:blip r:embed="rId4"/>
          <a:stretch>
            <a:fillRect/>
          </a:stretch>
        </p:blipFill>
        <p:spPr>
          <a:xfrm>
            <a:off x="5880782" y="4946892"/>
            <a:ext cx="5499565" cy="1104421"/>
          </a:xfrm>
          <a:prstGeom prst="rect">
            <a:avLst/>
          </a:prstGeom>
        </p:spPr>
      </p:pic>
      <p:sp>
        <p:nvSpPr>
          <p:cNvPr id="6" name="Rectangle 5">
            <a:extLst>
              <a:ext uri="{FF2B5EF4-FFF2-40B4-BE49-F238E27FC236}">
                <a16:creationId xmlns:a16="http://schemas.microsoft.com/office/drawing/2014/main" id="{2705E904-9BC2-5900-B15F-36FF69FF4D76}"/>
              </a:ext>
            </a:extLst>
          </p:cNvPr>
          <p:cNvSpPr/>
          <p:nvPr/>
        </p:nvSpPr>
        <p:spPr>
          <a:xfrm>
            <a:off x="5880782" y="1593240"/>
            <a:ext cx="5490128" cy="445807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8" name="Picture 7">
            <a:extLst>
              <a:ext uri="{FF2B5EF4-FFF2-40B4-BE49-F238E27FC236}">
                <a16:creationId xmlns:a16="http://schemas.microsoft.com/office/drawing/2014/main" id="{EC7E64F6-9859-7F9D-E901-958C89B481F2}"/>
              </a:ext>
            </a:extLst>
          </p:cNvPr>
          <p:cNvPicPr>
            <a:picLocks noChangeAspect="1"/>
          </p:cNvPicPr>
          <p:nvPr/>
        </p:nvPicPr>
        <p:blipFill>
          <a:blip r:embed="rId5"/>
          <a:stretch>
            <a:fillRect/>
          </a:stretch>
        </p:blipFill>
        <p:spPr>
          <a:xfrm>
            <a:off x="503318" y="1613561"/>
            <a:ext cx="5156190" cy="3161640"/>
          </a:xfrm>
          <a:prstGeom prst="rect">
            <a:avLst/>
          </a:prstGeom>
        </p:spPr>
      </p:pic>
      <p:sp>
        <p:nvSpPr>
          <p:cNvPr id="9" name="Rectangle 8">
            <a:extLst>
              <a:ext uri="{FF2B5EF4-FFF2-40B4-BE49-F238E27FC236}">
                <a16:creationId xmlns:a16="http://schemas.microsoft.com/office/drawing/2014/main" id="{614F2057-0F68-B8A5-619C-794EBC523042}"/>
              </a:ext>
            </a:extLst>
          </p:cNvPr>
          <p:cNvSpPr/>
          <p:nvPr/>
        </p:nvSpPr>
        <p:spPr>
          <a:xfrm>
            <a:off x="487680" y="1613560"/>
            <a:ext cx="5171440" cy="3151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88292CC2-3043-D998-778F-71CD78990D0C}"/>
              </a:ext>
            </a:extLst>
          </p:cNvPr>
          <p:cNvSpPr txBox="1"/>
          <p:nvPr/>
        </p:nvSpPr>
        <p:spPr>
          <a:xfrm>
            <a:off x="811653" y="4852766"/>
            <a:ext cx="4715469" cy="523220"/>
          </a:xfrm>
          <a:prstGeom prst="rect">
            <a:avLst/>
          </a:prstGeom>
          <a:noFill/>
        </p:spPr>
        <p:txBody>
          <a:bodyPr wrap="square">
            <a:spAutoFit/>
          </a:bodyPr>
          <a:lstStyle/>
          <a:p>
            <a:pPr algn="ctr">
              <a:spcBef>
                <a:spcPts val="1200"/>
              </a:spcBef>
            </a:pPr>
            <a:r>
              <a:rPr lang="en-SG" sz="1400" dirty="0">
                <a:effectLst/>
                <a:latin typeface="Gill Sans" panose="020B0604020202020204" charset="0"/>
                <a:ea typeface="DengXian" panose="02010600030101010101" pitchFamily="2" charset="-122"/>
              </a:rPr>
              <a:t>Timeline for initial launch of sustainability reporting requirements in Singapore (PwC, 2016)</a:t>
            </a:r>
          </a:p>
        </p:txBody>
      </p:sp>
      <p:sp>
        <p:nvSpPr>
          <p:cNvPr id="2" name="TextBox 1">
            <a:extLst>
              <a:ext uri="{FF2B5EF4-FFF2-40B4-BE49-F238E27FC236}">
                <a16:creationId xmlns:a16="http://schemas.microsoft.com/office/drawing/2014/main" id="{BA5BF6E7-72A5-9A3F-74E5-8051D9ABDC0E}"/>
              </a:ext>
            </a:extLst>
          </p:cNvPr>
          <p:cNvSpPr txBox="1"/>
          <p:nvPr/>
        </p:nvSpPr>
        <p:spPr>
          <a:xfrm>
            <a:off x="6887189" y="6066573"/>
            <a:ext cx="3496187" cy="523220"/>
          </a:xfrm>
          <a:prstGeom prst="rect">
            <a:avLst/>
          </a:prstGeom>
          <a:noFill/>
        </p:spPr>
        <p:txBody>
          <a:bodyPr wrap="square">
            <a:spAutoFit/>
          </a:bodyPr>
          <a:lstStyle/>
          <a:p>
            <a:pPr algn="ctr">
              <a:spcBef>
                <a:spcPts val="1200"/>
              </a:spcBef>
            </a:pPr>
            <a:r>
              <a:rPr lang="en-SG" sz="1400" dirty="0">
                <a:effectLst/>
                <a:latin typeface="Gill Sans" panose="020B0604020202020204" charset="0"/>
                <a:ea typeface="DengXian" panose="02010600030101010101" pitchFamily="2" charset="-122"/>
              </a:rPr>
              <a:t>Launch of a tool for easier sustainability reporting (MAS, 2022)</a:t>
            </a:r>
          </a:p>
        </p:txBody>
      </p:sp>
      <p:sp>
        <p:nvSpPr>
          <p:cNvPr id="4" name="Google Shape;161;p8">
            <a:extLst>
              <a:ext uri="{FF2B5EF4-FFF2-40B4-BE49-F238E27FC236}">
                <a16:creationId xmlns:a16="http://schemas.microsoft.com/office/drawing/2014/main" id="{A008A197-F2F5-A334-3E5F-6482510CBDD3}"/>
              </a:ext>
            </a:extLst>
          </p:cNvPr>
          <p:cNvSpPr txBox="1">
            <a:spLocks/>
          </p:cNvSpPr>
          <p:nvPr/>
        </p:nvSpPr>
        <p:spPr>
          <a:xfrm>
            <a:off x="554800" y="1378505"/>
            <a:ext cx="6359264" cy="41421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0" indent="0">
              <a:lnSpc>
                <a:spcPct val="110000"/>
              </a:lnSpc>
              <a:spcAft>
                <a:spcPts val="1200"/>
              </a:spcAft>
            </a:pPr>
            <a:endParaRPr lang="en-SG" sz="1400" dirty="0"/>
          </a:p>
        </p:txBody>
      </p:sp>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85EB64A1-BA5B-B3B2-829D-D9514E8509AE}"/>
                  </a:ext>
                </a:extLst>
              </p14:cNvPr>
              <p14:cNvContentPartPr/>
              <p14:nvPr/>
            </p14:nvContentPartPr>
            <p14:xfrm>
              <a:off x="6634200" y="4529320"/>
              <a:ext cx="899640" cy="36720"/>
            </p14:xfrm>
          </p:contentPart>
        </mc:Choice>
        <mc:Fallback xmlns="">
          <p:pic>
            <p:nvPicPr>
              <p:cNvPr id="7" name="Ink 6">
                <a:extLst>
                  <a:ext uri="{FF2B5EF4-FFF2-40B4-BE49-F238E27FC236}">
                    <a16:creationId xmlns:a16="http://schemas.microsoft.com/office/drawing/2014/main" id="{85EB64A1-BA5B-B3B2-829D-D9514E8509AE}"/>
                  </a:ext>
                </a:extLst>
              </p:cNvPr>
              <p:cNvPicPr/>
              <p:nvPr/>
            </p:nvPicPr>
            <p:blipFill>
              <a:blip r:embed="rId7"/>
              <a:stretch>
                <a:fillRect/>
              </a:stretch>
            </p:blipFill>
            <p:spPr>
              <a:xfrm>
                <a:off x="6580560" y="4421680"/>
                <a:ext cx="100728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639C6E60-2942-504D-1B13-DF73B2D3509B}"/>
                  </a:ext>
                </a:extLst>
              </p14:cNvPr>
              <p14:cNvContentPartPr/>
              <p14:nvPr/>
            </p14:nvContentPartPr>
            <p14:xfrm>
              <a:off x="2051760" y="3393160"/>
              <a:ext cx="629640" cy="235800"/>
            </p14:xfrm>
          </p:contentPart>
        </mc:Choice>
        <mc:Fallback xmlns="">
          <p:pic>
            <p:nvPicPr>
              <p:cNvPr id="11" name="Ink 10">
                <a:extLst>
                  <a:ext uri="{FF2B5EF4-FFF2-40B4-BE49-F238E27FC236}">
                    <a16:creationId xmlns:a16="http://schemas.microsoft.com/office/drawing/2014/main" id="{639C6E60-2942-504D-1B13-DF73B2D3509B}"/>
                  </a:ext>
                </a:extLst>
              </p:cNvPr>
              <p:cNvPicPr/>
              <p:nvPr/>
            </p:nvPicPr>
            <p:blipFill>
              <a:blip r:embed="rId9"/>
              <a:stretch>
                <a:fillRect/>
              </a:stretch>
            </p:blipFill>
            <p:spPr>
              <a:xfrm>
                <a:off x="1998120" y="3285160"/>
                <a:ext cx="737280" cy="451440"/>
              </a:xfrm>
              <a:prstGeom prst="rect">
                <a:avLst/>
              </a:prstGeom>
            </p:spPr>
          </p:pic>
        </mc:Fallback>
      </mc:AlternateContent>
    </p:spTree>
    <p:extLst>
      <p:ext uri="{BB962C8B-B14F-4D97-AF65-F5344CB8AC3E}">
        <p14:creationId xmlns:p14="http://schemas.microsoft.com/office/powerpoint/2010/main" val="177775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ctrTitle"/>
          </p:nvPr>
        </p:nvSpPr>
        <p:spPr>
          <a:xfrm>
            <a:off x="554800" y="203200"/>
            <a:ext cx="11082300" cy="674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SG" dirty="0"/>
              <a:t>Sustainability Reporting Standards</a:t>
            </a:r>
            <a:endParaRPr dirty="0"/>
          </a:p>
        </p:txBody>
      </p:sp>
      <p:sp>
        <p:nvSpPr>
          <p:cNvPr id="161" name="Google Shape;161;p8"/>
          <p:cNvSpPr txBox="1">
            <a:spLocks noGrp="1"/>
          </p:cNvSpPr>
          <p:nvPr>
            <p:ph type="subTitle" idx="1"/>
          </p:nvPr>
        </p:nvSpPr>
        <p:spPr>
          <a:xfrm>
            <a:off x="554800" y="877900"/>
            <a:ext cx="11082300" cy="3582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dirty="0"/>
              <a:t>How may sustainability disclosures be standardised?</a:t>
            </a:r>
            <a:endParaRPr dirty="0"/>
          </a:p>
        </p:txBody>
      </p:sp>
      <p:graphicFrame>
        <p:nvGraphicFramePr>
          <p:cNvPr id="2" name="Table 1">
            <a:extLst>
              <a:ext uri="{FF2B5EF4-FFF2-40B4-BE49-F238E27FC236}">
                <a16:creationId xmlns:a16="http://schemas.microsoft.com/office/drawing/2014/main" id="{A5F7AF6D-9351-91A9-EA29-2C6D869E59B1}"/>
              </a:ext>
            </a:extLst>
          </p:cNvPr>
          <p:cNvGraphicFramePr>
            <a:graphicFrameLocks noGrp="1"/>
          </p:cNvGraphicFramePr>
          <p:nvPr>
            <p:extLst>
              <p:ext uri="{D42A27DB-BD31-4B8C-83A1-F6EECF244321}">
                <p14:modId xmlns:p14="http://schemas.microsoft.com/office/powerpoint/2010/main" val="981867877"/>
              </p:ext>
            </p:extLst>
          </p:nvPr>
        </p:nvGraphicFramePr>
        <p:xfrm>
          <a:off x="6167120" y="2690827"/>
          <a:ext cx="5345082" cy="2545655"/>
        </p:xfrm>
        <a:graphic>
          <a:graphicData uri="http://schemas.openxmlformats.org/drawingml/2006/table">
            <a:tbl>
              <a:tblPr firstRow="1" firstCol="1" bandCol="1">
                <a:tableStyleId>{3B4B98B0-60AC-42C2-AFA5-B58CD77FA1E5}</a:tableStyleId>
              </a:tblPr>
              <a:tblGrid>
                <a:gridCol w="990200">
                  <a:extLst>
                    <a:ext uri="{9D8B030D-6E8A-4147-A177-3AD203B41FA5}">
                      <a16:colId xmlns:a16="http://schemas.microsoft.com/office/drawing/2014/main" val="2691793435"/>
                    </a:ext>
                  </a:extLst>
                </a:gridCol>
                <a:gridCol w="791060">
                  <a:extLst>
                    <a:ext uri="{9D8B030D-6E8A-4147-A177-3AD203B41FA5}">
                      <a16:colId xmlns:a16="http://schemas.microsoft.com/office/drawing/2014/main" val="2604126294"/>
                    </a:ext>
                  </a:extLst>
                </a:gridCol>
                <a:gridCol w="890629">
                  <a:extLst>
                    <a:ext uri="{9D8B030D-6E8A-4147-A177-3AD203B41FA5}">
                      <a16:colId xmlns:a16="http://schemas.microsoft.com/office/drawing/2014/main" val="2092915080"/>
                    </a:ext>
                  </a:extLst>
                </a:gridCol>
                <a:gridCol w="890629">
                  <a:extLst>
                    <a:ext uri="{9D8B030D-6E8A-4147-A177-3AD203B41FA5}">
                      <a16:colId xmlns:a16="http://schemas.microsoft.com/office/drawing/2014/main" val="3121345194"/>
                    </a:ext>
                  </a:extLst>
                </a:gridCol>
                <a:gridCol w="891282">
                  <a:extLst>
                    <a:ext uri="{9D8B030D-6E8A-4147-A177-3AD203B41FA5}">
                      <a16:colId xmlns:a16="http://schemas.microsoft.com/office/drawing/2014/main" val="4270338168"/>
                    </a:ext>
                  </a:extLst>
                </a:gridCol>
                <a:gridCol w="891282">
                  <a:extLst>
                    <a:ext uri="{9D8B030D-6E8A-4147-A177-3AD203B41FA5}">
                      <a16:colId xmlns:a16="http://schemas.microsoft.com/office/drawing/2014/main" val="2260811512"/>
                    </a:ext>
                  </a:extLst>
                </a:gridCol>
              </a:tblGrid>
              <a:tr h="0">
                <a:tc>
                  <a:txBody>
                    <a:bodyPr/>
                    <a:lstStyle/>
                    <a:p>
                      <a:pPr algn="just">
                        <a:lnSpc>
                          <a:spcPct val="150000"/>
                        </a:lnSpc>
                      </a:pPr>
                      <a:r>
                        <a:rPr lang="en-SG" sz="1400" dirty="0">
                          <a:effectLst/>
                          <a:latin typeface="Gill Sans" panose="020B0604020202020204" charset="0"/>
                        </a:rPr>
                        <a:t> </a:t>
                      </a:r>
                      <a:endParaRPr lang="en-SG" sz="1400" dirty="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GRI</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IIRC</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SASB</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SDG</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TCFD</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extLst>
                  <a:ext uri="{0D108BD9-81ED-4DB2-BD59-A6C34878D82A}">
                    <a16:rowId xmlns:a16="http://schemas.microsoft.com/office/drawing/2014/main" val="236785690"/>
                  </a:ext>
                </a:extLst>
              </a:tr>
              <a:tr h="0">
                <a:tc>
                  <a:txBody>
                    <a:bodyPr/>
                    <a:lstStyle/>
                    <a:p>
                      <a:pPr algn="just">
                        <a:lnSpc>
                          <a:spcPct val="150000"/>
                        </a:lnSpc>
                      </a:pPr>
                      <a:r>
                        <a:rPr lang="en-SG" sz="1400">
                          <a:effectLst/>
                          <a:latin typeface="Gill Sans" panose="020B0604020202020204" charset="0"/>
                        </a:rPr>
                        <a:t>Indonesia</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93%</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4%</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16%</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93%</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5%</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extLst>
                  <a:ext uri="{0D108BD9-81ED-4DB2-BD59-A6C34878D82A}">
                    <a16:rowId xmlns:a16="http://schemas.microsoft.com/office/drawing/2014/main" val="866603428"/>
                  </a:ext>
                </a:extLst>
              </a:tr>
              <a:tr h="0">
                <a:tc>
                  <a:txBody>
                    <a:bodyPr/>
                    <a:lstStyle/>
                    <a:p>
                      <a:pPr algn="just">
                        <a:lnSpc>
                          <a:spcPct val="150000"/>
                        </a:lnSpc>
                      </a:pPr>
                      <a:r>
                        <a:rPr lang="en-SG" sz="1400">
                          <a:effectLst/>
                          <a:latin typeface="Gill Sans" panose="020B0604020202020204" charset="0"/>
                        </a:rPr>
                        <a:t>Malaysia</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73%</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35%</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11%</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74%</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19%</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extLst>
                  <a:ext uri="{0D108BD9-81ED-4DB2-BD59-A6C34878D82A}">
                    <a16:rowId xmlns:a16="http://schemas.microsoft.com/office/drawing/2014/main" val="3615647608"/>
                  </a:ext>
                </a:extLst>
              </a:tr>
              <a:tr h="0">
                <a:tc>
                  <a:txBody>
                    <a:bodyPr/>
                    <a:lstStyle/>
                    <a:p>
                      <a:pPr algn="just">
                        <a:lnSpc>
                          <a:spcPct val="150000"/>
                        </a:lnSpc>
                      </a:pPr>
                      <a:r>
                        <a:rPr lang="en-SG" sz="1400">
                          <a:effectLst/>
                          <a:latin typeface="Gill Sans" panose="020B0604020202020204" charset="0"/>
                        </a:rPr>
                        <a:t>Philippines</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82%</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17%</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35%</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86%</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38%</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extLst>
                  <a:ext uri="{0D108BD9-81ED-4DB2-BD59-A6C34878D82A}">
                    <a16:rowId xmlns:a16="http://schemas.microsoft.com/office/drawing/2014/main" val="752960109"/>
                  </a:ext>
                </a:extLst>
              </a:tr>
              <a:tr h="0">
                <a:tc>
                  <a:txBody>
                    <a:bodyPr/>
                    <a:lstStyle/>
                    <a:p>
                      <a:pPr algn="just">
                        <a:lnSpc>
                          <a:spcPct val="150000"/>
                        </a:lnSpc>
                      </a:pPr>
                      <a:r>
                        <a:rPr lang="en-SG" sz="1400">
                          <a:effectLst/>
                          <a:latin typeface="Gill Sans" panose="020B0604020202020204" charset="0"/>
                        </a:rPr>
                        <a:t>Singapore</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99%</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8%</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10%</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65%</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18%</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extLst>
                  <a:ext uri="{0D108BD9-81ED-4DB2-BD59-A6C34878D82A}">
                    <a16:rowId xmlns:a16="http://schemas.microsoft.com/office/drawing/2014/main" val="747589503"/>
                  </a:ext>
                </a:extLst>
              </a:tr>
              <a:tr h="0">
                <a:tc>
                  <a:txBody>
                    <a:bodyPr/>
                    <a:lstStyle/>
                    <a:p>
                      <a:pPr algn="just">
                        <a:lnSpc>
                          <a:spcPct val="150000"/>
                        </a:lnSpc>
                      </a:pPr>
                      <a:r>
                        <a:rPr lang="en-SG" sz="1400">
                          <a:effectLst/>
                          <a:latin typeface="Gill Sans" panose="020B0604020202020204" charset="0"/>
                        </a:rPr>
                        <a:t>Thailand</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89%</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13%</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10%</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95%</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27%</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extLst>
                  <a:ext uri="{0D108BD9-81ED-4DB2-BD59-A6C34878D82A}">
                    <a16:rowId xmlns:a16="http://schemas.microsoft.com/office/drawing/2014/main" val="1533923745"/>
                  </a:ext>
                </a:extLst>
              </a:tr>
              <a:tr h="0">
                <a:tc>
                  <a:txBody>
                    <a:bodyPr/>
                    <a:lstStyle/>
                    <a:p>
                      <a:pPr algn="just">
                        <a:lnSpc>
                          <a:spcPct val="150000"/>
                        </a:lnSpc>
                      </a:pPr>
                      <a:r>
                        <a:rPr lang="en-SG" sz="1400">
                          <a:effectLst/>
                          <a:latin typeface="Gill Sans" panose="020B0604020202020204" charset="0"/>
                        </a:rPr>
                        <a:t>Vietnam</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65%</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8%</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dirty="0">
                          <a:effectLst/>
                          <a:latin typeface="Gill Sans" panose="020B0604020202020204" charset="0"/>
                        </a:rPr>
                        <a:t>2%</a:t>
                      </a:r>
                      <a:endParaRPr lang="en-SG" sz="1400" dirty="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42%</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dirty="0">
                          <a:effectLst/>
                          <a:latin typeface="Gill Sans" panose="020B0604020202020204" charset="0"/>
                        </a:rPr>
                        <a:t>0%</a:t>
                      </a:r>
                      <a:endParaRPr lang="en-SG" sz="1400" dirty="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extLst>
                  <a:ext uri="{0D108BD9-81ED-4DB2-BD59-A6C34878D82A}">
                    <a16:rowId xmlns:a16="http://schemas.microsoft.com/office/drawing/2014/main" val="3922829463"/>
                  </a:ext>
                </a:extLst>
              </a:tr>
            </a:tbl>
          </a:graphicData>
        </a:graphic>
      </p:graphicFrame>
      <p:sp>
        <p:nvSpPr>
          <p:cNvPr id="4" name="TextBox 3">
            <a:extLst>
              <a:ext uri="{FF2B5EF4-FFF2-40B4-BE49-F238E27FC236}">
                <a16:creationId xmlns:a16="http://schemas.microsoft.com/office/drawing/2014/main" id="{63E75377-9490-CA0B-E12F-56C1D3ADE882}"/>
              </a:ext>
            </a:extLst>
          </p:cNvPr>
          <p:cNvSpPr txBox="1"/>
          <p:nvPr/>
        </p:nvSpPr>
        <p:spPr>
          <a:xfrm>
            <a:off x="6451660" y="5364813"/>
            <a:ext cx="4715469" cy="738664"/>
          </a:xfrm>
          <a:prstGeom prst="rect">
            <a:avLst/>
          </a:prstGeom>
          <a:noFill/>
        </p:spPr>
        <p:txBody>
          <a:bodyPr wrap="square">
            <a:spAutoFit/>
          </a:bodyPr>
          <a:lstStyle/>
          <a:p>
            <a:pPr algn="ctr">
              <a:spcBef>
                <a:spcPts val="1200"/>
              </a:spcBef>
            </a:pPr>
            <a:r>
              <a:rPr lang="en-SG" sz="1400" dirty="0">
                <a:effectLst/>
                <a:latin typeface="Gill Sans" panose="020B0604020202020204" charset="0"/>
                <a:ea typeface="DengXian" panose="02010600030101010101" pitchFamily="2" charset="-122"/>
              </a:rPr>
              <a:t>Adoption of Various Sustainability Reporting Frameworks for Listed Companies in Reports issued for Financial Periods ending in 2021 (GRI and NUS, 2022)</a:t>
            </a:r>
          </a:p>
        </p:txBody>
      </p:sp>
      <p:pic>
        <p:nvPicPr>
          <p:cNvPr id="6148" name="Picture 4" descr="Sustainability Accounting Standards Board – Logos Download">
            <a:extLst>
              <a:ext uri="{FF2B5EF4-FFF2-40B4-BE49-F238E27FC236}">
                <a16:creationId xmlns:a16="http://schemas.microsoft.com/office/drawing/2014/main" id="{486FFEFD-4444-F296-5E7F-3138A34361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5057" y="815491"/>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Login">
            <a:extLst>
              <a:ext uri="{FF2B5EF4-FFF2-40B4-BE49-F238E27FC236}">
                <a16:creationId xmlns:a16="http://schemas.microsoft.com/office/drawing/2014/main" id="{58F20094-25CE-E1AC-23A0-1C232DC6FF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0242" y="1153645"/>
            <a:ext cx="1058213" cy="10582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4412804-BD89-2460-C1BF-216CFED24FA2}"/>
              </a:ext>
            </a:extLst>
          </p:cNvPr>
          <p:cNvPicPr>
            <a:picLocks noChangeAspect="1"/>
          </p:cNvPicPr>
          <p:nvPr/>
        </p:nvPicPr>
        <p:blipFill>
          <a:blip r:embed="rId5"/>
          <a:stretch>
            <a:fillRect/>
          </a:stretch>
        </p:blipFill>
        <p:spPr>
          <a:xfrm>
            <a:off x="6225391" y="1468999"/>
            <a:ext cx="1644482" cy="786492"/>
          </a:xfrm>
          <a:prstGeom prst="rect">
            <a:avLst/>
          </a:prstGeom>
        </p:spPr>
      </p:pic>
      <p:sp>
        <p:nvSpPr>
          <p:cNvPr id="7" name="Google Shape;161;p8">
            <a:extLst>
              <a:ext uri="{FF2B5EF4-FFF2-40B4-BE49-F238E27FC236}">
                <a16:creationId xmlns:a16="http://schemas.microsoft.com/office/drawing/2014/main" id="{71B11A0B-F37F-3C88-8920-64D357A5AE93}"/>
              </a:ext>
            </a:extLst>
          </p:cNvPr>
          <p:cNvSpPr txBox="1">
            <a:spLocks/>
          </p:cNvSpPr>
          <p:nvPr/>
        </p:nvSpPr>
        <p:spPr>
          <a:xfrm>
            <a:off x="554800" y="1448034"/>
            <a:ext cx="5094160" cy="41421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0" indent="0">
              <a:lnSpc>
                <a:spcPct val="110000"/>
              </a:lnSpc>
              <a:spcAft>
                <a:spcPts val="1200"/>
              </a:spcAft>
            </a:pPr>
            <a:r>
              <a:rPr lang="en-SG" sz="1400" b="1" dirty="0"/>
              <a:t>New sustainability reporting standards proposed by the IFRS Foundation – exposure drafts for standards IFRS S1 and IFRS S2 were released in mid-2022.</a:t>
            </a:r>
          </a:p>
          <a:p>
            <a:pPr marL="0" indent="0">
              <a:lnSpc>
                <a:spcPct val="110000"/>
              </a:lnSpc>
              <a:spcAft>
                <a:spcPts val="1200"/>
              </a:spcAft>
            </a:pPr>
            <a:r>
              <a:rPr lang="en-US" sz="1200" b="1" u="sng" dirty="0"/>
              <a:t>Governance (IFRS S1:11a, 12-13)</a:t>
            </a:r>
            <a:r>
              <a:rPr lang="en-US" sz="1200" dirty="0"/>
              <a:t>: Providing disclosures on processes, controls, and procedures used to monitor and manage sustainability-related risks and opportunities.</a:t>
            </a:r>
          </a:p>
          <a:p>
            <a:pPr marL="0" indent="0">
              <a:lnSpc>
                <a:spcPct val="110000"/>
              </a:lnSpc>
              <a:spcAft>
                <a:spcPts val="1200"/>
              </a:spcAft>
            </a:pPr>
            <a:r>
              <a:rPr lang="en-US" sz="1200" b="1" u="sng" dirty="0"/>
              <a:t>Strategy (IFRS S1:11b, 14-24)</a:t>
            </a:r>
            <a:r>
              <a:rPr lang="en-US" sz="1200" dirty="0"/>
              <a:t>: Company’s strategy for addressing significant sustainability-related risks and opportunities and the effects of significant sustainability-related risks and opportunities on the financial position, financial performance, and cash flows.</a:t>
            </a:r>
          </a:p>
          <a:p>
            <a:pPr marL="0" indent="0">
              <a:lnSpc>
                <a:spcPct val="110000"/>
              </a:lnSpc>
              <a:spcAft>
                <a:spcPts val="1200"/>
              </a:spcAft>
            </a:pPr>
            <a:r>
              <a:rPr lang="en-US" sz="1200" b="1" u="sng" dirty="0"/>
              <a:t>Risk management (IFRS S1:11c, 25-26)</a:t>
            </a:r>
            <a:r>
              <a:rPr lang="en-US" sz="1200" dirty="0"/>
              <a:t>: The process by which sustainability-related risks and opportunities are identified, assessed, and managed.</a:t>
            </a:r>
          </a:p>
          <a:p>
            <a:pPr marL="0" indent="0">
              <a:lnSpc>
                <a:spcPct val="110000"/>
              </a:lnSpc>
              <a:spcAft>
                <a:spcPts val="1200"/>
              </a:spcAft>
            </a:pPr>
            <a:r>
              <a:rPr lang="en-US" sz="1200" b="1" u="sng" dirty="0"/>
              <a:t>Metrics and targets (IFRS S1:11d, 27-35)</a:t>
            </a:r>
            <a:r>
              <a:rPr lang="en-US" sz="1200" dirty="0"/>
              <a:t>: How the entity measures, monitors, and manages its significant sustainability-related risks and opportunities.</a:t>
            </a:r>
          </a:p>
          <a:p>
            <a:pPr marL="0" indent="0">
              <a:lnSpc>
                <a:spcPct val="110000"/>
              </a:lnSpc>
              <a:spcAft>
                <a:spcPts val="1200"/>
              </a:spcAft>
            </a:pPr>
            <a:endParaRPr lang="en-SG" sz="1400" b="1" dirty="0"/>
          </a:p>
        </p:txBody>
      </p:sp>
    </p:spTree>
    <p:extLst>
      <p:ext uri="{BB962C8B-B14F-4D97-AF65-F5344CB8AC3E}">
        <p14:creationId xmlns:p14="http://schemas.microsoft.com/office/powerpoint/2010/main" val="426014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D4862-A3A7-FB5A-3DE6-EF4A1668AB96}"/>
              </a:ext>
            </a:extLst>
          </p:cNvPr>
          <p:cNvSpPr>
            <a:spLocks noGrp="1"/>
          </p:cNvSpPr>
          <p:nvPr>
            <p:ph type="ctrTitle"/>
          </p:nvPr>
        </p:nvSpPr>
        <p:spPr>
          <a:xfrm>
            <a:off x="554800" y="393242"/>
            <a:ext cx="11082300" cy="674700"/>
          </a:xfrm>
        </p:spPr>
        <p:txBody>
          <a:bodyPr/>
          <a:lstStyle/>
          <a:p>
            <a:r>
              <a:rPr lang="en-SG" dirty="0"/>
              <a:t>Theories in CSR* and CFP*</a:t>
            </a:r>
          </a:p>
        </p:txBody>
      </p:sp>
      <p:sp>
        <p:nvSpPr>
          <p:cNvPr id="3" name="Subtitle 2">
            <a:extLst>
              <a:ext uri="{FF2B5EF4-FFF2-40B4-BE49-F238E27FC236}">
                <a16:creationId xmlns:a16="http://schemas.microsoft.com/office/drawing/2014/main" id="{3EA96EF7-1C94-A6B0-D84C-626AD9615F96}"/>
              </a:ext>
            </a:extLst>
          </p:cNvPr>
          <p:cNvSpPr>
            <a:spLocks noGrp="1"/>
          </p:cNvSpPr>
          <p:nvPr>
            <p:ph type="subTitle" idx="1"/>
          </p:nvPr>
        </p:nvSpPr>
        <p:spPr>
          <a:xfrm>
            <a:off x="554800" y="1067942"/>
            <a:ext cx="11082300" cy="358200"/>
          </a:xfrm>
        </p:spPr>
        <p:txBody>
          <a:bodyPr/>
          <a:lstStyle/>
          <a:p>
            <a:r>
              <a:rPr lang="en-SG" dirty="0"/>
              <a:t>How may these two aspects of companies’ be related?</a:t>
            </a:r>
          </a:p>
        </p:txBody>
      </p:sp>
      <p:pic>
        <p:nvPicPr>
          <p:cNvPr id="4" name="Picture 3" descr="Diagram&#10;&#10;Description automatically generated">
            <a:extLst>
              <a:ext uri="{FF2B5EF4-FFF2-40B4-BE49-F238E27FC236}">
                <a16:creationId xmlns:a16="http://schemas.microsoft.com/office/drawing/2014/main" id="{4D26AB2E-D529-B984-D677-AC0F95D3CC29}"/>
              </a:ext>
            </a:extLst>
          </p:cNvPr>
          <p:cNvPicPr>
            <a:picLocks noChangeAspect="1"/>
          </p:cNvPicPr>
          <p:nvPr/>
        </p:nvPicPr>
        <p:blipFill>
          <a:blip r:embed="rId3"/>
          <a:stretch>
            <a:fillRect/>
          </a:stretch>
        </p:blipFill>
        <p:spPr>
          <a:xfrm>
            <a:off x="7631260" y="761355"/>
            <a:ext cx="3892724" cy="4736777"/>
          </a:xfrm>
          <a:prstGeom prst="rect">
            <a:avLst/>
          </a:prstGeom>
        </p:spPr>
      </p:pic>
      <p:sp>
        <p:nvSpPr>
          <p:cNvPr id="6" name="TextBox 5">
            <a:extLst>
              <a:ext uri="{FF2B5EF4-FFF2-40B4-BE49-F238E27FC236}">
                <a16:creationId xmlns:a16="http://schemas.microsoft.com/office/drawing/2014/main" id="{1B2A560E-A653-8A1B-B413-01558CCFED46}"/>
              </a:ext>
            </a:extLst>
          </p:cNvPr>
          <p:cNvSpPr txBox="1"/>
          <p:nvPr/>
        </p:nvSpPr>
        <p:spPr>
          <a:xfrm>
            <a:off x="7518144" y="5562091"/>
            <a:ext cx="4118956" cy="523220"/>
          </a:xfrm>
          <a:prstGeom prst="rect">
            <a:avLst/>
          </a:prstGeom>
          <a:noFill/>
        </p:spPr>
        <p:txBody>
          <a:bodyPr wrap="square">
            <a:spAutoFit/>
          </a:bodyPr>
          <a:lstStyle/>
          <a:p>
            <a:pPr algn="ctr"/>
            <a:r>
              <a:rPr lang="en-SG" dirty="0">
                <a:effectLst/>
                <a:latin typeface="Gill Sans" panose="020B0604020202020204" charset="0"/>
                <a:ea typeface="DengXian" panose="02010600030101010101" pitchFamily="2" charset="-122"/>
              </a:rPr>
              <a:t>A model of the capital market impacts of corporate social responsibility (Richardson et al., 1999)</a:t>
            </a:r>
          </a:p>
        </p:txBody>
      </p:sp>
      <p:sp>
        <p:nvSpPr>
          <p:cNvPr id="7" name="Google Shape;161;p8">
            <a:extLst>
              <a:ext uri="{FF2B5EF4-FFF2-40B4-BE49-F238E27FC236}">
                <a16:creationId xmlns:a16="http://schemas.microsoft.com/office/drawing/2014/main" id="{739FCC7C-04FE-4047-B61E-B372BF75CB2F}"/>
              </a:ext>
            </a:extLst>
          </p:cNvPr>
          <p:cNvSpPr txBox="1">
            <a:spLocks/>
          </p:cNvSpPr>
          <p:nvPr/>
        </p:nvSpPr>
        <p:spPr>
          <a:xfrm>
            <a:off x="913398" y="1603505"/>
            <a:ext cx="6359264" cy="41421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lnSpc>
                <a:spcPct val="110000"/>
              </a:lnSpc>
              <a:spcAft>
                <a:spcPts val="1200"/>
              </a:spcAft>
              <a:buFont typeface="Arial" panose="020B0604020202020204" pitchFamily="34" charset="0"/>
              <a:buChar char="•"/>
            </a:pPr>
            <a:r>
              <a:rPr lang="en-SG" sz="1400" b="1" u="sng" dirty="0"/>
              <a:t>Legitimacy theory</a:t>
            </a:r>
            <a:r>
              <a:rPr lang="en-SG" sz="1400" dirty="0"/>
              <a:t>: </a:t>
            </a:r>
            <a:r>
              <a:rPr lang="en-US" sz="1400" dirty="0"/>
              <a:t>Companies need to act in congruence with society to uphold their business activities. (O’Donovan, 2002).</a:t>
            </a:r>
            <a:endParaRPr lang="en-SG" sz="1400" dirty="0"/>
          </a:p>
          <a:p>
            <a:pPr marL="285750" indent="-285750">
              <a:lnSpc>
                <a:spcPct val="110000"/>
              </a:lnSpc>
              <a:spcAft>
                <a:spcPts val="1200"/>
              </a:spcAft>
              <a:buFont typeface="Arial" panose="020B0604020202020204" pitchFamily="34" charset="0"/>
              <a:buChar char="•"/>
            </a:pPr>
            <a:r>
              <a:rPr lang="en-SG" sz="1400" b="1" u="sng" dirty="0"/>
              <a:t>Stakeholder theory</a:t>
            </a:r>
            <a:r>
              <a:rPr lang="en-SG" sz="1400" dirty="0"/>
              <a:t>: </a:t>
            </a:r>
            <a:r>
              <a:rPr lang="en-US" sz="1400" dirty="0"/>
              <a:t>This suggests that firms accede to the needs of stakeholders – more than merely the needs of shareholders (</a:t>
            </a:r>
            <a:r>
              <a:rPr lang="en-US" sz="1400" dirty="0" err="1"/>
              <a:t>Ruf</a:t>
            </a:r>
            <a:r>
              <a:rPr lang="en-US" sz="1400" dirty="0"/>
              <a:t> et al., 2001) – because of stakeholders’ expectations of a firm.</a:t>
            </a:r>
            <a:endParaRPr lang="en-SG" sz="1400" dirty="0"/>
          </a:p>
          <a:p>
            <a:pPr marL="285750" indent="-285750">
              <a:lnSpc>
                <a:spcPct val="110000"/>
              </a:lnSpc>
              <a:spcAft>
                <a:spcPts val="1200"/>
              </a:spcAft>
              <a:buFont typeface="Arial" panose="020B0604020202020204" pitchFamily="34" charset="0"/>
              <a:buChar char="•"/>
            </a:pPr>
            <a:r>
              <a:rPr lang="en-SG" sz="1400" b="1" u="sng" dirty="0"/>
              <a:t>Signalling theory</a:t>
            </a:r>
            <a:r>
              <a:rPr lang="en-SG" sz="1400" dirty="0"/>
              <a:t>: </a:t>
            </a:r>
            <a:r>
              <a:rPr lang="en-US" sz="1400" dirty="0"/>
              <a:t>CSR activities and ESG management can also be seen as a type of signal companies send to their stakeholders (Backhaus et al., 2002). People can react to a firm’s CSR investment by seeking employment with the firm instead of just purchasing its products. (Greening and Turban, 2000). </a:t>
            </a:r>
            <a:endParaRPr lang="en-SG" sz="1400" dirty="0"/>
          </a:p>
          <a:p>
            <a:pPr marL="285750" indent="-285750">
              <a:lnSpc>
                <a:spcPct val="110000"/>
              </a:lnSpc>
              <a:spcAft>
                <a:spcPts val="1200"/>
              </a:spcAft>
              <a:buFont typeface="Arial" panose="020B0604020202020204" pitchFamily="34" charset="0"/>
              <a:buChar char="•"/>
            </a:pPr>
            <a:r>
              <a:rPr lang="en-SG" sz="1400" b="1" u="sng" dirty="0"/>
              <a:t>Resource theories</a:t>
            </a:r>
            <a:r>
              <a:rPr lang="en-SG" sz="1400" dirty="0"/>
              <a:t>: </a:t>
            </a:r>
            <a:r>
              <a:rPr lang="en-US" sz="1400" dirty="0"/>
              <a:t>a company’s internal resources decide the source of corporate competitive advantage (McWilliams and Siegel, 2011).</a:t>
            </a:r>
            <a:endParaRPr lang="en-SG" sz="1400" dirty="0"/>
          </a:p>
          <a:p>
            <a:pPr marL="285750" indent="-285750">
              <a:lnSpc>
                <a:spcPct val="110000"/>
              </a:lnSpc>
              <a:spcAft>
                <a:spcPts val="1200"/>
              </a:spcAft>
              <a:buFont typeface="Arial" panose="020B0604020202020204" pitchFamily="34" charset="0"/>
              <a:buChar char="•"/>
            </a:pPr>
            <a:r>
              <a:rPr lang="en-SG" sz="1400" b="1" u="sng" dirty="0"/>
              <a:t>Transaction cost economics</a:t>
            </a:r>
            <a:r>
              <a:rPr lang="en-SG" sz="1400" dirty="0"/>
              <a:t>: </a:t>
            </a:r>
            <a:r>
              <a:rPr lang="en-US" sz="1400" dirty="0"/>
              <a:t>firms with good CSR perceptions have low-cost implicit claims (Cornell and Shapiro, 1987; </a:t>
            </a:r>
            <a:r>
              <a:rPr lang="en-US" sz="1400" dirty="0" err="1"/>
              <a:t>Peloza</a:t>
            </a:r>
            <a:r>
              <a:rPr lang="en-US" sz="1400" dirty="0"/>
              <a:t>, 2006) for lower risks involved.</a:t>
            </a:r>
            <a:endParaRPr lang="en-SG" sz="1400" dirty="0"/>
          </a:p>
          <a:p>
            <a:pPr marL="285750" indent="-285750">
              <a:lnSpc>
                <a:spcPct val="110000"/>
              </a:lnSpc>
              <a:spcAft>
                <a:spcPts val="1200"/>
              </a:spcAft>
              <a:buFont typeface="Arial" panose="020B0604020202020204" pitchFamily="34" charset="0"/>
              <a:buChar char="•"/>
            </a:pPr>
            <a:endParaRPr lang="en-SG" sz="1400" dirty="0"/>
          </a:p>
          <a:p>
            <a:pPr marL="285750" indent="-285750">
              <a:lnSpc>
                <a:spcPct val="110000"/>
              </a:lnSpc>
              <a:spcAft>
                <a:spcPts val="1200"/>
              </a:spcAft>
              <a:buFont typeface="Arial" panose="020B0604020202020204" pitchFamily="34" charset="0"/>
              <a:buChar char="•"/>
            </a:pPr>
            <a:endParaRPr lang="en-SG" sz="1400" dirty="0"/>
          </a:p>
          <a:p>
            <a:pPr marL="285750" indent="-285750">
              <a:lnSpc>
                <a:spcPct val="110000"/>
              </a:lnSpc>
              <a:spcAft>
                <a:spcPts val="1200"/>
              </a:spcAft>
              <a:buFont typeface="Arial" panose="020B0604020202020204" pitchFamily="34" charset="0"/>
              <a:buChar char="•"/>
            </a:pPr>
            <a:endParaRPr lang="en-SG" sz="1400" dirty="0"/>
          </a:p>
        </p:txBody>
      </p:sp>
      <p:sp>
        <p:nvSpPr>
          <p:cNvPr id="5" name="TextBox 4">
            <a:extLst>
              <a:ext uri="{FF2B5EF4-FFF2-40B4-BE49-F238E27FC236}">
                <a16:creationId xmlns:a16="http://schemas.microsoft.com/office/drawing/2014/main" id="{83F99B1E-EA7F-A383-CE96-11BE9F6D479F}"/>
              </a:ext>
            </a:extLst>
          </p:cNvPr>
          <p:cNvSpPr txBox="1"/>
          <p:nvPr/>
        </p:nvSpPr>
        <p:spPr>
          <a:xfrm>
            <a:off x="2426080" y="6052713"/>
            <a:ext cx="6096000" cy="461665"/>
          </a:xfrm>
          <a:prstGeom prst="rect">
            <a:avLst/>
          </a:prstGeom>
          <a:noFill/>
        </p:spPr>
        <p:txBody>
          <a:bodyPr wrap="square">
            <a:spAutoFit/>
          </a:bodyPr>
          <a:lstStyle/>
          <a:p>
            <a:r>
              <a:rPr lang="en-SG" sz="1200" dirty="0">
                <a:solidFill>
                  <a:schemeClr val="tx1"/>
                </a:solidFill>
                <a:latin typeface="Gill Sans" panose="020B0604020202020204" charset="0"/>
              </a:rPr>
              <a:t>* CSR: Corporate Social Responsibility</a:t>
            </a:r>
          </a:p>
          <a:p>
            <a:r>
              <a:rPr lang="en-SG" sz="1200" dirty="0">
                <a:solidFill>
                  <a:schemeClr val="tx1"/>
                </a:solidFill>
                <a:latin typeface="Gill Sans" panose="020B0604020202020204" charset="0"/>
              </a:rPr>
              <a:t>* CFP: Corporate Financial Performance</a:t>
            </a:r>
            <a:endParaRPr lang="en-SG" sz="1200" dirty="0"/>
          </a:p>
        </p:txBody>
      </p:sp>
    </p:spTree>
    <p:extLst>
      <p:ext uri="{BB962C8B-B14F-4D97-AF65-F5344CB8AC3E}">
        <p14:creationId xmlns:p14="http://schemas.microsoft.com/office/powerpoint/2010/main" val="1614456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D4862-A3A7-FB5A-3DE6-EF4A1668AB96}"/>
              </a:ext>
            </a:extLst>
          </p:cNvPr>
          <p:cNvSpPr>
            <a:spLocks noGrp="1"/>
          </p:cNvSpPr>
          <p:nvPr>
            <p:ph type="ctrTitle"/>
          </p:nvPr>
        </p:nvSpPr>
        <p:spPr/>
        <p:txBody>
          <a:bodyPr/>
          <a:lstStyle/>
          <a:p>
            <a:r>
              <a:rPr lang="en-SG" dirty="0"/>
              <a:t>Prior Approaches</a:t>
            </a:r>
          </a:p>
        </p:txBody>
      </p:sp>
      <p:sp>
        <p:nvSpPr>
          <p:cNvPr id="3" name="Subtitle 2">
            <a:extLst>
              <a:ext uri="{FF2B5EF4-FFF2-40B4-BE49-F238E27FC236}">
                <a16:creationId xmlns:a16="http://schemas.microsoft.com/office/drawing/2014/main" id="{3EA96EF7-1C94-A6B0-D84C-626AD9615F96}"/>
              </a:ext>
            </a:extLst>
          </p:cNvPr>
          <p:cNvSpPr>
            <a:spLocks noGrp="1"/>
          </p:cNvSpPr>
          <p:nvPr>
            <p:ph type="subTitle" idx="1"/>
          </p:nvPr>
        </p:nvSpPr>
        <p:spPr/>
        <p:txBody>
          <a:bodyPr/>
          <a:lstStyle/>
          <a:p>
            <a:r>
              <a:rPr lang="en-SG" dirty="0"/>
              <a:t>How was this topic studied previously?</a:t>
            </a:r>
          </a:p>
        </p:txBody>
      </p:sp>
      <p:sp>
        <p:nvSpPr>
          <p:cNvPr id="4" name="Rectangle 3">
            <a:extLst>
              <a:ext uri="{FF2B5EF4-FFF2-40B4-BE49-F238E27FC236}">
                <a16:creationId xmlns:a16="http://schemas.microsoft.com/office/drawing/2014/main" id="{31C2D33E-560D-CE13-4241-659341AF6285}"/>
              </a:ext>
            </a:extLst>
          </p:cNvPr>
          <p:cNvSpPr/>
          <p:nvPr/>
        </p:nvSpPr>
        <p:spPr>
          <a:xfrm>
            <a:off x="4448629" y="1500781"/>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Target Variables</a:t>
            </a:r>
          </a:p>
        </p:txBody>
      </p:sp>
      <p:sp>
        <p:nvSpPr>
          <p:cNvPr id="5" name="Rectangle 4">
            <a:extLst>
              <a:ext uri="{FF2B5EF4-FFF2-40B4-BE49-F238E27FC236}">
                <a16:creationId xmlns:a16="http://schemas.microsoft.com/office/drawing/2014/main" id="{0F61B14B-1759-38AA-3A7C-4220A8F7DA92}"/>
              </a:ext>
            </a:extLst>
          </p:cNvPr>
          <p:cNvSpPr/>
          <p:nvPr/>
        </p:nvSpPr>
        <p:spPr>
          <a:xfrm>
            <a:off x="856442" y="1500781"/>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Explanatory Variables</a:t>
            </a:r>
          </a:p>
        </p:txBody>
      </p:sp>
      <p:sp>
        <p:nvSpPr>
          <p:cNvPr id="6" name="Rectangle 5">
            <a:extLst>
              <a:ext uri="{FF2B5EF4-FFF2-40B4-BE49-F238E27FC236}">
                <a16:creationId xmlns:a16="http://schemas.microsoft.com/office/drawing/2014/main" id="{9E573D38-3543-995C-9A7D-5F01EFCB09ED}"/>
              </a:ext>
            </a:extLst>
          </p:cNvPr>
          <p:cNvSpPr/>
          <p:nvPr/>
        </p:nvSpPr>
        <p:spPr>
          <a:xfrm>
            <a:off x="8040816" y="1500781"/>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Models Used</a:t>
            </a:r>
          </a:p>
        </p:txBody>
      </p:sp>
      <p:sp>
        <p:nvSpPr>
          <p:cNvPr id="7" name="Google Shape;161;p8">
            <a:extLst>
              <a:ext uri="{FF2B5EF4-FFF2-40B4-BE49-F238E27FC236}">
                <a16:creationId xmlns:a16="http://schemas.microsoft.com/office/drawing/2014/main" id="{7A20676B-CBE9-957E-28BA-CEDCD97AE278}"/>
              </a:ext>
            </a:extLst>
          </p:cNvPr>
          <p:cNvSpPr txBox="1">
            <a:spLocks/>
          </p:cNvSpPr>
          <p:nvPr/>
        </p:nvSpPr>
        <p:spPr>
          <a:xfrm>
            <a:off x="8040816" y="2351135"/>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US" sz="1400" dirty="0"/>
              <a:t>Some studies chose to regress listed firms at a point in time to determine if more disclosures in the year had a positive relationship with financial performance (</a:t>
            </a:r>
            <a:r>
              <a:rPr lang="en-US" sz="1400" dirty="0" err="1"/>
              <a:t>Kasbun</a:t>
            </a:r>
            <a:r>
              <a:rPr lang="en-US" sz="1400" dirty="0"/>
              <a:t> et al., 2017; Aggarwal, 2013; Motwani and Pandya, 2016; Ching et al., 2017; Jones et al., 2007). </a:t>
            </a:r>
          </a:p>
          <a:p>
            <a:pPr marL="285750" indent="-285750">
              <a:spcAft>
                <a:spcPts val="1200"/>
              </a:spcAft>
              <a:buFont typeface="Arial" panose="020B0604020202020204" pitchFamily="34" charset="0"/>
              <a:buChar char="•"/>
            </a:pPr>
            <a:r>
              <a:rPr lang="en-US" sz="1400" dirty="0"/>
              <a:t>Others conducted a longitudinal study comparing companies’ performance across years (Tsang, 1998; </a:t>
            </a:r>
            <a:r>
              <a:rPr lang="en-US" sz="1400" dirty="0" err="1"/>
              <a:t>Wahyuningrum</a:t>
            </a:r>
            <a:r>
              <a:rPr lang="en-US" sz="1400" dirty="0"/>
              <a:t> et al., 2021).</a:t>
            </a:r>
          </a:p>
          <a:p>
            <a:pPr marL="285750" indent="-285750">
              <a:spcAft>
                <a:spcPts val="1200"/>
              </a:spcAft>
              <a:buFont typeface="Arial" panose="020B0604020202020204" pitchFamily="34" charset="0"/>
              <a:buChar char="•"/>
            </a:pPr>
            <a:r>
              <a:rPr lang="en-US" sz="1400" dirty="0" err="1"/>
              <a:t>Loh</a:t>
            </a:r>
            <a:r>
              <a:rPr lang="en-US" sz="1400" dirty="0"/>
              <a:t> et al. (2017) used the Ohlson model (Ohlson, 1995) as a baseline model.</a:t>
            </a:r>
          </a:p>
          <a:p>
            <a:pPr marL="285750" indent="-285750">
              <a:spcAft>
                <a:spcPts val="1200"/>
              </a:spcAft>
              <a:buFont typeface="Arial" panose="020B0604020202020204" pitchFamily="34" charset="0"/>
              <a:buChar char="•"/>
            </a:pPr>
            <a:endParaRPr lang="en-US" sz="1400" dirty="0"/>
          </a:p>
          <a:p>
            <a:pPr marL="285750" indent="-285750">
              <a:spcAft>
                <a:spcPts val="1200"/>
              </a:spcAft>
              <a:buFont typeface="Arial" panose="020B0604020202020204" pitchFamily="34" charset="0"/>
              <a:buChar char="•"/>
            </a:pPr>
            <a:endParaRPr lang="en-US" sz="1400" dirty="0"/>
          </a:p>
        </p:txBody>
      </p:sp>
      <p:sp>
        <p:nvSpPr>
          <p:cNvPr id="8" name="Google Shape;161;p8">
            <a:extLst>
              <a:ext uri="{FF2B5EF4-FFF2-40B4-BE49-F238E27FC236}">
                <a16:creationId xmlns:a16="http://schemas.microsoft.com/office/drawing/2014/main" id="{4D6C97B1-C00B-6E63-3E37-CE15230E3600}"/>
              </a:ext>
            </a:extLst>
          </p:cNvPr>
          <p:cNvSpPr txBox="1">
            <a:spLocks/>
          </p:cNvSpPr>
          <p:nvPr/>
        </p:nvSpPr>
        <p:spPr>
          <a:xfrm>
            <a:off x="4448629" y="2351135"/>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US" sz="1400" dirty="0"/>
              <a:t>Financial metrics used were based on generally-available information.</a:t>
            </a:r>
          </a:p>
          <a:p>
            <a:pPr marL="285750" indent="-285750">
              <a:spcAft>
                <a:spcPts val="1200"/>
              </a:spcAft>
              <a:buFont typeface="Arial" panose="020B0604020202020204" pitchFamily="34" charset="0"/>
              <a:buChar char="•"/>
            </a:pPr>
            <a:r>
              <a:rPr lang="en-US" sz="1400" dirty="0"/>
              <a:t>Return on Assets (ROA), Return on Equity (ROE), and Profit before Tax (PBT), employed in several studies (Aggarwal, 2013; Ching et al., 2017; </a:t>
            </a:r>
            <a:r>
              <a:rPr lang="en-US" sz="1400" dirty="0" err="1"/>
              <a:t>Kasbun</a:t>
            </a:r>
            <a:r>
              <a:rPr lang="en-US" sz="1400" dirty="0"/>
              <a:t> et al., 2016)</a:t>
            </a:r>
          </a:p>
          <a:p>
            <a:pPr marL="285750" indent="-285750">
              <a:spcAft>
                <a:spcPts val="1200"/>
              </a:spcAft>
              <a:buFont typeface="Arial" panose="020B0604020202020204" pitchFamily="34" charset="0"/>
              <a:buChar char="•"/>
            </a:pPr>
            <a:r>
              <a:rPr lang="en-US" sz="1400" dirty="0"/>
              <a:t>Rodgers et al. (2013) and Rodgers et al. (2017) used the </a:t>
            </a:r>
            <a:r>
              <a:rPr lang="en-US" sz="1400" dirty="0" err="1"/>
              <a:t>Zmijewski</a:t>
            </a:r>
            <a:r>
              <a:rPr lang="en-US" sz="1400" dirty="0"/>
              <a:t> score (</a:t>
            </a:r>
            <a:r>
              <a:rPr lang="en-US" sz="1400" dirty="0" err="1"/>
              <a:t>Zmijewski</a:t>
            </a:r>
            <a:r>
              <a:rPr lang="en-US" sz="1400" dirty="0"/>
              <a:t>, 1984) as a proxy for financial viability.</a:t>
            </a:r>
            <a:endParaRPr lang="en-SG" sz="1400" dirty="0"/>
          </a:p>
        </p:txBody>
      </p:sp>
      <p:sp>
        <p:nvSpPr>
          <p:cNvPr id="9" name="Google Shape;161;p8">
            <a:extLst>
              <a:ext uri="{FF2B5EF4-FFF2-40B4-BE49-F238E27FC236}">
                <a16:creationId xmlns:a16="http://schemas.microsoft.com/office/drawing/2014/main" id="{6ED168B7-2764-1A76-3502-F79205693883}"/>
              </a:ext>
            </a:extLst>
          </p:cNvPr>
          <p:cNvSpPr txBox="1">
            <a:spLocks/>
          </p:cNvSpPr>
          <p:nvPr/>
        </p:nvSpPr>
        <p:spPr>
          <a:xfrm>
            <a:off x="856441" y="2319117"/>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US" sz="1400" dirty="0" err="1"/>
              <a:t>Loh</a:t>
            </a:r>
            <a:r>
              <a:rPr lang="en-US" sz="1400" dirty="0"/>
              <a:t> et al. (2017) used a measurement scheme developed by the ASEAN CSR Network, which proposes 23 criteria in the scheme over governance, economic, environmental, and social indicators.</a:t>
            </a:r>
          </a:p>
          <a:p>
            <a:pPr marL="285750" indent="-285750">
              <a:spcAft>
                <a:spcPts val="1200"/>
              </a:spcAft>
              <a:buFont typeface="Arial" panose="020B0604020202020204" pitchFamily="34" charset="0"/>
              <a:buChar char="•"/>
            </a:pPr>
            <a:r>
              <a:rPr lang="en-US" sz="1400" dirty="0" err="1"/>
              <a:t>Wahyuningrum</a:t>
            </a:r>
            <a:r>
              <a:rPr lang="en-US" sz="1400" dirty="0"/>
              <a:t> et al. (2021) used an abridged form of content analysis to assign scores based on the number of disclosures – the number of sentences and the number of pages.</a:t>
            </a:r>
          </a:p>
          <a:p>
            <a:pPr marL="285750" indent="-285750">
              <a:spcAft>
                <a:spcPts val="1200"/>
              </a:spcAft>
              <a:buFont typeface="Arial" panose="020B0604020202020204" pitchFamily="34" charset="0"/>
              <a:buChar char="•"/>
            </a:pPr>
            <a:r>
              <a:rPr lang="en-US" sz="1400" dirty="0"/>
              <a:t>Aggarwal (2013) used scores extracted from private databases.</a:t>
            </a:r>
          </a:p>
        </p:txBody>
      </p:sp>
    </p:spTree>
    <p:extLst>
      <p:ext uri="{BB962C8B-B14F-4D97-AF65-F5344CB8AC3E}">
        <p14:creationId xmlns:p14="http://schemas.microsoft.com/office/powerpoint/2010/main" val="955868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BBE1-2AB0-0055-DBEE-F8A7F740EA22}"/>
              </a:ext>
            </a:extLst>
          </p:cNvPr>
          <p:cNvSpPr>
            <a:spLocks noGrp="1"/>
          </p:cNvSpPr>
          <p:nvPr>
            <p:ph type="ctrTitle"/>
          </p:nvPr>
        </p:nvSpPr>
        <p:spPr/>
        <p:txBody>
          <a:bodyPr/>
          <a:lstStyle/>
          <a:p>
            <a:r>
              <a:rPr lang="en-SG" dirty="0"/>
              <a:t>Research Questions</a:t>
            </a:r>
          </a:p>
        </p:txBody>
      </p:sp>
      <p:sp>
        <p:nvSpPr>
          <p:cNvPr id="3" name="Subtitle 2">
            <a:extLst>
              <a:ext uri="{FF2B5EF4-FFF2-40B4-BE49-F238E27FC236}">
                <a16:creationId xmlns:a16="http://schemas.microsoft.com/office/drawing/2014/main" id="{2F404D4C-90BB-7C0F-5578-E858A703F207}"/>
              </a:ext>
            </a:extLst>
          </p:cNvPr>
          <p:cNvSpPr>
            <a:spLocks noGrp="1"/>
          </p:cNvSpPr>
          <p:nvPr>
            <p:ph type="subTitle" idx="1"/>
          </p:nvPr>
        </p:nvSpPr>
        <p:spPr/>
        <p:txBody>
          <a:bodyPr/>
          <a:lstStyle/>
          <a:p>
            <a:r>
              <a:rPr lang="en-SG" dirty="0"/>
              <a:t>What are the questions this study proposes to address?</a:t>
            </a:r>
          </a:p>
        </p:txBody>
      </p:sp>
      <p:sp>
        <p:nvSpPr>
          <p:cNvPr id="4" name="TextBox 3">
            <a:extLst>
              <a:ext uri="{FF2B5EF4-FFF2-40B4-BE49-F238E27FC236}">
                <a16:creationId xmlns:a16="http://schemas.microsoft.com/office/drawing/2014/main" id="{8BFA5863-B82E-53F3-3E5C-DBE6159B2598}"/>
              </a:ext>
            </a:extLst>
          </p:cNvPr>
          <p:cNvSpPr txBox="1"/>
          <p:nvPr/>
        </p:nvSpPr>
        <p:spPr>
          <a:xfrm>
            <a:off x="554800" y="1625600"/>
            <a:ext cx="11082300" cy="2932662"/>
          </a:xfrm>
          <a:prstGeom prst="rect">
            <a:avLst/>
          </a:prstGeom>
          <a:noFill/>
        </p:spPr>
        <p:txBody>
          <a:bodyPr wrap="square" rtlCol="0">
            <a:spAutoFit/>
          </a:bodyPr>
          <a:lstStyle/>
          <a:p>
            <a:pPr marL="342900" indent="-342900">
              <a:lnSpc>
                <a:spcPct val="150000"/>
              </a:lnSpc>
              <a:spcAft>
                <a:spcPts val="1000"/>
              </a:spcAft>
              <a:buFont typeface="+mj-lt"/>
              <a:buAutoNum type="arabicPeriod"/>
            </a:pPr>
            <a:r>
              <a:rPr lang="en-US" sz="1800" dirty="0">
                <a:latin typeface="Gill Sans" panose="020B0604020202020204" charset="0"/>
              </a:rPr>
              <a:t>What are the </a:t>
            </a:r>
            <a:r>
              <a:rPr lang="en-US" sz="1800" b="1" dirty="0">
                <a:latin typeface="Gill Sans" panose="020B0604020202020204" charset="0"/>
              </a:rPr>
              <a:t>most prominent topics</a:t>
            </a:r>
            <a:r>
              <a:rPr lang="en-US" sz="1800" dirty="0">
                <a:latin typeface="Gill Sans" panose="020B0604020202020204" charset="0"/>
              </a:rPr>
              <a:t> in sustainability reports from an exploratory topic modelling analysis? Will this resemble the disclosure themes in frameworks like the Global Reporting Initiative?</a:t>
            </a:r>
          </a:p>
          <a:p>
            <a:pPr marL="342900" indent="-342900">
              <a:lnSpc>
                <a:spcPct val="150000"/>
              </a:lnSpc>
              <a:spcAft>
                <a:spcPts val="1000"/>
              </a:spcAft>
              <a:buFont typeface="+mj-lt"/>
              <a:buAutoNum type="arabicPeriod"/>
            </a:pPr>
            <a:r>
              <a:rPr lang="en-US" sz="1800" dirty="0">
                <a:latin typeface="Gill Sans" panose="020B0604020202020204" charset="0"/>
              </a:rPr>
              <a:t>How do these </a:t>
            </a:r>
            <a:r>
              <a:rPr lang="en-US" sz="1800" b="1" dirty="0">
                <a:latin typeface="Gill Sans" panose="020B0604020202020204" charset="0"/>
              </a:rPr>
              <a:t>topics</a:t>
            </a:r>
            <a:r>
              <a:rPr lang="en-US" sz="1800" dirty="0">
                <a:latin typeface="Gill Sans" panose="020B0604020202020204" charset="0"/>
              </a:rPr>
              <a:t> identified in RQ 1 relate to corporate financial performance (CFP)?</a:t>
            </a:r>
          </a:p>
          <a:p>
            <a:pPr marL="342900" indent="-342900">
              <a:lnSpc>
                <a:spcPct val="150000"/>
              </a:lnSpc>
              <a:spcAft>
                <a:spcPts val="1000"/>
              </a:spcAft>
              <a:buFont typeface="+mj-lt"/>
              <a:buAutoNum type="arabicPeriod"/>
            </a:pPr>
            <a:r>
              <a:rPr lang="en-US" sz="1800" dirty="0">
                <a:latin typeface="Gill Sans" panose="020B0604020202020204" charset="0"/>
              </a:rPr>
              <a:t>How do a sustainability report's </a:t>
            </a:r>
            <a:r>
              <a:rPr lang="en-US" sz="1800" b="1" dirty="0">
                <a:latin typeface="Gill Sans" panose="020B0604020202020204" charset="0"/>
              </a:rPr>
              <a:t>readability</a:t>
            </a:r>
            <a:r>
              <a:rPr lang="en-US" sz="1800" dirty="0">
                <a:latin typeface="Gill Sans" panose="020B0604020202020204" charset="0"/>
              </a:rPr>
              <a:t> and </a:t>
            </a:r>
            <a:r>
              <a:rPr lang="en-US" sz="1800" b="1" dirty="0">
                <a:latin typeface="Gill Sans" panose="020B0604020202020204" charset="0"/>
              </a:rPr>
              <a:t>sentiment</a:t>
            </a:r>
            <a:r>
              <a:rPr lang="en-US" sz="1800" dirty="0">
                <a:latin typeface="Gill Sans" panose="020B0604020202020204" charset="0"/>
              </a:rPr>
              <a:t> score relate to corporate financial performance?</a:t>
            </a:r>
          </a:p>
          <a:p>
            <a:pPr marL="342900" indent="-342900">
              <a:lnSpc>
                <a:spcPct val="150000"/>
              </a:lnSpc>
              <a:spcAft>
                <a:spcPts val="1000"/>
              </a:spcAft>
              <a:buFont typeface="+mj-lt"/>
              <a:buAutoNum type="arabicPeriod"/>
            </a:pPr>
            <a:r>
              <a:rPr lang="en-US" sz="1800" dirty="0">
                <a:latin typeface="Gill Sans" panose="020B0604020202020204" charset="0"/>
              </a:rPr>
              <a:t>Are there material </a:t>
            </a:r>
            <a:r>
              <a:rPr lang="en-US" sz="1800" b="1" dirty="0">
                <a:latin typeface="Gill Sans" panose="020B0604020202020204" charset="0"/>
              </a:rPr>
              <a:t>differences</a:t>
            </a:r>
            <a:r>
              <a:rPr lang="en-US" sz="1800" dirty="0">
                <a:latin typeface="Gill Sans" panose="020B0604020202020204" charset="0"/>
              </a:rPr>
              <a:t> in the relationship between CSR disclosures and CFP at this point, vis-à-vis </a:t>
            </a:r>
            <a:r>
              <a:rPr lang="en-US" sz="1800" b="1" dirty="0">
                <a:latin typeface="Gill Sans" panose="020B0604020202020204" charset="0"/>
              </a:rPr>
              <a:t>prior studies</a:t>
            </a:r>
            <a:r>
              <a:rPr lang="en-US" sz="1800" dirty="0">
                <a:latin typeface="Gill Sans" panose="020B0604020202020204" charset="0"/>
              </a:rPr>
              <a:t> conducted by Tsang, 1998 and </a:t>
            </a:r>
            <a:r>
              <a:rPr lang="en-US" sz="1800" dirty="0" err="1">
                <a:latin typeface="Gill Sans" panose="020B0604020202020204" charset="0"/>
              </a:rPr>
              <a:t>Loh</a:t>
            </a:r>
            <a:r>
              <a:rPr lang="en-US" sz="1800" dirty="0">
                <a:latin typeface="Gill Sans" panose="020B0604020202020204" charset="0"/>
              </a:rPr>
              <a:t> et al., 2017?</a:t>
            </a:r>
            <a:endParaRPr lang="en-SG" sz="1800" dirty="0">
              <a:latin typeface="Gill Sans" panose="020B0604020202020204" charset="0"/>
            </a:endParaRPr>
          </a:p>
        </p:txBody>
      </p:sp>
    </p:spTree>
    <p:extLst>
      <p:ext uri="{BB962C8B-B14F-4D97-AF65-F5344CB8AC3E}">
        <p14:creationId xmlns:p14="http://schemas.microsoft.com/office/powerpoint/2010/main" val="2515756739"/>
      </p:ext>
    </p:extLst>
  </p:cSld>
  <p:clrMapOvr>
    <a:masterClrMapping/>
  </p:clrMapOvr>
</p:sld>
</file>

<file path=ppt/theme/theme1.xml><?xml version="1.0" encoding="utf-8"?>
<a:theme xmlns:a="http://schemas.openxmlformats.org/drawingml/2006/main" name="ESCP Master 2020 (LC)">
  <a:themeElements>
    <a:clrScheme name="Custom 1">
      <a:dk1>
        <a:srgbClr val="1C385B"/>
      </a:dk1>
      <a:lt1>
        <a:srgbClr val="FFFFFF"/>
      </a:lt1>
      <a:dk2>
        <a:srgbClr val="1C385B"/>
      </a:dk2>
      <a:lt2>
        <a:srgbClr val="1C385B"/>
      </a:lt2>
      <a:accent1>
        <a:srgbClr val="1C385B"/>
      </a:accent1>
      <a:accent2>
        <a:srgbClr val="1C385B"/>
      </a:accent2>
      <a:accent3>
        <a:srgbClr val="1C385B"/>
      </a:accent3>
      <a:accent4>
        <a:srgbClr val="1C385B"/>
      </a:accent4>
      <a:accent5>
        <a:srgbClr val="1C385B"/>
      </a:accent5>
      <a:accent6>
        <a:srgbClr val="1C385B"/>
      </a:accent6>
      <a:hlink>
        <a:srgbClr val="1C385B"/>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679</TotalTime>
  <Words>4727</Words>
  <Application>Microsoft Office PowerPoint</Application>
  <PresentationFormat>Widescreen</PresentationFormat>
  <Paragraphs>746</Paragraphs>
  <Slides>25</Slides>
  <Notes>25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Cambria Math</vt:lpstr>
      <vt:lpstr>Arial</vt:lpstr>
      <vt:lpstr>Calibri</vt:lpstr>
      <vt:lpstr>Gill Sans</vt:lpstr>
      <vt:lpstr>Times New Roman</vt:lpstr>
      <vt:lpstr>ESCP Master 2020 (LC)</vt:lpstr>
      <vt:lpstr>A Natural Language Processing Analysis of Sustainability Reports and its Relationship with Corporate Financial Performance: Empirical Evidence from Singapore’s Listed Companies</vt:lpstr>
      <vt:lpstr>We are in the fight of our lives, and we are losing … And our planet is fast approaching tipping points that will make climate chaos irreversible.  “We are on a highway to  climate hell with our foot  on the accelerator.”  </vt:lpstr>
      <vt:lpstr>An Overview</vt:lpstr>
      <vt:lpstr>History of Corporate Social Responsibility</vt:lpstr>
      <vt:lpstr>Singapore, Companies, and Disclosures</vt:lpstr>
      <vt:lpstr>Sustainability Reporting Standards</vt:lpstr>
      <vt:lpstr>Theories in CSR* and CFP*</vt:lpstr>
      <vt:lpstr>Prior Approaches</vt:lpstr>
      <vt:lpstr>Research Questions</vt:lpstr>
      <vt:lpstr>Data Sources and Methodology</vt:lpstr>
      <vt:lpstr>Textual Pre-processing</vt:lpstr>
      <vt:lpstr>Explanatory Variables</vt:lpstr>
      <vt:lpstr>Target Variables</vt:lpstr>
      <vt:lpstr>Model and Hypothesis</vt:lpstr>
      <vt:lpstr>Model and Hypothesis</vt:lpstr>
      <vt:lpstr>Insights from Exploratory Data Analysis</vt:lpstr>
      <vt:lpstr>Key Topics</vt:lpstr>
      <vt:lpstr>Analysis on Market Value</vt:lpstr>
      <vt:lpstr>Analysis on Return on Assets</vt:lpstr>
      <vt:lpstr>Analysis on Zmijewski Score</vt:lpstr>
      <vt:lpstr>Comparison with Prior Studies</vt:lpstr>
      <vt:lpstr>Conclusion</vt:lpstr>
      <vt:lpstr>Limitations and Future Research</vt:lpstr>
      <vt:lpstr>A Natural Language Processing Analysis of Sustainability Reports and its Relationship with Corporate Financial Performance: Empirical Evidence from Singapore’s Listed Companies</vt:lpstr>
      <vt:lpstr>Comparison with Prior Studies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Natural Language Processing Analysis of Sustainability Reports and its Relationship with Corporate Financial Performance: Empirical Evidence from Singapore’s Listed Companies</dc:title>
  <cp:lastModifiedBy>Jeremy Chia</cp:lastModifiedBy>
  <cp:revision>77</cp:revision>
  <dcterms:modified xsi:type="dcterms:W3CDTF">2022-11-15T23:22:18Z</dcterms:modified>
</cp:coreProperties>
</file>