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9"/>
  </p:notesMasterIdLst>
  <p:sldIdLst>
    <p:sldId id="257" r:id="rId2"/>
    <p:sldId id="258" r:id="rId3"/>
    <p:sldId id="266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78026" autoAdjust="0"/>
  </p:normalViewPr>
  <p:slideViewPr>
    <p:cSldViewPr snapToGrid="0">
      <p:cViewPr varScale="1">
        <p:scale>
          <a:sx n="89" d="100"/>
          <a:sy n="89" d="100"/>
        </p:scale>
        <p:origin x="13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35351-A051-49FA-87F1-5C531E1CF42D}" type="datetimeFigureOut">
              <a:rPr lang="en-MY" smtClean="0"/>
              <a:t>18/02/2021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2FCB6-028D-4D94-90D5-000511FD70C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5837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About Facebook's Prophet</a:t>
            </a:r>
          </a:p>
          <a:p>
            <a:r>
              <a:rPr lang="en-MY" dirty="0"/>
              <a:t>An open-source package (for both Python and R) for forecasting time series data based on an additive model where non-linear trends are fit with yearly, weekly, and daily seasonality, plus holiday effects</a:t>
            </a:r>
          </a:p>
          <a:p>
            <a:endParaRPr lang="en-MY" dirty="0"/>
          </a:p>
          <a:p>
            <a:r>
              <a:rPr lang="en-MY" dirty="0"/>
              <a:t>Why Prophet?</a:t>
            </a:r>
          </a:p>
          <a:p>
            <a:r>
              <a:rPr lang="en-MY" dirty="0"/>
              <a:t>It works best with time series that have strong seasonal effects and several seasons of historical data.</a:t>
            </a:r>
          </a:p>
          <a:p>
            <a:endParaRPr lang="en-MY" dirty="0"/>
          </a:p>
          <a:p>
            <a:r>
              <a:rPr lang="en-MY" dirty="0"/>
              <a:t>Robust to missing data and shifts in the trend, and typically handles outliers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2FCB6-028D-4D94-90D5-000511FD70C8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4528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D445-107E-485E-BDF3-C93F9347D206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A9B5-1C47-47CF-8C84-882CC3A509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649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D445-107E-485E-BDF3-C93F9347D206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A9B5-1C47-47CF-8C84-882CC3A509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491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D445-107E-485E-BDF3-C93F9347D206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A9B5-1C47-47CF-8C84-882CC3A509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8147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D445-107E-485E-BDF3-C93F9347D206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A9B5-1C47-47CF-8C84-882CC3A509A6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4083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D445-107E-485E-BDF3-C93F9347D206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A9B5-1C47-47CF-8C84-882CC3A509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0959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D445-107E-485E-BDF3-C93F9347D206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A9B5-1C47-47CF-8C84-882CC3A509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4393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D445-107E-485E-BDF3-C93F9347D206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A9B5-1C47-47CF-8C84-882CC3A509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2455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D445-107E-485E-BDF3-C93F9347D206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A9B5-1C47-47CF-8C84-882CC3A509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8217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D445-107E-485E-BDF3-C93F9347D206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A9B5-1C47-47CF-8C84-882CC3A509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37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D445-107E-485E-BDF3-C93F9347D206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A9B5-1C47-47CF-8C84-882CC3A509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947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D445-107E-485E-BDF3-C93F9347D206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A9B5-1C47-47CF-8C84-882CC3A509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163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D445-107E-485E-BDF3-C93F9347D206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A9B5-1C47-47CF-8C84-882CC3A509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826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D445-107E-485E-BDF3-C93F9347D206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A9B5-1C47-47CF-8C84-882CC3A509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24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D445-107E-485E-BDF3-C93F9347D206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A9B5-1C47-47CF-8C84-882CC3A509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226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D445-107E-485E-BDF3-C93F9347D206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A9B5-1C47-47CF-8C84-882CC3A509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133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D445-107E-485E-BDF3-C93F9347D206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A9B5-1C47-47CF-8C84-882CC3A509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4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D445-107E-485E-BDF3-C93F9347D206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A9B5-1C47-47CF-8C84-882CC3A509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717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1D445-107E-485E-BDF3-C93F9347D206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AA9B5-1C47-47CF-8C84-882CC3A509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6421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Graphs and plots layered on a blue digital screen">
            <a:extLst>
              <a:ext uri="{FF2B5EF4-FFF2-40B4-BE49-F238E27FC236}">
                <a16:creationId xmlns:a16="http://schemas.microsoft.com/office/drawing/2014/main" id="{05CCDFDE-0839-43FC-9830-D6972DFA27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grayscl/>
          </a:blip>
          <a:srcRect t="6893" b="18107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C23C8D4-BD3D-4473-B3D0-89011586B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5000"/>
                </a:schemeClr>
              </a:gs>
              <a:gs pos="100000">
                <a:schemeClr val="bg2">
                  <a:lumMod val="40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2116D-7FA5-432C-9C73-10A903506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>
            <a:normAutofit/>
          </a:bodyPr>
          <a:lstStyle/>
          <a:p>
            <a:r>
              <a:rPr lang="en-AU" b="1" dirty="0">
                <a:latin typeface="+mn-lt"/>
              </a:rPr>
              <a:t>STOCK MARKET ANALYSIS</a:t>
            </a:r>
            <a:br>
              <a:rPr lang="en-AU" b="1" dirty="0">
                <a:latin typeface="+mn-lt"/>
              </a:rPr>
            </a:br>
            <a:r>
              <a:rPr lang="en-AU" b="1" dirty="0">
                <a:latin typeface="+mn-lt"/>
              </a:rPr>
              <a:t>PREDICTIVE MODELLING</a:t>
            </a:r>
          </a:p>
        </p:txBody>
      </p:sp>
    </p:spTree>
    <p:extLst>
      <p:ext uri="{BB962C8B-B14F-4D97-AF65-F5344CB8AC3E}">
        <p14:creationId xmlns:p14="http://schemas.microsoft.com/office/powerpoint/2010/main" val="18651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116D-7FA5-432C-9C73-10A903506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9119" y="395587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>
                <a:latin typeface="+mn-lt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05D6A9-FA2C-4B39-BD5C-6A4B2598F9F7}"/>
              </a:ext>
            </a:extLst>
          </p:cNvPr>
          <p:cNvSpPr txBox="1"/>
          <p:nvPr/>
        </p:nvSpPr>
        <p:spPr>
          <a:xfrm>
            <a:off x="913795" y="2096064"/>
            <a:ext cx="5016860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cs typeface="Aldhabi" panose="020B0604020202020204" pitchFamily="2" charset="-78"/>
              </a:rPr>
              <a:t>Build a Stock Price Prediction Model using Tesla, Microsoft and GameStop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cs typeface="Aldhabi" panose="020B0604020202020204" pitchFamily="2" charset="-78"/>
              </a:rPr>
              <a:t>Develop multiple Dashboards and layer stock market datasets for comparison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cs typeface="Aldhabi" panose="020B0604020202020204" pitchFamily="2" charset="-78"/>
              </a:rPr>
              <a:t>Provide insight to future opening and closing prices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cs typeface="Aldhabi" panose="020B0604020202020204" pitchFamily="2" charset="-78"/>
              </a:rPr>
              <a:t>Comparing Predicted vs Actual of Market Volume, Highs and Lows, Opening and Closing prices via interactive dashboards</a:t>
            </a:r>
          </a:p>
        </p:txBody>
      </p:sp>
      <p:pic>
        <p:nvPicPr>
          <p:cNvPr id="2050" name="Picture 2" descr="Image result for stock market prediction dashboard">
            <a:extLst>
              <a:ext uri="{FF2B5EF4-FFF2-40B4-BE49-F238E27FC236}">
                <a16:creationId xmlns:a16="http://schemas.microsoft.com/office/drawing/2014/main" id="{D5520507-2FBF-40E9-ADF2-0684F735D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442" y="2392892"/>
            <a:ext cx="4114802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73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116D-7FA5-432C-9C73-10A903506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9119" y="395587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>
                <a:latin typeface="+mn-lt"/>
              </a:rPr>
              <a:t>OUT OF THE LOOP</a:t>
            </a:r>
            <a:br>
              <a:rPr lang="en-US" sz="3400" dirty="0">
                <a:latin typeface="+mn-lt"/>
              </a:rPr>
            </a:br>
            <a:r>
              <a:rPr lang="en-US" sz="3400" dirty="0">
                <a:latin typeface="+mn-lt"/>
              </a:rPr>
              <a:t>Why GameStop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05D6A9-FA2C-4B39-BD5C-6A4B2598F9F7}"/>
              </a:ext>
            </a:extLst>
          </p:cNvPr>
          <p:cNvSpPr txBox="1"/>
          <p:nvPr/>
        </p:nvSpPr>
        <p:spPr>
          <a:xfrm>
            <a:off x="6434418" y="1856985"/>
            <a:ext cx="5378560" cy="42748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cs typeface="Aldhabi" panose="020B0604020202020204" pitchFamily="2" charset="-78"/>
              </a:rPr>
              <a:t>GameStop has been quite controversial since mid-2020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cs typeface="Aldhabi" panose="020B0604020202020204" pitchFamily="2" charset="-78"/>
              </a:rPr>
              <a:t>This fascination with GME started with r/</a:t>
            </a:r>
            <a:r>
              <a:rPr lang="en-US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cs typeface="Aldhabi" panose="020B0604020202020204" pitchFamily="2" charset="-78"/>
              </a:rPr>
              <a:t>wallstreetbets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cs typeface="Aldhabi" panose="020B0604020202020204" pitchFamily="2" charset="-78"/>
              </a:rPr>
              <a:t> on Reddit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cs typeface="Aldhabi" panose="020B0604020202020204" pitchFamily="2" charset="-78"/>
              </a:rPr>
              <a:t>Wall Street Bets subreddit is basically an echo chamber for buying high risk stocks and building momentum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cs typeface="Aldhabi" panose="020B0604020202020204" pitchFamily="2" charset="-78"/>
              </a:rPr>
              <a:t>TLDR: Investors were shorting GameStop stocks. They borrowed it, sold it and waited for it crash to buy it at a lower price. However, WSB did the opposite which placed a significant amount of pressure on the investors (aka short-squeeze)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BB124A-CE91-419A-A927-02FD4D9AA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03" y="2238936"/>
            <a:ext cx="5633896" cy="312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9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116D-7FA5-432C-9C73-10A903506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400" dirty="0">
                <a:latin typeface="+mn-lt"/>
              </a:rPr>
              <a:t>DATA Retrieval </a:t>
            </a:r>
            <a:br>
              <a:rPr lang="en-US" sz="3400" dirty="0">
                <a:latin typeface="+mn-lt"/>
              </a:rPr>
            </a:br>
            <a:r>
              <a:rPr lang="en-US" sz="3400" dirty="0">
                <a:latin typeface="+mn-lt"/>
              </a:rPr>
              <a:t>&amp;</a:t>
            </a:r>
            <a:br>
              <a:rPr lang="en-US" sz="3400" dirty="0">
                <a:latin typeface="+mn-lt"/>
              </a:rPr>
            </a:br>
            <a:r>
              <a:rPr lang="en-US" sz="3400" dirty="0">
                <a:latin typeface="+mn-lt"/>
              </a:rPr>
              <a:t>Data Cleaning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05D6A9-FA2C-4B39-BD5C-6A4B2598F9F7}"/>
              </a:ext>
            </a:extLst>
          </p:cNvPr>
          <p:cNvSpPr txBox="1"/>
          <p:nvPr/>
        </p:nvSpPr>
        <p:spPr>
          <a:xfrm>
            <a:off x="913795" y="2096064"/>
            <a:ext cx="5016860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All of Stock Market Data was web scraped via Yahoo Finance package in Python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The data retrieved was perfectly structured, so cleaning and data manipulation was not required.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Created a new column of the differences in Highs and Lows and Opening and Closing prices for Candle chart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  <p:pic>
        <p:nvPicPr>
          <p:cNvPr id="3074" name="Picture 2" descr="Image result for yahoo finance">
            <a:extLst>
              <a:ext uri="{FF2B5EF4-FFF2-40B4-BE49-F238E27FC236}">
                <a16:creationId xmlns:a16="http://schemas.microsoft.com/office/drawing/2014/main" id="{C137FC77-0148-40D9-9C42-A35F2BD8B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624" y="2534569"/>
            <a:ext cx="3230138" cy="11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17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116D-7FA5-432C-9C73-10A903506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100" dirty="0">
                <a:latin typeface="+mn-lt"/>
              </a:rPr>
              <a:t>Predictive</a:t>
            </a:r>
            <a:r>
              <a:rPr lang="en-US" sz="3400" dirty="0">
                <a:latin typeface="+mn-lt"/>
              </a:rPr>
              <a:t> Modelling</a:t>
            </a:r>
            <a:br>
              <a:rPr lang="en-US" sz="3400" dirty="0">
                <a:latin typeface="+mn-lt"/>
              </a:rPr>
            </a:br>
            <a:r>
              <a:rPr lang="en-US" sz="3400" dirty="0">
                <a:latin typeface="+mn-lt"/>
              </a:rPr>
              <a:t>&amp;</a:t>
            </a:r>
            <a:br>
              <a:rPr lang="en-US" sz="3400" dirty="0">
                <a:latin typeface="+mn-lt"/>
              </a:rPr>
            </a:br>
            <a:r>
              <a:rPr lang="en-US" sz="3400" dirty="0" err="1">
                <a:latin typeface="+mn-lt"/>
              </a:rPr>
              <a:t>FBProphet</a:t>
            </a:r>
            <a:endParaRPr lang="en-US" sz="3400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05D6A9-FA2C-4B39-BD5C-6A4B2598F9F7}"/>
              </a:ext>
            </a:extLst>
          </p:cNvPr>
          <p:cNvSpPr txBox="1"/>
          <p:nvPr/>
        </p:nvSpPr>
        <p:spPr>
          <a:xfrm>
            <a:off x="913795" y="2096064"/>
            <a:ext cx="5016860" cy="3695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Prophet uses a decomposable time series model with three main components: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Trend, Seasonality and Holidays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First fitted the model using all stock market data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Created data frame of 1 year into the future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Predict function to forecast 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Model used all training data (black dots) and predicted Tesla Stock price up to year 2022. Blue Shadow is the confidence interval</a:t>
            </a:r>
          </a:p>
          <a:p>
            <a:pPr marL="57150" defTabSz="914400">
              <a:lnSpc>
                <a:spcPct val="120000"/>
              </a:lnSpc>
              <a:spcAft>
                <a:spcPts val="600"/>
              </a:spcAft>
            </a:pPr>
            <a:endParaRPr lang="en-US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57150" defTabSz="914400">
              <a:lnSpc>
                <a:spcPct val="120000"/>
              </a:lnSpc>
              <a:spcAft>
                <a:spcPts val="600"/>
              </a:spcAft>
            </a:pPr>
            <a:endParaRPr lang="en-US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B1114-F931-4DBB-BFAE-1C8FCF61D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008" y="2250705"/>
            <a:ext cx="5604279" cy="317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9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919F-5B25-4956-BE7D-8C33E7EA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16530"/>
            <a:ext cx="10353761" cy="1326321"/>
          </a:xfrm>
        </p:spPr>
        <p:txBody>
          <a:bodyPr/>
          <a:lstStyle/>
          <a:p>
            <a:r>
              <a:rPr lang="en-AU" dirty="0"/>
              <a:t>Visualisation demonstration</a:t>
            </a:r>
            <a:br>
              <a:rPr lang="en-AU" dirty="0"/>
            </a:br>
            <a:r>
              <a:rPr lang="en-AU" dirty="0"/>
              <a:t>deployed on </a:t>
            </a:r>
            <a:r>
              <a:rPr lang="en-AU" dirty="0" err="1"/>
              <a:t>github</a:t>
            </a:r>
            <a:r>
              <a:rPr lang="en-AU" dirty="0"/>
              <a:t> pages</a:t>
            </a:r>
          </a:p>
        </p:txBody>
      </p:sp>
    </p:spTree>
    <p:extLst>
      <p:ext uri="{BB962C8B-B14F-4D97-AF65-F5344CB8AC3E}">
        <p14:creationId xmlns:p14="http://schemas.microsoft.com/office/powerpoint/2010/main" val="84765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A115-9803-4141-8B3A-1C89A60E3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4CBC8-C687-4541-9E2A-4A10292D8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Initially used ARIMA package to forecast data </a:t>
            </a:r>
          </a:p>
          <a:p>
            <a:r>
              <a:rPr lang="en-AU" dirty="0"/>
              <a:t>Revisit ARIMA: Run a loop with different lag values to find the best R-squared</a:t>
            </a:r>
          </a:p>
          <a:p>
            <a:r>
              <a:rPr lang="en-AU" dirty="0"/>
              <a:t>Explore percentage differences in testing Mean Squared Error as Stock Market Prices are relative</a:t>
            </a:r>
          </a:p>
          <a:p>
            <a:r>
              <a:rPr lang="en-AU" dirty="0"/>
              <a:t>Explore LSTM package</a:t>
            </a:r>
          </a:p>
          <a:p>
            <a:r>
              <a:rPr lang="en-AU" dirty="0"/>
              <a:t>Compare the accuracy and results three different packages</a:t>
            </a:r>
          </a:p>
          <a:p>
            <a:r>
              <a:rPr lang="en-AU" dirty="0"/>
              <a:t>Utilize </a:t>
            </a:r>
            <a:r>
              <a:rPr lang="en-AU" dirty="0" err="1"/>
              <a:t>Javascript</a:t>
            </a:r>
            <a:r>
              <a:rPr lang="en-AU" dirty="0"/>
              <a:t> to create more dynamic visualisations and introduce more interactivity</a:t>
            </a:r>
          </a:p>
        </p:txBody>
      </p:sp>
    </p:spTree>
    <p:extLst>
      <p:ext uri="{BB962C8B-B14F-4D97-AF65-F5344CB8AC3E}">
        <p14:creationId xmlns:p14="http://schemas.microsoft.com/office/powerpoint/2010/main" val="25783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531</TotalTime>
  <Words>416</Words>
  <Application>Microsoft Office PowerPoint</Application>
  <PresentationFormat>Widescreen</PresentationFormat>
  <Paragraphs>38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Rockwell</vt:lpstr>
      <vt:lpstr>Damask</vt:lpstr>
      <vt:lpstr>STOCK MARKET ANALYSIS PREDICTIVE MODELLING</vt:lpstr>
      <vt:lpstr>Objective</vt:lpstr>
      <vt:lpstr>OUT OF THE LOOP Why GameStop</vt:lpstr>
      <vt:lpstr>DATA Retrieval  &amp; Data Cleaning</vt:lpstr>
      <vt:lpstr>Predictive Modelling &amp; FBProphet</vt:lpstr>
      <vt:lpstr>Visualisation demonstration deployed on github pages</vt:lpstr>
      <vt:lpstr>Future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ANALYSIS PREDICTIVE MODELLING</dc:title>
  <dc:creator>Kevin Truong</dc:creator>
  <cp:lastModifiedBy>Jeremy Chia</cp:lastModifiedBy>
  <cp:revision>14</cp:revision>
  <dcterms:created xsi:type="dcterms:W3CDTF">2021-02-18T04:09:49Z</dcterms:created>
  <dcterms:modified xsi:type="dcterms:W3CDTF">2021-02-18T14:27:14Z</dcterms:modified>
</cp:coreProperties>
</file>