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71" r:id="rId12"/>
    <p:sldId id="270" r:id="rId13"/>
    <p:sldId id="269" r:id="rId14"/>
    <p:sldId id="272" r:id="rId15"/>
    <p:sldId id="261" r:id="rId16"/>
    <p:sldId id="262" r:id="rId17"/>
    <p:sldId id="263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Analysis (Recency vs Monetary)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27203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correlation between both factors is -0.32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Moderate correlation between recency and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who purchased more recently are more likely to provide more revenue for the business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75E45B1-9EAB-428C-98CC-D4BBB7B0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7" y="1591483"/>
            <a:ext cx="3855725" cy="26450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Analysis (Frequency vs Monetary)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correlation between both factors is 0.87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Strong correlation between frequency and monetary gain for the business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12EF14A-51D0-4B3F-A55F-8EA395095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7" y="1685174"/>
            <a:ext cx="3814627" cy="26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8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Analysis (Recency vs Frequency)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correlation between both factors is -0.38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Moderate correlation between recency and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who visited more recently are more likely to visit more frequently, and vice versa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479870D-C741-46CD-8759-682AECD27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47" y="1591483"/>
            <a:ext cx="3657040" cy="25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44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Distribution of Existing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4366975" cy="319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sz="900" dirty="0"/>
              <a:t>1. Core - Your Best Customers</a:t>
            </a:r>
          </a:p>
          <a:p>
            <a:r>
              <a:rPr lang="en-MY" sz="900" dirty="0"/>
              <a:t>Who They Are: Highly engaged customers who have bought the most recent, the most often, and generated the most revenue.</a:t>
            </a:r>
          </a:p>
          <a:p>
            <a:endParaRPr lang="en-MY" sz="900" dirty="0"/>
          </a:p>
          <a:p>
            <a:r>
              <a:rPr lang="en-MY" sz="900" dirty="0"/>
              <a:t>2. Loyal - Your Most Loyal Customers</a:t>
            </a:r>
          </a:p>
          <a:p>
            <a:r>
              <a:rPr lang="en-MY" sz="900" dirty="0"/>
              <a:t>Who They Are: Customers who buy the most often from your store.</a:t>
            </a:r>
          </a:p>
          <a:p>
            <a:endParaRPr lang="en-MY" sz="900" dirty="0"/>
          </a:p>
          <a:p>
            <a:r>
              <a:rPr lang="en-MY" sz="900" dirty="0"/>
              <a:t>3. Whales - Your Highest Paying Customers</a:t>
            </a:r>
          </a:p>
          <a:p>
            <a:r>
              <a:rPr lang="en-MY" sz="900" dirty="0"/>
              <a:t>Who They Are: Customers who have generated the most revenue for your store.</a:t>
            </a:r>
          </a:p>
          <a:p>
            <a:endParaRPr lang="en-MY" sz="900" dirty="0"/>
          </a:p>
          <a:p>
            <a:r>
              <a:rPr lang="en-MY" sz="900" dirty="0"/>
              <a:t>4. Becoming Loyal - Customers With Good Impression On The Company</a:t>
            </a:r>
          </a:p>
          <a:p>
            <a:r>
              <a:rPr lang="en-MY" sz="900" dirty="0"/>
              <a:t>Who They Are: Customers who are becoming loyal by recently purchases and with promising frequency.</a:t>
            </a:r>
          </a:p>
          <a:p>
            <a:endParaRPr lang="en-MY" sz="900" dirty="0"/>
          </a:p>
          <a:p>
            <a:r>
              <a:rPr lang="en-MY" sz="900" dirty="0"/>
              <a:t>5. Rookies - Your Newest Customers</a:t>
            </a:r>
          </a:p>
          <a:p>
            <a:r>
              <a:rPr lang="en-MY" sz="900" dirty="0"/>
              <a:t>Who They Are: First time buyers on your site.</a:t>
            </a:r>
          </a:p>
          <a:p>
            <a:endParaRPr lang="en-MY" sz="900" dirty="0"/>
          </a:p>
          <a:p>
            <a:r>
              <a:rPr lang="en-MY" sz="900" dirty="0"/>
              <a:t>6. Slipping - Once Loyal, Now Gone</a:t>
            </a:r>
          </a:p>
          <a:p>
            <a:r>
              <a:rPr lang="en-MY" sz="900" dirty="0"/>
              <a:t>Who They Are: Great past customers who haven't bought in awhile.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26EBB14-BE13-486B-998C-A9FE44E3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91483"/>
            <a:ext cx="4275526" cy="29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59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33876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Top 1000 to Target from Existing Customer List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E6AA3E-6698-4761-B800-F3E2530B6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22244"/>
              </p:ext>
            </p:extLst>
          </p:nvPr>
        </p:nvGraphicFramePr>
        <p:xfrm>
          <a:off x="1524812" y="1174825"/>
          <a:ext cx="5926026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342">
                  <a:extLst>
                    <a:ext uri="{9D8B030D-6E8A-4147-A177-3AD203B41FA5}">
                      <a16:colId xmlns:a16="http://schemas.microsoft.com/office/drawing/2014/main" val="1468290402"/>
                    </a:ext>
                  </a:extLst>
                </a:gridCol>
                <a:gridCol w="1975342">
                  <a:extLst>
                    <a:ext uri="{9D8B030D-6E8A-4147-A177-3AD203B41FA5}">
                      <a16:colId xmlns:a16="http://schemas.microsoft.com/office/drawing/2014/main" val="89015908"/>
                    </a:ext>
                  </a:extLst>
                </a:gridCol>
                <a:gridCol w="1975342">
                  <a:extLst>
                    <a:ext uri="{9D8B030D-6E8A-4147-A177-3AD203B41FA5}">
                      <a16:colId xmlns:a16="http://schemas.microsoft.com/office/drawing/2014/main" val="866697464"/>
                    </a:ext>
                  </a:extLst>
                </a:gridCol>
              </a:tblGrid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Segment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Cumulative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79105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Core 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87175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Core 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5954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Core 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07992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Core 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36727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Loyal 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58176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Loyal 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13254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Loyal 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03480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Whales 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1521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Whales 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77217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Becoming Loyal 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48631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Becoming Loyal 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45653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Becoming Loyal 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65576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Rookies 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62020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Rookies 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85571"/>
                  </a:ext>
                </a:extLst>
              </a:tr>
              <a:tr h="201188">
                <a:tc>
                  <a:txBody>
                    <a:bodyPr/>
                    <a:lstStyle/>
                    <a:p>
                      <a:r>
                        <a:rPr lang="en-MY" dirty="0"/>
                        <a:t>Rookies 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93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027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Top 1000 Customers to Target from New Customer List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76292" y="1827203"/>
            <a:ext cx="8407816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Same analysis can be done on the new customer list once more transaction data is received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Using the same approach on the company’s transaction data of existing customers, new customers can be segmented the same way to accurately determine who to best target to maximise revenue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Identify and recommend the top 1000 customers to target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730070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b="1" u="sng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Sprocket Central specialises in selling high quality bicycles and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company is looking to better target their customers based on past datasets</a:t>
            </a:r>
            <a:endParaRPr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804377" y="1730070"/>
            <a:ext cx="3800704" cy="2723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algn="l"/>
            <a:r>
              <a:rPr lang="en-MY" sz="1500" b="1" u="sng" dirty="0">
                <a:solidFill>
                  <a:schemeClr val="tx1"/>
                </a:solidFill>
                <a:latin typeface="Open Sans"/>
              </a:rPr>
              <a:t>Contents Outline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Potential and existing customer age distributions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Bike related purchases over the last 3 years by 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Job industry distributions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Wealth segmentation by 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Number of cars owned and not owned by states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RFM analysis and customer classification</a:t>
            </a:r>
            <a:endParaRPr sz="150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Potential and Existing customers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87413" y="1823346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ages are clustered in the 40s age range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lowest age groups are below 20 and above 80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Potential customers indicate 20s, 50s and 60s as good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There is a steep drop in customers in the 30s age group for potential customers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5ABF94-9BA2-4533-8208-919BAD606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77" y="3232567"/>
            <a:ext cx="2544826" cy="174956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4E01F00-728D-4F5B-95A4-C5F99E0A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63" y="1527181"/>
            <a:ext cx="2539340" cy="17457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Bike related purchases over the last 3 years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Gender demographics are quite similar for both genders with female customers being slightly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Indicates that both genders are equally involved in bike related purchases with Sprocket Central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440EB9F-30F4-486A-8DFE-387737B6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74" y="1682860"/>
            <a:ext cx="3457951" cy="23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62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Job Industry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21656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A large portion of customers are in the manufacturing and financial services industry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in the telecommunications industry make up for the smallest portion for both existing and potential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5F89B4D-6974-49CD-BAC3-531F8BFD3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0" y="820525"/>
            <a:ext cx="3017612" cy="207460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7C853BC-C8E9-4273-8F9C-0646459C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99" y="3073913"/>
            <a:ext cx="3017611" cy="20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7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Wealth Segmentation by Age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largest customer base is made up of mass customers for all age groups in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High net worth and mass customers are highest in the 40s age group for both existing and potential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FDD7779-C518-457E-A79E-4E49476D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28" y="852149"/>
            <a:ext cx="3101543" cy="213231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A2A6BE3-8091-4258-B4FF-12CFA345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28" y="2984460"/>
            <a:ext cx="3101543" cy="21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67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Number of cars owned and not owned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NSW has the highest number of people who do not own a car. However, there were more data collected from NSW compared to other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Both VIC and QLD are almost equal in terms of proportion of people who own cars and do not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020713-A3FF-462E-85CC-25194D05C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90016"/>
            <a:ext cx="3512825" cy="24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31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MY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(Recency, Frequency, Monetary)</a:t>
            </a:r>
          </a:p>
          <a:p>
            <a:r>
              <a:rPr lang="en-MY" dirty="0"/>
              <a:t>Analysis and Customer Classification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RFM Analysis is used to determine which customers a business should target to maximise revenue and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RFM model shows customers that have demonstrated high levels of engagement with the business in the three categories mentioned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background pattern&#10;&#10;Description automatically generated">
            <a:extLst>
              <a:ext uri="{FF2B5EF4-FFF2-40B4-BE49-F238E27FC236}">
                <a16:creationId xmlns:a16="http://schemas.microsoft.com/office/drawing/2014/main" id="{9908FEC2-1376-45FB-8D51-6F97BCDF7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406" y="1918304"/>
            <a:ext cx="4230779" cy="26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89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1371</Words>
  <Application>Microsoft Office PowerPoint</Application>
  <PresentationFormat>On-screen Show (16:9)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Amanda Chia</cp:lastModifiedBy>
  <cp:revision>21</cp:revision>
  <dcterms:modified xsi:type="dcterms:W3CDTF">2020-12-12T03:41:40Z</dcterms:modified>
</cp:coreProperties>
</file>