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686A9-F3CE-4566-9328-CCB8CC38833C}" v="69" dt="2019-12-09T22:07:59.515"/>
    <p1510:client id="{E0D009C5-8827-381B-34D1-00A6BD44C9AA}" v="486" dt="2019-12-10T18:41:2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27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4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1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2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5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56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cs typeface="Calibri Light"/>
              </a:rPr>
              <a:t>Reinforcement 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31B3-94C3-48FF-AD71-CFC68CC0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Critic Learning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F4A0CF-E9ED-4F8B-9D64-6BFB1C27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5" y="1639019"/>
            <a:ext cx="4881292" cy="4169433"/>
          </a:xfrm>
          <a:prstGeom prst="rect">
            <a:avLst/>
          </a:prstGeom>
        </p:spPr>
      </p:pic>
      <p:pic>
        <p:nvPicPr>
          <p:cNvPr id="10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300F0BD-0389-47B4-9CD6-5BEFCA5FC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3552" y="2383591"/>
            <a:ext cx="5972175" cy="3476625"/>
          </a:xfrm>
        </p:spPr>
      </p:pic>
    </p:spTree>
    <p:extLst>
      <p:ext uri="{BB962C8B-B14F-4D97-AF65-F5344CB8AC3E}">
        <p14:creationId xmlns:p14="http://schemas.microsoft.com/office/powerpoint/2010/main" val="15214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BF-2F2E-42E7-AEE9-97210B6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Reinforcement Learning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0BE183-890F-4665-B806-35ACB18C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33" y="2864783"/>
            <a:ext cx="6667500" cy="2571750"/>
          </a:xfrm>
        </p:spPr>
      </p:pic>
    </p:spTree>
    <p:extLst>
      <p:ext uri="{BB962C8B-B14F-4D97-AF65-F5344CB8AC3E}">
        <p14:creationId xmlns:p14="http://schemas.microsoft.com/office/powerpoint/2010/main" val="200886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0512-6B75-49B7-A042-B93D02E6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Reinforcement Learning</a:t>
            </a:r>
            <a:br>
              <a:rPr lang="en-US" dirty="0">
                <a:ea typeface="+mj-lt"/>
                <a:cs typeface="+mj-lt"/>
              </a:rPr>
            </a:br>
            <a:r>
              <a:rPr lang="en-US" dirty="0"/>
              <a:t>Example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C1A4ECA-60D9-4E58-8776-20A99198C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83" y="2221846"/>
            <a:ext cx="6858000" cy="3857625"/>
          </a:xfrm>
        </p:spPr>
      </p:pic>
    </p:spTree>
    <p:extLst>
      <p:ext uri="{BB962C8B-B14F-4D97-AF65-F5344CB8AC3E}">
        <p14:creationId xmlns:p14="http://schemas.microsoft.com/office/powerpoint/2010/main" val="6096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07BA-93A0-4357-93B9-BAC75E5B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Learning</a:t>
            </a:r>
            <a:br>
              <a:rPr lang="en-US" dirty="0"/>
            </a:br>
            <a:br>
              <a:rPr lang="en-US" dirty="0"/>
            </a:br>
            <a:r>
              <a:rPr lang="en-US" sz="2000"/>
              <a:t>                                                       Q table</a:t>
            </a:r>
          </a:p>
        </p:txBody>
      </p:sp>
      <p:pic>
        <p:nvPicPr>
          <p:cNvPr id="4" name="Picture 4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88A573BE-E868-468D-91DD-A9975C8F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267374"/>
            <a:ext cx="8946541" cy="3766569"/>
          </a:xfrm>
        </p:spPr>
      </p:pic>
    </p:spTree>
    <p:extLst>
      <p:ext uri="{BB962C8B-B14F-4D97-AF65-F5344CB8AC3E}">
        <p14:creationId xmlns:p14="http://schemas.microsoft.com/office/powerpoint/2010/main" val="340547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7F6-827C-48E0-A59C-01D11F61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Q table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EFE707-D1C6-46D8-BC00-0B7765DF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66" y="2052918"/>
            <a:ext cx="7458633" cy="4195481"/>
          </a:xfrm>
        </p:spPr>
      </p:pic>
    </p:spTree>
    <p:extLst>
      <p:ext uri="{BB962C8B-B14F-4D97-AF65-F5344CB8AC3E}">
        <p14:creationId xmlns:p14="http://schemas.microsoft.com/office/powerpoint/2010/main" val="40367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BBB-8F57-4576-81B8-F67F0C7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de Bellman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34BA94-DC4F-4EF2-BD93-B4D804D0D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699" y="2257225"/>
            <a:ext cx="7449910" cy="3977367"/>
          </a:xfrm>
        </p:spPr>
      </p:pic>
    </p:spTree>
    <p:extLst>
      <p:ext uri="{BB962C8B-B14F-4D97-AF65-F5344CB8AC3E}">
        <p14:creationId xmlns:p14="http://schemas.microsoft.com/office/powerpoint/2010/main" val="272527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E85-5CE4-40CB-82F5-B10DFE66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Problème avec le Q-learning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B3AF311-92F1-41EE-BF99-3CC44BA9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03" y="1929357"/>
            <a:ext cx="7603106" cy="4456981"/>
          </a:xfrm>
        </p:spPr>
      </p:pic>
    </p:spTree>
    <p:extLst>
      <p:ext uri="{BB962C8B-B14F-4D97-AF65-F5344CB8AC3E}">
        <p14:creationId xmlns:p14="http://schemas.microsoft.com/office/powerpoint/2010/main" val="220426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8A08-694F-433D-870B-2ADCDFC8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Deep Q-Learning Example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9B95B9A-3D38-46AE-A0D9-4EBCF5A4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9424"/>
            <a:ext cx="5122606" cy="3998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Objectif :</a:t>
            </a:r>
            <a:r>
              <a:rPr lang="en-US" dirty="0">
                <a:ea typeface="+mj-lt"/>
                <a:cs typeface="+mj-lt"/>
              </a:rPr>
              <a:t> Se poser sur la </a:t>
            </a:r>
            <a:r>
              <a:rPr lang="en-US" dirty="0" err="1">
                <a:ea typeface="+mj-lt"/>
                <a:cs typeface="+mj-lt"/>
              </a:rPr>
              <a:t>piste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>
                <a:ea typeface="+mj-lt"/>
                <a:cs typeface="+mj-lt"/>
              </a:rPr>
              <a:t>État (8):</a:t>
            </a:r>
            <a:r>
              <a:rPr lang="en-US" dirty="0">
                <a:ea typeface="+mj-lt"/>
                <a:cs typeface="+mj-lt"/>
              </a:rPr>
              <a:t> Position de la </a:t>
            </a:r>
            <a:r>
              <a:rPr lang="en-US" dirty="0" err="1">
                <a:ea typeface="+mj-lt"/>
                <a:cs typeface="+mj-lt"/>
              </a:rPr>
              <a:t>piste</a:t>
            </a:r>
            <a:r>
              <a:rPr lang="en-US" dirty="0">
                <a:ea typeface="+mj-lt"/>
                <a:cs typeface="+mj-lt"/>
              </a:rPr>
              <a:t>, position du </a:t>
            </a:r>
            <a:r>
              <a:rPr lang="en-US" dirty="0" err="1">
                <a:ea typeface="+mj-lt"/>
                <a:cs typeface="+mj-lt"/>
              </a:rPr>
              <a:t>vaisseau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vitesse</a:t>
            </a:r>
            <a:r>
              <a:rPr lang="en-US" dirty="0">
                <a:ea typeface="+mj-lt"/>
                <a:cs typeface="+mj-lt"/>
              </a:rPr>
              <a:t> du </a:t>
            </a:r>
            <a:r>
              <a:rPr lang="en-US" dirty="0" err="1">
                <a:ea typeface="+mj-lt"/>
                <a:cs typeface="+mj-lt"/>
              </a:rPr>
              <a:t>vaisseau</a:t>
            </a:r>
            <a:r>
              <a:rPr lang="en-US" dirty="0">
                <a:ea typeface="+mj-lt"/>
                <a:cs typeface="+mj-lt"/>
              </a:rPr>
              <a:t>, etc...</a:t>
            </a:r>
          </a:p>
          <a:p>
            <a:r>
              <a:rPr lang="en-US" b="1" dirty="0">
                <a:ea typeface="+mj-lt"/>
                <a:cs typeface="+mj-lt"/>
              </a:rPr>
              <a:t>Action (4): </a:t>
            </a:r>
            <a:r>
              <a:rPr lang="en-US" dirty="0" err="1">
                <a:ea typeface="+mj-lt"/>
                <a:cs typeface="+mj-lt"/>
              </a:rPr>
              <a:t>Activer</a:t>
            </a:r>
            <a:r>
              <a:rPr lang="en-US" dirty="0">
                <a:ea typeface="+mj-lt"/>
                <a:cs typeface="+mj-lt"/>
              </a:rPr>
              <a:t> le </a:t>
            </a:r>
            <a:r>
              <a:rPr lang="en-US" dirty="0" err="1">
                <a:ea typeface="+mj-lt"/>
                <a:cs typeface="+mj-lt"/>
              </a:rPr>
              <a:t>moteur</a:t>
            </a:r>
            <a:r>
              <a:rPr lang="en-US" dirty="0">
                <a:ea typeface="+mj-lt"/>
                <a:cs typeface="+mj-lt"/>
              </a:rPr>
              <a:t> droit, gauche, bas </a:t>
            </a:r>
            <a:r>
              <a:rPr lang="en-US" dirty="0" err="1">
                <a:ea typeface="+mj-lt"/>
                <a:cs typeface="+mj-lt"/>
              </a:rPr>
              <a:t>ou</a:t>
            </a:r>
            <a:r>
              <a:rPr lang="en-US" dirty="0">
                <a:ea typeface="+mj-lt"/>
                <a:cs typeface="+mj-lt"/>
              </a:rPr>
              <a:t> ne </a:t>
            </a:r>
            <a:r>
              <a:rPr lang="en-US" dirty="0" err="1">
                <a:ea typeface="+mj-lt"/>
                <a:cs typeface="+mj-lt"/>
              </a:rPr>
              <a:t>rien</a:t>
            </a:r>
            <a:r>
              <a:rPr lang="en-US" dirty="0">
                <a:ea typeface="+mj-lt"/>
                <a:cs typeface="+mj-lt"/>
              </a:rPr>
              <a:t> faire</a:t>
            </a:r>
          </a:p>
          <a:p>
            <a:r>
              <a:rPr lang="en-US" b="1" dirty="0" err="1">
                <a:ea typeface="+mj-lt"/>
                <a:cs typeface="+mj-lt"/>
              </a:rPr>
              <a:t>Récompense</a:t>
            </a:r>
            <a:r>
              <a:rPr lang="en-US" b="1" dirty="0">
                <a:ea typeface="+mj-lt"/>
                <a:cs typeface="+mj-lt"/>
              </a:rPr>
              <a:t> :</a:t>
            </a:r>
            <a:r>
              <a:rPr lang="en-US" dirty="0">
                <a:ea typeface="+mj-lt"/>
                <a:cs typeface="+mj-lt"/>
              </a:rPr>
              <a:t> + le </a:t>
            </a:r>
            <a:r>
              <a:rPr lang="en-US" dirty="0" err="1">
                <a:ea typeface="+mj-lt"/>
                <a:cs typeface="+mj-lt"/>
              </a:rPr>
              <a:t>vaisseau</a:t>
            </a:r>
            <a:r>
              <a:rPr lang="en-US" dirty="0">
                <a:ea typeface="+mj-lt"/>
                <a:cs typeface="+mj-lt"/>
              </a:rPr>
              <a:t> et </a:t>
            </a:r>
            <a:r>
              <a:rPr lang="en-US" dirty="0" err="1">
                <a:ea typeface="+mj-lt"/>
                <a:cs typeface="+mj-lt"/>
              </a:rPr>
              <a:t>proche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l'arrivé</a:t>
            </a:r>
            <a:r>
              <a:rPr lang="en-US" dirty="0">
                <a:ea typeface="+mj-lt"/>
                <a:cs typeface="+mj-lt"/>
              </a:rPr>
              <a:t> + la </a:t>
            </a:r>
            <a:r>
              <a:rPr lang="en-US" dirty="0" err="1">
                <a:ea typeface="+mj-lt"/>
                <a:cs typeface="+mj-lt"/>
              </a:rPr>
              <a:t>récompense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est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grande</a:t>
            </a:r>
            <a:r>
              <a:rPr lang="en-US" dirty="0">
                <a:ea typeface="+mj-lt"/>
                <a:cs typeface="+mj-lt"/>
              </a:rPr>
              <a:t>. </a:t>
            </a:r>
            <a:r>
              <a:rPr lang="en-US" dirty="0" err="1">
                <a:ea typeface="+mj-lt"/>
                <a:cs typeface="+mj-lt"/>
              </a:rPr>
              <a:t>Récompense</a:t>
            </a:r>
            <a:r>
              <a:rPr lang="en-US" dirty="0">
                <a:ea typeface="+mj-lt"/>
                <a:cs typeface="+mj-lt"/>
              </a:rPr>
              <a:t> negative </a:t>
            </a:r>
            <a:r>
              <a:rPr lang="en-US" dirty="0" err="1">
                <a:ea typeface="+mj-lt"/>
                <a:cs typeface="+mj-lt"/>
              </a:rPr>
              <a:t>si</a:t>
            </a:r>
            <a:r>
              <a:rPr lang="en-US" dirty="0">
                <a:ea typeface="+mj-lt"/>
                <a:cs typeface="+mj-lt"/>
              </a:rPr>
              <a:t> le </a:t>
            </a:r>
            <a:r>
              <a:rPr lang="en-US" dirty="0" err="1">
                <a:ea typeface="+mj-lt"/>
                <a:cs typeface="+mj-lt"/>
              </a:rPr>
              <a:t>vaisseau</a:t>
            </a:r>
            <a:r>
              <a:rPr lang="en-US" dirty="0">
                <a:ea typeface="+mj-lt"/>
                <a:cs typeface="+mj-lt"/>
              </a:rPr>
              <a:t> se crash.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96490-847E-4D9D-B82F-F44B5F43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573439"/>
            <a:ext cx="5451627" cy="36117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71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8BAB-B002-43DD-B252-8C1411C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Problème avec le Q-learning</a:t>
            </a:r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827E256-524A-49B8-BB07-22515034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463" y="1432288"/>
            <a:ext cx="8946541" cy="30213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20AD1-07D2-4440-B2ED-57F4D442EE21}"/>
              </a:ext>
            </a:extLst>
          </p:cNvPr>
          <p:cNvSpPr txBox="1"/>
          <p:nvPr/>
        </p:nvSpPr>
        <p:spPr>
          <a:xfrm>
            <a:off x="1258558" y="4967916"/>
            <a:ext cx="89542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On ne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choisir</a:t>
            </a:r>
            <a:r>
              <a:rPr lang="en-US" sz="2400" dirty="0"/>
              <a:t> </a:t>
            </a:r>
            <a:r>
              <a:rPr lang="en-US" sz="2400" dirty="0" err="1"/>
              <a:t>qu'une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action</a:t>
            </a:r>
          </a:p>
          <a:p>
            <a:endParaRPr lang="en-US" sz="2400" dirty="0"/>
          </a:p>
          <a:p>
            <a:r>
              <a:rPr lang="en-US" sz="2400" dirty="0"/>
              <a:t>-  La dimension des actions </a:t>
            </a:r>
            <a:r>
              <a:rPr lang="en-US" sz="2400" dirty="0" err="1"/>
              <a:t>doit</a:t>
            </a:r>
            <a:r>
              <a:rPr lang="en-US" sz="2400" dirty="0"/>
              <a:t> 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discrête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84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Reinforcement Learning</vt:lpstr>
      <vt:lpstr>Reinforcement Learning</vt:lpstr>
      <vt:lpstr>Reinforcement Learning Example</vt:lpstr>
      <vt:lpstr>Q Learning                                                         Q table</vt:lpstr>
      <vt:lpstr>Update Q table</vt:lpstr>
      <vt:lpstr>Equation de Bellman</vt:lpstr>
      <vt:lpstr>Problème avec le Q-learning</vt:lpstr>
      <vt:lpstr>Deep Q-Learning Example</vt:lpstr>
      <vt:lpstr>Problème avec le Q-learning</vt:lpstr>
      <vt:lpstr>Actor Critic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</cp:revision>
  <dcterms:created xsi:type="dcterms:W3CDTF">2019-12-09T15:35:47Z</dcterms:created>
  <dcterms:modified xsi:type="dcterms:W3CDTF">2019-12-10T22:14:13Z</dcterms:modified>
</cp:coreProperties>
</file>