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8" r:id="rId3"/>
    <p:sldId id="259" r:id="rId4"/>
    <p:sldId id="260" r:id="rId5"/>
    <p:sldId id="261" r:id="rId6"/>
    <p:sldId id="262" r:id="rId7"/>
    <p:sldId id="263" r:id="rId8"/>
    <p:sldId id="264" r:id="rId9"/>
    <p:sldId id="267" r:id="rId10"/>
    <p:sldId id="265" r:id="rId11"/>
    <p:sldId id="266" r:id="rId12"/>
    <p:sldId id="268"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44889"/>
    <p:restoredTop sz="80023" autoAdjust="0"/>
  </p:normalViewPr>
  <p:slideViewPr>
    <p:cSldViewPr>
      <p:cViewPr>
        <p:scale>
          <a:sx n="68" d="100"/>
          <a:sy n="68" d="100"/>
        </p:scale>
        <p:origin x="144" y="14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notesMaster" Target="notesMasters/notesMaster1.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 Id="rId1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8A6A601-9B1B-438A-96A6-56431C4BA801}" type="datetimeFigureOut">
              <a:rPr lang="en-CA" smtClean="0"/>
              <a:pPr/>
              <a:t>2017-01-17</a:t>
            </a:fld>
            <a:endParaRPr lang="en-CA"/>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5EFCE83-0D6D-418E-84F5-E30F60A7C7AC}" type="slidenum">
              <a:rPr lang="en-CA" smtClean="0"/>
              <a:pPr/>
              <a:t>‹#›</a:t>
            </a:fld>
            <a:endParaRPr lang="en-CA"/>
          </a:p>
        </p:txBody>
      </p:sp>
    </p:spTree>
    <p:extLst>
      <p:ext uri="{BB962C8B-B14F-4D97-AF65-F5344CB8AC3E}">
        <p14:creationId xmlns:p14="http://schemas.microsoft.com/office/powerpoint/2010/main" val="37945526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Project</a:t>
            </a:r>
            <a:r>
              <a:rPr lang="en-CA" baseline="0" dirty="0" smtClean="0"/>
              <a:t> name – pick a cool sounding name for your project</a:t>
            </a:r>
          </a:p>
          <a:p>
            <a:r>
              <a:rPr lang="en-CA" baseline="0" dirty="0" smtClean="0"/>
              <a:t>Sponsors – list your project sponsors here (the people with the money)</a:t>
            </a:r>
          </a:p>
          <a:p>
            <a:endParaRPr lang="en-CA" baseline="0" dirty="0" smtClean="0"/>
          </a:p>
          <a:p>
            <a:r>
              <a:rPr lang="en-CA" baseline="0" dirty="0" smtClean="0"/>
              <a:t>Putting your sponsors name boldly out there for all to see is a great way to get their engagement and attention (necessary for any successful project).</a:t>
            </a:r>
          </a:p>
        </p:txBody>
      </p:sp>
      <p:sp>
        <p:nvSpPr>
          <p:cNvPr id="4" name="Slide Number Placeholder 3"/>
          <p:cNvSpPr>
            <a:spLocks noGrp="1"/>
          </p:cNvSpPr>
          <p:nvPr>
            <p:ph type="sldNum" sz="quarter" idx="10"/>
          </p:nvPr>
        </p:nvSpPr>
        <p:spPr/>
        <p:txBody>
          <a:bodyPr/>
          <a:lstStyle/>
          <a:p>
            <a:fld id="{95EFCE83-0D6D-418E-84F5-E30F60A7C7AC}" type="slidenum">
              <a:rPr lang="en-CA" smtClean="0"/>
              <a:pPr/>
              <a:t>1</a:t>
            </a:fld>
            <a:endParaRPr lang="en-CA"/>
          </a:p>
        </p:txBody>
      </p:sp>
    </p:spTree>
    <p:extLst>
      <p:ext uri="{BB962C8B-B14F-4D97-AF65-F5344CB8AC3E}">
        <p14:creationId xmlns:p14="http://schemas.microsoft.com/office/powerpoint/2010/main" val="16787521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sz="200" dirty="0" smtClean="0"/>
              <a:t>When push comes to shove,</a:t>
            </a:r>
            <a:r>
              <a:rPr lang="en-CA" sz="200" baseline="0" dirty="0" smtClean="0"/>
              <a:t> something has to give. Here we want to be clear on what that is.</a:t>
            </a:r>
          </a:p>
          <a:p>
            <a:endParaRPr lang="en-CA" sz="200" baseline="0" dirty="0" smtClean="0"/>
          </a:p>
          <a:p>
            <a:r>
              <a:rPr lang="en-CA" sz="200" dirty="0" smtClean="0"/>
              <a:t>On agile projects</a:t>
            </a:r>
            <a:r>
              <a:rPr lang="en-CA" sz="200" baseline="0" dirty="0" smtClean="0"/>
              <a:t> we flex on scope. But there could be others factors at play here so get ready to listen as you customer tells you which forces can bend (scope) and which are written in stone (usually budget).</a:t>
            </a:r>
            <a:endParaRPr lang="en-CA" sz="200" dirty="0" smtClean="0"/>
          </a:p>
          <a:p>
            <a:endParaRPr lang="en-CA" sz="200" dirty="0" smtClean="0"/>
          </a:p>
          <a:p>
            <a:r>
              <a:rPr lang="en-CA" sz="1000" dirty="0" smtClean="0"/>
              <a:t>Slider rules:</a:t>
            </a:r>
          </a:p>
          <a:p>
            <a:r>
              <a:rPr lang="en-CA" sz="1000" dirty="0" smtClean="0"/>
              <a:t>1. No</a:t>
            </a:r>
            <a:r>
              <a:rPr lang="en-CA" sz="1000" baseline="0" dirty="0" smtClean="0"/>
              <a:t> two sliders can </a:t>
            </a:r>
            <a:r>
              <a:rPr lang="en-CA" sz="200" baseline="0" dirty="0" smtClean="0"/>
              <a:t>occupy the same level.</a:t>
            </a:r>
          </a:p>
          <a:p>
            <a:r>
              <a:rPr lang="en-CA" sz="200" baseline="0" dirty="0" smtClean="0"/>
              <a:t>2. List other important project factors down below.</a:t>
            </a:r>
          </a:p>
        </p:txBody>
      </p:sp>
      <p:sp>
        <p:nvSpPr>
          <p:cNvPr id="4" name="Slide Number Placeholder 3"/>
          <p:cNvSpPr>
            <a:spLocks noGrp="1"/>
          </p:cNvSpPr>
          <p:nvPr>
            <p:ph type="sldNum" sz="quarter" idx="10"/>
          </p:nvPr>
        </p:nvSpPr>
        <p:spPr/>
        <p:txBody>
          <a:bodyPr/>
          <a:lstStyle/>
          <a:p>
            <a:fld id="{95EFCE83-0D6D-418E-84F5-E30F60A7C7AC}" type="slidenum">
              <a:rPr lang="en-CA" smtClean="0"/>
              <a:pPr/>
              <a:t>11</a:t>
            </a:fld>
            <a:endParaRPr lang="en-CA"/>
          </a:p>
        </p:txBody>
      </p:sp>
    </p:spTree>
    <p:extLst>
      <p:ext uri="{BB962C8B-B14F-4D97-AF65-F5344CB8AC3E}">
        <p14:creationId xmlns:p14="http://schemas.microsoft.com/office/powerpoint/2010/main" val="469006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baseline="0" dirty="0" smtClean="0"/>
              <a:t>Stakeholders are usually interested in two things:</a:t>
            </a:r>
          </a:p>
          <a:p>
            <a:pPr marL="228600" indent="-228600">
              <a:buAutoNum type="arabicPeriod"/>
            </a:pPr>
            <a:r>
              <a:rPr lang="en-CA" baseline="0" dirty="0" smtClean="0"/>
              <a:t>How much is this going to cost.</a:t>
            </a:r>
          </a:p>
          <a:p>
            <a:pPr marL="228600" indent="-228600">
              <a:buAutoNum type="arabicPeriod"/>
            </a:pPr>
            <a:r>
              <a:rPr lang="en-CA" baseline="0" dirty="0" smtClean="0"/>
              <a:t>When is it going to be done.</a:t>
            </a:r>
          </a:p>
          <a:p>
            <a:pPr marL="228600" indent="-228600">
              <a:buAutoNum type="arabicPeriod"/>
            </a:pPr>
            <a:endParaRPr lang="en-CA" baseline="0" dirty="0" smtClean="0"/>
          </a:p>
          <a:p>
            <a:pPr marL="228600" indent="-228600">
              <a:buNone/>
            </a:pPr>
            <a:r>
              <a:rPr lang="en-CA" baseline="0" dirty="0" smtClean="0"/>
              <a:t>Here we do our best to answer those two questions so they can decide if the project is still worth doing by showing them what it’s going to take.</a:t>
            </a:r>
          </a:p>
        </p:txBody>
      </p:sp>
      <p:sp>
        <p:nvSpPr>
          <p:cNvPr id="4" name="Slide Number Placeholder 3"/>
          <p:cNvSpPr>
            <a:spLocks noGrp="1"/>
          </p:cNvSpPr>
          <p:nvPr>
            <p:ph type="sldNum" sz="quarter" idx="10"/>
          </p:nvPr>
        </p:nvSpPr>
        <p:spPr/>
        <p:txBody>
          <a:bodyPr/>
          <a:lstStyle/>
          <a:p>
            <a:fld id="{95EFCE83-0D6D-418E-84F5-E30F60A7C7AC}" type="slidenum">
              <a:rPr lang="en-CA" smtClean="0"/>
              <a:pPr/>
              <a:t>12</a:t>
            </a:fld>
            <a:endParaRPr lang="en-CA"/>
          </a:p>
        </p:txBody>
      </p:sp>
    </p:spTree>
    <p:extLst>
      <p:ext uri="{BB962C8B-B14F-4D97-AF65-F5344CB8AC3E}">
        <p14:creationId xmlns:p14="http://schemas.microsoft.com/office/powerpoint/2010/main" val="1331966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Write down all the reasons why your company would want to spend money on this project in the first place.</a:t>
            </a:r>
          </a:p>
          <a:p>
            <a:r>
              <a:rPr lang="en-CA" dirty="0" smtClean="0"/>
              <a:t>Then pick and highlight the most important one</a:t>
            </a:r>
            <a:r>
              <a:rPr lang="en-CA" baseline="0" dirty="0" smtClean="0"/>
              <a:t>.</a:t>
            </a:r>
            <a:endParaRPr lang="en-CA" dirty="0"/>
          </a:p>
        </p:txBody>
      </p:sp>
      <p:sp>
        <p:nvSpPr>
          <p:cNvPr id="4" name="Slide Number Placeholder 3"/>
          <p:cNvSpPr>
            <a:spLocks noGrp="1"/>
          </p:cNvSpPr>
          <p:nvPr>
            <p:ph type="sldNum" sz="quarter" idx="10"/>
          </p:nvPr>
        </p:nvSpPr>
        <p:spPr/>
        <p:txBody>
          <a:bodyPr/>
          <a:lstStyle/>
          <a:p>
            <a:fld id="{95EFCE83-0D6D-418E-84F5-E30F60A7C7AC}" type="slidenum">
              <a:rPr lang="en-CA" smtClean="0"/>
              <a:pPr/>
              <a:t>2</a:t>
            </a:fld>
            <a:endParaRPr lang="en-CA"/>
          </a:p>
        </p:txBody>
      </p:sp>
    </p:spTree>
    <p:extLst>
      <p:ext uri="{BB962C8B-B14F-4D97-AF65-F5344CB8AC3E}">
        <p14:creationId xmlns:p14="http://schemas.microsoft.com/office/powerpoint/2010/main" val="11468778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If you could walk into a store, and buy the shrink</a:t>
            </a:r>
            <a:r>
              <a:rPr lang="en-CA" baseline="0" dirty="0" smtClean="0"/>
              <a:t> wrapped version of your software, what the design of the box look like and what would it say?</a:t>
            </a:r>
          </a:p>
          <a:p>
            <a:r>
              <a:rPr lang="en-CA" baseline="0" dirty="0" smtClean="0"/>
              <a:t>Point here is to get your team looking at your project through the eyes of your end customer.</a:t>
            </a:r>
            <a:endParaRPr lang="en-CA" dirty="0"/>
          </a:p>
        </p:txBody>
      </p:sp>
      <p:sp>
        <p:nvSpPr>
          <p:cNvPr id="4" name="Slide Number Placeholder 3"/>
          <p:cNvSpPr>
            <a:spLocks noGrp="1"/>
          </p:cNvSpPr>
          <p:nvPr>
            <p:ph type="sldNum" sz="quarter" idx="10"/>
          </p:nvPr>
        </p:nvSpPr>
        <p:spPr/>
        <p:txBody>
          <a:bodyPr/>
          <a:lstStyle/>
          <a:p>
            <a:fld id="{95EFCE83-0D6D-418E-84F5-E30F60A7C7AC}" type="slidenum">
              <a:rPr lang="en-CA" smtClean="0"/>
              <a:pPr/>
              <a:t>4</a:t>
            </a:fld>
            <a:endParaRPr lang="en-CA"/>
          </a:p>
        </p:txBody>
      </p:sp>
    </p:spTree>
    <p:extLst>
      <p:ext uri="{BB962C8B-B14F-4D97-AF65-F5344CB8AC3E}">
        <p14:creationId xmlns:p14="http://schemas.microsoft.com/office/powerpoint/2010/main" val="19097384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List all the big ticket items</a:t>
            </a:r>
            <a:r>
              <a:rPr lang="en-CA" baseline="0" dirty="0" smtClean="0"/>
              <a:t> you are (and are NOT) going to deliver within the scope of this project.</a:t>
            </a:r>
          </a:p>
          <a:p>
            <a:r>
              <a:rPr lang="en-CA" baseline="0" dirty="0" smtClean="0"/>
              <a:t>Before starting your project move all the UNRESOLVED ones to either IN or OUT.</a:t>
            </a:r>
            <a:endParaRPr lang="en-CA" dirty="0"/>
          </a:p>
        </p:txBody>
      </p:sp>
      <p:sp>
        <p:nvSpPr>
          <p:cNvPr id="4" name="Slide Number Placeholder 3"/>
          <p:cNvSpPr>
            <a:spLocks noGrp="1"/>
          </p:cNvSpPr>
          <p:nvPr>
            <p:ph type="sldNum" sz="quarter" idx="10"/>
          </p:nvPr>
        </p:nvSpPr>
        <p:spPr/>
        <p:txBody>
          <a:bodyPr/>
          <a:lstStyle/>
          <a:p>
            <a:fld id="{95EFCE83-0D6D-418E-84F5-E30F60A7C7AC}" type="slidenum">
              <a:rPr lang="en-CA" smtClean="0"/>
              <a:pPr/>
              <a:t>5</a:t>
            </a:fld>
            <a:endParaRPr lang="en-CA"/>
          </a:p>
        </p:txBody>
      </p:sp>
    </p:spTree>
    <p:extLst>
      <p:ext uri="{BB962C8B-B14F-4D97-AF65-F5344CB8AC3E}">
        <p14:creationId xmlns:p14="http://schemas.microsoft.com/office/powerpoint/2010/main" val="6842805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List everyone you are going to have to interact with at some point during the</a:t>
            </a:r>
            <a:r>
              <a:rPr lang="en-CA" baseline="0" dirty="0" smtClean="0"/>
              <a:t> course of your project.</a:t>
            </a:r>
          </a:p>
          <a:p>
            <a:endParaRPr lang="en-CA" baseline="0" dirty="0" smtClean="0"/>
          </a:p>
          <a:p>
            <a:r>
              <a:rPr lang="en-CA" baseline="0" dirty="0" smtClean="0"/>
              <a:t>Goal is to start building relationships with these people and let them know we are coming down the tracks  (before we actually get there).</a:t>
            </a:r>
            <a:endParaRPr lang="en-CA" dirty="0"/>
          </a:p>
        </p:txBody>
      </p:sp>
      <p:sp>
        <p:nvSpPr>
          <p:cNvPr id="4" name="Slide Number Placeholder 3"/>
          <p:cNvSpPr>
            <a:spLocks noGrp="1"/>
          </p:cNvSpPr>
          <p:nvPr>
            <p:ph type="sldNum" sz="quarter" idx="10"/>
          </p:nvPr>
        </p:nvSpPr>
        <p:spPr/>
        <p:txBody>
          <a:bodyPr/>
          <a:lstStyle/>
          <a:p>
            <a:fld id="{95EFCE83-0D6D-418E-84F5-E30F60A7C7AC}" type="slidenum">
              <a:rPr lang="en-CA" smtClean="0"/>
              <a:pPr/>
              <a:t>6</a:t>
            </a:fld>
            <a:endParaRPr lang="en-CA"/>
          </a:p>
        </p:txBody>
      </p:sp>
    </p:spTree>
    <p:extLst>
      <p:ext uri="{BB962C8B-B14F-4D97-AF65-F5344CB8AC3E}">
        <p14:creationId xmlns:p14="http://schemas.microsoft.com/office/powerpoint/2010/main" val="9290472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This is about letting people know how</a:t>
            </a:r>
            <a:r>
              <a:rPr lang="en-CA" baseline="0" dirty="0" smtClean="0"/>
              <a:t> we plan on building this thing.</a:t>
            </a:r>
          </a:p>
          <a:p>
            <a:r>
              <a:rPr lang="en-CA" baseline="0" dirty="0" smtClean="0"/>
              <a:t>If there are any tools or libraries assumptions you are making list them here.</a:t>
            </a:r>
          </a:p>
          <a:p>
            <a:r>
              <a:rPr lang="en-CA" baseline="0" dirty="0" smtClean="0"/>
              <a:t>Also if there are areas of the application architecture that are risky highlight those too.</a:t>
            </a:r>
          </a:p>
          <a:p>
            <a:endParaRPr lang="en-CA" dirty="0"/>
          </a:p>
        </p:txBody>
      </p:sp>
      <p:sp>
        <p:nvSpPr>
          <p:cNvPr id="4" name="Slide Number Placeholder 3"/>
          <p:cNvSpPr>
            <a:spLocks noGrp="1"/>
          </p:cNvSpPr>
          <p:nvPr>
            <p:ph type="sldNum" sz="quarter" idx="10"/>
          </p:nvPr>
        </p:nvSpPr>
        <p:spPr/>
        <p:txBody>
          <a:bodyPr/>
          <a:lstStyle/>
          <a:p>
            <a:fld id="{95EFCE83-0D6D-418E-84F5-E30F60A7C7AC}" type="slidenum">
              <a:rPr lang="en-CA" smtClean="0"/>
              <a:pPr/>
              <a:t>7</a:t>
            </a:fld>
            <a:endParaRPr lang="en-CA"/>
          </a:p>
        </p:txBody>
      </p:sp>
    </p:spTree>
    <p:extLst>
      <p:ext uri="{BB962C8B-B14F-4D97-AF65-F5344CB8AC3E}">
        <p14:creationId xmlns:p14="http://schemas.microsoft.com/office/powerpoint/2010/main" val="4561026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This is your chance to call </a:t>
            </a:r>
            <a:r>
              <a:rPr lang="en-CA" baseline="0" dirty="0" smtClean="0"/>
              <a:t>out any craziness you’ve heard while building the deck, and having a frank conversation with your sponsors and your team about how you are going to handle it.</a:t>
            </a:r>
          </a:p>
          <a:p>
            <a:r>
              <a:rPr lang="en-CA" baseline="0" dirty="0" smtClean="0"/>
              <a:t>This is perhaps on of the most powerful slides in the deck – it’s your chance to ask for whatever you need to be successful and the consequences if you don’t get it.</a:t>
            </a:r>
          </a:p>
          <a:p>
            <a:r>
              <a:rPr lang="en-CA" baseline="0" dirty="0" smtClean="0"/>
              <a:t>Use it!</a:t>
            </a:r>
            <a:endParaRPr lang="en-CA" dirty="0"/>
          </a:p>
        </p:txBody>
      </p:sp>
      <p:sp>
        <p:nvSpPr>
          <p:cNvPr id="4" name="Slide Number Placeholder 3"/>
          <p:cNvSpPr>
            <a:spLocks noGrp="1"/>
          </p:cNvSpPr>
          <p:nvPr>
            <p:ph type="sldNum" sz="quarter" idx="10"/>
          </p:nvPr>
        </p:nvSpPr>
        <p:spPr/>
        <p:txBody>
          <a:bodyPr/>
          <a:lstStyle/>
          <a:p>
            <a:fld id="{95EFCE83-0D6D-418E-84F5-E30F60A7C7AC}" type="slidenum">
              <a:rPr lang="en-CA" smtClean="0"/>
              <a:pPr/>
              <a:t>8</a:t>
            </a:fld>
            <a:endParaRPr lang="en-CA"/>
          </a:p>
        </p:txBody>
      </p:sp>
    </p:spTree>
    <p:extLst>
      <p:ext uri="{BB962C8B-B14F-4D97-AF65-F5344CB8AC3E}">
        <p14:creationId xmlns:p14="http://schemas.microsoft.com/office/powerpoint/2010/main" val="13487410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Set expectations around who you are going to need and</a:t>
            </a:r>
            <a:r>
              <a:rPr lang="en-CA" baseline="0" dirty="0" smtClean="0"/>
              <a:t> what kind of skills they will need to have to pull this off.</a:t>
            </a:r>
          </a:p>
          <a:p>
            <a:r>
              <a:rPr lang="en-CA" baseline="0" dirty="0" smtClean="0"/>
              <a:t>Use names if specific people are important (i.e. Billy is the only guy who can do X).</a:t>
            </a:r>
          </a:p>
        </p:txBody>
      </p:sp>
      <p:sp>
        <p:nvSpPr>
          <p:cNvPr id="4" name="Slide Number Placeholder 3"/>
          <p:cNvSpPr>
            <a:spLocks noGrp="1"/>
          </p:cNvSpPr>
          <p:nvPr>
            <p:ph type="sldNum" sz="quarter" idx="10"/>
          </p:nvPr>
        </p:nvSpPr>
        <p:spPr/>
        <p:txBody>
          <a:bodyPr/>
          <a:lstStyle/>
          <a:p>
            <a:fld id="{95EFCE83-0D6D-418E-84F5-E30F60A7C7AC}" type="slidenum">
              <a:rPr lang="en-CA" smtClean="0"/>
              <a:pPr/>
              <a:t>9</a:t>
            </a:fld>
            <a:endParaRPr lang="en-CA"/>
          </a:p>
        </p:txBody>
      </p:sp>
    </p:spTree>
    <p:extLst>
      <p:ext uri="{BB962C8B-B14F-4D97-AF65-F5344CB8AC3E}">
        <p14:creationId xmlns:p14="http://schemas.microsoft.com/office/powerpoint/2010/main" val="16013198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Give your sponsors some idea of how big this thing is (1, 3, or 6 </a:t>
            </a:r>
            <a:r>
              <a:rPr lang="en-CA" dirty="0" err="1" smtClean="0"/>
              <a:t>monther</a:t>
            </a:r>
            <a:r>
              <a:rPr lang="en-CA" dirty="0" smtClean="0"/>
              <a:t>).</a:t>
            </a:r>
            <a:endParaRPr lang="en-CA" baseline="0" dirty="0" smtClean="0"/>
          </a:p>
          <a:p>
            <a:r>
              <a:rPr lang="en-CA" baseline="0" dirty="0" smtClean="0"/>
              <a:t>Before you can complete this slide you and the team should create and estimate a high-level story list for the project.</a:t>
            </a:r>
          </a:p>
          <a:p>
            <a:r>
              <a:rPr lang="en-CA" baseline="0" dirty="0" smtClean="0"/>
              <a:t>This isn’t a commitment (too many unknowns). It’s just a really rough guess. Don’t treat it as anything else.</a:t>
            </a:r>
          </a:p>
        </p:txBody>
      </p:sp>
      <p:sp>
        <p:nvSpPr>
          <p:cNvPr id="4" name="Slide Number Placeholder 3"/>
          <p:cNvSpPr>
            <a:spLocks noGrp="1"/>
          </p:cNvSpPr>
          <p:nvPr>
            <p:ph type="sldNum" sz="quarter" idx="10"/>
          </p:nvPr>
        </p:nvSpPr>
        <p:spPr/>
        <p:txBody>
          <a:bodyPr/>
          <a:lstStyle/>
          <a:p>
            <a:fld id="{95EFCE83-0D6D-418E-84F5-E30F60A7C7AC}" type="slidenum">
              <a:rPr lang="en-CA" smtClean="0"/>
              <a:pPr/>
              <a:t>10</a:t>
            </a:fld>
            <a:endParaRPr lang="en-CA"/>
          </a:p>
        </p:txBody>
      </p:sp>
    </p:spTree>
    <p:extLst>
      <p:ext uri="{BB962C8B-B14F-4D97-AF65-F5344CB8AC3E}">
        <p14:creationId xmlns:p14="http://schemas.microsoft.com/office/powerpoint/2010/main" val="11172513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1/17/17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pic>
        <p:nvPicPr>
          <p:cNvPr id="7" name="Picture 6"/>
          <p:cNvPicPr>
            <a:picLocks noChangeAspect="1" noChangeArrowheads="1"/>
          </p:cNvPicPr>
          <p:nvPr userDrawn="1"/>
        </p:nvPicPr>
        <p:blipFill>
          <a:blip r:embed="rId2" cstate="print"/>
          <a:srcRect/>
          <a:stretch>
            <a:fillRect/>
          </a:stretch>
        </p:blipFill>
        <p:spPr bwMode="auto">
          <a:xfrm>
            <a:off x="7848600" y="6311900"/>
            <a:ext cx="1117600" cy="393700"/>
          </a:xfrm>
          <a:prstGeom prst="rect">
            <a:avLst/>
          </a:prstGeom>
          <a:noFill/>
          <a:ln w="12700" cap="flat">
            <a:noFill/>
            <a:miter lim="800000"/>
            <a:headEnd/>
            <a:tailEnd/>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1/17/17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1/17/17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1/17/17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1/17/17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1/17/17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1/17/17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1/17/17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1/17/17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1/17/17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1/17/17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1/17/17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pic>
        <p:nvPicPr>
          <p:cNvPr id="9" name="Picture 8"/>
          <p:cNvPicPr>
            <a:picLocks noChangeAspect="1" noChangeArrowheads="1"/>
          </p:cNvPicPr>
          <p:nvPr userDrawn="1"/>
        </p:nvPicPr>
        <p:blipFill>
          <a:blip r:embed="rId13" cstate="print"/>
          <a:srcRect/>
          <a:stretch>
            <a:fillRect/>
          </a:stretch>
        </p:blipFill>
        <p:spPr bwMode="auto">
          <a:xfrm>
            <a:off x="7848600" y="6311900"/>
            <a:ext cx="1117600" cy="393700"/>
          </a:xfrm>
          <a:prstGeom prst="rect">
            <a:avLst/>
          </a:prstGeom>
          <a:noFill/>
          <a:ln w="12700" cap="flat">
            <a:noFill/>
            <a:miter lim="800000"/>
            <a:headEnd/>
            <a:tailEnd/>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spcBef>
          <a:spcPct val="0"/>
        </a:spcBef>
        <a:buNone/>
        <a:defRPr sz="4400" kern="1200">
          <a:solidFill>
            <a:schemeClr val="tx2">
              <a:lumMod val="75000"/>
            </a:schemeClr>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tif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9.png"/><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CA" dirty="0" smtClean="0"/>
              <a:t>Parts, Repair, &amp; Warranty Management System</a:t>
            </a:r>
            <a:endParaRPr lang="en-CA" dirty="0"/>
          </a:p>
        </p:txBody>
      </p:sp>
      <p:sp>
        <p:nvSpPr>
          <p:cNvPr id="3" name="Subtitle 2"/>
          <p:cNvSpPr>
            <a:spLocks noGrp="1"/>
          </p:cNvSpPr>
          <p:nvPr>
            <p:ph type="subTitle" idx="1"/>
          </p:nvPr>
        </p:nvSpPr>
        <p:spPr/>
        <p:txBody>
          <a:bodyPr/>
          <a:lstStyle/>
          <a:p>
            <a:r>
              <a:rPr lang="en-CA" dirty="0" smtClean="0">
                <a:solidFill>
                  <a:schemeClr val="tx1"/>
                </a:solidFill>
              </a:rPr>
              <a:t>Ricardo Beverly Hills</a:t>
            </a:r>
            <a:r>
              <a:rPr lang="en-CA" dirty="0" smtClean="0"/>
              <a:t/>
            </a:r>
            <a:br>
              <a:rPr lang="en-CA" dirty="0" smtClean="0"/>
            </a:br>
            <a:endParaRPr lang="en-CA" dirty="0" smtClean="0"/>
          </a:p>
          <a:p>
            <a:r>
              <a:rPr lang="en-CA" sz="2800" dirty="0" smtClean="0"/>
              <a:t>Arnold </a:t>
            </a:r>
            <a:r>
              <a:rPr lang="en-CA" sz="2800" dirty="0" err="1" smtClean="0"/>
              <a:t>Koh</a:t>
            </a:r>
            <a:r>
              <a:rPr lang="en-CA" sz="2800" dirty="0" smtClean="0"/>
              <a:t>, Peter Kim, Chris Knoll</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How big is this thing?</a:t>
            </a:r>
            <a:endParaRPr lang="en-CA" dirty="0"/>
          </a:p>
        </p:txBody>
      </p:sp>
      <p:sp>
        <p:nvSpPr>
          <p:cNvPr id="4" name="Chevron 3"/>
          <p:cNvSpPr/>
          <p:nvPr/>
        </p:nvSpPr>
        <p:spPr>
          <a:xfrm>
            <a:off x="1661311" y="2819400"/>
            <a:ext cx="6172200" cy="68580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chemeClr val="tx1"/>
              </a:solidFill>
            </a:endParaRPr>
          </a:p>
        </p:txBody>
      </p:sp>
      <p:sp>
        <p:nvSpPr>
          <p:cNvPr id="5" name="Pentagon 4"/>
          <p:cNvSpPr/>
          <p:nvPr/>
        </p:nvSpPr>
        <p:spPr>
          <a:xfrm rot="5400000">
            <a:off x="3490111" y="2514600"/>
            <a:ext cx="838200" cy="228600"/>
          </a:xfrm>
          <a:prstGeom prst="homePlate">
            <a:avLst/>
          </a:prstGeom>
          <a:solidFill>
            <a:schemeClr val="accent3">
              <a:lumMod val="75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 name="Pentagon 6"/>
          <p:cNvSpPr/>
          <p:nvPr/>
        </p:nvSpPr>
        <p:spPr>
          <a:xfrm rot="5400000">
            <a:off x="5471311" y="2514600"/>
            <a:ext cx="838200" cy="228600"/>
          </a:xfrm>
          <a:prstGeom prst="homePlate">
            <a:avLst/>
          </a:prstGeom>
          <a:solidFill>
            <a:schemeClr val="accent3">
              <a:lumMod val="75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 name="Pentagon 8"/>
          <p:cNvSpPr/>
          <p:nvPr/>
        </p:nvSpPr>
        <p:spPr>
          <a:xfrm rot="5400000">
            <a:off x="7452511" y="2514600"/>
            <a:ext cx="838200" cy="228600"/>
          </a:xfrm>
          <a:prstGeom prst="homePlate">
            <a:avLst/>
          </a:prstGeom>
          <a:solidFill>
            <a:schemeClr val="accent3">
              <a:lumMod val="75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0" name="TextBox 9"/>
          <p:cNvSpPr txBox="1"/>
          <p:nvPr/>
        </p:nvSpPr>
        <p:spPr>
          <a:xfrm>
            <a:off x="7199131" y="1120914"/>
            <a:ext cx="1691489" cy="707886"/>
          </a:xfrm>
          <a:prstGeom prst="rect">
            <a:avLst/>
          </a:prstGeom>
          <a:noFill/>
        </p:spPr>
        <p:txBody>
          <a:bodyPr wrap="none" rtlCol="0">
            <a:spAutoFit/>
          </a:bodyPr>
          <a:lstStyle/>
          <a:p>
            <a:r>
              <a:rPr lang="en-CA" sz="4000" b="1" dirty="0" smtClean="0"/>
              <a:t>Ship it!</a:t>
            </a:r>
            <a:endParaRPr lang="en-CA" sz="4000" b="1" dirty="0"/>
          </a:p>
        </p:txBody>
      </p:sp>
      <p:sp>
        <p:nvSpPr>
          <p:cNvPr id="11" name="TextBox 10"/>
          <p:cNvSpPr txBox="1"/>
          <p:nvPr/>
        </p:nvSpPr>
        <p:spPr>
          <a:xfrm>
            <a:off x="1587419" y="1820049"/>
            <a:ext cx="2113720" cy="954107"/>
          </a:xfrm>
          <a:prstGeom prst="rect">
            <a:avLst/>
          </a:prstGeom>
          <a:noFill/>
        </p:spPr>
        <p:txBody>
          <a:bodyPr wrap="none" rtlCol="0">
            <a:spAutoFit/>
          </a:bodyPr>
          <a:lstStyle/>
          <a:p>
            <a:r>
              <a:rPr lang="en-CA" sz="2800" dirty="0" smtClean="0"/>
              <a:t>Construction</a:t>
            </a:r>
            <a:br>
              <a:rPr lang="en-CA" sz="2800" dirty="0" smtClean="0"/>
            </a:br>
            <a:r>
              <a:rPr lang="en-CA" sz="2800" smtClean="0"/>
              <a:t>Initial Project</a:t>
            </a:r>
            <a:endParaRPr lang="en-CA" sz="2800" dirty="0"/>
          </a:p>
        </p:txBody>
      </p:sp>
      <p:sp>
        <p:nvSpPr>
          <p:cNvPr id="12" name="TextBox 11"/>
          <p:cNvSpPr txBox="1"/>
          <p:nvPr/>
        </p:nvSpPr>
        <p:spPr>
          <a:xfrm>
            <a:off x="4108780" y="1845440"/>
            <a:ext cx="1686680" cy="954107"/>
          </a:xfrm>
          <a:prstGeom prst="rect">
            <a:avLst/>
          </a:prstGeom>
          <a:noFill/>
        </p:spPr>
        <p:txBody>
          <a:bodyPr wrap="none" rtlCol="0">
            <a:spAutoFit/>
          </a:bodyPr>
          <a:lstStyle/>
          <a:p>
            <a:r>
              <a:rPr lang="en-CA" sz="2800" smtClean="0"/>
              <a:t>Additional</a:t>
            </a:r>
            <a:br>
              <a:rPr lang="en-CA" sz="2800" smtClean="0"/>
            </a:br>
            <a:r>
              <a:rPr lang="en-CA" sz="2800" smtClean="0"/>
              <a:t>Features</a:t>
            </a:r>
            <a:endParaRPr lang="en-CA" sz="2800" dirty="0"/>
          </a:p>
        </p:txBody>
      </p:sp>
      <p:sp>
        <p:nvSpPr>
          <p:cNvPr id="13" name="TextBox 12"/>
          <p:cNvSpPr txBox="1"/>
          <p:nvPr/>
        </p:nvSpPr>
        <p:spPr>
          <a:xfrm>
            <a:off x="6133283" y="1855113"/>
            <a:ext cx="1425198" cy="954107"/>
          </a:xfrm>
          <a:prstGeom prst="rect">
            <a:avLst/>
          </a:prstGeom>
          <a:noFill/>
        </p:spPr>
        <p:txBody>
          <a:bodyPr wrap="none" rtlCol="0">
            <a:spAutoFit/>
          </a:bodyPr>
          <a:lstStyle/>
          <a:p>
            <a:r>
              <a:rPr lang="en-CA" sz="2800" smtClean="0"/>
              <a:t>Deploy /</a:t>
            </a:r>
            <a:br>
              <a:rPr lang="en-CA" sz="2800" smtClean="0"/>
            </a:br>
            <a:r>
              <a:rPr lang="en-CA" sz="2800" smtClean="0"/>
              <a:t>Testing</a:t>
            </a:r>
            <a:endParaRPr lang="en-CA" sz="2800" dirty="0"/>
          </a:p>
        </p:txBody>
      </p:sp>
      <p:sp>
        <p:nvSpPr>
          <p:cNvPr id="14" name="TextBox 13"/>
          <p:cNvSpPr txBox="1"/>
          <p:nvPr/>
        </p:nvSpPr>
        <p:spPr>
          <a:xfrm>
            <a:off x="2042311" y="2895600"/>
            <a:ext cx="1933543" cy="523220"/>
          </a:xfrm>
          <a:prstGeom prst="rect">
            <a:avLst/>
          </a:prstGeom>
          <a:noFill/>
        </p:spPr>
        <p:txBody>
          <a:bodyPr wrap="none" rtlCol="0">
            <a:spAutoFit/>
          </a:bodyPr>
          <a:lstStyle/>
          <a:p>
            <a:r>
              <a:rPr lang="en-CA" sz="2800" dirty="0" smtClean="0">
                <a:solidFill>
                  <a:schemeClr val="bg1"/>
                </a:solidFill>
              </a:rPr>
              <a:t>~2.5months</a:t>
            </a:r>
            <a:endParaRPr lang="en-CA" sz="2800" dirty="0">
              <a:solidFill>
                <a:schemeClr val="bg1"/>
              </a:solidFill>
            </a:endParaRPr>
          </a:p>
        </p:txBody>
      </p:sp>
      <p:sp>
        <p:nvSpPr>
          <p:cNvPr id="15" name="TextBox 14"/>
          <p:cNvSpPr txBox="1"/>
          <p:nvPr/>
        </p:nvSpPr>
        <p:spPr>
          <a:xfrm>
            <a:off x="3909211" y="2895600"/>
            <a:ext cx="2097049" cy="523220"/>
          </a:xfrm>
          <a:prstGeom prst="rect">
            <a:avLst/>
          </a:prstGeom>
          <a:noFill/>
        </p:spPr>
        <p:txBody>
          <a:bodyPr wrap="none" rtlCol="0">
            <a:spAutoFit/>
          </a:bodyPr>
          <a:lstStyle/>
          <a:p>
            <a:r>
              <a:rPr lang="en-CA" sz="2800" smtClean="0">
                <a:solidFill>
                  <a:schemeClr val="bg1"/>
                </a:solidFill>
              </a:rPr>
              <a:t> ~1.5 months</a:t>
            </a:r>
            <a:endParaRPr lang="en-CA" sz="2800" dirty="0">
              <a:solidFill>
                <a:schemeClr val="bg1"/>
              </a:solidFill>
            </a:endParaRPr>
          </a:p>
        </p:txBody>
      </p:sp>
      <p:sp>
        <p:nvSpPr>
          <p:cNvPr id="16" name="TextBox 15"/>
          <p:cNvSpPr txBox="1"/>
          <p:nvPr/>
        </p:nvSpPr>
        <p:spPr>
          <a:xfrm>
            <a:off x="6109454" y="2895600"/>
            <a:ext cx="1268296" cy="523220"/>
          </a:xfrm>
          <a:prstGeom prst="rect">
            <a:avLst/>
          </a:prstGeom>
          <a:noFill/>
        </p:spPr>
        <p:txBody>
          <a:bodyPr wrap="none" rtlCol="0">
            <a:spAutoFit/>
          </a:bodyPr>
          <a:lstStyle/>
          <a:p>
            <a:r>
              <a:rPr lang="en-CA" sz="2800" dirty="0" smtClean="0">
                <a:solidFill>
                  <a:schemeClr val="bg1"/>
                </a:solidFill>
              </a:rPr>
              <a:t> ~2 </a:t>
            </a:r>
            <a:r>
              <a:rPr lang="en-CA" sz="2800" dirty="0" err="1" smtClean="0">
                <a:solidFill>
                  <a:schemeClr val="bg1"/>
                </a:solidFill>
              </a:rPr>
              <a:t>wks</a:t>
            </a:r>
            <a:endParaRPr lang="en-CA" sz="2800" dirty="0">
              <a:solidFill>
                <a:schemeClr val="bg1"/>
              </a:solidFill>
            </a:endParaRPr>
          </a:p>
        </p:txBody>
      </p:sp>
      <p:sp>
        <p:nvSpPr>
          <p:cNvPr id="17" name="TextBox 16"/>
          <p:cNvSpPr txBox="1"/>
          <p:nvPr/>
        </p:nvSpPr>
        <p:spPr>
          <a:xfrm>
            <a:off x="1668050" y="3886200"/>
            <a:ext cx="6098785" cy="584775"/>
          </a:xfrm>
          <a:prstGeom prst="rect">
            <a:avLst/>
          </a:prstGeom>
          <a:noFill/>
        </p:spPr>
        <p:txBody>
          <a:bodyPr wrap="none" rtlCol="0">
            <a:spAutoFit/>
          </a:bodyPr>
          <a:lstStyle/>
          <a:p>
            <a:r>
              <a:rPr lang="en-CA" sz="3200" dirty="0" smtClean="0">
                <a:latin typeface="Calibri Bold" pitchFamily="34" charset="0"/>
                <a:cs typeface="Calibri Bold" pitchFamily="34" charset="0"/>
              </a:rPr>
              <a:t>This is a guess. Not a commitment.</a:t>
            </a:r>
            <a:endParaRPr lang="en-CA" sz="3200" dirty="0">
              <a:latin typeface="Calibri Bold" pitchFamily="34" charset="0"/>
              <a:cs typeface="Calibri Bold" pitchFamily="34" charset="0"/>
            </a:endParaRPr>
          </a:p>
        </p:txBody>
      </p:sp>
      <p:sp>
        <p:nvSpPr>
          <p:cNvPr id="20" name="Freeform 19"/>
          <p:cNvSpPr/>
          <p:nvPr/>
        </p:nvSpPr>
        <p:spPr>
          <a:xfrm>
            <a:off x="2067075" y="4480560"/>
            <a:ext cx="4859020" cy="701040"/>
          </a:xfrm>
          <a:custGeom>
            <a:avLst/>
            <a:gdLst>
              <a:gd name="connsiteX0" fmla="*/ 0 w 4859020"/>
              <a:gd name="connsiteY0" fmla="*/ 0 h 1310640"/>
              <a:gd name="connsiteX1" fmla="*/ 4709160 w 4859020"/>
              <a:gd name="connsiteY1" fmla="*/ 121920 h 1310640"/>
              <a:gd name="connsiteX2" fmla="*/ 899160 w 4859020"/>
              <a:gd name="connsiteY2" fmla="*/ 274320 h 1310640"/>
              <a:gd name="connsiteX3" fmla="*/ 3855720 w 4859020"/>
              <a:gd name="connsiteY3" fmla="*/ 457200 h 1310640"/>
              <a:gd name="connsiteX4" fmla="*/ 1584960 w 4859020"/>
              <a:gd name="connsiteY4" fmla="*/ 609600 h 1310640"/>
              <a:gd name="connsiteX5" fmla="*/ 3002280 w 4859020"/>
              <a:gd name="connsiteY5" fmla="*/ 762000 h 1310640"/>
              <a:gd name="connsiteX6" fmla="*/ 2362200 w 4859020"/>
              <a:gd name="connsiteY6" fmla="*/ 899160 h 1310640"/>
              <a:gd name="connsiteX7" fmla="*/ 2316480 w 4859020"/>
              <a:gd name="connsiteY7" fmla="*/ 1310640 h 1310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59020" h="1310640">
                <a:moveTo>
                  <a:pt x="0" y="0"/>
                </a:moveTo>
                <a:lnTo>
                  <a:pt x="4709160" y="121920"/>
                </a:lnTo>
                <a:cubicBezTo>
                  <a:pt x="4859020" y="167640"/>
                  <a:pt x="1041400" y="218440"/>
                  <a:pt x="899160" y="274320"/>
                </a:cubicBezTo>
                <a:cubicBezTo>
                  <a:pt x="756920" y="330200"/>
                  <a:pt x="3741420" y="401320"/>
                  <a:pt x="3855720" y="457200"/>
                </a:cubicBezTo>
                <a:cubicBezTo>
                  <a:pt x="3970020" y="513080"/>
                  <a:pt x="1727200" y="558800"/>
                  <a:pt x="1584960" y="609600"/>
                </a:cubicBezTo>
                <a:cubicBezTo>
                  <a:pt x="1442720" y="660400"/>
                  <a:pt x="2872740" y="713740"/>
                  <a:pt x="3002280" y="762000"/>
                </a:cubicBezTo>
                <a:cubicBezTo>
                  <a:pt x="3131820" y="810260"/>
                  <a:pt x="2476500" y="807720"/>
                  <a:pt x="2362200" y="899160"/>
                </a:cubicBezTo>
                <a:cubicBezTo>
                  <a:pt x="2247900" y="990600"/>
                  <a:pt x="2282190" y="1150620"/>
                  <a:pt x="2316480" y="1310640"/>
                </a:cubicBezTo>
              </a:path>
            </a:pathLst>
          </a:custGeom>
          <a:ln w="25400" cmpd="sng">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pic>
        <p:nvPicPr>
          <p:cNvPr id="18" name="Picture 1"/>
          <p:cNvPicPr>
            <a:picLocks noChangeAspect="1" noChangeArrowheads="1"/>
          </p:cNvPicPr>
          <p:nvPr/>
        </p:nvPicPr>
        <p:blipFill>
          <a:blip r:embed="rId3" cstate="print"/>
          <a:srcRect/>
          <a:stretch>
            <a:fillRect/>
          </a:stretch>
        </p:blipFill>
        <p:spPr bwMode="auto">
          <a:xfrm>
            <a:off x="431800" y="2741613"/>
            <a:ext cx="1066800" cy="839787"/>
          </a:xfrm>
          <a:prstGeom prst="rect">
            <a:avLst/>
          </a:prstGeom>
          <a:noFill/>
          <a:ln w="12700" cap="flat">
            <a:noFill/>
            <a:miter lim="800000"/>
            <a:headEnd/>
            <a:tailEnd/>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Rectangle 118"/>
          <p:cNvSpPr/>
          <p:nvPr/>
        </p:nvSpPr>
        <p:spPr>
          <a:xfrm>
            <a:off x="7696200" y="6096000"/>
            <a:ext cx="1371600" cy="685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 name="Title 1"/>
          <p:cNvSpPr>
            <a:spLocks noGrp="1"/>
          </p:cNvSpPr>
          <p:nvPr>
            <p:ph type="title"/>
          </p:nvPr>
        </p:nvSpPr>
        <p:spPr/>
        <p:txBody>
          <a:bodyPr/>
          <a:lstStyle/>
          <a:p>
            <a:r>
              <a:rPr lang="en-CA" dirty="0" smtClean="0"/>
              <a:t>Trade-off sliders</a:t>
            </a:r>
            <a:endParaRPr lang="en-CA" dirty="0"/>
          </a:p>
        </p:txBody>
      </p:sp>
      <p:graphicFrame>
        <p:nvGraphicFramePr>
          <p:cNvPr id="61" name="Table 60"/>
          <p:cNvGraphicFramePr>
            <a:graphicFrameLocks noGrp="1"/>
          </p:cNvGraphicFramePr>
          <p:nvPr/>
        </p:nvGraphicFramePr>
        <p:xfrm>
          <a:off x="457200" y="1371600"/>
          <a:ext cx="8229600" cy="2471520"/>
        </p:xfrm>
        <a:graphic>
          <a:graphicData uri="http://schemas.openxmlformats.org/drawingml/2006/table">
            <a:tbl>
              <a:tblPr firstRow="1" bandRow="1">
                <a:tableStyleId>{5C22544A-7EE6-4342-B048-85BDC9FD1C3A}</a:tableStyleId>
              </a:tblPr>
              <a:tblGrid>
                <a:gridCol w="3048000"/>
                <a:gridCol w="5181600"/>
              </a:tblGrid>
              <a:tr h="377825">
                <a:tc>
                  <a:txBody>
                    <a:bodyPr/>
                    <a:lstStyle/>
                    <a:p>
                      <a:endParaRPr lang="en-CA" dirty="0"/>
                    </a:p>
                  </a:txBody>
                  <a:tcPr anchor="ctr"/>
                </a:tc>
                <a:tc>
                  <a:txBody>
                    <a:bodyPr/>
                    <a:lstStyle/>
                    <a:p>
                      <a:r>
                        <a:rPr lang="en-CA" sz="2800" dirty="0" smtClean="0"/>
                        <a:t>The classic four</a:t>
                      </a:r>
                      <a:endParaRPr lang="en-CA" sz="2000" dirty="0"/>
                    </a:p>
                  </a:txBody>
                  <a:tcPr anchor="ctr"/>
                </a:tc>
              </a:tr>
              <a:tr h="0">
                <a:tc>
                  <a:txBody>
                    <a:bodyPr/>
                    <a:lstStyle/>
                    <a:p>
                      <a:endParaRPr lang="en-CA"/>
                    </a:p>
                  </a:txBody>
                  <a:tcPr marT="72000" marB="72000" anchor="ctr"/>
                </a:tc>
                <a:tc>
                  <a:txBody>
                    <a:bodyPr/>
                    <a:lstStyle/>
                    <a:p>
                      <a:r>
                        <a:rPr lang="en-CA" sz="2400" dirty="0" smtClean="0"/>
                        <a:t>Feature</a:t>
                      </a:r>
                      <a:r>
                        <a:rPr lang="en-CA" sz="2400" baseline="0" dirty="0" smtClean="0"/>
                        <a:t> completeness (scope)</a:t>
                      </a:r>
                      <a:endParaRPr lang="en-CA" sz="2400" dirty="0"/>
                    </a:p>
                  </a:txBody>
                  <a:tcPr marT="108000" marB="108000" anchor="ctr"/>
                </a:tc>
              </a:tr>
              <a:tr h="377825">
                <a:tc>
                  <a:txBody>
                    <a:bodyPr/>
                    <a:lstStyle/>
                    <a:p>
                      <a:endParaRPr lang="en-CA" dirty="0"/>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CA" sz="2400" dirty="0" smtClean="0"/>
                        <a:t>Stay within budget (budget)</a:t>
                      </a:r>
                      <a:endParaRPr lang="en-CA" sz="2000" dirty="0" smtClean="0"/>
                    </a:p>
                  </a:txBody>
                  <a:tcPr anchor="ctr"/>
                </a:tc>
              </a:tr>
              <a:tr h="377825">
                <a:tc>
                  <a:txBody>
                    <a:bodyPr/>
                    <a:lstStyle/>
                    <a:p>
                      <a:endParaRPr lang="en-CA" sz="2000" dirty="0"/>
                    </a:p>
                  </a:txBody>
                  <a:tcPr anchor="ctr"/>
                </a:tc>
                <a:tc>
                  <a:txBody>
                    <a:bodyPr/>
                    <a:lstStyle/>
                    <a:p>
                      <a:r>
                        <a:rPr lang="en-CA" sz="2400" dirty="0" smtClean="0"/>
                        <a:t>Deliver project on time (time)</a:t>
                      </a:r>
                      <a:endParaRPr lang="en-CA" sz="2000" dirty="0"/>
                    </a:p>
                  </a:txBody>
                  <a:tcPr anchor="ctr"/>
                </a:tc>
              </a:tr>
              <a:tr h="377825">
                <a:tc>
                  <a:txBody>
                    <a:bodyPr/>
                    <a:lstStyle/>
                    <a:p>
                      <a:endParaRPr lang="en-CA" sz="2000" dirty="0"/>
                    </a:p>
                  </a:txBody>
                  <a:tcPr anchor="ctr"/>
                </a:tc>
                <a:tc>
                  <a:txBody>
                    <a:bodyPr/>
                    <a:lstStyle/>
                    <a:p>
                      <a:r>
                        <a:rPr lang="en-CA" sz="2400" dirty="0" smtClean="0"/>
                        <a:t>High quality, low defects (quality)</a:t>
                      </a:r>
                      <a:endParaRPr lang="en-CA" sz="2000" dirty="0"/>
                    </a:p>
                  </a:txBody>
                  <a:tcPr anchor="ctr"/>
                </a:tc>
              </a:tr>
            </a:tbl>
          </a:graphicData>
        </a:graphic>
      </p:graphicFrame>
      <p:grpSp>
        <p:nvGrpSpPr>
          <p:cNvPr id="62" name="Group 29"/>
          <p:cNvGrpSpPr>
            <a:grpSpLocks/>
          </p:cNvGrpSpPr>
          <p:nvPr/>
        </p:nvGrpSpPr>
        <p:grpSpPr bwMode="auto">
          <a:xfrm>
            <a:off x="762000" y="2087563"/>
            <a:ext cx="2489200" cy="274637"/>
            <a:chOff x="1254" y="1536"/>
            <a:chExt cx="1698" cy="173"/>
          </a:xfrm>
        </p:grpSpPr>
        <p:sp>
          <p:nvSpPr>
            <p:cNvPr id="63" name="Text Box 30"/>
            <p:cNvSpPr txBox="1">
              <a:spLocks noChangeArrowheads="1"/>
            </p:cNvSpPr>
            <p:nvPr/>
          </p:nvSpPr>
          <p:spPr bwMode="auto">
            <a:xfrm>
              <a:off x="1254" y="1536"/>
              <a:ext cx="234" cy="173"/>
            </a:xfrm>
            <a:prstGeom prst="rect">
              <a:avLst/>
            </a:prstGeom>
            <a:noFill/>
            <a:ln w="12700">
              <a:noFill/>
              <a:miter lim="800000"/>
              <a:headEnd/>
              <a:tailEnd/>
            </a:ln>
            <a:effectLst/>
          </p:spPr>
          <p:txBody>
            <a:bodyPr wrap="none" lIns="0" tIns="0" rIns="0" bIns="0">
              <a:spAutoFit/>
            </a:bodyPr>
            <a:lstStyle/>
            <a:p>
              <a:pPr algn="r">
                <a:spcAft>
                  <a:spcPct val="50000"/>
                </a:spcAft>
                <a:buClr>
                  <a:schemeClr val="accent1"/>
                </a:buClr>
                <a:buSzPct val="100000"/>
                <a:buFont typeface="Wingdings" pitchFamily="2" charset="2"/>
                <a:buNone/>
              </a:pPr>
              <a:r>
                <a:rPr lang="en-AU" b="1"/>
                <a:t>ON</a:t>
              </a:r>
            </a:p>
          </p:txBody>
        </p:sp>
        <p:cxnSp>
          <p:nvCxnSpPr>
            <p:cNvPr id="64" name="AutoShape 31"/>
            <p:cNvCxnSpPr>
              <a:cxnSpLocks noChangeShapeType="1"/>
              <a:stCxn id="63" idx="3"/>
              <a:endCxn id="65" idx="1"/>
            </p:cNvCxnSpPr>
            <p:nvPr/>
          </p:nvCxnSpPr>
          <p:spPr bwMode="auto">
            <a:xfrm>
              <a:off x="1488" y="1623"/>
              <a:ext cx="1152" cy="0"/>
            </a:xfrm>
            <a:prstGeom prst="straightConnector1">
              <a:avLst/>
            </a:prstGeom>
            <a:noFill/>
            <a:ln w="38100">
              <a:solidFill>
                <a:schemeClr val="tx1"/>
              </a:solidFill>
              <a:round/>
              <a:headEnd type="triangle" w="med" len="med"/>
              <a:tailEnd type="triangle" w="med" len="med"/>
            </a:ln>
            <a:effectLst/>
          </p:spPr>
        </p:cxnSp>
        <p:sp>
          <p:nvSpPr>
            <p:cNvPr id="65" name="Text Box 32"/>
            <p:cNvSpPr txBox="1">
              <a:spLocks noChangeArrowheads="1"/>
            </p:cNvSpPr>
            <p:nvPr/>
          </p:nvSpPr>
          <p:spPr bwMode="auto">
            <a:xfrm>
              <a:off x="2640" y="1536"/>
              <a:ext cx="312" cy="173"/>
            </a:xfrm>
            <a:prstGeom prst="rect">
              <a:avLst/>
            </a:prstGeom>
            <a:noFill/>
            <a:ln w="12700">
              <a:noFill/>
              <a:miter lim="800000"/>
              <a:headEnd/>
              <a:tailEnd/>
            </a:ln>
            <a:effectLst/>
          </p:spPr>
          <p:txBody>
            <a:bodyPr wrap="none" lIns="0" tIns="0" rIns="0" bIns="0">
              <a:spAutoFit/>
            </a:bodyPr>
            <a:lstStyle/>
            <a:p>
              <a:pPr>
                <a:spcAft>
                  <a:spcPct val="50000"/>
                </a:spcAft>
                <a:buClr>
                  <a:schemeClr val="accent1"/>
                </a:buClr>
                <a:buSzPct val="100000"/>
                <a:buFont typeface="Wingdings" pitchFamily="2" charset="2"/>
                <a:buNone/>
              </a:pPr>
              <a:r>
                <a:rPr lang="en-AU" b="1"/>
                <a:t>OFF</a:t>
              </a:r>
            </a:p>
          </p:txBody>
        </p:sp>
        <p:sp>
          <p:nvSpPr>
            <p:cNvPr id="66" name="Line 33"/>
            <p:cNvSpPr>
              <a:spLocks noChangeShapeType="1"/>
            </p:cNvSpPr>
            <p:nvPr/>
          </p:nvSpPr>
          <p:spPr bwMode="auto">
            <a:xfrm>
              <a:off x="2064" y="1536"/>
              <a:ext cx="0" cy="173"/>
            </a:xfrm>
            <a:prstGeom prst="line">
              <a:avLst/>
            </a:prstGeom>
            <a:noFill/>
            <a:ln w="12700">
              <a:solidFill>
                <a:schemeClr val="tx1"/>
              </a:solidFill>
              <a:round/>
              <a:headEnd/>
              <a:tailEnd/>
            </a:ln>
            <a:effectLst/>
          </p:spPr>
          <p:txBody>
            <a:bodyPr lIns="0" tIns="0" rIns="0" bIns="0"/>
            <a:lstStyle/>
            <a:p>
              <a:endParaRPr lang="en-CA"/>
            </a:p>
          </p:txBody>
        </p:sp>
        <p:sp>
          <p:nvSpPr>
            <p:cNvPr id="67" name="Line 34"/>
            <p:cNvSpPr>
              <a:spLocks noChangeShapeType="1"/>
            </p:cNvSpPr>
            <p:nvPr/>
          </p:nvSpPr>
          <p:spPr bwMode="auto">
            <a:xfrm>
              <a:off x="1824" y="1536"/>
              <a:ext cx="0" cy="173"/>
            </a:xfrm>
            <a:prstGeom prst="line">
              <a:avLst/>
            </a:prstGeom>
            <a:noFill/>
            <a:ln w="12700">
              <a:solidFill>
                <a:schemeClr val="tx1"/>
              </a:solidFill>
              <a:round/>
              <a:headEnd/>
              <a:tailEnd/>
            </a:ln>
            <a:effectLst/>
          </p:spPr>
          <p:txBody>
            <a:bodyPr lIns="0" tIns="0" rIns="0" bIns="0"/>
            <a:lstStyle/>
            <a:p>
              <a:endParaRPr lang="en-CA"/>
            </a:p>
          </p:txBody>
        </p:sp>
        <p:sp>
          <p:nvSpPr>
            <p:cNvPr id="68" name="Line 35"/>
            <p:cNvSpPr>
              <a:spLocks noChangeShapeType="1"/>
            </p:cNvSpPr>
            <p:nvPr/>
          </p:nvSpPr>
          <p:spPr bwMode="auto">
            <a:xfrm>
              <a:off x="2304" y="1536"/>
              <a:ext cx="0" cy="173"/>
            </a:xfrm>
            <a:prstGeom prst="line">
              <a:avLst/>
            </a:prstGeom>
            <a:noFill/>
            <a:ln w="12700">
              <a:solidFill>
                <a:schemeClr val="tx1"/>
              </a:solidFill>
              <a:round/>
              <a:headEnd/>
              <a:tailEnd/>
            </a:ln>
            <a:effectLst/>
          </p:spPr>
          <p:txBody>
            <a:bodyPr lIns="0" tIns="0" rIns="0" bIns="0"/>
            <a:lstStyle/>
            <a:p>
              <a:endParaRPr lang="en-CA"/>
            </a:p>
          </p:txBody>
        </p:sp>
      </p:grpSp>
      <p:graphicFrame>
        <p:nvGraphicFramePr>
          <p:cNvPr id="69" name="Table 68"/>
          <p:cNvGraphicFramePr>
            <a:graphicFrameLocks noGrp="1"/>
          </p:cNvGraphicFramePr>
          <p:nvPr>
            <p:extLst>
              <p:ext uri="{D42A27DB-BD31-4B8C-83A1-F6EECF244321}">
                <p14:modId xmlns:p14="http://schemas.microsoft.com/office/powerpoint/2010/main" val="377085880"/>
              </p:ext>
            </p:extLst>
          </p:nvPr>
        </p:nvGraphicFramePr>
        <p:xfrm>
          <a:off x="457200" y="4157880"/>
          <a:ext cx="8229600" cy="2471520"/>
        </p:xfrm>
        <a:graphic>
          <a:graphicData uri="http://schemas.openxmlformats.org/drawingml/2006/table">
            <a:tbl>
              <a:tblPr firstRow="1" bandRow="1">
                <a:tableStyleId>{5C22544A-7EE6-4342-B048-85BDC9FD1C3A}</a:tableStyleId>
              </a:tblPr>
              <a:tblGrid>
                <a:gridCol w="3048000"/>
                <a:gridCol w="5181600"/>
              </a:tblGrid>
              <a:tr h="377825">
                <a:tc>
                  <a:txBody>
                    <a:bodyPr/>
                    <a:lstStyle/>
                    <a:p>
                      <a:endParaRPr lang="en-CA" dirty="0"/>
                    </a:p>
                  </a:txBody>
                  <a:tcPr anchor="ctr"/>
                </a:tc>
                <a:tc>
                  <a:txBody>
                    <a:bodyPr/>
                    <a:lstStyle/>
                    <a:p>
                      <a:r>
                        <a:rPr lang="en-CA" sz="2800" dirty="0" smtClean="0"/>
                        <a:t>Other</a:t>
                      </a:r>
                      <a:r>
                        <a:rPr lang="en-CA" sz="2800" baseline="0" dirty="0" smtClean="0"/>
                        <a:t> important things</a:t>
                      </a:r>
                      <a:endParaRPr lang="en-CA" sz="2000" dirty="0"/>
                    </a:p>
                  </a:txBody>
                  <a:tcPr anchor="ctr"/>
                </a:tc>
              </a:tr>
              <a:tr h="0">
                <a:tc>
                  <a:txBody>
                    <a:bodyPr/>
                    <a:lstStyle/>
                    <a:p>
                      <a:endParaRPr lang="en-CA"/>
                    </a:p>
                  </a:txBody>
                  <a:tcPr marT="72000" marB="72000" anchor="ctr"/>
                </a:tc>
                <a:tc>
                  <a:txBody>
                    <a:bodyPr/>
                    <a:lstStyle/>
                    <a:p>
                      <a:r>
                        <a:rPr lang="en-CA" sz="2400" dirty="0" smtClean="0"/>
                        <a:t>Ease of use</a:t>
                      </a:r>
                      <a:endParaRPr lang="en-CA" sz="2400" dirty="0"/>
                    </a:p>
                  </a:txBody>
                  <a:tcPr marT="108000" marB="108000" anchor="ctr"/>
                </a:tc>
              </a:tr>
              <a:tr h="377825">
                <a:tc>
                  <a:txBody>
                    <a:bodyPr/>
                    <a:lstStyle/>
                    <a:p>
                      <a:endParaRPr lang="en-CA" dirty="0"/>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CA" sz="2400" dirty="0" smtClean="0"/>
                        <a:t>Don’t make me think!</a:t>
                      </a:r>
                      <a:endParaRPr lang="en-CA" sz="2000" dirty="0" smtClean="0"/>
                    </a:p>
                  </a:txBody>
                  <a:tcPr anchor="ctr"/>
                </a:tc>
              </a:tr>
              <a:tr h="377825">
                <a:tc>
                  <a:txBody>
                    <a:bodyPr/>
                    <a:lstStyle/>
                    <a:p>
                      <a:endParaRPr lang="en-CA" sz="2000" dirty="0"/>
                    </a:p>
                  </a:txBody>
                  <a:tcPr anchor="ctr"/>
                </a:tc>
                <a:tc>
                  <a:txBody>
                    <a:bodyPr/>
                    <a:lstStyle/>
                    <a:p>
                      <a:r>
                        <a:rPr lang="en-CA" sz="2400" dirty="0" smtClean="0"/>
                        <a:t>Detailed</a:t>
                      </a:r>
                      <a:r>
                        <a:rPr lang="en-CA" sz="2400" baseline="0" dirty="0" smtClean="0"/>
                        <a:t> audits (log everything)</a:t>
                      </a:r>
                      <a:endParaRPr lang="en-CA" sz="2000" dirty="0"/>
                    </a:p>
                  </a:txBody>
                  <a:tcPr anchor="ctr"/>
                </a:tc>
              </a:tr>
              <a:tr h="377825">
                <a:tc>
                  <a:txBody>
                    <a:bodyPr/>
                    <a:lstStyle/>
                    <a:p>
                      <a:endParaRPr lang="en-CA" sz="2000" dirty="0"/>
                    </a:p>
                  </a:txBody>
                  <a:tcPr anchor="ctr"/>
                </a:tc>
                <a:tc>
                  <a:txBody>
                    <a:bodyPr/>
                    <a:lstStyle/>
                    <a:p>
                      <a:r>
                        <a:rPr lang="en-CA" sz="2400" dirty="0" smtClean="0"/>
                        <a:t>Design</a:t>
                      </a:r>
                      <a:r>
                        <a:rPr lang="en-CA" sz="2400" baseline="0" dirty="0" smtClean="0"/>
                        <a:t> and Styling</a:t>
                      </a:r>
                      <a:endParaRPr lang="en-CA" sz="2000" dirty="0"/>
                    </a:p>
                  </a:txBody>
                  <a:tcPr anchor="ctr"/>
                </a:tc>
              </a:tr>
            </a:tbl>
          </a:graphicData>
        </a:graphic>
      </p:graphicFrame>
      <p:grpSp>
        <p:nvGrpSpPr>
          <p:cNvPr id="70" name="Group 29"/>
          <p:cNvGrpSpPr>
            <a:grpSpLocks/>
          </p:cNvGrpSpPr>
          <p:nvPr/>
        </p:nvGrpSpPr>
        <p:grpSpPr bwMode="auto">
          <a:xfrm>
            <a:off x="762000" y="2590800"/>
            <a:ext cx="2489200" cy="274637"/>
            <a:chOff x="1254" y="1536"/>
            <a:chExt cx="1698" cy="173"/>
          </a:xfrm>
        </p:grpSpPr>
        <p:sp>
          <p:nvSpPr>
            <p:cNvPr id="71" name="Text Box 30"/>
            <p:cNvSpPr txBox="1">
              <a:spLocks noChangeArrowheads="1"/>
            </p:cNvSpPr>
            <p:nvPr/>
          </p:nvSpPr>
          <p:spPr bwMode="auto">
            <a:xfrm>
              <a:off x="1254" y="1536"/>
              <a:ext cx="234" cy="173"/>
            </a:xfrm>
            <a:prstGeom prst="rect">
              <a:avLst/>
            </a:prstGeom>
            <a:noFill/>
            <a:ln w="12700">
              <a:noFill/>
              <a:miter lim="800000"/>
              <a:headEnd/>
              <a:tailEnd/>
            </a:ln>
            <a:effectLst/>
          </p:spPr>
          <p:txBody>
            <a:bodyPr wrap="none" lIns="0" tIns="0" rIns="0" bIns="0">
              <a:spAutoFit/>
            </a:bodyPr>
            <a:lstStyle/>
            <a:p>
              <a:pPr algn="r">
                <a:spcAft>
                  <a:spcPct val="50000"/>
                </a:spcAft>
                <a:buClr>
                  <a:schemeClr val="accent1"/>
                </a:buClr>
                <a:buSzPct val="100000"/>
                <a:buFont typeface="Wingdings" pitchFamily="2" charset="2"/>
                <a:buNone/>
              </a:pPr>
              <a:r>
                <a:rPr lang="en-AU" b="1"/>
                <a:t>ON</a:t>
              </a:r>
            </a:p>
          </p:txBody>
        </p:sp>
        <p:cxnSp>
          <p:nvCxnSpPr>
            <p:cNvPr id="72" name="AutoShape 31"/>
            <p:cNvCxnSpPr>
              <a:cxnSpLocks noChangeShapeType="1"/>
              <a:stCxn id="71" idx="3"/>
              <a:endCxn id="73" idx="1"/>
            </p:cNvCxnSpPr>
            <p:nvPr/>
          </p:nvCxnSpPr>
          <p:spPr bwMode="auto">
            <a:xfrm>
              <a:off x="1488" y="1623"/>
              <a:ext cx="1152" cy="0"/>
            </a:xfrm>
            <a:prstGeom prst="straightConnector1">
              <a:avLst/>
            </a:prstGeom>
            <a:noFill/>
            <a:ln w="38100">
              <a:solidFill>
                <a:schemeClr val="tx1"/>
              </a:solidFill>
              <a:round/>
              <a:headEnd type="triangle" w="med" len="med"/>
              <a:tailEnd type="triangle" w="med" len="med"/>
            </a:ln>
            <a:effectLst/>
          </p:spPr>
        </p:cxnSp>
        <p:sp>
          <p:nvSpPr>
            <p:cNvPr id="73" name="Text Box 32"/>
            <p:cNvSpPr txBox="1">
              <a:spLocks noChangeArrowheads="1"/>
            </p:cNvSpPr>
            <p:nvPr/>
          </p:nvSpPr>
          <p:spPr bwMode="auto">
            <a:xfrm>
              <a:off x="2640" y="1536"/>
              <a:ext cx="312" cy="173"/>
            </a:xfrm>
            <a:prstGeom prst="rect">
              <a:avLst/>
            </a:prstGeom>
            <a:noFill/>
            <a:ln w="12700">
              <a:noFill/>
              <a:miter lim="800000"/>
              <a:headEnd/>
              <a:tailEnd/>
            </a:ln>
            <a:effectLst/>
          </p:spPr>
          <p:txBody>
            <a:bodyPr wrap="none" lIns="0" tIns="0" rIns="0" bIns="0">
              <a:spAutoFit/>
            </a:bodyPr>
            <a:lstStyle/>
            <a:p>
              <a:pPr>
                <a:spcAft>
                  <a:spcPct val="50000"/>
                </a:spcAft>
                <a:buClr>
                  <a:schemeClr val="accent1"/>
                </a:buClr>
                <a:buSzPct val="100000"/>
                <a:buFont typeface="Wingdings" pitchFamily="2" charset="2"/>
                <a:buNone/>
              </a:pPr>
              <a:r>
                <a:rPr lang="en-AU" b="1"/>
                <a:t>OFF</a:t>
              </a:r>
            </a:p>
          </p:txBody>
        </p:sp>
        <p:sp>
          <p:nvSpPr>
            <p:cNvPr id="74" name="Line 33"/>
            <p:cNvSpPr>
              <a:spLocks noChangeShapeType="1"/>
            </p:cNvSpPr>
            <p:nvPr/>
          </p:nvSpPr>
          <p:spPr bwMode="auto">
            <a:xfrm>
              <a:off x="2064" y="1536"/>
              <a:ext cx="0" cy="173"/>
            </a:xfrm>
            <a:prstGeom prst="line">
              <a:avLst/>
            </a:prstGeom>
            <a:noFill/>
            <a:ln w="12700">
              <a:solidFill>
                <a:schemeClr val="tx1"/>
              </a:solidFill>
              <a:round/>
              <a:headEnd/>
              <a:tailEnd/>
            </a:ln>
            <a:effectLst/>
          </p:spPr>
          <p:txBody>
            <a:bodyPr lIns="0" tIns="0" rIns="0" bIns="0"/>
            <a:lstStyle/>
            <a:p>
              <a:endParaRPr lang="en-CA"/>
            </a:p>
          </p:txBody>
        </p:sp>
        <p:sp>
          <p:nvSpPr>
            <p:cNvPr id="75" name="Line 34"/>
            <p:cNvSpPr>
              <a:spLocks noChangeShapeType="1"/>
            </p:cNvSpPr>
            <p:nvPr/>
          </p:nvSpPr>
          <p:spPr bwMode="auto">
            <a:xfrm>
              <a:off x="1824" y="1536"/>
              <a:ext cx="0" cy="173"/>
            </a:xfrm>
            <a:prstGeom prst="line">
              <a:avLst/>
            </a:prstGeom>
            <a:noFill/>
            <a:ln w="12700">
              <a:solidFill>
                <a:schemeClr val="tx1"/>
              </a:solidFill>
              <a:round/>
              <a:headEnd/>
              <a:tailEnd/>
            </a:ln>
            <a:effectLst/>
          </p:spPr>
          <p:txBody>
            <a:bodyPr lIns="0" tIns="0" rIns="0" bIns="0"/>
            <a:lstStyle/>
            <a:p>
              <a:endParaRPr lang="en-CA"/>
            </a:p>
          </p:txBody>
        </p:sp>
        <p:sp>
          <p:nvSpPr>
            <p:cNvPr id="76" name="Line 35"/>
            <p:cNvSpPr>
              <a:spLocks noChangeShapeType="1"/>
            </p:cNvSpPr>
            <p:nvPr/>
          </p:nvSpPr>
          <p:spPr bwMode="auto">
            <a:xfrm>
              <a:off x="2304" y="1536"/>
              <a:ext cx="0" cy="173"/>
            </a:xfrm>
            <a:prstGeom prst="line">
              <a:avLst/>
            </a:prstGeom>
            <a:noFill/>
            <a:ln w="12700">
              <a:solidFill>
                <a:schemeClr val="tx1"/>
              </a:solidFill>
              <a:round/>
              <a:headEnd/>
              <a:tailEnd/>
            </a:ln>
            <a:effectLst/>
          </p:spPr>
          <p:txBody>
            <a:bodyPr lIns="0" tIns="0" rIns="0" bIns="0"/>
            <a:lstStyle/>
            <a:p>
              <a:endParaRPr lang="en-CA"/>
            </a:p>
          </p:txBody>
        </p:sp>
      </p:grpSp>
      <p:grpSp>
        <p:nvGrpSpPr>
          <p:cNvPr id="77" name="Group 29"/>
          <p:cNvGrpSpPr>
            <a:grpSpLocks/>
          </p:cNvGrpSpPr>
          <p:nvPr/>
        </p:nvGrpSpPr>
        <p:grpSpPr bwMode="auto">
          <a:xfrm>
            <a:off x="762000" y="3048000"/>
            <a:ext cx="2489200" cy="274637"/>
            <a:chOff x="1254" y="1536"/>
            <a:chExt cx="1698" cy="173"/>
          </a:xfrm>
        </p:grpSpPr>
        <p:sp>
          <p:nvSpPr>
            <p:cNvPr id="78" name="Text Box 30"/>
            <p:cNvSpPr txBox="1">
              <a:spLocks noChangeArrowheads="1"/>
            </p:cNvSpPr>
            <p:nvPr/>
          </p:nvSpPr>
          <p:spPr bwMode="auto">
            <a:xfrm>
              <a:off x="1254" y="1536"/>
              <a:ext cx="234" cy="173"/>
            </a:xfrm>
            <a:prstGeom prst="rect">
              <a:avLst/>
            </a:prstGeom>
            <a:noFill/>
            <a:ln w="12700">
              <a:noFill/>
              <a:miter lim="800000"/>
              <a:headEnd/>
              <a:tailEnd/>
            </a:ln>
            <a:effectLst/>
          </p:spPr>
          <p:txBody>
            <a:bodyPr wrap="none" lIns="0" tIns="0" rIns="0" bIns="0">
              <a:spAutoFit/>
            </a:bodyPr>
            <a:lstStyle/>
            <a:p>
              <a:pPr algn="r">
                <a:spcAft>
                  <a:spcPct val="50000"/>
                </a:spcAft>
                <a:buClr>
                  <a:schemeClr val="accent1"/>
                </a:buClr>
                <a:buSzPct val="100000"/>
                <a:buFont typeface="Wingdings" pitchFamily="2" charset="2"/>
                <a:buNone/>
              </a:pPr>
              <a:r>
                <a:rPr lang="en-AU" b="1"/>
                <a:t>ON</a:t>
              </a:r>
            </a:p>
          </p:txBody>
        </p:sp>
        <p:cxnSp>
          <p:nvCxnSpPr>
            <p:cNvPr id="79" name="AutoShape 31"/>
            <p:cNvCxnSpPr>
              <a:cxnSpLocks noChangeShapeType="1"/>
              <a:stCxn id="78" idx="3"/>
              <a:endCxn id="80" idx="1"/>
            </p:cNvCxnSpPr>
            <p:nvPr/>
          </p:nvCxnSpPr>
          <p:spPr bwMode="auto">
            <a:xfrm>
              <a:off x="1488" y="1623"/>
              <a:ext cx="1152" cy="0"/>
            </a:xfrm>
            <a:prstGeom prst="straightConnector1">
              <a:avLst/>
            </a:prstGeom>
            <a:noFill/>
            <a:ln w="38100">
              <a:solidFill>
                <a:schemeClr val="tx1"/>
              </a:solidFill>
              <a:round/>
              <a:headEnd type="triangle" w="med" len="med"/>
              <a:tailEnd type="triangle" w="med" len="med"/>
            </a:ln>
            <a:effectLst/>
          </p:spPr>
        </p:cxnSp>
        <p:sp>
          <p:nvSpPr>
            <p:cNvPr id="80" name="Text Box 32"/>
            <p:cNvSpPr txBox="1">
              <a:spLocks noChangeArrowheads="1"/>
            </p:cNvSpPr>
            <p:nvPr/>
          </p:nvSpPr>
          <p:spPr bwMode="auto">
            <a:xfrm>
              <a:off x="2640" y="1536"/>
              <a:ext cx="312" cy="173"/>
            </a:xfrm>
            <a:prstGeom prst="rect">
              <a:avLst/>
            </a:prstGeom>
            <a:noFill/>
            <a:ln w="12700">
              <a:noFill/>
              <a:miter lim="800000"/>
              <a:headEnd/>
              <a:tailEnd/>
            </a:ln>
            <a:effectLst/>
          </p:spPr>
          <p:txBody>
            <a:bodyPr wrap="none" lIns="0" tIns="0" rIns="0" bIns="0">
              <a:spAutoFit/>
            </a:bodyPr>
            <a:lstStyle/>
            <a:p>
              <a:pPr>
                <a:spcAft>
                  <a:spcPct val="50000"/>
                </a:spcAft>
                <a:buClr>
                  <a:schemeClr val="accent1"/>
                </a:buClr>
                <a:buSzPct val="100000"/>
                <a:buFont typeface="Wingdings" pitchFamily="2" charset="2"/>
                <a:buNone/>
              </a:pPr>
              <a:r>
                <a:rPr lang="en-AU" b="1"/>
                <a:t>OFF</a:t>
              </a:r>
            </a:p>
          </p:txBody>
        </p:sp>
        <p:sp>
          <p:nvSpPr>
            <p:cNvPr id="81" name="Line 33"/>
            <p:cNvSpPr>
              <a:spLocks noChangeShapeType="1"/>
            </p:cNvSpPr>
            <p:nvPr/>
          </p:nvSpPr>
          <p:spPr bwMode="auto">
            <a:xfrm>
              <a:off x="2064" y="1536"/>
              <a:ext cx="0" cy="173"/>
            </a:xfrm>
            <a:prstGeom prst="line">
              <a:avLst/>
            </a:prstGeom>
            <a:noFill/>
            <a:ln w="12700">
              <a:solidFill>
                <a:schemeClr val="tx1"/>
              </a:solidFill>
              <a:round/>
              <a:headEnd/>
              <a:tailEnd/>
            </a:ln>
            <a:effectLst/>
          </p:spPr>
          <p:txBody>
            <a:bodyPr lIns="0" tIns="0" rIns="0" bIns="0"/>
            <a:lstStyle/>
            <a:p>
              <a:endParaRPr lang="en-CA"/>
            </a:p>
          </p:txBody>
        </p:sp>
        <p:sp>
          <p:nvSpPr>
            <p:cNvPr id="82" name="Line 34"/>
            <p:cNvSpPr>
              <a:spLocks noChangeShapeType="1"/>
            </p:cNvSpPr>
            <p:nvPr/>
          </p:nvSpPr>
          <p:spPr bwMode="auto">
            <a:xfrm>
              <a:off x="1824" y="1536"/>
              <a:ext cx="0" cy="173"/>
            </a:xfrm>
            <a:prstGeom prst="line">
              <a:avLst/>
            </a:prstGeom>
            <a:noFill/>
            <a:ln w="12700">
              <a:solidFill>
                <a:schemeClr val="tx1"/>
              </a:solidFill>
              <a:round/>
              <a:headEnd/>
              <a:tailEnd/>
            </a:ln>
            <a:effectLst/>
          </p:spPr>
          <p:txBody>
            <a:bodyPr lIns="0" tIns="0" rIns="0" bIns="0"/>
            <a:lstStyle/>
            <a:p>
              <a:endParaRPr lang="en-CA"/>
            </a:p>
          </p:txBody>
        </p:sp>
        <p:sp>
          <p:nvSpPr>
            <p:cNvPr id="83" name="Line 35"/>
            <p:cNvSpPr>
              <a:spLocks noChangeShapeType="1"/>
            </p:cNvSpPr>
            <p:nvPr/>
          </p:nvSpPr>
          <p:spPr bwMode="auto">
            <a:xfrm>
              <a:off x="2304" y="1536"/>
              <a:ext cx="0" cy="173"/>
            </a:xfrm>
            <a:prstGeom prst="line">
              <a:avLst/>
            </a:prstGeom>
            <a:noFill/>
            <a:ln w="12700">
              <a:solidFill>
                <a:schemeClr val="tx1"/>
              </a:solidFill>
              <a:round/>
              <a:headEnd/>
              <a:tailEnd/>
            </a:ln>
            <a:effectLst/>
          </p:spPr>
          <p:txBody>
            <a:bodyPr lIns="0" tIns="0" rIns="0" bIns="0"/>
            <a:lstStyle/>
            <a:p>
              <a:endParaRPr lang="en-CA"/>
            </a:p>
          </p:txBody>
        </p:sp>
      </p:grpSp>
      <p:grpSp>
        <p:nvGrpSpPr>
          <p:cNvPr id="84" name="Group 29"/>
          <p:cNvGrpSpPr>
            <a:grpSpLocks/>
          </p:cNvGrpSpPr>
          <p:nvPr/>
        </p:nvGrpSpPr>
        <p:grpSpPr bwMode="auto">
          <a:xfrm>
            <a:off x="762000" y="3505200"/>
            <a:ext cx="2489200" cy="274637"/>
            <a:chOff x="1254" y="1536"/>
            <a:chExt cx="1698" cy="173"/>
          </a:xfrm>
        </p:grpSpPr>
        <p:sp>
          <p:nvSpPr>
            <p:cNvPr id="85" name="Text Box 30"/>
            <p:cNvSpPr txBox="1">
              <a:spLocks noChangeArrowheads="1"/>
            </p:cNvSpPr>
            <p:nvPr/>
          </p:nvSpPr>
          <p:spPr bwMode="auto">
            <a:xfrm>
              <a:off x="1254" y="1536"/>
              <a:ext cx="234" cy="173"/>
            </a:xfrm>
            <a:prstGeom prst="rect">
              <a:avLst/>
            </a:prstGeom>
            <a:noFill/>
            <a:ln w="12700">
              <a:noFill/>
              <a:miter lim="800000"/>
              <a:headEnd/>
              <a:tailEnd/>
            </a:ln>
            <a:effectLst/>
          </p:spPr>
          <p:txBody>
            <a:bodyPr wrap="none" lIns="0" tIns="0" rIns="0" bIns="0">
              <a:spAutoFit/>
            </a:bodyPr>
            <a:lstStyle/>
            <a:p>
              <a:pPr algn="r">
                <a:spcAft>
                  <a:spcPct val="50000"/>
                </a:spcAft>
                <a:buClr>
                  <a:schemeClr val="accent1"/>
                </a:buClr>
                <a:buSzPct val="100000"/>
                <a:buFont typeface="Wingdings" pitchFamily="2" charset="2"/>
                <a:buNone/>
              </a:pPr>
              <a:r>
                <a:rPr lang="en-AU" b="1"/>
                <a:t>ON</a:t>
              </a:r>
            </a:p>
          </p:txBody>
        </p:sp>
        <p:cxnSp>
          <p:nvCxnSpPr>
            <p:cNvPr id="86" name="AutoShape 31"/>
            <p:cNvCxnSpPr>
              <a:cxnSpLocks noChangeShapeType="1"/>
              <a:stCxn id="85" idx="3"/>
              <a:endCxn id="87" idx="1"/>
            </p:cNvCxnSpPr>
            <p:nvPr/>
          </p:nvCxnSpPr>
          <p:spPr bwMode="auto">
            <a:xfrm>
              <a:off x="1488" y="1623"/>
              <a:ext cx="1152" cy="0"/>
            </a:xfrm>
            <a:prstGeom prst="straightConnector1">
              <a:avLst/>
            </a:prstGeom>
            <a:noFill/>
            <a:ln w="38100">
              <a:solidFill>
                <a:schemeClr val="tx1"/>
              </a:solidFill>
              <a:round/>
              <a:headEnd type="triangle" w="med" len="med"/>
              <a:tailEnd type="triangle" w="med" len="med"/>
            </a:ln>
            <a:effectLst/>
          </p:spPr>
        </p:cxnSp>
        <p:sp>
          <p:nvSpPr>
            <p:cNvPr id="87" name="Text Box 32"/>
            <p:cNvSpPr txBox="1">
              <a:spLocks noChangeArrowheads="1"/>
            </p:cNvSpPr>
            <p:nvPr/>
          </p:nvSpPr>
          <p:spPr bwMode="auto">
            <a:xfrm>
              <a:off x="2640" y="1536"/>
              <a:ext cx="312" cy="173"/>
            </a:xfrm>
            <a:prstGeom prst="rect">
              <a:avLst/>
            </a:prstGeom>
            <a:noFill/>
            <a:ln w="12700">
              <a:noFill/>
              <a:miter lim="800000"/>
              <a:headEnd/>
              <a:tailEnd/>
            </a:ln>
            <a:effectLst/>
          </p:spPr>
          <p:txBody>
            <a:bodyPr wrap="none" lIns="0" tIns="0" rIns="0" bIns="0">
              <a:spAutoFit/>
            </a:bodyPr>
            <a:lstStyle/>
            <a:p>
              <a:pPr>
                <a:spcAft>
                  <a:spcPct val="50000"/>
                </a:spcAft>
                <a:buClr>
                  <a:schemeClr val="accent1"/>
                </a:buClr>
                <a:buSzPct val="100000"/>
                <a:buFont typeface="Wingdings" pitchFamily="2" charset="2"/>
                <a:buNone/>
              </a:pPr>
              <a:r>
                <a:rPr lang="en-AU" b="1"/>
                <a:t>OFF</a:t>
              </a:r>
            </a:p>
          </p:txBody>
        </p:sp>
        <p:sp>
          <p:nvSpPr>
            <p:cNvPr id="88" name="Line 33"/>
            <p:cNvSpPr>
              <a:spLocks noChangeShapeType="1"/>
            </p:cNvSpPr>
            <p:nvPr/>
          </p:nvSpPr>
          <p:spPr bwMode="auto">
            <a:xfrm>
              <a:off x="2064" y="1536"/>
              <a:ext cx="0" cy="173"/>
            </a:xfrm>
            <a:prstGeom prst="line">
              <a:avLst/>
            </a:prstGeom>
            <a:noFill/>
            <a:ln w="12700">
              <a:solidFill>
                <a:schemeClr val="tx1"/>
              </a:solidFill>
              <a:round/>
              <a:headEnd/>
              <a:tailEnd/>
            </a:ln>
            <a:effectLst/>
          </p:spPr>
          <p:txBody>
            <a:bodyPr lIns="0" tIns="0" rIns="0" bIns="0"/>
            <a:lstStyle/>
            <a:p>
              <a:endParaRPr lang="en-CA"/>
            </a:p>
          </p:txBody>
        </p:sp>
        <p:sp>
          <p:nvSpPr>
            <p:cNvPr id="89" name="Line 34"/>
            <p:cNvSpPr>
              <a:spLocks noChangeShapeType="1"/>
            </p:cNvSpPr>
            <p:nvPr/>
          </p:nvSpPr>
          <p:spPr bwMode="auto">
            <a:xfrm>
              <a:off x="1824" y="1536"/>
              <a:ext cx="0" cy="173"/>
            </a:xfrm>
            <a:prstGeom prst="line">
              <a:avLst/>
            </a:prstGeom>
            <a:noFill/>
            <a:ln w="12700">
              <a:solidFill>
                <a:schemeClr val="tx1"/>
              </a:solidFill>
              <a:round/>
              <a:headEnd/>
              <a:tailEnd/>
            </a:ln>
            <a:effectLst/>
          </p:spPr>
          <p:txBody>
            <a:bodyPr lIns="0" tIns="0" rIns="0" bIns="0"/>
            <a:lstStyle/>
            <a:p>
              <a:endParaRPr lang="en-CA"/>
            </a:p>
          </p:txBody>
        </p:sp>
        <p:sp>
          <p:nvSpPr>
            <p:cNvPr id="90" name="Line 35"/>
            <p:cNvSpPr>
              <a:spLocks noChangeShapeType="1"/>
            </p:cNvSpPr>
            <p:nvPr/>
          </p:nvSpPr>
          <p:spPr bwMode="auto">
            <a:xfrm>
              <a:off x="2304" y="1536"/>
              <a:ext cx="0" cy="173"/>
            </a:xfrm>
            <a:prstGeom prst="line">
              <a:avLst/>
            </a:prstGeom>
            <a:noFill/>
            <a:ln w="12700">
              <a:solidFill>
                <a:schemeClr val="tx1"/>
              </a:solidFill>
              <a:round/>
              <a:headEnd/>
              <a:tailEnd/>
            </a:ln>
            <a:effectLst/>
          </p:spPr>
          <p:txBody>
            <a:bodyPr lIns="0" tIns="0" rIns="0" bIns="0"/>
            <a:lstStyle/>
            <a:p>
              <a:endParaRPr lang="en-CA"/>
            </a:p>
          </p:txBody>
        </p:sp>
      </p:grpSp>
      <p:grpSp>
        <p:nvGrpSpPr>
          <p:cNvPr id="91" name="Group 29"/>
          <p:cNvGrpSpPr>
            <a:grpSpLocks/>
          </p:cNvGrpSpPr>
          <p:nvPr/>
        </p:nvGrpSpPr>
        <p:grpSpPr bwMode="auto">
          <a:xfrm>
            <a:off x="762000" y="4784726"/>
            <a:ext cx="2489200" cy="274637"/>
            <a:chOff x="1254" y="1536"/>
            <a:chExt cx="1698" cy="173"/>
          </a:xfrm>
        </p:grpSpPr>
        <p:sp>
          <p:nvSpPr>
            <p:cNvPr id="92" name="Text Box 30"/>
            <p:cNvSpPr txBox="1">
              <a:spLocks noChangeArrowheads="1"/>
            </p:cNvSpPr>
            <p:nvPr/>
          </p:nvSpPr>
          <p:spPr bwMode="auto">
            <a:xfrm>
              <a:off x="1254" y="1536"/>
              <a:ext cx="234" cy="173"/>
            </a:xfrm>
            <a:prstGeom prst="rect">
              <a:avLst/>
            </a:prstGeom>
            <a:noFill/>
            <a:ln w="12700">
              <a:noFill/>
              <a:miter lim="800000"/>
              <a:headEnd/>
              <a:tailEnd/>
            </a:ln>
            <a:effectLst/>
          </p:spPr>
          <p:txBody>
            <a:bodyPr wrap="none" lIns="0" tIns="0" rIns="0" bIns="0">
              <a:spAutoFit/>
            </a:bodyPr>
            <a:lstStyle/>
            <a:p>
              <a:pPr algn="r">
                <a:spcAft>
                  <a:spcPct val="50000"/>
                </a:spcAft>
                <a:buClr>
                  <a:schemeClr val="accent1"/>
                </a:buClr>
                <a:buSzPct val="100000"/>
                <a:buFont typeface="Wingdings" pitchFamily="2" charset="2"/>
                <a:buNone/>
              </a:pPr>
              <a:r>
                <a:rPr lang="en-AU" b="1"/>
                <a:t>ON</a:t>
              </a:r>
            </a:p>
          </p:txBody>
        </p:sp>
        <p:cxnSp>
          <p:nvCxnSpPr>
            <p:cNvPr id="93" name="AutoShape 31"/>
            <p:cNvCxnSpPr>
              <a:cxnSpLocks noChangeShapeType="1"/>
              <a:stCxn id="92" idx="3"/>
              <a:endCxn id="94" idx="1"/>
            </p:cNvCxnSpPr>
            <p:nvPr/>
          </p:nvCxnSpPr>
          <p:spPr bwMode="auto">
            <a:xfrm>
              <a:off x="1488" y="1623"/>
              <a:ext cx="1152" cy="0"/>
            </a:xfrm>
            <a:prstGeom prst="straightConnector1">
              <a:avLst/>
            </a:prstGeom>
            <a:noFill/>
            <a:ln w="38100">
              <a:solidFill>
                <a:schemeClr val="tx1"/>
              </a:solidFill>
              <a:round/>
              <a:headEnd type="triangle" w="med" len="med"/>
              <a:tailEnd type="triangle" w="med" len="med"/>
            </a:ln>
            <a:effectLst/>
          </p:spPr>
        </p:cxnSp>
        <p:sp>
          <p:nvSpPr>
            <p:cNvPr id="94" name="Text Box 32"/>
            <p:cNvSpPr txBox="1">
              <a:spLocks noChangeArrowheads="1"/>
            </p:cNvSpPr>
            <p:nvPr/>
          </p:nvSpPr>
          <p:spPr bwMode="auto">
            <a:xfrm>
              <a:off x="2640" y="1536"/>
              <a:ext cx="312" cy="173"/>
            </a:xfrm>
            <a:prstGeom prst="rect">
              <a:avLst/>
            </a:prstGeom>
            <a:noFill/>
            <a:ln w="12700">
              <a:noFill/>
              <a:miter lim="800000"/>
              <a:headEnd/>
              <a:tailEnd/>
            </a:ln>
            <a:effectLst/>
          </p:spPr>
          <p:txBody>
            <a:bodyPr wrap="none" lIns="0" tIns="0" rIns="0" bIns="0">
              <a:spAutoFit/>
            </a:bodyPr>
            <a:lstStyle/>
            <a:p>
              <a:pPr>
                <a:spcAft>
                  <a:spcPct val="50000"/>
                </a:spcAft>
                <a:buClr>
                  <a:schemeClr val="accent1"/>
                </a:buClr>
                <a:buSzPct val="100000"/>
                <a:buFont typeface="Wingdings" pitchFamily="2" charset="2"/>
                <a:buNone/>
              </a:pPr>
              <a:r>
                <a:rPr lang="en-AU" b="1"/>
                <a:t>OFF</a:t>
              </a:r>
            </a:p>
          </p:txBody>
        </p:sp>
        <p:sp>
          <p:nvSpPr>
            <p:cNvPr id="95" name="Line 33"/>
            <p:cNvSpPr>
              <a:spLocks noChangeShapeType="1"/>
            </p:cNvSpPr>
            <p:nvPr/>
          </p:nvSpPr>
          <p:spPr bwMode="auto">
            <a:xfrm>
              <a:off x="2064" y="1536"/>
              <a:ext cx="0" cy="173"/>
            </a:xfrm>
            <a:prstGeom prst="line">
              <a:avLst/>
            </a:prstGeom>
            <a:noFill/>
            <a:ln w="12700">
              <a:solidFill>
                <a:schemeClr val="tx1"/>
              </a:solidFill>
              <a:round/>
              <a:headEnd/>
              <a:tailEnd/>
            </a:ln>
            <a:effectLst/>
          </p:spPr>
          <p:txBody>
            <a:bodyPr lIns="0" tIns="0" rIns="0" bIns="0"/>
            <a:lstStyle/>
            <a:p>
              <a:endParaRPr lang="en-CA"/>
            </a:p>
          </p:txBody>
        </p:sp>
        <p:sp>
          <p:nvSpPr>
            <p:cNvPr id="96" name="Line 34"/>
            <p:cNvSpPr>
              <a:spLocks noChangeShapeType="1"/>
            </p:cNvSpPr>
            <p:nvPr/>
          </p:nvSpPr>
          <p:spPr bwMode="auto">
            <a:xfrm>
              <a:off x="1824" y="1536"/>
              <a:ext cx="0" cy="173"/>
            </a:xfrm>
            <a:prstGeom prst="line">
              <a:avLst/>
            </a:prstGeom>
            <a:noFill/>
            <a:ln w="12700">
              <a:solidFill>
                <a:schemeClr val="tx1"/>
              </a:solidFill>
              <a:round/>
              <a:headEnd/>
              <a:tailEnd/>
            </a:ln>
            <a:effectLst/>
          </p:spPr>
          <p:txBody>
            <a:bodyPr lIns="0" tIns="0" rIns="0" bIns="0"/>
            <a:lstStyle/>
            <a:p>
              <a:endParaRPr lang="en-CA"/>
            </a:p>
          </p:txBody>
        </p:sp>
        <p:sp>
          <p:nvSpPr>
            <p:cNvPr id="97" name="Line 35"/>
            <p:cNvSpPr>
              <a:spLocks noChangeShapeType="1"/>
            </p:cNvSpPr>
            <p:nvPr/>
          </p:nvSpPr>
          <p:spPr bwMode="auto">
            <a:xfrm>
              <a:off x="2304" y="1536"/>
              <a:ext cx="0" cy="173"/>
            </a:xfrm>
            <a:prstGeom prst="line">
              <a:avLst/>
            </a:prstGeom>
            <a:noFill/>
            <a:ln w="12700">
              <a:solidFill>
                <a:schemeClr val="tx1"/>
              </a:solidFill>
              <a:round/>
              <a:headEnd/>
              <a:tailEnd/>
            </a:ln>
            <a:effectLst/>
          </p:spPr>
          <p:txBody>
            <a:bodyPr lIns="0" tIns="0" rIns="0" bIns="0"/>
            <a:lstStyle/>
            <a:p>
              <a:endParaRPr lang="en-CA"/>
            </a:p>
          </p:txBody>
        </p:sp>
      </p:grpSp>
      <p:grpSp>
        <p:nvGrpSpPr>
          <p:cNvPr id="98" name="Group 29"/>
          <p:cNvGrpSpPr>
            <a:grpSpLocks/>
          </p:cNvGrpSpPr>
          <p:nvPr/>
        </p:nvGrpSpPr>
        <p:grpSpPr bwMode="auto">
          <a:xfrm>
            <a:off x="762000" y="5287963"/>
            <a:ext cx="2489200" cy="274637"/>
            <a:chOff x="1254" y="1536"/>
            <a:chExt cx="1698" cy="173"/>
          </a:xfrm>
        </p:grpSpPr>
        <p:sp>
          <p:nvSpPr>
            <p:cNvPr id="99" name="Text Box 30"/>
            <p:cNvSpPr txBox="1">
              <a:spLocks noChangeArrowheads="1"/>
            </p:cNvSpPr>
            <p:nvPr/>
          </p:nvSpPr>
          <p:spPr bwMode="auto">
            <a:xfrm>
              <a:off x="1254" y="1536"/>
              <a:ext cx="234" cy="173"/>
            </a:xfrm>
            <a:prstGeom prst="rect">
              <a:avLst/>
            </a:prstGeom>
            <a:noFill/>
            <a:ln w="12700">
              <a:noFill/>
              <a:miter lim="800000"/>
              <a:headEnd/>
              <a:tailEnd/>
            </a:ln>
            <a:effectLst/>
          </p:spPr>
          <p:txBody>
            <a:bodyPr wrap="none" lIns="0" tIns="0" rIns="0" bIns="0">
              <a:spAutoFit/>
            </a:bodyPr>
            <a:lstStyle/>
            <a:p>
              <a:pPr algn="r">
                <a:spcAft>
                  <a:spcPct val="50000"/>
                </a:spcAft>
                <a:buClr>
                  <a:schemeClr val="accent1"/>
                </a:buClr>
                <a:buSzPct val="100000"/>
                <a:buFont typeface="Wingdings" pitchFamily="2" charset="2"/>
                <a:buNone/>
              </a:pPr>
              <a:r>
                <a:rPr lang="en-AU" b="1"/>
                <a:t>ON</a:t>
              </a:r>
            </a:p>
          </p:txBody>
        </p:sp>
        <p:cxnSp>
          <p:nvCxnSpPr>
            <p:cNvPr id="100" name="AutoShape 31"/>
            <p:cNvCxnSpPr>
              <a:cxnSpLocks noChangeShapeType="1"/>
              <a:stCxn id="99" idx="3"/>
              <a:endCxn id="101" idx="1"/>
            </p:cNvCxnSpPr>
            <p:nvPr/>
          </p:nvCxnSpPr>
          <p:spPr bwMode="auto">
            <a:xfrm>
              <a:off x="1488" y="1623"/>
              <a:ext cx="1152" cy="0"/>
            </a:xfrm>
            <a:prstGeom prst="straightConnector1">
              <a:avLst/>
            </a:prstGeom>
            <a:noFill/>
            <a:ln w="38100">
              <a:solidFill>
                <a:schemeClr val="tx1"/>
              </a:solidFill>
              <a:round/>
              <a:headEnd type="triangle" w="med" len="med"/>
              <a:tailEnd type="triangle" w="med" len="med"/>
            </a:ln>
            <a:effectLst/>
          </p:spPr>
        </p:cxnSp>
        <p:sp>
          <p:nvSpPr>
            <p:cNvPr id="101" name="Text Box 32"/>
            <p:cNvSpPr txBox="1">
              <a:spLocks noChangeArrowheads="1"/>
            </p:cNvSpPr>
            <p:nvPr/>
          </p:nvSpPr>
          <p:spPr bwMode="auto">
            <a:xfrm>
              <a:off x="2640" y="1536"/>
              <a:ext cx="312" cy="173"/>
            </a:xfrm>
            <a:prstGeom prst="rect">
              <a:avLst/>
            </a:prstGeom>
            <a:noFill/>
            <a:ln w="12700">
              <a:noFill/>
              <a:miter lim="800000"/>
              <a:headEnd/>
              <a:tailEnd/>
            </a:ln>
            <a:effectLst/>
          </p:spPr>
          <p:txBody>
            <a:bodyPr wrap="none" lIns="0" tIns="0" rIns="0" bIns="0">
              <a:spAutoFit/>
            </a:bodyPr>
            <a:lstStyle/>
            <a:p>
              <a:pPr>
                <a:spcAft>
                  <a:spcPct val="50000"/>
                </a:spcAft>
                <a:buClr>
                  <a:schemeClr val="accent1"/>
                </a:buClr>
                <a:buSzPct val="100000"/>
                <a:buFont typeface="Wingdings" pitchFamily="2" charset="2"/>
                <a:buNone/>
              </a:pPr>
              <a:r>
                <a:rPr lang="en-AU" b="1"/>
                <a:t>OFF</a:t>
              </a:r>
            </a:p>
          </p:txBody>
        </p:sp>
        <p:sp>
          <p:nvSpPr>
            <p:cNvPr id="102" name="Line 33"/>
            <p:cNvSpPr>
              <a:spLocks noChangeShapeType="1"/>
            </p:cNvSpPr>
            <p:nvPr/>
          </p:nvSpPr>
          <p:spPr bwMode="auto">
            <a:xfrm>
              <a:off x="2064" y="1536"/>
              <a:ext cx="0" cy="173"/>
            </a:xfrm>
            <a:prstGeom prst="line">
              <a:avLst/>
            </a:prstGeom>
            <a:noFill/>
            <a:ln w="12700">
              <a:solidFill>
                <a:schemeClr val="tx1"/>
              </a:solidFill>
              <a:round/>
              <a:headEnd/>
              <a:tailEnd/>
            </a:ln>
            <a:effectLst/>
          </p:spPr>
          <p:txBody>
            <a:bodyPr lIns="0" tIns="0" rIns="0" bIns="0"/>
            <a:lstStyle/>
            <a:p>
              <a:endParaRPr lang="en-CA"/>
            </a:p>
          </p:txBody>
        </p:sp>
        <p:sp>
          <p:nvSpPr>
            <p:cNvPr id="103" name="Line 34"/>
            <p:cNvSpPr>
              <a:spLocks noChangeShapeType="1"/>
            </p:cNvSpPr>
            <p:nvPr/>
          </p:nvSpPr>
          <p:spPr bwMode="auto">
            <a:xfrm>
              <a:off x="1824" y="1536"/>
              <a:ext cx="0" cy="173"/>
            </a:xfrm>
            <a:prstGeom prst="line">
              <a:avLst/>
            </a:prstGeom>
            <a:noFill/>
            <a:ln w="12700">
              <a:solidFill>
                <a:schemeClr val="tx1"/>
              </a:solidFill>
              <a:round/>
              <a:headEnd/>
              <a:tailEnd/>
            </a:ln>
            <a:effectLst/>
          </p:spPr>
          <p:txBody>
            <a:bodyPr lIns="0" tIns="0" rIns="0" bIns="0"/>
            <a:lstStyle/>
            <a:p>
              <a:endParaRPr lang="en-CA"/>
            </a:p>
          </p:txBody>
        </p:sp>
        <p:sp>
          <p:nvSpPr>
            <p:cNvPr id="104" name="Line 35"/>
            <p:cNvSpPr>
              <a:spLocks noChangeShapeType="1"/>
            </p:cNvSpPr>
            <p:nvPr/>
          </p:nvSpPr>
          <p:spPr bwMode="auto">
            <a:xfrm>
              <a:off x="2304" y="1536"/>
              <a:ext cx="0" cy="173"/>
            </a:xfrm>
            <a:prstGeom prst="line">
              <a:avLst/>
            </a:prstGeom>
            <a:noFill/>
            <a:ln w="12700">
              <a:solidFill>
                <a:schemeClr val="tx1"/>
              </a:solidFill>
              <a:round/>
              <a:headEnd/>
              <a:tailEnd/>
            </a:ln>
            <a:effectLst/>
          </p:spPr>
          <p:txBody>
            <a:bodyPr lIns="0" tIns="0" rIns="0" bIns="0"/>
            <a:lstStyle/>
            <a:p>
              <a:endParaRPr lang="en-CA"/>
            </a:p>
          </p:txBody>
        </p:sp>
      </p:grpSp>
      <p:grpSp>
        <p:nvGrpSpPr>
          <p:cNvPr id="105" name="Group 29"/>
          <p:cNvGrpSpPr>
            <a:grpSpLocks/>
          </p:cNvGrpSpPr>
          <p:nvPr/>
        </p:nvGrpSpPr>
        <p:grpSpPr bwMode="auto">
          <a:xfrm>
            <a:off x="762000" y="5745163"/>
            <a:ext cx="2489200" cy="274637"/>
            <a:chOff x="1254" y="1536"/>
            <a:chExt cx="1698" cy="173"/>
          </a:xfrm>
        </p:grpSpPr>
        <p:sp>
          <p:nvSpPr>
            <p:cNvPr id="106" name="Text Box 30"/>
            <p:cNvSpPr txBox="1">
              <a:spLocks noChangeArrowheads="1"/>
            </p:cNvSpPr>
            <p:nvPr/>
          </p:nvSpPr>
          <p:spPr bwMode="auto">
            <a:xfrm>
              <a:off x="1254" y="1536"/>
              <a:ext cx="234" cy="173"/>
            </a:xfrm>
            <a:prstGeom prst="rect">
              <a:avLst/>
            </a:prstGeom>
            <a:noFill/>
            <a:ln w="12700">
              <a:noFill/>
              <a:miter lim="800000"/>
              <a:headEnd/>
              <a:tailEnd/>
            </a:ln>
            <a:effectLst/>
          </p:spPr>
          <p:txBody>
            <a:bodyPr wrap="none" lIns="0" tIns="0" rIns="0" bIns="0">
              <a:spAutoFit/>
            </a:bodyPr>
            <a:lstStyle/>
            <a:p>
              <a:pPr algn="r">
                <a:spcAft>
                  <a:spcPct val="50000"/>
                </a:spcAft>
                <a:buClr>
                  <a:schemeClr val="accent1"/>
                </a:buClr>
                <a:buSzPct val="100000"/>
                <a:buFont typeface="Wingdings" pitchFamily="2" charset="2"/>
                <a:buNone/>
              </a:pPr>
              <a:r>
                <a:rPr lang="en-AU" b="1"/>
                <a:t>ON</a:t>
              </a:r>
            </a:p>
          </p:txBody>
        </p:sp>
        <p:cxnSp>
          <p:nvCxnSpPr>
            <p:cNvPr id="107" name="AutoShape 31"/>
            <p:cNvCxnSpPr>
              <a:cxnSpLocks noChangeShapeType="1"/>
              <a:stCxn id="106" idx="3"/>
              <a:endCxn id="108" idx="1"/>
            </p:cNvCxnSpPr>
            <p:nvPr/>
          </p:nvCxnSpPr>
          <p:spPr bwMode="auto">
            <a:xfrm>
              <a:off x="1488" y="1623"/>
              <a:ext cx="1152" cy="0"/>
            </a:xfrm>
            <a:prstGeom prst="straightConnector1">
              <a:avLst/>
            </a:prstGeom>
            <a:noFill/>
            <a:ln w="38100">
              <a:solidFill>
                <a:schemeClr val="tx1"/>
              </a:solidFill>
              <a:round/>
              <a:headEnd type="triangle" w="med" len="med"/>
              <a:tailEnd type="triangle" w="med" len="med"/>
            </a:ln>
            <a:effectLst/>
          </p:spPr>
        </p:cxnSp>
        <p:sp>
          <p:nvSpPr>
            <p:cNvPr id="108" name="Text Box 32"/>
            <p:cNvSpPr txBox="1">
              <a:spLocks noChangeArrowheads="1"/>
            </p:cNvSpPr>
            <p:nvPr/>
          </p:nvSpPr>
          <p:spPr bwMode="auto">
            <a:xfrm>
              <a:off x="2640" y="1536"/>
              <a:ext cx="312" cy="173"/>
            </a:xfrm>
            <a:prstGeom prst="rect">
              <a:avLst/>
            </a:prstGeom>
            <a:noFill/>
            <a:ln w="12700">
              <a:noFill/>
              <a:miter lim="800000"/>
              <a:headEnd/>
              <a:tailEnd/>
            </a:ln>
            <a:effectLst/>
          </p:spPr>
          <p:txBody>
            <a:bodyPr wrap="none" lIns="0" tIns="0" rIns="0" bIns="0">
              <a:spAutoFit/>
            </a:bodyPr>
            <a:lstStyle/>
            <a:p>
              <a:pPr>
                <a:spcAft>
                  <a:spcPct val="50000"/>
                </a:spcAft>
                <a:buClr>
                  <a:schemeClr val="accent1"/>
                </a:buClr>
                <a:buSzPct val="100000"/>
                <a:buFont typeface="Wingdings" pitchFamily="2" charset="2"/>
                <a:buNone/>
              </a:pPr>
              <a:r>
                <a:rPr lang="en-AU" b="1"/>
                <a:t>OFF</a:t>
              </a:r>
            </a:p>
          </p:txBody>
        </p:sp>
        <p:sp>
          <p:nvSpPr>
            <p:cNvPr id="109" name="Line 33"/>
            <p:cNvSpPr>
              <a:spLocks noChangeShapeType="1"/>
            </p:cNvSpPr>
            <p:nvPr/>
          </p:nvSpPr>
          <p:spPr bwMode="auto">
            <a:xfrm>
              <a:off x="2064" y="1536"/>
              <a:ext cx="0" cy="173"/>
            </a:xfrm>
            <a:prstGeom prst="line">
              <a:avLst/>
            </a:prstGeom>
            <a:noFill/>
            <a:ln w="12700">
              <a:solidFill>
                <a:schemeClr val="tx1"/>
              </a:solidFill>
              <a:round/>
              <a:headEnd/>
              <a:tailEnd/>
            </a:ln>
            <a:effectLst/>
          </p:spPr>
          <p:txBody>
            <a:bodyPr lIns="0" tIns="0" rIns="0" bIns="0"/>
            <a:lstStyle/>
            <a:p>
              <a:endParaRPr lang="en-CA"/>
            </a:p>
          </p:txBody>
        </p:sp>
        <p:sp>
          <p:nvSpPr>
            <p:cNvPr id="110" name="Line 34"/>
            <p:cNvSpPr>
              <a:spLocks noChangeShapeType="1"/>
            </p:cNvSpPr>
            <p:nvPr/>
          </p:nvSpPr>
          <p:spPr bwMode="auto">
            <a:xfrm>
              <a:off x="1824" y="1536"/>
              <a:ext cx="0" cy="173"/>
            </a:xfrm>
            <a:prstGeom prst="line">
              <a:avLst/>
            </a:prstGeom>
            <a:noFill/>
            <a:ln w="12700">
              <a:solidFill>
                <a:schemeClr val="tx1"/>
              </a:solidFill>
              <a:round/>
              <a:headEnd/>
              <a:tailEnd/>
            </a:ln>
            <a:effectLst/>
          </p:spPr>
          <p:txBody>
            <a:bodyPr lIns="0" tIns="0" rIns="0" bIns="0"/>
            <a:lstStyle/>
            <a:p>
              <a:endParaRPr lang="en-CA"/>
            </a:p>
          </p:txBody>
        </p:sp>
        <p:sp>
          <p:nvSpPr>
            <p:cNvPr id="111" name="Line 35"/>
            <p:cNvSpPr>
              <a:spLocks noChangeShapeType="1"/>
            </p:cNvSpPr>
            <p:nvPr/>
          </p:nvSpPr>
          <p:spPr bwMode="auto">
            <a:xfrm>
              <a:off x="2304" y="1536"/>
              <a:ext cx="0" cy="173"/>
            </a:xfrm>
            <a:prstGeom prst="line">
              <a:avLst/>
            </a:prstGeom>
            <a:noFill/>
            <a:ln w="12700">
              <a:solidFill>
                <a:schemeClr val="tx1"/>
              </a:solidFill>
              <a:round/>
              <a:headEnd/>
              <a:tailEnd/>
            </a:ln>
            <a:effectLst/>
          </p:spPr>
          <p:txBody>
            <a:bodyPr lIns="0" tIns="0" rIns="0" bIns="0"/>
            <a:lstStyle/>
            <a:p>
              <a:endParaRPr lang="en-CA"/>
            </a:p>
          </p:txBody>
        </p:sp>
      </p:grpSp>
      <p:grpSp>
        <p:nvGrpSpPr>
          <p:cNvPr id="112" name="Group 29"/>
          <p:cNvGrpSpPr>
            <a:grpSpLocks/>
          </p:cNvGrpSpPr>
          <p:nvPr/>
        </p:nvGrpSpPr>
        <p:grpSpPr bwMode="auto">
          <a:xfrm>
            <a:off x="762000" y="6202363"/>
            <a:ext cx="2489200" cy="274637"/>
            <a:chOff x="1254" y="1536"/>
            <a:chExt cx="1698" cy="173"/>
          </a:xfrm>
        </p:grpSpPr>
        <p:sp>
          <p:nvSpPr>
            <p:cNvPr id="113" name="Text Box 30"/>
            <p:cNvSpPr txBox="1">
              <a:spLocks noChangeArrowheads="1"/>
            </p:cNvSpPr>
            <p:nvPr/>
          </p:nvSpPr>
          <p:spPr bwMode="auto">
            <a:xfrm>
              <a:off x="1254" y="1536"/>
              <a:ext cx="234" cy="173"/>
            </a:xfrm>
            <a:prstGeom prst="rect">
              <a:avLst/>
            </a:prstGeom>
            <a:noFill/>
            <a:ln w="12700">
              <a:noFill/>
              <a:miter lim="800000"/>
              <a:headEnd/>
              <a:tailEnd/>
            </a:ln>
            <a:effectLst/>
          </p:spPr>
          <p:txBody>
            <a:bodyPr wrap="none" lIns="0" tIns="0" rIns="0" bIns="0">
              <a:spAutoFit/>
            </a:bodyPr>
            <a:lstStyle/>
            <a:p>
              <a:pPr algn="r">
                <a:spcAft>
                  <a:spcPct val="50000"/>
                </a:spcAft>
                <a:buClr>
                  <a:schemeClr val="accent1"/>
                </a:buClr>
                <a:buSzPct val="100000"/>
                <a:buFont typeface="Wingdings" pitchFamily="2" charset="2"/>
                <a:buNone/>
              </a:pPr>
              <a:r>
                <a:rPr lang="en-AU" b="1"/>
                <a:t>ON</a:t>
              </a:r>
            </a:p>
          </p:txBody>
        </p:sp>
        <p:cxnSp>
          <p:nvCxnSpPr>
            <p:cNvPr id="114" name="AutoShape 31"/>
            <p:cNvCxnSpPr>
              <a:cxnSpLocks noChangeShapeType="1"/>
              <a:stCxn id="113" idx="3"/>
              <a:endCxn id="115" idx="1"/>
            </p:cNvCxnSpPr>
            <p:nvPr/>
          </p:nvCxnSpPr>
          <p:spPr bwMode="auto">
            <a:xfrm>
              <a:off x="1488" y="1623"/>
              <a:ext cx="1152" cy="0"/>
            </a:xfrm>
            <a:prstGeom prst="straightConnector1">
              <a:avLst/>
            </a:prstGeom>
            <a:noFill/>
            <a:ln w="38100">
              <a:solidFill>
                <a:schemeClr val="tx1"/>
              </a:solidFill>
              <a:round/>
              <a:headEnd type="triangle" w="med" len="med"/>
              <a:tailEnd type="triangle" w="med" len="med"/>
            </a:ln>
            <a:effectLst/>
          </p:spPr>
        </p:cxnSp>
        <p:sp>
          <p:nvSpPr>
            <p:cNvPr id="115" name="Text Box 32"/>
            <p:cNvSpPr txBox="1">
              <a:spLocks noChangeArrowheads="1"/>
            </p:cNvSpPr>
            <p:nvPr/>
          </p:nvSpPr>
          <p:spPr bwMode="auto">
            <a:xfrm>
              <a:off x="2640" y="1536"/>
              <a:ext cx="312" cy="173"/>
            </a:xfrm>
            <a:prstGeom prst="rect">
              <a:avLst/>
            </a:prstGeom>
            <a:noFill/>
            <a:ln w="12700">
              <a:noFill/>
              <a:miter lim="800000"/>
              <a:headEnd/>
              <a:tailEnd/>
            </a:ln>
            <a:effectLst/>
          </p:spPr>
          <p:txBody>
            <a:bodyPr wrap="none" lIns="0" tIns="0" rIns="0" bIns="0">
              <a:spAutoFit/>
            </a:bodyPr>
            <a:lstStyle/>
            <a:p>
              <a:pPr>
                <a:spcAft>
                  <a:spcPct val="50000"/>
                </a:spcAft>
                <a:buClr>
                  <a:schemeClr val="accent1"/>
                </a:buClr>
                <a:buSzPct val="100000"/>
                <a:buFont typeface="Wingdings" pitchFamily="2" charset="2"/>
                <a:buNone/>
              </a:pPr>
              <a:r>
                <a:rPr lang="en-AU" b="1"/>
                <a:t>OFF</a:t>
              </a:r>
            </a:p>
          </p:txBody>
        </p:sp>
        <p:sp>
          <p:nvSpPr>
            <p:cNvPr id="116" name="Line 33"/>
            <p:cNvSpPr>
              <a:spLocks noChangeShapeType="1"/>
            </p:cNvSpPr>
            <p:nvPr/>
          </p:nvSpPr>
          <p:spPr bwMode="auto">
            <a:xfrm>
              <a:off x="2064" y="1536"/>
              <a:ext cx="0" cy="173"/>
            </a:xfrm>
            <a:prstGeom prst="line">
              <a:avLst/>
            </a:prstGeom>
            <a:noFill/>
            <a:ln w="12700">
              <a:solidFill>
                <a:schemeClr val="tx1"/>
              </a:solidFill>
              <a:round/>
              <a:headEnd/>
              <a:tailEnd/>
            </a:ln>
            <a:effectLst/>
          </p:spPr>
          <p:txBody>
            <a:bodyPr lIns="0" tIns="0" rIns="0" bIns="0"/>
            <a:lstStyle/>
            <a:p>
              <a:endParaRPr lang="en-CA"/>
            </a:p>
          </p:txBody>
        </p:sp>
        <p:sp>
          <p:nvSpPr>
            <p:cNvPr id="117" name="Line 34"/>
            <p:cNvSpPr>
              <a:spLocks noChangeShapeType="1"/>
            </p:cNvSpPr>
            <p:nvPr/>
          </p:nvSpPr>
          <p:spPr bwMode="auto">
            <a:xfrm>
              <a:off x="1824" y="1536"/>
              <a:ext cx="0" cy="173"/>
            </a:xfrm>
            <a:prstGeom prst="line">
              <a:avLst/>
            </a:prstGeom>
            <a:noFill/>
            <a:ln w="12700">
              <a:solidFill>
                <a:schemeClr val="tx1"/>
              </a:solidFill>
              <a:round/>
              <a:headEnd/>
              <a:tailEnd/>
            </a:ln>
            <a:effectLst/>
          </p:spPr>
          <p:txBody>
            <a:bodyPr lIns="0" tIns="0" rIns="0" bIns="0"/>
            <a:lstStyle/>
            <a:p>
              <a:endParaRPr lang="en-CA"/>
            </a:p>
          </p:txBody>
        </p:sp>
        <p:sp>
          <p:nvSpPr>
            <p:cNvPr id="118" name="Line 35"/>
            <p:cNvSpPr>
              <a:spLocks noChangeShapeType="1"/>
            </p:cNvSpPr>
            <p:nvPr/>
          </p:nvSpPr>
          <p:spPr bwMode="auto">
            <a:xfrm>
              <a:off x="2304" y="1536"/>
              <a:ext cx="0" cy="173"/>
            </a:xfrm>
            <a:prstGeom prst="line">
              <a:avLst/>
            </a:prstGeom>
            <a:noFill/>
            <a:ln w="12700">
              <a:solidFill>
                <a:schemeClr val="tx1"/>
              </a:solidFill>
              <a:round/>
              <a:headEnd/>
              <a:tailEnd/>
            </a:ln>
            <a:effectLst/>
          </p:spPr>
          <p:txBody>
            <a:bodyPr lIns="0" tIns="0" rIns="0" bIns="0"/>
            <a:lstStyle/>
            <a:p>
              <a:endParaRPr lang="en-CA"/>
            </a:p>
          </p:txBody>
        </p:sp>
      </p:grpSp>
      <p:sp>
        <p:nvSpPr>
          <p:cNvPr id="120" name="Oval 119"/>
          <p:cNvSpPr/>
          <p:nvPr/>
        </p:nvSpPr>
        <p:spPr>
          <a:xfrm>
            <a:off x="1288332" y="2039721"/>
            <a:ext cx="228600" cy="457200"/>
          </a:xfrm>
          <a:prstGeom prst="ellipse">
            <a:avLst/>
          </a:prstGeom>
          <a:solidFill>
            <a:schemeClr val="tx1">
              <a:lumMod val="50000"/>
              <a:lumOff val="5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21" name="Oval 120"/>
          <p:cNvSpPr/>
          <p:nvPr/>
        </p:nvSpPr>
        <p:spPr>
          <a:xfrm>
            <a:off x="2421884" y="2514600"/>
            <a:ext cx="228600" cy="457200"/>
          </a:xfrm>
          <a:prstGeom prst="ellipse">
            <a:avLst/>
          </a:prstGeom>
          <a:solidFill>
            <a:schemeClr val="tx1">
              <a:lumMod val="50000"/>
              <a:lumOff val="5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22" name="Oval 121"/>
          <p:cNvSpPr/>
          <p:nvPr/>
        </p:nvSpPr>
        <p:spPr>
          <a:xfrm>
            <a:off x="1615549" y="2919412"/>
            <a:ext cx="228600" cy="457200"/>
          </a:xfrm>
          <a:prstGeom prst="ellipse">
            <a:avLst/>
          </a:prstGeom>
          <a:solidFill>
            <a:schemeClr val="tx1">
              <a:lumMod val="50000"/>
              <a:lumOff val="5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23" name="Oval 122"/>
          <p:cNvSpPr/>
          <p:nvPr/>
        </p:nvSpPr>
        <p:spPr>
          <a:xfrm>
            <a:off x="2038350" y="3411539"/>
            <a:ext cx="228600" cy="457200"/>
          </a:xfrm>
          <a:prstGeom prst="ellipse">
            <a:avLst/>
          </a:prstGeom>
          <a:solidFill>
            <a:schemeClr val="tx1">
              <a:lumMod val="50000"/>
              <a:lumOff val="5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24" name="Oval 123"/>
          <p:cNvSpPr/>
          <p:nvPr/>
        </p:nvSpPr>
        <p:spPr>
          <a:xfrm>
            <a:off x="1615819" y="4700152"/>
            <a:ext cx="228600" cy="457200"/>
          </a:xfrm>
          <a:prstGeom prst="ellipse">
            <a:avLst/>
          </a:prstGeom>
          <a:solidFill>
            <a:schemeClr val="tx1">
              <a:lumMod val="50000"/>
              <a:lumOff val="5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25" name="Oval 124"/>
          <p:cNvSpPr/>
          <p:nvPr/>
        </p:nvSpPr>
        <p:spPr>
          <a:xfrm>
            <a:off x="1291429" y="5237599"/>
            <a:ext cx="228600" cy="457200"/>
          </a:xfrm>
          <a:prstGeom prst="ellipse">
            <a:avLst/>
          </a:prstGeom>
          <a:solidFill>
            <a:schemeClr val="tx1">
              <a:lumMod val="50000"/>
              <a:lumOff val="5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26" name="Oval 125"/>
          <p:cNvSpPr/>
          <p:nvPr/>
        </p:nvSpPr>
        <p:spPr>
          <a:xfrm>
            <a:off x="1999197" y="5638799"/>
            <a:ext cx="228600" cy="457200"/>
          </a:xfrm>
          <a:prstGeom prst="ellipse">
            <a:avLst/>
          </a:prstGeom>
          <a:solidFill>
            <a:schemeClr val="tx1">
              <a:lumMod val="50000"/>
              <a:lumOff val="5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27" name="Oval 126"/>
          <p:cNvSpPr/>
          <p:nvPr/>
        </p:nvSpPr>
        <p:spPr>
          <a:xfrm>
            <a:off x="2377459" y="6096000"/>
            <a:ext cx="228600" cy="457200"/>
          </a:xfrm>
          <a:prstGeom prst="ellipse">
            <a:avLst/>
          </a:prstGeom>
          <a:solidFill>
            <a:schemeClr val="tx1">
              <a:lumMod val="50000"/>
              <a:lumOff val="5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The first release</a:t>
            </a:r>
            <a:endParaRPr lang="en-CA" dirty="0"/>
          </a:p>
        </p:txBody>
      </p:sp>
      <p:sp>
        <p:nvSpPr>
          <p:cNvPr id="18" name="TextBox 17"/>
          <p:cNvSpPr txBox="1"/>
          <p:nvPr/>
        </p:nvSpPr>
        <p:spPr>
          <a:xfrm>
            <a:off x="1383190" y="4114800"/>
            <a:ext cx="5043688" cy="1938992"/>
          </a:xfrm>
          <a:prstGeom prst="rect">
            <a:avLst/>
          </a:prstGeom>
          <a:noFill/>
        </p:spPr>
        <p:txBody>
          <a:bodyPr wrap="none" rtlCol="0">
            <a:spAutoFit/>
          </a:bodyPr>
          <a:lstStyle/>
          <a:p>
            <a:r>
              <a:rPr lang="en-CA" sz="4000" dirty="0" smtClean="0">
                <a:latin typeface="Calibri Bold" pitchFamily="34" charset="0"/>
                <a:cs typeface="Calibri Bold" pitchFamily="34" charset="0"/>
              </a:rPr>
              <a:t>3 people, </a:t>
            </a:r>
            <a:r>
              <a:rPr lang="en-CA" sz="4000" dirty="0">
                <a:latin typeface="Calibri Bold" pitchFamily="34" charset="0"/>
                <a:cs typeface="Calibri Bold" pitchFamily="34" charset="0"/>
              </a:rPr>
              <a:t>2</a:t>
            </a:r>
            <a:r>
              <a:rPr lang="en-CA" sz="4000" dirty="0" smtClean="0">
                <a:latin typeface="Calibri Bold" pitchFamily="34" charset="0"/>
                <a:cs typeface="Calibri Bold" pitchFamily="34" charset="0"/>
              </a:rPr>
              <a:t> weeks, $</a:t>
            </a:r>
            <a:r>
              <a:rPr lang="en-CA" sz="4000" dirty="0" smtClean="0">
                <a:latin typeface="Calibri Bold" pitchFamily="34" charset="0"/>
                <a:cs typeface="Calibri Bold" pitchFamily="34" charset="0"/>
              </a:rPr>
              <a:t>6</a:t>
            </a:r>
            <a:r>
              <a:rPr lang="en-CA" sz="4000" dirty="0" smtClean="0">
                <a:latin typeface="Calibri Bold" pitchFamily="34" charset="0"/>
                <a:cs typeface="Calibri Bold" pitchFamily="34" charset="0"/>
              </a:rPr>
              <a:t>K</a:t>
            </a:r>
            <a:br>
              <a:rPr lang="en-CA" sz="4000" dirty="0" smtClean="0">
                <a:latin typeface="Calibri Bold" pitchFamily="34" charset="0"/>
                <a:cs typeface="Calibri Bold" pitchFamily="34" charset="0"/>
              </a:rPr>
            </a:br>
            <a:r>
              <a:rPr lang="en-CA" sz="4000" dirty="0" smtClean="0">
                <a:latin typeface="Calibri Bold" pitchFamily="34" charset="0"/>
                <a:cs typeface="Calibri Bold" pitchFamily="34" charset="0"/>
              </a:rPr>
              <a:t/>
            </a:r>
            <a:br>
              <a:rPr lang="en-CA" sz="4000" dirty="0" smtClean="0">
                <a:latin typeface="Calibri Bold" pitchFamily="34" charset="0"/>
                <a:cs typeface="Calibri Bold" pitchFamily="34" charset="0"/>
              </a:rPr>
            </a:br>
            <a:r>
              <a:rPr lang="en-CA" sz="4000" dirty="0" smtClean="0">
                <a:latin typeface="Calibri Bold" pitchFamily="34" charset="0"/>
                <a:cs typeface="Calibri Bold" pitchFamily="34" charset="0"/>
              </a:rPr>
              <a:t>(60 hrs x $100 hr)</a:t>
            </a:r>
            <a:endParaRPr lang="en-CA" sz="4000" dirty="0">
              <a:latin typeface="Calibri Bold" pitchFamily="34" charset="0"/>
              <a:cs typeface="Calibri Bold" pitchFamily="34" charset="0"/>
            </a:endParaRPr>
          </a:p>
        </p:txBody>
      </p:sp>
      <p:sp>
        <p:nvSpPr>
          <p:cNvPr id="30" name="Chevron 29"/>
          <p:cNvSpPr/>
          <p:nvPr/>
        </p:nvSpPr>
        <p:spPr>
          <a:xfrm>
            <a:off x="1667661" y="3056751"/>
            <a:ext cx="6172200" cy="68580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chemeClr val="tx1"/>
              </a:solidFill>
            </a:endParaRPr>
          </a:p>
        </p:txBody>
      </p:sp>
      <p:sp>
        <p:nvSpPr>
          <p:cNvPr id="31" name="Pentagon 30"/>
          <p:cNvSpPr/>
          <p:nvPr/>
        </p:nvSpPr>
        <p:spPr>
          <a:xfrm rot="5400000">
            <a:off x="3496461" y="2751951"/>
            <a:ext cx="838200" cy="228600"/>
          </a:xfrm>
          <a:prstGeom prst="homePlate">
            <a:avLst/>
          </a:prstGeom>
          <a:solidFill>
            <a:schemeClr val="accent3">
              <a:lumMod val="75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2" name="Pentagon 31"/>
          <p:cNvSpPr/>
          <p:nvPr/>
        </p:nvSpPr>
        <p:spPr>
          <a:xfrm rot="5400000">
            <a:off x="5477661" y="2751951"/>
            <a:ext cx="838200" cy="228600"/>
          </a:xfrm>
          <a:prstGeom prst="homePlate">
            <a:avLst/>
          </a:prstGeom>
          <a:solidFill>
            <a:schemeClr val="accent3">
              <a:lumMod val="75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3" name="Pentagon 32"/>
          <p:cNvSpPr/>
          <p:nvPr/>
        </p:nvSpPr>
        <p:spPr>
          <a:xfrm rot="5400000">
            <a:off x="7458861" y="2751951"/>
            <a:ext cx="838200" cy="228600"/>
          </a:xfrm>
          <a:prstGeom prst="homePlate">
            <a:avLst/>
          </a:prstGeom>
          <a:solidFill>
            <a:schemeClr val="accent3">
              <a:lumMod val="75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4" name="TextBox 33"/>
          <p:cNvSpPr txBox="1"/>
          <p:nvPr/>
        </p:nvSpPr>
        <p:spPr>
          <a:xfrm>
            <a:off x="1593769" y="2057400"/>
            <a:ext cx="2057807" cy="954107"/>
          </a:xfrm>
          <a:prstGeom prst="rect">
            <a:avLst/>
          </a:prstGeom>
          <a:noFill/>
        </p:spPr>
        <p:txBody>
          <a:bodyPr wrap="none" rtlCol="0">
            <a:spAutoFit/>
          </a:bodyPr>
          <a:lstStyle/>
          <a:p>
            <a:r>
              <a:rPr lang="en-CA" sz="2800" dirty="0" smtClean="0"/>
              <a:t>MVP </a:t>
            </a:r>
            <a:br>
              <a:rPr lang="en-CA" sz="2800" dirty="0" smtClean="0"/>
            </a:br>
            <a:r>
              <a:rPr lang="en-CA" sz="2800" dirty="0" smtClean="0"/>
              <a:t>Construction</a:t>
            </a:r>
            <a:endParaRPr lang="en-CA" sz="2800" dirty="0"/>
          </a:p>
        </p:txBody>
      </p:sp>
      <p:sp>
        <p:nvSpPr>
          <p:cNvPr id="35" name="TextBox 34"/>
          <p:cNvSpPr txBox="1"/>
          <p:nvPr/>
        </p:nvSpPr>
        <p:spPr>
          <a:xfrm>
            <a:off x="4115130" y="2082791"/>
            <a:ext cx="1439753" cy="954107"/>
          </a:xfrm>
          <a:prstGeom prst="rect">
            <a:avLst/>
          </a:prstGeom>
          <a:noFill/>
        </p:spPr>
        <p:txBody>
          <a:bodyPr wrap="none" rtlCol="0">
            <a:spAutoFit/>
          </a:bodyPr>
          <a:lstStyle/>
          <a:p>
            <a:r>
              <a:rPr lang="en-CA" sz="2800" dirty="0" smtClean="0"/>
              <a:t>Testing /</a:t>
            </a:r>
            <a:r>
              <a:rPr lang="en-CA" sz="2800" dirty="0" smtClean="0"/>
              <a:t/>
            </a:r>
            <a:br>
              <a:rPr lang="en-CA" sz="2800" dirty="0" smtClean="0"/>
            </a:br>
            <a:r>
              <a:rPr lang="en-CA" sz="2800" dirty="0" smtClean="0"/>
              <a:t>Sign off</a:t>
            </a:r>
            <a:endParaRPr lang="en-CA" sz="2800" dirty="0"/>
          </a:p>
        </p:txBody>
      </p:sp>
      <p:sp>
        <p:nvSpPr>
          <p:cNvPr id="36" name="TextBox 35"/>
          <p:cNvSpPr txBox="1"/>
          <p:nvPr/>
        </p:nvSpPr>
        <p:spPr>
          <a:xfrm>
            <a:off x="6139633" y="2092464"/>
            <a:ext cx="1336648" cy="523220"/>
          </a:xfrm>
          <a:prstGeom prst="rect">
            <a:avLst/>
          </a:prstGeom>
          <a:noFill/>
        </p:spPr>
        <p:txBody>
          <a:bodyPr wrap="none" rtlCol="0">
            <a:spAutoFit/>
          </a:bodyPr>
          <a:lstStyle/>
          <a:p>
            <a:r>
              <a:rPr lang="en-CA" sz="2800" dirty="0" smtClean="0"/>
              <a:t>Training</a:t>
            </a:r>
            <a:endParaRPr lang="en-CA" sz="2800" dirty="0"/>
          </a:p>
        </p:txBody>
      </p:sp>
      <p:sp>
        <p:nvSpPr>
          <p:cNvPr id="37" name="TextBox 36"/>
          <p:cNvSpPr txBox="1"/>
          <p:nvPr/>
        </p:nvSpPr>
        <p:spPr>
          <a:xfrm>
            <a:off x="2048661" y="3132951"/>
            <a:ext cx="1378904" cy="523220"/>
          </a:xfrm>
          <a:prstGeom prst="rect">
            <a:avLst/>
          </a:prstGeom>
          <a:noFill/>
        </p:spPr>
        <p:txBody>
          <a:bodyPr wrap="none" rtlCol="0">
            <a:spAutoFit/>
          </a:bodyPr>
          <a:lstStyle/>
          <a:p>
            <a:r>
              <a:rPr lang="en-CA" sz="2800" dirty="0" smtClean="0">
                <a:solidFill>
                  <a:schemeClr val="bg1"/>
                </a:solidFill>
              </a:rPr>
              <a:t>~1.5wks</a:t>
            </a:r>
            <a:endParaRPr lang="en-CA" sz="2800" dirty="0">
              <a:solidFill>
                <a:schemeClr val="bg1"/>
              </a:solidFill>
            </a:endParaRPr>
          </a:p>
        </p:txBody>
      </p:sp>
      <p:sp>
        <p:nvSpPr>
          <p:cNvPr id="38" name="TextBox 37"/>
          <p:cNvSpPr txBox="1"/>
          <p:nvPr/>
        </p:nvSpPr>
        <p:spPr>
          <a:xfrm>
            <a:off x="3915561" y="3132951"/>
            <a:ext cx="1277914" cy="523220"/>
          </a:xfrm>
          <a:prstGeom prst="rect">
            <a:avLst/>
          </a:prstGeom>
          <a:noFill/>
        </p:spPr>
        <p:txBody>
          <a:bodyPr wrap="none" rtlCol="0">
            <a:spAutoFit/>
          </a:bodyPr>
          <a:lstStyle/>
          <a:p>
            <a:r>
              <a:rPr lang="en-CA" sz="2800" dirty="0" smtClean="0">
                <a:solidFill>
                  <a:schemeClr val="bg1"/>
                </a:solidFill>
              </a:rPr>
              <a:t>~.5 </a:t>
            </a:r>
            <a:r>
              <a:rPr lang="en-CA" sz="2800" dirty="0" err="1" smtClean="0">
                <a:solidFill>
                  <a:schemeClr val="bg1"/>
                </a:solidFill>
              </a:rPr>
              <a:t>wks</a:t>
            </a:r>
            <a:endParaRPr lang="en-CA" sz="2800" dirty="0">
              <a:solidFill>
                <a:schemeClr val="bg1"/>
              </a:solidFill>
            </a:endParaRPr>
          </a:p>
        </p:txBody>
      </p:sp>
      <p:sp>
        <p:nvSpPr>
          <p:cNvPr id="39" name="TextBox 38"/>
          <p:cNvSpPr txBox="1"/>
          <p:nvPr/>
        </p:nvSpPr>
        <p:spPr>
          <a:xfrm>
            <a:off x="6115804" y="3132951"/>
            <a:ext cx="1088760" cy="523220"/>
          </a:xfrm>
          <a:prstGeom prst="rect">
            <a:avLst/>
          </a:prstGeom>
          <a:noFill/>
        </p:spPr>
        <p:txBody>
          <a:bodyPr wrap="none" rtlCol="0">
            <a:spAutoFit/>
          </a:bodyPr>
          <a:lstStyle/>
          <a:p>
            <a:r>
              <a:rPr lang="en-CA" sz="2800" dirty="0" smtClean="0">
                <a:solidFill>
                  <a:schemeClr val="bg1"/>
                </a:solidFill>
              </a:rPr>
              <a:t> </a:t>
            </a:r>
            <a:r>
              <a:rPr lang="en-CA" sz="2800" dirty="0">
                <a:solidFill>
                  <a:schemeClr val="bg1"/>
                </a:solidFill>
              </a:rPr>
              <a:t>0</a:t>
            </a:r>
            <a:r>
              <a:rPr lang="en-CA" sz="2800" dirty="0" smtClean="0">
                <a:solidFill>
                  <a:schemeClr val="bg1"/>
                </a:solidFill>
              </a:rPr>
              <a:t> </a:t>
            </a:r>
            <a:r>
              <a:rPr lang="en-CA" sz="2800" dirty="0" err="1" smtClean="0">
                <a:solidFill>
                  <a:schemeClr val="bg1"/>
                </a:solidFill>
              </a:rPr>
              <a:t>wks</a:t>
            </a:r>
            <a:endParaRPr lang="en-CA" sz="2800" dirty="0">
              <a:solidFill>
                <a:schemeClr val="bg1"/>
              </a:solidFill>
            </a:endParaRPr>
          </a:p>
        </p:txBody>
      </p:sp>
      <p:pic>
        <p:nvPicPr>
          <p:cNvPr id="40" name="Picture 1"/>
          <p:cNvPicPr>
            <a:picLocks noChangeAspect="1" noChangeArrowheads="1"/>
          </p:cNvPicPr>
          <p:nvPr/>
        </p:nvPicPr>
        <p:blipFill>
          <a:blip r:embed="rId3" cstate="print"/>
          <a:srcRect/>
          <a:stretch>
            <a:fillRect/>
          </a:stretch>
        </p:blipFill>
        <p:spPr bwMode="auto">
          <a:xfrm>
            <a:off x="438150" y="2978964"/>
            <a:ext cx="1066800" cy="839787"/>
          </a:xfrm>
          <a:prstGeom prst="rect">
            <a:avLst/>
          </a:prstGeom>
          <a:noFill/>
          <a:ln w="12700" cap="flat">
            <a:noFill/>
            <a:miter lim="800000"/>
            <a:headEnd/>
            <a:tailEnd/>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Why are we here?</a:t>
            </a:r>
            <a:endParaRPr lang="en-CA" dirty="0"/>
          </a:p>
        </p:txBody>
      </p:sp>
      <p:sp>
        <p:nvSpPr>
          <p:cNvPr id="3" name="Content Placeholder 2"/>
          <p:cNvSpPr>
            <a:spLocks noGrp="1"/>
          </p:cNvSpPr>
          <p:nvPr>
            <p:ph idx="1"/>
          </p:nvPr>
        </p:nvSpPr>
        <p:spPr/>
        <p:txBody>
          <a:bodyPr/>
          <a:lstStyle/>
          <a:p>
            <a:r>
              <a:rPr lang="en-CA" dirty="0" smtClean="0"/>
              <a:t>To save RBH employees time and paper</a:t>
            </a:r>
          </a:p>
          <a:p>
            <a:r>
              <a:rPr lang="en-CA" dirty="0" smtClean="0"/>
              <a:t>To allow RBH marketing opportunities</a:t>
            </a:r>
          </a:p>
          <a:p>
            <a:r>
              <a:rPr lang="en-CA" dirty="0" smtClean="0"/>
              <a:t>To allow RBH to track trends in parts and repairs</a:t>
            </a:r>
          </a:p>
          <a:p>
            <a:endParaRPr lang="en-CA" dirty="0" smtClean="0"/>
          </a:p>
          <a:p>
            <a:endParaRPr lang="en-CA" dirty="0" smtClean="0"/>
          </a:p>
        </p:txBody>
      </p:sp>
      <p:sp>
        <p:nvSpPr>
          <p:cNvPr id="4" name="TextBox 3"/>
          <p:cNvSpPr txBox="1"/>
          <p:nvPr/>
        </p:nvSpPr>
        <p:spPr>
          <a:xfrm>
            <a:off x="1066800" y="4724400"/>
            <a:ext cx="7339445" cy="1200329"/>
          </a:xfrm>
          <a:prstGeom prst="rect">
            <a:avLst/>
          </a:prstGeom>
          <a:noFill/>
        </p:spPr>
        <p:txBody>
          <a:bodyPr wrap="none" rtlCol="0">
            <a:spAutoFit/>
          </a:bodyPr>
          <a:lstStyle/>
          <a:p>
            <a:r>
              <a:rPr lang="en-CA" sz="3600"/>
              <a:t>To automate the repair, warranty, and </a:t>
            </a:r>
            <a:endParaRPr lang="en-CA" sz="3600" smtClean="0"/>
          </a:p>
          <a:p>
            <a:r>
              <a:rPr lang="en-CA" sz="3600" dirty="0" smtClean="0"/>
              <a:t>parts </a:t>
            </a:r>
            <a:r>
              <a:rPr lang="en-CA" sz="3600" dirty="0"/>
              <a:t>system for Ricardo Beverly Hills</a:t>
            </a:r>
          </a:p>
        </p:txBody>
      </p:sp>
      <p:pic>
        <p:nvPicPr>
          <p:cNvPr id="5" name="Picture 4"/>
          <p:cNvPicPr>
            <a:picLocks noChangeAspect="1" noChangeArrowheads="1"/>
          </p:cNvPicPr>
          <p:nvPr/>
        </p:nvPicPr>
        <p:blipFill>
          <a:blip r:embed="rId3" cstate="print"/>
          <a:srcRect/>
          <a:stretch>
            <a:fillRect/>
          </a:stretch>
        </p:blipFill>
        <p:spPr bwMode="auto">
          <a:xfrm>
            <a:off x="-155458" y="4191000"/>
            <a:ext cx="9454915" cy="1935163"/>
          </a:xfrm>
          <a:prstGeom prst="rect">
            <a:avLst/>
          </a:prstGeom>
          <a:noFill/>
          <a:ln w="12700" cap="flat">
            <a:noFill/>
            <a:miter lim="800000"/>
            <a:headEnd/>
            <a:tailEnd/>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The elevator pitch</a:t>
            </a:r>
            <a:endParaRPr lang="en-CA" dirty="0"/>
          </a:p>
        </p:txBody>
      </p:sp>
      <p:sp>
        <p:nvSpPr>
          <p:cNvPr id="3" name="Content Placeholder 2"/>
          <p:cNvSpPr>
            <a:spLocks noGrp="1"/>
          </p:cNvSpPr>
          <p:nvPr>
            <p:ph idx="1"/>
          </p:nvPr>
        </p:nvSpPr>
        <p:spPr>
          <a:xfrm>
            <a:off x="457200" y="1600200"/>
            <a:ext cx="8229600" cy="4876800"/>
          </a:xfrm>
        </p:spPr>
        <p:txBody>
          <a:bodyPr>
            <a:normAutofit fontScale="92500"/>
          </a:bodyPr>
          <a:lstStyle/>
          <a:p>
            <a:r>
              <a:rPr lang="en-CA" dirty="0" smtClean="0"/>
              <a:t>For </a:t>
            </a:r>
            <a:r>
              <a:rPr lang="en-CA" dirty="0" smtClean="0">
                <a:solidFill>
                  <a:srgbClr val="008000"/>
                </a:solidFill>
              </a:rPr>
              <a:t>Ricardo Beverly Hills</a:t>
            </a:r>
          </a:p>
          <a:p>
            <a:r>
              <a:rPr lang="en-CA" dirty="0" smtClean="0"/>
              <a:t>who </a:t>
            </a:r>
            <a:r>
              <a:rPr lang="en-CA" dirty="0" smtClean="0">
                <a:solidFill>
                  <a:srgbClr val="008000"/>
                </a:solidFill>
              </a:rPr>
              <a:t>needs a better product and parts management solution</a:t>
            </a:r>
          </a:p>
          <a:p>
            <a:r>
              <a:rPr lang="en-CA" dirty="0" smtClean="0"/>
              <a:t>the </a:t>
            </a:r>
            <a:r>
              <a:rPr lang="en-CA" dirty="0" smtClean="0">
                <a:solidFill>
                  <a:srgbClr val="008000"/>
                </a:solidFill>
              </a:rPr>
              <a:t>parts, repair, and warranty tracker</a:t>
            </a:r>
          </a:p>
          <a:p>
            <a:r>
              <a:rPr lang="en-CA" dirty="0" smtClean="0"/>
              <a:t>is a </a:t>
            </a:r>
            <a:r>
              <a:rPr lang="en-CA" dirty="0" smtClean="0">
                <a:solidFill>
                  <a:srgbClr val="008000"/>
                </a:solidFill>
              </a:rPr>
              <a:t>management system</a:t>
            </a:r>
          </a:p>
          <a:p>
            <a:r>
              <a:rPr lang="en-CA" dirty="0" smtClean="0"/>
              <a:t>that </a:t>
            </a:r>
            <a:r>
              <a:rPr lang="en-CA" dirty="0" smtClean="0">
                <a:solidFill>
                  <a:srgbClr val="008000"/>
                </a:solidFill>
              </a:rPr>
              <a:t>automates repairs and parts orders</a:t>
            </a:r>
            <a:endParaRPr lang="en-CA" dirty="0" smtClean="0"/>
          </a:p>
          <a:p>
            <a:r>
              <a:rPr lang="en-CA" dirty="0" smtClean="0"/>
              <a:t>Unlike </a:t>
            </a:r>
            <a:r>
              <a:rPr lang="en-CA" dirty="0" smtClean="0">
                <a:solidFill>
                  <a:srgbClr val="008000"/>
                </a:solidFill>
              </a:rPr>
              <a:t>the current system in Access</a:t>
            </a:r>
          </a:p>
          <a:p>
            <a:r>
              <a:rPr lang="en-CA" dirty="0" smtClean="0"/>
              <a:t>our project </a:t>
            </a:r>
            <a:r>
              <a:rPr lang="en-CA" dirty="0" smtClean="0">
                <a:solidFill>
                  <a:srgbClr val="008000"/>
                </a:solidFill>
              </a:rPr>
              <a:t>saves RBH employee time, paper, and allows data analysis for trends and marketing.</a:t>
            </a:r>
            <a:endParaRPr lang="en-CA"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2667000" y="1066800"/>
            <a:ext cx="3810000" cy="548640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100"/>
          </a:p>
        </p:txBody>
      </p:sp>
      <p:sp>
        <p:nvSpPr>
          <p:cNvPr id="2" name="Title 1"/>
          <p:cNvSpPr>
            <a:spLocks noGrp="1"/>
          </p:cNvSpPr>
          <p:nvPr>
            <p:ph type="title"/>
          </p:nvPr>
        </p:nvSpPr>
        <p:spPr>
          <a:xfrm>
            <a:off x="457200" y="24705"/>
            <a:ext cx="8229600" cy="1143000"/>
          </a:xfrm>
        </p:spPr>
        <p:txBody>
          <a:bodyPr/>
          <a:lstStyle/>
          <a:p>
            <a:r>
              <a:rPr lang="en-CA" dirty="0" smtClean="0"/>
              <a:t>Product box</a:t>
            </a:r>
            <a:endParaRPr lang="en-CA" dirty="0"/>
          </a:p>
        </p:txBody>
      </p:sp>
      <p:sp>
        <p:nvSpPr>
          <p:cNvPr id="4" name="TextBox 3"/>
          <p:cNvSpPr txBox="1"/>
          <p:nvPr/>
        </p:nvSpPr>
        <p:spPr>
          <a:xfrm>
            <a:off x="2895378" y="1086415"/>
            <a:ext cx="3581622" cy="1384995"/>
          </a:xfrm>
          <a:prstGeom prst="rect">
            <a:avLst/>
          </a:prstGeom>
          <a:noFill/>
        </p:spPr>
        <p:txBody>
          <a:bodyPr wrap="none" rtlCol="0">
            <a:spAutoFit/>
          </a:bodyPr>
          <a:lstStyle/>
          <a:p>
            <a:r>
              <a:rPr lang="en-CA" sz="2800" dirty="0" smtClean="0"/>
              <a:t>RBH Parts, Repair &amp; </a:t>
            </a:r>
            <a:br>
              <a:rPr lang="en-CA" sz="2800" dirty="0" smtClean="0"/>
            </a:br>
            <a:r>
              <a:rPr lang="en-CA" sz="2800" dirty="0" smtClean="0"/>
              <a:t>Warranty Management</a:t>
            </a:r>
            <a:br>
              <a:rPr lang="en-CA" sz="2800" dirty="0" smtClean="0"/>
            </a:br>
            <a:r>
              <a:rPr lang="en-CA" sz="2800" dirty="0" smtClean="0"/>
              <a:t>System</a:t>
            </a:r>
            <a:endParaRPr lang="en-CA" sz="2800" dirty="0"/>
          </a:p>
        </p:txBody>
      </p:sp>
      <p:sp>
        <p:nvSpPr>
          <p:cNvPr id="11" name="Rectangle 10"/>
          <p:cNvSpPr/>
          <p:nvPr/>
        </p:nvSpPr>
        <p:spPr>
          <a:xfrm>
            <a:off x="3124200" y="2514600"/>
            <a:ext cx="3048000" cy="1524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 name="TextBox 5"/>
          <p:cNvSpPr txBox="1"/>
          <p:nvPr/>
        </p:nvSpPr>
        <p:spPr>
          <a:xfrm>
            <a:off x="2836612" y="4102150"/>
            <a:ext cx="3699154" cy="523220"/>
          </a:xfrm>
          <a:prstGeom prst="rect">
            <a:avLst/>
          </a:prstGeom>
          <a:noFill/>
        </p:spPr>
        <p:txBody>
          <a:bodyPr wrap="none" rtlCol="0">
            <a:spAutoFit/>
          </a:bodyPr>
          <a:lstStyle/>
          <a:p>
            <a:r>
              <a:rPr lang="en-CA" sz="2800" dirty="0" smtClean="0"/>
              <a:t>“</a:t>
            </a:r>
            <a:r>
              <a:rPr lang="en-CA" sz="2800" smtClean="0"/>
              <a:t>It’s better than Access”</a:t>
            </a:r>
            <a:endParaRPr lang="en-CA" sz="2800" dirty="0"/>
          </a:p>
        </p:txBody>
      </p:sp>
      <p:sp>
        <p:nvSpPr>
          <p:cNvPr id="7" name="TextBox 6"/>
          <p:cNvSpPr txBox="1"/>
          <p:nvPr/>
        </p:nvSpPr>
        <p:spPr>
          <a:xfrm>
            <a:off x="3266148" y="4658380"/>
            <a:ext cx="2906052" cy="523220"/>
          </a:xfrm>
          <a:prstGeom prst="rect">
            <a:avLst/>
          </a:prstGeom>
          <a:noFill/>
        </p:spPr>
        <p:txBody>
          <a:bodyPr wrap="none" rtlCol="0">
            <a:spAutoFit/>
          </a:bodyPr>
          <a:lstStyle/>
          <a:p>
            <a:r>
              <a:rPr lang="en-CA" sz="2800" dirty="0" smtClean="0"/>
              <a:t>Save Time &amp; Paper</a:t>
            </a:r>
            <a:endParaRPr lang="en-CA" sz="2800" dirty="0"/>
          </a:p>
        </p:txBody>
      </p:sp>
      <p:sp>
        <p:nvSpPr>
          <p:cNvPr id="8" name="TextBox 7"/>
          <p:cNvSpPr txBox="1"/>
          <p:nvPr/>
        </p:nvSpPr>
        <p:spPr>
          <a:xfrm>
            <a:off x="3266148" y="5115580"/>
            <a:ext cx="2739468" cy="523220"/>
          </a:xfrm>
          <a:prstGeom prst="rect">
            <a:avLst/>
          </a:prstGeom>
          <a:noFill/>
        </p:spPr>
        <p:txBody>
          <a:bodyPr wrap="none" rtlCol="0">
            <a:spAutoFit/>
          </a:bodyPr>
          <a:lstStyle/>
          <a:p>
            <a:r>
              <a:rPr lang="en-CA" sz="2800" dirty="0" smtClean="0"/>
              <a:t>Eliminates Access</a:t>
            </a:r>
            <a:endParaRPr lang="en-CA" sz="2800" dirty="0"/>
          </a:p>
        </p:txBody>
      </p:sp>
      <p:sp>
        <p:nvSpPr>
          <p:cNvPr id="9" name="TextBox 8"/>
          <p:cNvSpPr txBox="1"/>
          <p:nvPr/>
        </p:nvSpPr>
        <p:spPr>
          <a:xfrm>
            <a:off x="3266148" y="5572780"/>
            <a:ext cx="1923925" cy="523220"/>
          </a:xfrm>
          <a:prstGeom prst="rect">
            <a:avLst/>
          </a:prstGeom>
          <a:noFill/>
        </p:spPr>
        <p:txBody>
          <a:bodyPr wrap="none" rtlCol="0">
            <a:spAutoFit/>
          </a:bodyPr>
          <a:lstStyle/>
          <a:p>
            <a:r>
              <a:rPr lang="en-CA" sz="2800" dirty="0" smtClean="0"/>
              <a:t>Automation</a:t>
            </a:r>
            <a:endParaRPr lang="en-CA" sz="2800" dirty="0"/>
          </a:p>
        </p:txBody>
      </p:sp>
      <p:pic>
        <p:nvPicPr>
          <p:cNvPr id="3" name="Picture 2"/>
          <p:cNvPicPr>
            <a:picLocks noChangeAspect="1"/>
          </p:cNvPicPr>
          <p:nvPr/>
        </p:nvPicPr>
        <p:blipFill>
          <a:blip r:embed="rId3"/>
          <a:stretch>
            <a:fillRect/>
          </a:stretch>
        </p:blipFill>
        <p:spPr>
          <a:xfrm>
            <a:off x="3206923" y="2865324"/>
            <a:ext cx="2882554" cy="840745"/>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7696200" y="6096000"/>
            <a:ext cx="1371600" cy="685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 name="Rectangle 5"/>
          <p:cNvSpPr/>
          <p:nvPr/>
        </p:nvSpPr>
        <p:spPr>
          <a:xfrm>
            <a:off x="76200" y="5867400"/>
            <a:ext cx="1371600" cy="914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 name="Title 1"/>
          <p:cNvSpPr>
            <a:spLocks noGrp="1"/>
          </p:cNvSpPr>
          <p:nvPr>
            <p:ph type="title"/>
          </p:nvPr>
        </p:nvSpPr>
        <p:spPr/>
        <p:txBody>
          <a:bodyPr/>
          <a:lstStyle/>
          <a:p>
            <a:r>
              <a:rPr lang="en-CA" dirty="0" smtClean="0"/>
              <a:t>The NOT list</a:t>
            </a:r>
            <a:endParaRPr lang="en-CA" dirty="0"/>
          </a:p>
        </p:txBody>
      </p:sp>
      <p:graphicFrame>
        <p:nvGraphicFramePr>
          <p:cNvPr id="4" name="Table 3"/>
          <p:cNvGraphicFramePr>
            <a:graphicFrameLocks noGrp="1"/>
          </p:cNvGraphicFramePr>
          <p:nvPr>
            <p:extLst>
              <p:ext uri="{D42A27DB-BD31-4B8C-83A1-F6EECF244321}">
                <p14:modId xmlns:p14="http://schemas.microsoft.com/office/powerpoint/2010/main" val="1888129350"/>
              </p:ext>
            </p:extLst>
          </p:nvPr>
        </p:nvGraphicFramePr>
        <p:xfrm>
          <a:off x="381000" y="1397000"/>
          <a:ext cx="8458200" cy="2804160"/>
        </p:xfrm>
        <a:graphic>
          <a:graphicData uri="http://schemas.openxmlformats.org/drawingml/2006/table">
            <a:tbl>
              <a:tblPr firstRow="1" bandRow="1">
                <a:tableStyleId>{5C22544A-7EE6-4342-B048-85BDC9FD1C3A}</a:tableStyleId>
              </a:tblPr>
              <a:tblGrid>
                <a:gridCol w="4229100"/>
                <a:gridCol w="4229100"/>
              </a:tblGrid>
              <a:tr h="370840">
                <a:tc>
                  <a:txBody>
                    <a:bodyPr/>
                    <a:lstStyle/>
                    <a:p>
                      <a:pPr algn="ctr"/>
                      <a:r>
                        <a:rPr lang="en-CA" sz="3200" dirty="0" smtClean="0"/>
                        <a:t>IN</a:t>
                      </a:r>
                      <a:endParaRPr lang="en-CA" dirty="0"/>
                    </a:p>
                  </a:txBody>
                  <a:tcPr/>
                </a:tc>
                <a:tc>
                  <a:txBody>
                    <a:bodyPr/>
                    <a:lstStyle/>
                    <a:p>
                      <a:pPr algn="ctr"/>
                      <a:r>
                        <a:rPr lang="en-CA" sz="2800" dirty="0" smtClean="0"/>
                        <a:t>OUT</a:t>
                      </a:r>
                      <a:endParaRPr lang="en-CA" dirty="0"/>
                    </a:p>
                  </a:txBody>
                  <a:tcPr/>
                </a:tc>
              </a:tr>
              <a:tr h="370840">
                <a:tc>
                  <a:txBody>
                    <a:bodyPr/>
                    <a:lstStyle/>
                    <a:p>
                      <a:r>
                        <a:rPr lang="en-CA" dirty="0" smtClean="0"/>
                        <a:t>5 Databases</a:t>
                      </a:r>
                      <a:endParaRPr lang="en-CA" dirty="0"/>
                    </a:p>
                  </a:txBody>
                  <a:tcPr/>
                </a:tc>
                <a:tc>
                  <a:txBody>
                    <a:bodyPr/>
                    <a:lstStyle/>
                    <a:p>
                      <a:r>
                        <a:rPr lang="en-CA" dirty="0" smtClean="0"/>
                        <a:t>Pretty colors and over-styling</a:t>
                      </a:r>
                      <a:endParaRPr lang="en-CA" dirty="0"/>
                    </a:p>
                  </a:txBody>
                  <a:tcPr/>
                </a:tc>
              </a:tr>
              <a:tr h="370840">
                <a:tc>
                  <a:txBody>
                    <a:bodyPr/>
                    <a:lstStyle/>
                    <a:p>
                      <a:r>
                        <a:rPr lang="en-CA" dirty="0" smtClean="0"/>
                        <a:t>Forms to connect to databases</a:t>
                      </a:r>
                      <a:endParaRPr lang="en-CA" dirty="0"/>
                    </a:p>
                  </a:txBody>
                  <a:tcPr/>
                </a:tc>
                <a:tc>
                  <a:txBody>
                    <a:bodyPr/>
                    <a:lstStyle/>
                    <a:p>
                      <a:endParaRPr lang="en-CA" dirty="0"/>
                    </a:p>
                  </a:txBody>
                  <a:tcPr/>
                </a:tc>
              </a:tr>
              <a:tr h="370840">
                <a:tc>
                  <a:txBody>
                    <a:bodyPr/>
                    <a:lstStyle/>
                    <a:p>
                      <a:r>
                        <a:rPr lang="en-CA" dirty="0" smtClean="0"/>
                        <a:t>Login / different permissions for users</a:t>
                      </a:r>
                      <a:endParaRPr lang="en-CA" dirty="0"/>
                    </a:p>
                  </a:txBody>
                  <a:tcPr/>
                </a:tc>
                <a:tc>
                  <a:txBody>
                    <a:bodyPr/>
                    <a:lstStyle/>
                    <a:p>
                      <a:endParaRPr lang="en-CA"/>
                    </a:p>
                  </a:txBody>
                  <a:tcPr/>
                </a:tc>
              </a:tr>
              <a:tr h="370840">
                <a:tc>
                  <a:txBody>
                    <a:bodyPr/>
                    <a:lstStyle/>
                    <a:p>
                      <a:endParaRPr lang="en-CA" dirty="0"/>
                    </a:p>
                  </a:txBody>
                  <a:tcPr/>
                </a:tc>
                <a:tc>
                  <a:txBody>
                    <a:bodyPr/>
                    <a:lstStyle/>
                    <a:p>
                      <a:endParaRPr lang="en-CA"/>
                    </a:p>
                  </a:txBody>
                  <a:tcPr/>
                </a:tc>
              </a:tr>
              <a:tr h="370840">
                <a:tc>
                  <a:txBody>
                    <a:bodyPr/>
                    <a:lstStyle/>
                    <a:p>
                      <a:endParaRPr lang="en-CA" dirty="0"/>
                    </a:p>
                  </a:txBody>
                  <a:tcPr/>
                </a:tc>
                <a:tc>
                  <a:txBody>
                    <a:bodyPr/>
                    <a:lstStyle/>
                    <a:p>
                      <a:endParaRPr lang="en-CA"/>
                    </a:p>
                  </a:txBody>
                  <a:tcPr/>
                </a:tc>
              </a:tr>
              <a:tr h="370840">
                <a:tc>
                  <a:txBody>
                    <a:bodyPr/>
                    <a:lstStyle/>
                    <a:p>
                      <a:endParaRPr lang="en-CA" dirty="0"/>
                    </a:p>
                  </a:txBody>
                  <a:tcPr/>
                </a:tc>
                <a:tc>
                  <a:txBody>
                    <a:bodyPr/>
                    <a:lstStyle/>
                    <a:p>
                      <a:endParaRPr lang="en-CA" dirty="0"/>
                    </a:p>
                  </a:txBody>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937302021"/>
              </p:ext>
            </p:extLst>
          </p:nvPr>
        </p:nvGraphicFramePr>
        <p:xfrm>
          <a:off x="381000" y="4343400"/>
          <a:ext cx="8458200" cy="2062480"/>
        </p:xfrm>
        <a:graphic>
          <a:graphicData uri="http://schemas.openxmlformats.org/drawingml/2006/table">
            <a:tbl>
              <a:tblPr firstRow="1" bandRow="1">
                <a:tableStyleId>{5C22544A-7EE6-4342-B048-85BDC9FD1C3A}</a:tableStyleId>
              </a:tblPr>
              <a:tblGrid>
                <a:gridCol w="8458200"/>
              </a:tblGrid>
              <a:tr h="370840">
                <a:tc>
                  <a:txBody>
                    <a:bodyPr/>
                    <a:lstStyle/>
                    <a:p>
                      <a:pPr algn="ctr"/>
                      <a:r>
                        <a:rPr lang="en-CA" sz="3200" dirty="0" smtClean="0"/>
                        <a:t>UNRESOLVED</a:t>
                      </a:r>
                      <a:endParaRPr lang="en-CA" sz="2000" dirty="0"/>
                    </a:p>
                  </a:txBody>
                  <a:tcPr/>
                </a:tc>
              </a:tr>
              <a:tr h="370840">
                <a:tc>
                  <a:txBody>
                    <a:bodyPr/>
                    <a:lstStyle/>
                    <a:p>
                      <a:r>
                        <a:rPr lang="en-CA" dirty="0" smtClean="0"/>
                        <a:t>Trend / overview reports</a:t>
                      </a:r>
                      <a:endParaRPr lang="en-CA" dirty="0"/>
                    </a:p>
                  </a:txBody>
                  <a:tcPr/>
                </a:tc>
              </a:tr>
              <a:tr h="370840">
                <a:tc>
                  <a:txBody>
                    <a:bodyPr/>
                    <a:lstStyle/>
                    <a:p>
                      <a:r>
                        <a:rPr lang="en-CA" dirty="0" smtClean="0"/>
                        <a:t>Creating invoices database</a:t>
                      </a:r>
                      <a:endParaRPr lang="en-CA" dirty="0"/>
                    </a:p>
                  </a:txBody>
                  <a:tcPr/>
                </a:tc>
              </a:tr>
              <a:tr h="370840">
                <a:tc>
                  <a:txBody>
                    <a:bodyPr/>
                    <a:lstStyle/>
                    <a:p>
                      <a:r>
                        <a:rPr lang="en-CA" dirty="0" smtClean="0"/>
                        <a:t>Add pictures / file uploads for forms</a:t>
                      </a:r>
                      <a:endParaRPr lang="en-CA" dirty="0"/>
                    </a:p>
                  </a:txBody>
                  <a:tcPr/>
                </a:tc>
              </a:tr>
              <a:tr h="370840">
                <a:tc>
                  <a:txBody>
                    <a:bodyPr/>
                    <a:lstStyle/>
                    <a:p>
                      <a:r>
                        <a:rPr lang="en-CA" dirty="0" smtClean="0"/>
                        <a:t>Specs sheet database</a:t>
                      </a:r>
                      <a:endParaRPr lang="en-CA" dirty="0"/>
                    </a:p>
                  </a:txBody>
                  <a:tcPr/>
                </a:tc>
              </a:tr>
            </a:tbl>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normAutofit/>
          </a:bodyPr>
          <a:lstStyle/>
          <a:p>
            <a:pPr lvl="0"/>
            <a:r>
              <a:rPr lang="en-US" dirty="0" smtClean="0"/>
              <a:t>Your project community</a:t>
            </a:r>
            <a:endParaRPr lang="en-CA" dirty="0"/>
          </a:p>
        </p:txBody>
      </p:sp>
      <p:sp>
        <p:nvSpPr>
          <p:cNvPr id="14" name="Oval 1"/>
          <p:cNvSpPr>
            <a:spLocks/>
          </p:cNvSpPr>
          <p:nvPr/>
        </p:nvSpPr>
        <p:spPr bwMode="auto">
          <a:xfrm>
            <a:off x="2743200" y="2819400"/>
            <a:ext cx="3352800" cy="1066800"/>
          </a:xfrm>
          <a:prstGeom prst="ellipse">
            <a:avLst/>
          </a:prstGeom>
          <a:noFill/>
          <a:ln w="25400" cap="flat">
            <a:solidFill>
              <a:srgbClr val="395E89"/>
            </a:solidFill>
            <a:prstDash val="solid"/>
            <a:round/>
            <a:headEnd type="none" w="med" len="med"/>
            <a:tailEnd type="none" w="med" len="med"/>
          </a:ln>
        </p:spPr>
        <p:txBody>
          <a:bodyPr lIns="0" tIns="0" rIns="0" bIns="0"/>
          <a:lstStyle/>
          <a:p>
            <a:endParaRPr lang="en-CA"/>
          </a:p>
        </p:txBody>
      </p:sp>
      <p:sp>
        <p:nvSpPr>
          <p:cNvPr id="16" name="Rectangle 3"/>
          <p:cNvSpPr>
            <a:spLocks/>
          </p:cNvSpPr>
          <p:nvPr/>
        </p:nvSpPr>
        <p:spPr bwMode="auto">
          <a:xfrm>
            <a:off x="3276600" y="3124200"/>
            <a:ext cx="2271713" cy="431800"/>
          </a:xfrm>
          <a:prstGeom prst="rect">
            <a:avLst/>
          </a:prstGeom>
          <a:noFill/>
          <a:ln w="12700" cap="rnd">
            <a:noFill/>
            <a:round/>
            <a:headEnd type="none" w="med" len="med"/>
            <a:tailEnd type="none" w="med" len="med"/>
          </a:ln>
        </p:spPr>
        <p:txBody>
          <a:bodyPr wrap="none" lIns="38100" tIns="38100" rIns="38100" bIns="38100">
            <a:spAutoFit/>
          </a:bodyPr>
          <a:lstStyle/>
          <a:p>
            <a:pPr algn="l"/>
            <a:r>
              <a:rPr lang="en-US" sz="2800" dirty="0">
                <a:solidFill>
                  <a:schemeClr val="tx1"/>
                </a:solidFill>
                <a:latin typeface="Calibri" charset="0"/>
                <a:cs typeface="Calibri" charset="0"/>
                <a:sym typeface="Calibri" charset="0"/>
              </a:rPr>
              <a:t>Your core team</a:t>
            </a:r>
          </a:p>
        </p:txBody>
      </p:sp>
      <p:sp>
        <p:nvSpPr>
          <p:cNvPr id="17" name="Rectangle 4"/>
          <p:cNvSpPr>
            <a:spLocks/>
          </p:cNvSpPr>
          <p:nvPr/>
        </p:nvSpPr>
        <p:spPr bwMode="auto">
          <a:xfrm>
            <a:off x="6427787" y="3994150"/>
            <a:ext cx="1779333" cy="507831"/>
          </a:xfrm>
          <a:prstGeom prst="rect">
            <a:avLst/>
          </a:prstGeom>
          <a:noFill/>
          <a:ln w="12700" cap="rnd">
            <a:noFill/>
            <a:round/>
            <a:headEnd type="none" w="med" len="med"/>
            <a:tailEnd type="none" w="med" len="med"/>
          </a:ln>
        </p:spPr>
        <p:txBody>
          <a:bodyPr wrap="none" lIns="38100" tIns="38100" rIns="38100" bIns="38100">
            <a:spAutoFit/>
          </a:bodyPr>
          <a:lstStyle/>
          <a:p>
            <a:pPr algn="l"/>
            <a:r>
              <a:rPr lang="en-US" sz="2800" dirty="0" smtClean="0">
                <a:solidFill>
                  <a:schemeClr val="tx1"/>
                </a:solidFill>
                <a:latin typeface="Calibri" charset="0"/>
                <a:cs typeface="Calibri" charset="0"/>
                <a:sym typeface="Calibri" charset="0"/>
              </a:rPr>
              <a:t>IT 485 Class</a:t>
            </a:r>
            <a:endParaRPr lang="en-US" sz="2800" dirty="0">
              <a:solidFill>
                <a:schemeClr val="tx1"/>
              </a:solidFill>
              <a:latin typeface="Calibri" charset="0"/>
              <a:cs typeface="Calibri" charset="0"/>
              <a:sym typeface="Calibri" charset="0"/>
            </a:endParaRPr>
          </a:p>
        </p:txBody>
      </p:sp>
      <p:sp>
        <p:nvSpPr>
          <p:cNvPr id="18" name="Rectangle 5"/>
          <p:cNvSpPr>
            <a:spLocks/>
          </p:cNvSpPr>
          <p:nvPr/>
        </p:nvSpPr>
        <p:spPr bwMode="auto">
          <a:xfrm>
            <a:off x="490631" y="3187700"/>
            <a:ext cx="2163669" cy="507831"/>
          </a:xfrm>
          <a:prstGeom prst="rect">
            <a:avLst/>
          </a:prstGeom>
          <a:noFill/>
          <a:ln w="12700" cap="rnd">
            <a:noFill/>
            <a:round/>
            <a:headEnd type="none" w="med" len="med"/>
            <a:tailEnd type="none" w="med" len="med"/>
          </a:ln>
        </p:spPr>
        <p:txBody>
          <a:bodyPr wrap="none" lIns="38100" tIns="38100" rIns="38100" bIns="38100">
            <a:spAutoFit/>
          </a:bodyPr>
          <a:lstStyle/>
          <a:p>
            <a:pPr algn="l"/>
            <a:r>
              <a:rPr lang="en-US" sz="2800" dirty="0" err="1" smtClean="0">
                <a:solidFill>
                  <a:schemeClr val="tx1"/>
                </a:solidFill>
                <a:latin typeface="Calibri" charset="0"/>
                <a:cs typeface="Calibri" charset="0"/>
                <a:sym typeface="Calibri" charset="0"/>
              </a:rPr>
              <a:t>Duante</a:t>
            </a:r>
            <a:r>
              <a:rPr lang="en-US" sz="2800" dirty="0" smtClean="0">
                <a:solidFill>
                  <a:schemeClr val="tx1"/>
                </a:solidFill>
                <a:latin typeface="Calibri" charset="0"/>
                <a:cs typeface="Calibri" charset="0"/>
                <a:sym typeface="Calibri" charset="0"/>
              </a:rPr>
              <a:t> &amp; RBH</a:t>
            </a:r>
            <a:endParaRPr lang="en-US" sz="2800" dirty="0">
              <a:solidFill>
                <a:schemeClr val="tx1"/>
              </a:solidFill>
              <a:latin typeface="Calibri" charset="0"/>
              <a:cs typeface="Calibri" charset="0"/>
              <a:sym typeface="Calibri" charset="0"/>
            </a:endParaRPr>
          </a:p>
        </p:txBody>
      </p:sp>
      <p:sp>
        <p:nvSpPr>
          <p:cNvPr id="19" name="Rectangle 6"/>
          <p:cNvSpPr>
            <a:spLocks/>
          </p:cNvSpPr>
          <p:nvPr/>
        </p:nvSpPr>
        <p:spPr bwMode="auto">
          <a:xfrm>
            <a:off x="4024504" y="1849607"/>
            <a:ext cx="623504" cy="507831"/>
          </a:xfrm>
          <a:prstGeom prst="rect">
            <a:avLst/>
          </a:prstGeom>
          <a:noFill/>
          <a:ln w="12700" cap="rnd">
            <a:noFill/>
            <a:round/>
            <a:headEnd type="none" w="med" len="med"/>
            <a:tailEnd type="none" w="med" len="med"/>
          </a:ln>
        </p:spPr>
        <p:txBody>
          <a:bodyPr wrap="none" lIns="38100" tIns="38100" rIns="38100" bIns="38100">
            <a:spAutoFit/>
          </a:bodyPr>
          <a:lstStyle/>
          <a:p>
            <a:pPr algn="l"/>
            <a:r>
              <a:rPr lang="en-US" sz="2800" smtClean="0">
                <a:solidFill>
                  <a:schemeClr val="tx1"/>
                </a:solidFill>
                <a:latin typeface="Calibri" charset="0"/>
                <a:cs typeface="Calibri" charset="0"/>
                <a:sym typeface="Calibri" charset="0"/>
              </a:rPr>
              <a:t>Ken</a:t>
            </a:r>
            <a:endParaRPr lang="en-US" sz="2800">
              <a:solidFill>
                <a:schemeClr val="tx1"/>
              </a:solidFill>
              <a:latin typeface="Calibri" charset="0"/>
              <a:cs typeface="Calibri" charset="0"/>
              <a:sym typeface="Calibri" charset="0"/>
            </a:endParaRPr>
          </a:p>
        </p:txBody>
      </p:sp>
      <p:sp>
        <p:nvSpPr>
          <p:cNvPr id="20" name="Rectangle 7"/>
          <p:cNvSpPr>
            <a:spLocks/>
          </p:cNvSpPr>
          <p:nvPr/>
        </p:nvSpPr>
        <p:spPr bwMode="auto">
          <a:xfrm>
            <a:off x="3276600" y="4352925"/>
            <a:ext cx="2271713" cy="431800"/>
          </a:xfrm>
          <a:prstGeom prst="rect">
            <a:avLst/>
          </a:prstGeom>
          <a:noFill/>
          <a:ln w="12700" cap="rnd">
            <a:noFill/>
            <a:round/>
            <a:headEnd type="none" w="med" len="med"/>
            <a:tailEnd type="none" w="med" len="med"/>
          </a:ln>
        </p:spPr>
        <p:txBody>
          <a:bodyPr wrap="none" lIns="38100" tIns="38100" rIns="38100" bIns="38100">
            <a:spAutoFit/>
          </a:bodyPr>
          <a:lstStyle/>
          <a:p>
            <a:pPr algn="l"/>
            <a:r>
              <a:rPr lang="en-US" sz="2800" dirty="0">
                <a:solidFill>
                  <a:schemeClr val="tx1"/>
                </a:solidFill>
                <a:latin typeface="Calibri" charset="0"/>
                <a:cs typeface="Calibri" charset="0"/>
                <a:sym typeface="Calibri" charset="0"/>
              </a:rPr>
              <a:t>Everyone else !</a:t>
            </a:r>
          </a:p>
        </p:txBody>
      </p:sp>
      <p:sp>
        <p:nvSpPr>
          <p:cNvPr id="21" name="Rectangle 8"/>
          <p:cNvSpPr>
            <a:spLocks/>
          </p:cNvSpPr>
          <p:nvPr/>
        </p:nvSpPr>
        <p:spPr bwMode="auto">
          <a:xfrm>
            <a:off x="1420813" y="5588000"/>
            <a:ext cx="5830887" cy="482600"/>
          </a:xfrm>
          <a:prstGeom prst="rect">
            <a:avLst/>
          </a:prstGeom>
          <a:noFill/>
          <a:ln w="12700" cap="rnd">
            <a:noFill/>
            <a:round/>
            <a:headEnd type="none" w="med" len="med"/>
            <a:tailEnd type="none" w="med" len="med"/>
          </a:ln>
        </p:spPr>
        <p:txBody>
          <a:bodyPr wrap="none" lIns="38100" tIns="38100" rIns="38100" bIns="38100">
            <a:spAutoFit/>
          </a:bodyPr>
          <a:lstStyle/>
          <a:p>
            <a:pPr algn="l"/>
            <a:r>
              <a:rPr lang="en-US" sz="3200" dirty="0">
                <a:solidFill>
                  <a:schemeClr val="tx1"/>
                </a:solidFill>
                <a:latin typeface="Calibri Bold" charset="0"/>
                <a:cs typeface="Calibri Bold" charset="0"/>
                <a:sym typeface="Calibri Bold" charset="0"/>
              </a:rPr>
              <a:t>... is always bigger than you think!</a:t>
            </a:r>
          </a:p>
        </p:txBody>
      </p:sp>
      <p:pic>
        <p:nvPicPr>
          <p:cNvPr id="22" name="Picture 9"/>
          <p:cNvPicPr>
            <a:picLocks noChangeAspect="1" noChangeArrowheads="1"/>
          </p:cNvPicPr>
          <p:nvPr/>
        </p:nvPicPr>
        <p:blipFill>
          <a:blip r:embed="rId3" cstate="print"/>
          <a:srcRect/>
          <a:stretch>
            <a:fillRect/>
          </a:stretch>
        </p:blipFill>
        <p:spPr bwMode="auto">
          <a:xfrm>
            <a:off x="6184900" y="1943100"/>
            <a:ext cx="800100" cy="927100"/>
          </a:xfrm>
          <a:prstGeom prst="rect">
            <a:avLst/>
          </a:prstGeom>
          <a:noFill/>
          <a:ln w="12700" cap="flat">
            <a:noFill/>
            <a:miter lim="800000"/>
            <a:headEnd/>
            <a:tailEnd/>
          </a:ln>
        </p:spPr>
      </p:pic>
      <p:pic>
        <p:nvPicPr>
          <p:cNvPr id="23" name="Picture 10"/>
          <p:cNvPicPr>
            <a:picLocks noChangeAspect="1" noChangeArrowheads="1"/>
          </p:cNvPicPr>
          <p:nvPr/>
        </p:nvPicPr>
        <p:blipFill>
          <a:blip r:embed="rId4" cstate="print"/>
          <a:srcRect/>
          <a:stretch>
            <a:fillRect/>
          </a:stretch>
        </p:blipFill>
        <p:spPr bwMode="auto">
          <a:xfrm>
            <a:off x="1511300" y="1943100"/>
            <a:ext cx="800100" cy="927100"/>
          </a:xfrm>
          <a:prstGeom prst="rect">
            <a:avLst/>
          </a:prstGeom>
          <a:noFill/>
          <a:ln w="12700" cap="flat">
            <a:noFill/>
            <a:miter lim="800000"/>
            <a:headEnd/>
            <a:tailEnd/>
          </a:ln>
        </p:spPr>
      </p:pic>
      <p:pic>
        <p:nvPicPr>
          <p:cNvPr id="24" name="Picture 11"/>
          <p:cNvPicPr>
            <a:picLocks noChangeAspect="1" noChangeArrowheads="1"/>
          </p:cNvPicPr>
          <p:nvPr/>
        </p:nvPicPr>
        <p:blipFill>
          <a:blip r:embed="rId5" cstate="print"/>
          <a:srcRect/>
          <a:stretch>
            <a:fillRect/>
          </a:stretch>
        </p:blipFill>
        <p:spPr bwMode="auto">
          <a:xfrm>
            <a:off x="1206500" y="3924300"/>
            <a:ext cx="800100" cy="927100"/>
          </a:xfrm>
          <a:prstGeom prst="rect">
            <a:avLst/>
          </a:prstGeom>
          <a:noFill/>
          <a:ln w="12700" cap="flat">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p:cNvSpPr/>
          <p:nvPr/>
        </p:nvSpPr>
        <p:spPr>
          <a:xfrm>
            <a:off x="7696200" y="6096000"/>
            <a:ext cx="1371600" cy="685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 name="Title 1"/>
          <p:cNvSpPr>
            <a:spLocks noGrp="1"/>
          </p:cNvSpPr>
          <p:nvPr>
            <p:ph type="title"/>
          </p:nvPr>
        </p:nvSpPr>
        <p:spPr/>
        <p:txBody>
          <a:bodyPr/>
          <a:lstStyle/>
          <a:p>
            <a:r>
              <a:rPr lang="en-CA" dirty="0" smtClean="0"/>
              <a:t>Technical solution</a:t>
            </a:r>
            <a:endParaRPr lang="en-CA" dirty="0"/>
          </a:p>
        </p:txBody>
      </p:sp>
      <p:sp>
        <p:nvSpPr>
          <p:cNvPr id="7" name="Cloud 6"/>
          <p:cNvSpPr/>
          <p:nvPr/>
        </p:nvSpPr>
        <p:spPr>
          <a:xfrm>
            <a:off x="2209800" y="1908048"/>
            <a:ext cx="1752600" cy="914400"/>
          </a:xfrm>
          <a:prstGeom prst="clou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8" name="Rectangle 7"/>
          <p:cNvSpPr/>
          <p:nvPr/>
        </p:nvSpPr>
        <p:spPr>
          <a:xfrm>
            <a:off x="4572000" y="1831848"/>
            <a:ext cx="1600200" cy="228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 name="Rectangle 8"/>
          <p:cNvSpPr/>
          <p:nvPr/>
        </p:nvSpPr>
        <p:spPr>
          <a:xfrm>
            <a:off x="4800600" y="2060448"/>
            <a:ext cx="11430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0" name="Can 9"/>
          <p:cNvSpPr/>
          <p:nvPr/>
        </p:nvSpPr>
        <p:spPr>
          <a:xfrm>
            <a:off x="7086600" y="1679448"/>
            <a:ext cx="914400" cy="1216152"/>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1" name="Can 10"/>
          <p:cNvSpPr/>
          <p:nvPr/>
        </p:nvSpPr>
        <p:spPr>
          <a:xfrm>
            <a:off x="7086600" y="3203448"/>
            <a:ext cx="914400" cy="1216152"/>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17" name="Picture 21"/>
          <p:cNvPicPr>
            <a:picLocks noChangeAspect="1" noChangeArrowheads="1"/>
          </p:cNvPicPr>
          <p:nvPr/>
        </p:nvPicPr>
        <p:blipFill>
          <a:blip r:embed="rId3" cstate="print"/>
          <a:srcRect/>
          <a:stretch>
            <a:fillRect/>
          </a:stretch>
        </p:blipFill>
        <p:spPr bwMode="auto">
          <a:xfrm>
            <a:off x="5670996" y="4790182"/>
            <a:ext cx="1174303" cy="825500"/>
          </a:xfrm>
          <a:prstGeom prst="rect">
            <a:avLst/>
          </a:prstGeom>
          <a:noFill/>
          <a:ln w="12700" cap="flat">
            <a:noFill/>
            <a:miter lim="800000"/>
            <a:headEnd/>
            <a:tailEnd/>
          </a:ln>
        </p:spPr>
      </p:pic>
      <p:pic>
        <p:nvPicPr>
          <p:cNvPr id="18" name="Picture 20"/>
          <p:cNvPicPr>
            <a:picLocks noChangeAspect="1" noChangeArrowheads="1"/>
          </p:cNvPicPr>
          <p:nvPr/>
        </p:nvPicPr>
        <p:blipFill>
          <a:blip r:embed="rId4" cstate="print"/>
          <a:srcRect/>
          <a:stretch>
            <a:fillRect/>
          </a:stretch>
        </p:blipFill>
        <p:spPr bwMode="auto">
          <a:xfrm>
            <a:off x="5791200" y="5854710"/>
            <a:ext cx="863600" cy="688072"/>
          </a:xfrm>
          <a:prstGeom prst="rect">
            <a:avLst/>
          </a:prstGeom>
          <a:noFill/>
          <a:ln w="12700" cap="flat">
            <a:noFill/>
            <a:miter lim="800000"/>
            <a:headEnd/>
            <a:tailEnd/>
          </a:ln>
        </p:spPr>
      </p:pic>
      <p:pic>
        <p:nvPicPr>
          <p:cNvPr id="19" name="Picture 26"/>
          <p:cNvPicPr>
            <a:picLocks noChangeAspect="1" noChangeArrowheads="1"/>
          </p:cNvPicPr>
          <p:nvPr/>
        </p:nvPicPr>
        <p:blipFill>
          <a:blip r:embed="rId5" cstate="print"/>
          <a:srcRect/>
          <a:stretch>
            <a:fillRect/>
          </a:stretch>
        </p:blipFill>
        <p:spPr bwMode="auto">
          <a:xfrm>
            <a:off x="990600" y="1831848"/>
            <a:ext cx="800100" cy="927100"/>
          </a:xfrm>
          <a:prstGeom prst="rect">
            <a:avLst/>
          </a:prstGeom>
          <a:noFill/>
          <a:ln w="12700" cap="flat">
            <a:noFill/>
            <a:miter lim="800000"/>
            <a:headEnd/>
            <a:tailEnd/>
          </a:ln>
        </p:spPr>
      </p:pic>
      <p:sp>
        <p:nvSpPr>
          <p:cNvPr id="20" name="TextBox 19"/>
          <p:cNvSpPr txBox="1"/>
          <p:nvPr/>
        </p:nvSpPr>
        <p:spPr>
          <a:xfrm>
            <a:off x="7086600" y="4866382"/>
            <a:ext cx="1828800" cy="584775"/>
          </a:xfrm>
          <a:prstGeom prst="rect">
            <a:avLst/>
          </a:prstGeom>
          <a:noFill/>
        </p:spPr>
        <p:txBody>
          <a:bodyPr wrap="square" rtlCol="0">
            <a:spAutoFit/>
          </a:bodyPr>
          <a:lstStyle/>
          <a:p>
            <a:r>
              <a:rPr lang="en-CA" sz="3200" dirty="0" smtClean="0"/>
              <a:t>Danger!</a:t>
            </a:r>
          </a:p>
        </p:txBody>
      </p:sp>
      <p:sp>
        <p:nvSpPr>
          <p:cNvPr id="21" name="TextBox 20"/>
          <p:cNvSpPr txBox="1"/>
          <p:nvPr/>
        </p:nvSpPr>
        <p:spPr>
          <a:xfrm>
            <a:off x="7086600" y="5628382"/>
            <a:ext cx="1828800" cy="1077218"/>
          </a:xfrm>
          <a:prstGeom prst="rect">
            <a:avLst/>
          </a:prstGeom>
          <a:noFill/>
        </p:spPr>
        <p:txBody>
          <a:bodyPr wrap="square" rtlCol="0">
            <a:spAutoFit/>
          </a:bodyPr>
          <a:lstStyle/>
          <a:p>
            <a:r>
              <a:rPr lang="en-CA" sz="3200" dirty="0" smtClean="0"/>
              <a:t>Out of scope</a:t>
            </a:r>
          </a:p>
        </p:txBody>
      </p:sp>
      <p:sp>
        <p:nvSpPr>
          <p:cNvPr id="12" name="TextBox 11"/>
          <p:cNvSpPr txBox="1"/>
          <p:nvPr/>
        </p:nvSpPr>
        <p:spPr>
          <a:xfrm>
            <a:off x="626185" y="4495800"/>
            <a:ext cx="2969916" cy="1938992"/>
          </a:xfrm>
          <a:prstGeom prst="rect">
            <a:avLst/>
          </a:prstGeom>
          <a:noFill/>
        </p:spPr>
        <p:txBody>
          <a:bodyPr wrap="none" rtlCol="0">
            <a:spAutoFit/>
          </a:bodyPr>
          <a:lstStyle/>
          <a:p>
            <a:r>
              <a:rPr lang="en-CA" sz="2400" b="1" dirty="0" smtClean="0"/>
              <a:t>Technologies:</a:t>
            </a:r>
          </a:p>
          <a:p>
            <a:pPr>
              <a:buFontTx/>
              <a:buChar char="-"/>
            </a:pPr>
            <a:r>
              <a:rPr lang="en-CA" sz="2400" dirty="0" smtClean="0"/>
              <a:t> PHP &amp; MySQL, HTML</a:t>
            </a:r>
          </a:p>
          <a:p>
            <a:pPr>
              <a:buFontTx/>
              <a:buChar char="-"/>
            </a:pPr>
            <a:r>
              <a:rPr lang="en-CA" sz="2400" dirty="0" smtClean="0"/>
              <a:t> Bootstrap</a:t>
            </a:r>
          </a:p>
          <a:p>
            <a:pPr>
              <a:buFontTx/>
              <a:buChar char="-"/>
            </a:pPr>
            <a:r>
              <a:rPr lang="en-CA" sz="2400" dirty="0" smtClean="0"/>
              <a:t> </a:t>
            </a:r>
            <a:r>
              <a:rPr lang="en-CA" sz="2400" dirty="0" err="1" smtClean="0"/>
              <a:t>Laravel</a:t>
            </a:r>
            <a:endParaRPr lang="en-CA" sz="2400" dirty="0" smtClean="0"/>
          </a:p>
          <a:p>
            <a:pPr>
              <a:buFontTx/>
              <a:buChar char="-"/>
            </a:pPr>
            <a:r>
              <a:rPr lang="en-CA" sz="2400" dirty="0" smtClean="0"/>
              <a:t> GitHub, Trello</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What keeps us up at night</a:t>
            </a:r>
            <a:endParaRPr lang="en-CA" dirty="0"/>
          </a:p>
        </p:txBody>
      </p:sp>
      <p:sp>
        <p:nvSpPr>
          <p:cNvPr id="3" name="Content Placeholder 2"/>
          <p:cNvSpPr>
            <a:spLocks noGrp="1"/>
          </p:cNvSpPr>
          <p:nvPr>
            <p:ph idx="1"/>
          </p:nvPr>
        </p:nvSpPr>
        <p:spPr/>
        <p:txBody>
          <a:bodyPr/>
          <a:lstStyle/>
          <a:p>
            <a:r>
              <a:rPr lang="en-CA" dirty="0" smtClean="0"/>
              <a:t>Not delivering exactly what client wants (</a:t>
            </a:r>
            <a:r>
              <a:rPr lang="en-CA" dirty="0" err="1" smtClean="0"/>
              <a:t>Duante</a:t>
            </a:r>
            <a:r>
              <a:rPr lang="en-CA" dirty="0" smtClean="0"/>
              <a:t> is very specific)</a:t>
            </a:r>
          </a:p>
          <a:p>
            <a:r>
              <a:rPr lang="en-CA" dirty="0" smtClean="0"/>
              <a:t>Balancing work / life with project</a:t>
            </a:r>
          </a:p>
          <a:p>
            <a:r>
              <a:rPr lang="en-CA" dirty="0" smtClean="0"/>
              <a:t>Learning new framework (</a:t>
            </a:r>
            <a:r>
              <a:rPr lang="en-CA" dirty="0" err="1" smtClean="0"/>
              <a:t>Laravel</a:t>
            </a:r>
            <a:r>
              <a:rPr lang="en-CA" dirty="0" smtClean="0"/>
              <a:t>)</a:t>
            </a:r>
            <a:endParaRPr lang="en-CA" dirty="0"/>
          </a:p>
        </p:txBody>
      </p:sp>
      <p:sp>
        <p:nvSpPr>
          <p:cNvPr id="5" name="Rectangle 4"/>
          <p:cNvSpPr/>
          <p:nvPr/>
        </p:nvSpPr>
        <p:spPr>
          <a:xfrm>
            <a:off x="7696200" y="6096000"/>
            <a:ext cx="1371600" cy="685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6" name="Picture 5"/>
          <p:cNvPicPr>
            <a:picLocks noChangeAspect="1" noChangeArrowheads="1"/>
          </p:cNvPicPr>
          <p:nvPr/>
        </p:nvPicPr>
        <p:blipFill>
          <a:blip r:embed="rId3" cstate="print"/>
          <a:srcRect/>
          <a:stretch>
            <a:fillRect/>
          </a:stretch>
        </p:blipFill>
        <p:spPr bwMode="auto">
          <a:xfrm>
            <a:off x="7226300" y="4330700"/>
            <a:ext cx="1206500" cy="2146300"/>
          </a:xfrm>
          <a:prstGeom prst="rect">
            <a:avLst/>
          </a:prstGeom>
          <a:noFill/>
          <a:ln w="12700" cap="flat">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The A-Team</a:t>
            </a:r>
            <a:endParaRPr lang="en-CA" dirty="0"/>
          </a:p>
        </p:txBody>
      </p:sp>
      <p:graphicFrame>
        <p:nvGraphicFramePr>
          <p:cNvPr id="4" name="Table 3"/>
          <p:cNvGraphicFramePr>
            <a:graphicFrameLocks noGrp="1"/>
          </p:cNvGraphicFramePr>
          <p:nvPr>
            <p:extLst>
              <p:ext uri="{D42A27DB-BD31-4B8C-83A1-F6EECF244321}">
                <p14:modId xmlns:p14="http://schemas.microsoft.com/office/powerpoint/2010/main" val="1288633573"/>
              </p:ext>
            </p:extLst>
          </p:nvPr>
        </p:nvGraphicFramePr>
        <p:xfrm>
          <a:off x="685800" y="1397000"/>
          <a:ext cx="7924800" cy="4135120"/>
        </p:xfrm>
        <a:graphic>
          <a:graphicData uri="http://schemas.openxmlformats.org/drawingml/2006/table">
            <a:tbl>
              <a:tblPr firstRow="1" bandRow="1">
                <a:tableStyleId>{5C22544A-7EE6-4342-B048-85BDC9FD1C3A}</a:tableStyleId>
              </a:tblPr>
              <a:tblGrid>
                <a:gridCol w="609600"/>
                <a:gridCol w="1752600"/>
                <a:gridCol w="5562600"/>
              </a:tblGrid>
              <a:tr h="370840">
                <a:tc>
                  <a:txBody>
                    <a:bodyPr/>
                    <a:lstStyle/>
                    <a:p>
                      <a:r>
                        <a:rPr lang="en-CA" sz="2400" dirty="0" smtClean="0"/>
                        <a:t>#</a:t>
                      </a:r>
                      <a:endParaRPr lang="en-CA" sz="2400" dirty="0"/>
                    </a:p>
                  </a:txBody>
                  <a:tcPr/>
                </a:tc>
                <a:tc>
                  <a:txBody>
                    <a:bodyPr/>
                    <a:lstStyle/>
                    <a:p>
                      <a:r>
                        <a:rPr lang="en-CA" sz="2400" dirty="0" smtClean="0"/>
                        <a:t>Role</a:t>
                      </a:r>
                      <a:endParaRPr lang="en-CA" sz="2400" dirty="0"/>
                    </a:p>
                  </a:txBody>
                  <a:tcPr/>
                </a:tc>
                <a:tc>
                  <a:txBody>
                    <a:bodyPr/>
                    <a:lstStyle/>
                    <a:p>
                      <a:r>
                        <a:rPr lang="en-CA" sz="2400" dirty="0" smtClean="0"/>
                        <a:t>Competencies/Expectations</a:t>
                      </a:r>
                      <a:endParaRPr lang="en-CA" sz="2400" dirty="0"/>
                    </a:p>
                  </a:txBody>
                  <a:tcPr/>
                </a:tc>
              </a:tr>
              <a:tr h="370840">
                <a:tc>
                  <a:txBody>
                    <a:bodyPr/>
                    <a:lstStyle/>
                    <a:p>
                      <a:r>
                        <a:rPr lang="en-CA" dirty="0" smtClean="0"/>
                        <a:t>3</a:t>
                      </a:r>
                      <a:endParaRPr lang="en-CA" dirty="0"/>
                    </a:p>
                  </a:txBody>
                  <a:tcPr/>
                </a:tc>
                <a:tc>
                  <a:txBody>
                    <a:bodyPr/>
                    <a:lstStyle/>
                    <a:p>
                      <a:r>
                        <a:rPr lang="en-CA" dirty="0" smtClean="0"/>
                        <a:t>Developers</a:t>
                      </a:r>
                      <a:endParaRPr lang="en-CA" dirty="0"/>
                    </a:p>
                  </a:txBody>
                  <a:tcPr/>
                </a:tc>
                <a:tc>
                  <a:txBody>
                    <a:bodyPr/>
                    <a:lstStyle/>
                    <a:p>
                      <a:r>
                        <a:rPr lang="en-CA" dirty="0" smtClean="0"/>
                        <a:t>PHP, MySQL, HTML, </a:t>
                      </a:r>
                      <a:r>
                        <a:rPr lang="en-CA" dirty="0" err="1" smtClean="0"/>
                        <a:t>Laravel</a:t>
                      </a:r>
                      <a:r>
                        <a:rPr lang="en-CA" dirty="0" smtClean="0"/>
                        <a:t> framework</a:t>
                      </a:r>
                    </a:p>
                    <a:p>
                      <a:r>
                        <a:rPr lang="en-CA" dirty="0" smtClean="0"/>
                        <a:t>Unit</a:t>
                      </a:r>
                      <a:r>
                        <a:rPr lang="en-CA" baseline="0" dirty="0" smtClean="0"/>
                        <a:t> testing, refactoring</a:t>
                      </a:r>
                      <a:endParaRPr lang="en-CA" dirty="0" smtClean="0"/>
                    </a:p>
                  </a:txBody>
                  <a:tcPr/>
                </a:tc>
              </a:tr>
              <a:tr h="370840">
                <a:tc>
                  <a:txBody>
                    <a:bodyPr/>
                    <a:lstStyle/>
                    <a:p>
                      <a:r>
                        <a:rPr lang="en-CA" dirty="0" smtClean="0"/>
                        <a:t>1</a:t>
                      </a:r>
                      <a:endParaRPr lang="en-CA" dirty="0"/>
                    </a:p>
                  </a:txBody>
                  <a:tcPr/>
                </a:tc>
                <a:tc>
                  <a:txBody>
                    <a:bodyPr/>
                    <a:lstStyle/>
                    <a:p>
                      <a:r>
                        <a:rPr lang="en-CA" dirty="0" smtClean="0"/>
                        <a:t>Customer</a:t>
                      </a:r>
                      <a:endParaRPr lang="en-CA" dirty="0"/>
                    </a:p>
                  </a:txBody>
                  <a:tcPr/>
                </a:tc>
                <a:tc>
                  <a:txBody>
                    <a:bodyPr/>
                    <a:lstStyle/>
                    <a:p>
                      <a:r>
                        <a:rPr lang="en-CA" dirty="0" smtClean="0"/>
                        <a:t>Meet up every 2 weeks and get sprint</a:t>
                      </a:r>
                      <a:r>
                        <a:rPr lang="en-CA" baseline="0" dirty="0" smtClean="0"/>
                        <a:t> review signed off on.  Answer any questions / adjust schedule as needed.</a:t>
                      </a:r>
                      <a:endParaRPr lang="en-CA" dirty="0"/>
                    </a:p>
                  </a:txBody>
                  <a:tcPr/>
                </a:tc>
              </a:tr>
              <a:tr h="370840">
                <a:tc>
                  <a:txBody>
                    <a:bodyPr/>
                    <a:lstStyle/>
                    <a:p>
                      <a:r>
                        <a:rPr lang="en-CA" dirty="0" smtClean="0"/>
                        <a:t>*</a:t>
                      </a:r>
                      <a:endParaRPr lang="en-CA" dirty="0"/>
                    </a:p>
                  </a:txBody>
                  <a:tcPr/>
                </a:tc>
                <a:tc>
                  <a:txBody>
                    <a:bodyPr/>
                    <a:lstStyle/>
                    <a:p>
                      <a:r>
                        <a:rPr lang="en-CA" dirty="0" smtClean="0"/>
                        <a:t>Consumer</a:t>
                      </a:r>
                      <a:endParaRPr lang="en-CA" dirty="0"/>
                    </a:p>
                  </a:txBody>
                  <a:tcPr/>
                </a:tc>
                <a:tc>
                  <a:txBody>
                    <a:bodyPr/>
                    <a:lstStyle/>
                    <a:p>
                      <a:r>
                        <a:rPr lang="en-CA" dirty="0" smtClean="0"/>
                        <a:t>Everyone who is going to use</a:t>
                      </a:r>
                      <a:r>
                        <a:rPr lang="en-CA" baseline="0" dirty="0" smtClean="0"/>
                        <a:t> the parts, warranty, and repair system.  </a:t>
                      </a:r>
                      <a:r>
                        <a:rPr lang="en-CA" baseline="0" dirty="0" err="1" smtClean="0"/>
                        <a:t>Duante</a:t>
                      </a:r>
                      <a:r>
                        <a:rPr lang="en-CA" baseline="0" dirty="0" smtClean="0"/>
                        <a:t>, RBH parts employees, TW Carrol (repair centers).</a:t>
                      </a:r>
                      <a:endParaRPr lang="en-CA" dirty="0"/>
                    </a:p>
                  </a:txBody>
                  <a:tcPr/>
                </a:tc>
              </a:tr>
              <a:tr h="370840">
                <a:tc>
                  <a:txBody>
                    <a:bodyPr/>
                    <a:lstStyle/>
                    <a:p>
                      <a:endParaRPr lang="en-CA"/>
                    </a:p>
                  </a:txBody>
                  <a:tcPr/>
                </a:tc>
                <a:tc>
                  <a:txBody>
                    <a:bodyPr/>
                    <a:lstStyle/>
                    <a:p>
                      <a:endParaRPr lang="en-CA" dirty="0"/>
                    </a:p>
                  </a:txBody>
                  <a:tcPr/>
                </a:tc>
                <a:tc>
                  <a:txBody>
                    <a:bodyPr/>
                    <a:lstStyle/>
                    <a:p>
                      <a:endParaRPr lang="en-CA"/>
                    </a:p>
                  </a:txBody>
                  <a:tcPr/>
                </a:tc>
              </a:tr>
              <a:tr h="370840">
                <a:tc>
                  <a:txBody>
                    <a:bodyPr/>
                    <a:lstStyle/>
                    <a:p>
                      <a:endParaRPr lang="en-CA"/>
                    </a:p>
                  </a:txBody>
                  <a:tcPr/>
                </a:tc>
                <a:tc>
                  <a:txBody>
                    <a:bodyPr/>
                    <a:lstStyle/>
                    <a:p>
                      <a:endParaRPr lang="en-CA"/>
                    </a:p>
                  </a:txBody>
                  <a:tcPr/>
                </a:tc>
                <a:tc>
                  <a:txBody>
                    <a:bodyPr/>
                    <a:lstStyle/>
                    <a:p>
                      <a:endParaRPr lang="en-CA"/>
                    </a:p>
                  </a:txBody>
                  <a:tcPr/>
                </a:tc>
              </a:tr>
              <a:tr h="370840">
                <a:tc>
                  <a:txBody>
                    <a:bodyPr/>
                    <a:lstStyle/>
                    <a:p>
                      <a:endParaRPr lang="en-CA"/>
                    </a:p>
                  </a:txBody>
                  <a:tcPr/>
                </a:tc>
                <a:tc>
                  <a:txBody>
                    <a:bodyPr/>
                    <a:lstStyle/>
                    <a:p>
                      <a:endParaRPr lang="en-CA"/>
                    </a:p>
                  </a:txBody>
                  <a:tcPr/>
                </a:tc>
                <a:tc>
                  <a:txBody>
                    <a:bodyPr/>
                    <a:lstStyle/>
                    <a:p>
                      <a:endParaRPr lang="en-CA"/>
                    </a:p>
                  </a:txBody>
                  <a:tcPr/>
                </a:tc>
              </a:tr>
              <a:tr h="370840">
                <a:tc>
                  <a:txBody>
                    <a:bodyPr/>
                    <a:lstStyle/>
                    <a:p>
                      <a:endParaRPr lang="en-CA"/>
                    </a:p>
                  </a:txBody>
                  <a:tcPr/>
                </a:tc>
                <a:tc>
                  <a:txBody>
                    <a:bodyPr/>
                    <a:lstStyle/>
                    <a:p>
                      <a:endParaRPr lang="en-CA"/>
                    </a:p>
                  </a:txBody>
                  <a:tcPr/>
                </a:tc>
                <a:tc>
                  <a:txBody>
                    <a:bodyPr/>
                    <a:lstStyle/>
                    <a:p>
                      <a:endParaRPr lang="en-CA" dirty="0"/>
                    </a:p>
                  </a:txBody>
                  <a:tcPr/>
                </a:tc>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312</TotalTime>
  <Words>1041</Words>
  <Application>Microsoft Macintosh PowerPoint</Application>
  <PresentationFormat>On-screen Show (4:3)</PresentationFormat>
  <Paragraphs>159</Paragraphs>
  <Slides>12</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Calibri</vt:lpstr>
      <vt:lpstr>Calibri Bold</vt:lpstr>
      <vt:lpstr>Wingdings</vt:lpstr>
      <vt:lpstr>Arial</vt:lpstr>
      <vt:lpstr>Office Theme</vt:lpstr>
      <vt:lpstr>Parts, Repair, &amp; Warranty Management System</vt:lpstr>
      <vt:lpstr>Why are we here?</vt:lpstr>
      <vt:lpstr>The elevator pitch</vt:lpstr>
      <vt:lpstr>Product box</vt:lpstr>
      <vt:lpstr>The NOT list</vt:lpstr>
      <vt:lpstr>Your project community</vt:lpstr>
      <vt:lpstr>Technical solution</vt:lpstr>
      <vt:lpstr>What keeps us up at night</vt:lpstr>
      <vt:lpstr>The A-Team</vt:lpstr>
      <vt:lpstr>How big is this thing?</vt:lpstr>
      <vt:lpstr>Trade-off sliders</vt:lpstr>
      <vt:lpstr>The first release</vt:lpstr>
    </vt:vector>
  </TitlesOfParts>
  <LinksUpToDate>false</LinksUpToDate>
  <SharedDoc>false</SharedDoc>
  <HyperlinksChanged>false</HyperlinksChanged>
  <AppVersion>15.0022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&lt;Project name&gt;</dc:title>
  <dc:creator>Jonathan Rasmusson</dc:creator>
  <cp:lastModifiedBy>Chris Knoll</cp:lastModifiedBy>
  <cp:revision>57</cp:revision>
  <dcterms:created xsi:type="dcterms:W3CDTF">2006-08-16T00:00:00Z</dcterms:created>
  <dcterms:modified xsi:type="dcterms:W3CDTF">2017-01-18T03:07:56Z</dcterms:modified>
</cp:coreProperties>
</file>