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8"/>
    <p:restoredTop sz="79970" autoAdjust="0"/>
  </p:normalViewPr>
  <p:slideViewPr>
    <p:cSldViewPr>
      <p:cViewPr>
        <p:scale>
          <a:sx n="68" d="100"/>
          <a:sy n="68" d="100"/>
        </p:scale>
        <p:origin x="1568" y="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2017-01-17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79455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67875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4690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extLst>
      <p:ext uri="{BB962C8B-B14F-4D97-AF65-F5344CB8AC3E}">
        <p14:creationId xmlns:p14="http://schemas.microsoft.com/office/powerpoint/2010/main" val="13319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114687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190973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68428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92904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45610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1348741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1601319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11725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Parts, Repair, &amp; Warranty Management System</a:t>
            </a:r>
            <a:endParaRPr lang="en-CA" dirty="0"/>
          </a:p>
        </p:txBody>
      </p:sp>
      <p:sp>
        <p:nvSpPr>
          <p:cNvPr id="3" name="Subtitle 2"/>
          <p:cNvSpPr>
            <a:spLocks noGrp="1"/>
          </p:cNvSpPr>
          <p:nvPr>
            <p:ph type="subTitle" idx="1"/>
          </p:nvPr>
        </p:nvSpPr>
        <p:spPr/>
        <p:txBody>
          <a:bodyPr/>
          <a:lstStyle/>
          <a:p>
            <a:r>
              <a:rPr lang="en-CA" dirty="0" smtClean="0">
                <a:solidFill>
                  <a:schemeClr val="tx1"/>
                </a:solidFill>
              </a:rPr>
              <a:t>Ricardo Beverly Hills</a:t>
            </a:r>
            <a:r>
              <a:rPr lang="en-CA" dirty="0" smtClean="0"/>
              <a:t/>
            </a:r>
            <a:br>
              <a:rPr lang="en-CA" dirty="0" smtClean="0"/>
            </a:br>
            <a:endParaRPr lang="en-CA" dirty="0" smtClean="0"/>
          </a:p>
          <a:p>
            <a:r>
              <a:rPr lang="en-CA" sz="2800" dirty="0" smtClean="0"/>
              <a:t>Arnold </a:t>
            </a:r>
            <a:r>
              <a:rPr lang="en-CA" sz="2800" dirty="0" err="1" smtClean="0"/>
              <a:t>Koh</a:t>
            </a:r>
            <a:r>
              <a:rPr lang="en-CA" sz="2800" dirty="0" smtClean="0"/>
              <a:t>, Peter Kim, Chris Knoll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199131" y="1120914"/>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587419" y="1820049"/>
            <a:ext cx="2113720" cy="954107"/>
          </a:xfrm>
          <a:prstGeom prst="rect">
            <a:avLst/>
          </a:prstGeom>
          <a:noFill/>
        </p:spPr>
        <p:txBody>
          <a:bodyPr wrap="none" rtlCol="0">
            <a:spAutoFit/>
          </a:bodyPr>
          <a:lstStyle/>
          <a:p>
            <a:r>
              <a:rPr lang="en-CA" sz="2800" dirty="0" smtClean="0"/>
              <a:t>Construction</a:t>
            </a:r>
            <a:br>
              <a:rPr lang="en-CA" sz="2800" dirty="0" smtClean="0"/>
            </a:br>
            <a:r>
              <a:rPr lang="en-CA" sz="2800" smtClean="0"/>
              <a:t>Initial Project</a:t>
            </a:r>
            <a:endParaRPr lang="en-CA" sz="2800" dirty="0"/>
          </a:p>
        </p:txBody>
      </p:sp>
      <p:sp>
        <p:nvSpPr>
          <p:cNvPr id="12" name="TextBox 11"/>
          <p:cNvSpPr txBox="1"/>
          <p:nvPr/>
        </p:nvSpPr>
        <p:spPr>
          <a:xfrm>
            <a:off x="4108780" y="1845440"/>
            <a:ext cx="1686680" cy="954107"/>
          </a:xfrm>
          <a:prstGeom prst="rect">
            <a:avLst/>
          </a:prstGeom>
          <a:noFill/>
        </p:spPr>
        <p:txBody>
          <a:bodyPr wrap="none" rtlCol="0">
            <a:spAutoFit/>
          </a:bodyPr>
          <a:lstStyle/>
          <a:p>
            <a:r>
              <a:rPr lang="en-CA" sz="2800" smtClean="0"/>
              <a:t>Additional</a:t>
            </a:r>
            <a:br>
              <a:rPr lang="en-CA" sz="2800" smtClean="0"/>
            </a:br>
            <a:r>
              <a:rPr lang="en-CA" sz="2800" smtClean="0"/>
              <a:t>Features</a:t>
            </a:r>
            <a:endParaRPr lang="en-CA" sz="2800" dirty="0"/>
          </a:p>
        </p:txBody>
      </p:sp>
      <p:sp>
        <p:nvSpPr>
          <p:cNvPr id="13" name="TextBox 12"/>
          <p:cNvSpPr txBox="1"/>
          <p:nvPr/>
        </p:nvSpPr>
        <p:spPr>
          <a:xfrm>
            <a:off x="6133283" y="1855113"/>
            <a:ext cx="1425198" cy="954107"/>
          </a:xfrm>
          <a:prstGeom prst="rect">
            <a:avLst/>
          </a:prstGeom>
          <a:noFill/>
        </p:spPr>
        <p:txBody>
          <a:bodyPr wrap="none" rtlCol="0">
            <a:spAutoFit/>
          </a:bodyPr>
          <a:lstStyle/>
          <a:p>
            <a:r>
              <a:rPr lang="en-CA" sz="2800" smtClean="0"/>
              <a:t>Deploy /</a:t>
            </a:r>
            <a:br>
              <a:rPr lang="en-CA" sz="2800" smtClean="0"/>
            </a:br>
            <a:r>
              <a:rPr lang="en-CA" sz="2800" smtClean="0"/>
              <a:t>Testing</a:t>
            </a:r>
            <a:endParaRPr lang="en-CA" sz="2800" dirty="0"/>
          </a:p>
        </p:txBody>
      </p:sp>
      <p:sp>
        <p:nvSpPr>
          <p:cNvPr id="14" name="TextBox 13"/>
          <p:cNvSpPr txBox="1"/>
          <p:nvPr/>
        </p:nvSpPr>
        <p:spPr>
          <a:xfrm>
            <a:off x="2042311" y="2895600"/>
            <a:ext cx="1933543" cy="523220"/>
          </a:xfrm>
          <a:prstGeom prst="rect">
            <a:avLst/>
          </a:prstGeom>
          <a:noFill/>
        </p:spPr>
        <p:txBody>
          <a:bodyPr wrap="none" rtlCol="0">
            <a:spAutoFit/>
          </a:bodyPr>
          <a:lstStyle/>
          <a:p>
            <a:r>
              <a:rPr lang="en-CA" sz="2800" dirty="0" smtClean="0">
                <a:solidFill>
                  <a:schemeClr val="bg1"/>
                </a:solidFill>
              </a:rPr>
              <a:t>~2.5months</a:t>
            </a:r>
            <a:endParaRPr lang="en-CA" sz="2800" dirty="0">
              <a:solidFill>
                <a:schemeClr val="bg1"/>
              </a:solidFill>
            </a:endParaRPr>
          </a:p>
        </p:txBody>
      </p:sp>
      <p:sp>
        <p:nvSpPr>
          <p:cNvPr id="15" name="TextBox 14"/>
          <p:cNvSpPr txBox="1"/>
          <p:nvPr/>
        </p:nvSpPr>
        <p:spPr>
          <a:xfrm>
            <a:off x="3909211" y="2895600"/>
            <a:ext cx="2097049" cy="523220"/>
          </a:xfrm>
          <a:prstGeom prst="rect">
            <a:avLst/>
          </a:prstGeom>
          <a:noFill/>
        </p:spPr>
        <p:txBody>
          <a:bodyPr wrap="none" rtlCol="0">
            <a:spAutoFit/>
          </a:bodyPr>
          <a:lstStyle/>
          <a:p>
            <a:r>
              <a:rPr lang="en-CA" sz="2800" smtClean="0">
                <a:solidFill>
                  <a:schemeClr val="bg1"/>
                </a:solidFill>
              </a:rPr>
              <a:t> </a:t>
            </a:r>
            <a:r>
              <a:rPr lang="en-CA" sz="2800" smtClean="0">
                <a:solidFill>
                  <a:schemeClr val="bg1"/>
                </a:solidFill>
              </a:rPr>
              <a:t>~</a:t>
            </a:r>
            <a:r>
              <a:rPr lang="en-CA" sz="2800" smtClean="0">
                <a:solidFill>
                  <a:schemeClr val="bg1"/>
                </a:solidFill>
              </a:rPr>
              <a:t>1.5</a:t>
            </a:r>
            <a:r>
              <a:rPr lang="en-CA" sz="2800" smtClean="0">
                <a:solidFill>
                  <a:schemeClr val="bg1"/>
                </a:solidFill>
              </a:rPr>
              <a:t> months</a:t>
            </a:r>
            <a:endParaRPr lang="en-CA" sz="2800" dirty="0">
              <a:solidFill>
                <a:schemeClr val="bg1"/>
              </a:solidFill>
            </a:endParaRPr>
          </a:p>
        </p:txBody>
      </p:sp>
      <p:sp>
        <p:nvSpPr>
          <p:cNvPr id="16" name="TextBox 15"/>
          <p:cNvSpPr txBox="1"/>
          <p:nvPr/>
        </p:nvSpPr>
        <p:spPr>
          <a:xfrm>
            <a:off x="6109454" y="2895600"/>
            <a:ext cx="1268296" cy="523220"/>
          </a:xfrm>
          <a:prstGeom prst="rect">
            <a:avLst/>
          </a:prstGeom>
          <a:noFill/>
        </p:spPr>
        <p:txBody>
          <a:bodyPr wrap="none" rtlCol="0">
            <a:spAutoFit/>
          </a:bodyPr>
          <a:lstStyle/>
          <a:p>
            <a:r>
              <a:rPr lang="en-CA" sz="2800" dirty="0" smtClean="0">
                <a:solidFill>
                  <a:schemeClr val="bg1"/>
                </a:solidFill>
              </a:rPr>
              <a:t> </a:t>
            </a:r>
            <a:r>
              <a:rPr lang="en-CA" sz="2800" dirty="0" smtClean="0">
                <a:solidFill>
                  <a:schemeClr val="bg1"/>
                </a:solidFill>
              </a:rPr>
              <a:t>~2 </a:t>
            </a:r>
            <a:r>
              <a:rPr lang="en-CA" sz="2800" dirty="0" err="1" smtClean="0">
                <a:solidFill>
                  <a:schemeClr val="bg1"/>
                </a:solidFill>
              </a:rPr>
              <a:t>wks</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377085880"/>
              </p:ext>
            </p:extLst>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Design</a:t>
                      </a:r>
                      <a:r>
                        <a:rPr lang="en-CA" sz="2400" baseline="0" dirty="0" smtClean="0"/>
                        <a:t> and Styling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288332" y="203972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21884"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615549" y="291941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2038350" y="341153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615819" y="470015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291429" y="523759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999197" y="563879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377459"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18" name="TextBox 17"/>
          <p:cNvSpPr txBox="1"/>
          <p:nvPr/>
        </p:nvSpPr>
        <p:spPr>
          <a:xfrm>
            <a:off x="1383190" y="4114800"/>
            <a:ext cx="5324086"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a:t>
            </a:r>
            <a:r>
              <a:rPr lang="en-CA" sz="4000" dirty="0">
                <a:latin typeface="Calibri Bold" pitchFamily="34" charset="0"/>
                <a:cs typeface="Calibri Bold" pitchFamily="34" charset="0"/>
              </a:rPr>
              <a:t>5</a:t>
            </a:r>
            <a:r>
              <a:rPr lang="en-CA" sz="4000" dirty="0" smtClean="0">
                <a:latin typeface="Calibri Bold" pitchFamily="34" charset="0"/>
                <a:cs typeface="Calibri Bold" pitchFamily="34" charset="0"/>
              </a:rPr>
              <a:t> </a:t>
            </a:r>
            <a:r>
              <a:rPr lang="en-CA" sz="4000" dirty="0" smtClean="0">
                <a:latin typeface="Calibri Bold" pitchFamily="34" charset="0"/>
                <a:cs typeface="Calibri Bold" pitchFamily="34" charset="0"/>
              </a:rPr>
              <a:t>months, </a:t>
            </a:r>
            <a:r>
              <a:rPr lang="en-CA" sz="4000" dirty="0" smtClean="0">
                <a:latin typeface="Calibri Bold" pitchFamily="34" charset="0"/>
                <a:cs typeface="Calibri Bold" pitchFamily="34" charset="0"/>
              </a:rPr>
              <a:t>$</a:t>
            </a:r>
            <a:r>
              <a:rPr lang="en-CA" sz="4000" dirty="0">
                <a:latin typeface="Calibri Bold" pitchFamily="34" charset="0"/>
                <a:cs typeface="Calibri Bold" pitchFamily="34" charset="0"/>
              </a:rPr>
              <a:t>0</a:t>
            </a:r>
            <a:r>
              <a:rPr lang="en-CA" sz="4000" dirty="0" smtClean="0">
                <a:latin typeface="Calibri Bold" pitchFamily="34" charset="0"/>
                <a:cs typeface="Calibri Bold" pitchFamily="34" charset="0"/>
              </a:rPr>
              <a:t>K</a:t>
            </a:r>
            <a:endParaRPr lang="en-CA" sz="4000" dirty="0">
              <a:latin typeface="Calibri Bold" pitchFamily="34" charset="0"/>
              <a:cs typeface="Calibri Bold" pitchFamily="34" charset="0"/>
            </a:endParaRPr>
          </a:p>
        </p:txBody>
      </p:sp>
      <p:sp>
        <p:nvSpPr>
          <p:cNvPr id="30" name="Chevron 29"/>
          <p:cNvSpPr/>
          <p:nvPr/>
        </p:nvSpPr>
        <p:spPr>
          <a:xfrm>
            <a:off x="1667661" y="3056751"/>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1" name="Pentagon 30"/>
          <p:cNvSpPr/>
          <p:nvPr/>
        </p:nvSpPr>
        <p:spPr>
          <a:xfrm rot="5400000">
            <a:off x="3496461" y="2751951"/>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Pentagon 31"/>
          <p:cNvSpPr/>
          <p:nvPr/>
        </p:nvSpPr>
        <p:spPr>
          <a:xfrm rot="5400000">
            <a:off x="5477661" y="2751951"/>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Pentagon 32"/>
          <p:cNvSpPr/>
          <p:nvPr/>
        </p:nvSpPr>
        <p:spPr>
          <a:xfrm rot="5400000">
            <a:off x="7458861" y="2751951"/>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extBox 33"/>
          <p:cNvSpPr txBox="1"/>
          <p:nvPr/>
        </p:nvSpPr>
        <p:spPr>
          <a:xfrm>
            <a:off x="1593769" y="2057400"/>
            <a:ext cx="2113720" cy="954107"/>
          </a:xfrm>
          <a:prstGeom prst="rect">
            <a:avLst/>
          </a:prstGeom>
          <a:noFill/>
        </p:spPr>
        <p:txBody>
          <a:bodyPr wrap="none" rtlCol="0">
            <a:spAutoFit/>
          </a:bodyPr>
          <a:lstStyle/>
          <a:p>
            <a:r>
              <a:rPr lang="en-CA" sz="2800" dirty="0" smtClean="0"/>
              <a:t>Construction</a:t>
            </a:r>
            <a:br>
              <a:rPr lang="en-CA" sz="2800" dirty="0" smtClean="0"/>
            </a:br>
            <a:r>
              <a:rPr lang="en-CA" sz="2800" smtClean="0"/>
              <a:t>Initial Project</a:t>
            </a:r>
            <a:endParaRPr lang="en-CA" sz="2800" dirty="0"/>
          </a:p>
        </p:txBody>
      </p:sp>
      <p:sp>
        <p:nvSpPr>
          <p:cNvPr id="35" name="TextBox 34"/>
          <p:cNvSpPr txBox="1"/>
          <p:nvPr/>
        </p:nvSpPr>
        <p:spPr>
          <a:xfrm>
            <a:off x="4115130" y="2082791"/>
            <a:ext cx="1686680" cy="954107"/>
          </a:xfrm>
          <a:prstGeom prst="rect">
            <a:avLst/>
          </a:prstGeom>
          <a:noFill/>
        </p:spPr>
        <p:txBody>
          <a:bodyPr wrap="none" rtlCol="0">
            <a:spAutoFit/>
          </a:bodyPr>
          <a:lstStyle/>
          <a:p>
            <a:r>
              <a:rPr lang="en-CA" sz="2800" smtClean="0"/>
              <a:t>Additional</a:t>
            </a:r>
            <a:br>
              <a:rPr lang="en-CA" sz="2800" smtClean="0"/>
            </a:br>
            <a:r>
              <a:rPr lang="en-CA" sz="2800" smtClean="0"/>
              <a:t>Features</a:t>
            </a:r>
            <a:endParaRPr lang="en-CA" sz="2800" dirty="0"/>
          </a:p>
        </p:txBody>
      </p:sp>
      <p:sp>
        <p:nvSpPr>
          <p:cNvPr id="36" name="TextBox 35"/>
          <p:cNvSpPr txBox="1"/>
          <p:nvPr/>
        </p:nvSpPr>
        <p:spPr>
          <a:xfrm>
            <a:off x="6139633" y="2092464"/>
            <a:ext cx="1425198" cy="954107"/>
          </a:xfrm>
          <a:prstGeom prst="rect">
            <a:avLst/>
          </a:prstGeom>
          <a:noFill/>
        </p:spPr>
        <p:txBody>
          <a:bodyPr wrap="none" rtlCol="0">
            <a:spAutoFit/>
          </a:bodyPr>
          <a:lstStyle/>
          <a:p>
            <a:r>
              <a:rPr lang="en-CA" sz="2800" smtClean="0"/>
              <a:t>Deploy /</a:t>
            </a:r>
            <a:br>
              <a:rPr lang="en-CA" sz="2800" smtClean="0"/>
            </a:br>
            <a:r>
              <a:rPr lang="en-CA" sz="2800" smtClean="0"/>
              <a:t>Testing</a:t>
            </a:r>
            <a:endParaRPr lang="en-CA" sz="2800" dirty="0"/>
          </a:p>
        </p:txBody>
      </p:sp>
      <p:sp>
        <p:nvSpPr>
          <p:cNvPr id="37" name="TextBox 36"/>
          <p:cNvSpPr txBox="1"/>
          <p:nvPr/>
        </p:nvSpPr>
        <p:spPr>
          <a:xfrm>
            <a:off x="2048661" y="3132951"/>
            <a:ext cx="1933543" cy="523220"/>
          </a:xfrm>
          <a:prstGeom prst="rect">
            <a:avLst/>
          </a:prstGeom>
          <a:noFill/>
        </p:spPr>
        <p:txBody>
          <a:bodyPr wrap="none" rtlCol="0">
            <a:spAutoFit/>
          </a:bodyPr>
          <a:lstStyle/>
          <a:p>
            <a:r>
              <a:rPr lang="en-CA" sz="2800" dirty="0" smtClean="0">
                <a:solidFill>
                  <a:schemeClr val="bg1"/>
                </a:solidFill>
              </a:rPr>
              <a:t>~2.5months</a:t>
            </a:r>
            <a:endParaRPr lang="en-CA" sz="2800" dirty="0">
              <a:solidFill>
                <a:schemeClr val="bg1"/>
              </a:solidFill>
            </a:endParaRPr>
          </a:p>
        </p:txBody>
      </p:sp>
      <p:sp>
        <p:nvSpPr>
          <p:cNvPr id="38" name="TextBox 37"/>
          <p:cNvSpPr txBox="1"/>
          <p:nvPr/>
        </p:nvSpPr>
        <p:spPr>
          <a:xfrm>
            <a:off x="3915561" y="3132951"/>
            <a:ext cx="2097049" cy="523220"/>
          </a:xfrm>
          <a:prstGeom prst="rect">
            <a:avLst/>
          </a:prstGeom>
          <a:noFill/>
        </p:spPr>
        <p:txBody>
          <a:bodyPr wrap="none" rtlCol="0">
            <a:spAutoFit/>
          </a:bodyPr>
          <a:lstStyle/>
          <a:p>
            <a:r>
              <a:rPr lang="en-CA" sz="2800" smtClean="0">
                <a:solidFill>
                  <a:schemeClr val="bg1"/>
                </a:solidFill>
              </a:rPr>
              <a:t> </a:t>
            </a:r>
            <a:r>
              <a:rPr lang="en-CA" sz="2800" smtClean="0">
                <a:solidFill>
                  <a:schemeClr val="bg1"/>
                </a:solidFill>
              </a:rPr>
              <a:t>~</a:t>
            </a:r>
            <a:r>
              <a:rPr lang="en-CA" sz="2800" smtClean="0">
                <a:solidFill>
                  <a:schemeClr val="bg1"/>
                </a:solidFill>
              </a:rPr>
              <a:t>1.5</a:t>
            </a:r>
            <a:r>
              <a:rPr lang="en-CA" sz="2800" smtClean="0">
                <a:solidFill>
                  <a:schemeClr val="bg1"/>
                </a:solidFill>
              </a:rPr>
              <a:t> months</a:t>
            </a:r>
            <a:endParaRPr lang="en-CA" sz="2800" dirty="0">
              <a:solidFill>
                <a:schemeClr val="bg1"/>
              </a:solidFill>
            </a:endParaRPr>
          </a:p>
        </p:txBody>
      </p:sp>
      <p:sp>
        <p:nvSpPr>
          <p:cNvPr id="39" name="TextBox 38"/>
          <p:cNvSpPr txBox="1"/>
          <p:nvPr/>
        </p:nvSpPr>
        <p:spPr>
          <a:xfrm>
            <a:off x="6115804" y="3132951"/>
            <a:ext cx="1268296" cy="523220"/>
          </a:xfrm>
          <a:prstGeom prst="rect">
            <a:avLst/>
          </a:prstGeom>
          <a:noFill/>
        </p:spPr>
        <p:txBody>
          <a:bodyPr wrap="none" rtlCol="0">
            <a:spAutoFit/>
          </a:bodyPr>
          <a:lstStyle/>
          <a:p>
            <a:r>
              <a:rPr lang="en-CA" sz="2800" dirty="0" smtClean="0">
                <a:solidFill>
                  <a:schemeClr val="bg1"/>
                </a:solidFill>
              </a:rPr>
              <a:t> </a:t>
            </a:r>
            <a:r>
              <a:rPr lang="en-CA" sz="2800" dirty="0" smtClean="0">
                <a:solidFill>
                  <a:schemeClr val="bg1"/>
                </a:solidFill>
              </a:rPr>
              <a:t>~2 </a:t>
            </a:r>
            <a:r>
              <a:rPr lang="en-CA" sz="2800" dirty="0" err="1" smtClean="0">
                <a:solidFill>
                  <a:schemeClr val="bg1"/>
                </a:solidFill>
              </a:rPr>
              <a:t>wks</a:t>
            </a:r>
            <a:endParaRPr lang="en-CA" sz="2800" dirty="0">
              <a:solidFill>
                <a:schemeClr val="bg1"/>
              </a:solidFill>
            </a:endParaRPr>
          </a:p>
        </p:txBody>
      </p:sp>
      <p:pic>
        <p:nvPicPr>
          <p:cNvPr id="40" name="Picture 1"/>
          <p:cNvPicPr>
            <a:picLocks noChangeAspect="1" noChangeArrowheads="1"/>
          </p:cNvPicPr>
          <p:nvPr/>
        </p:nvPicPr>
        <p:blipFill>
          <a:blip r:embed="rId3" cstate="print"/>
          <a:srcRect/>
          <a:stretch>
            <a:fillRect/>
          </a:stretch>
        </p:blipFill>
        <p:spPr bwMode="auto">
          <a:xfrm>
            <a:off x="438150" y="2978964"/>
            <a:ext cx="1066800" cy="839787"/>
          </a:xfrm>
          <a:prstGeom prst="rect">
            <a:avLst/>
          </a:prstGeom>
          <a:noFill/>
          <a:ln w="12700" cap="flat">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To save RBH employees time and paper</a:t>
            </a:r>
          </a:p>
          <a:p>
            <a:r>
              <a:rPr lang="en-CA" dirty="0" smtClean="0"/>
              <a:t>To allow RBH marketing opportunities</a:t>
            </a:r>
          </a:p>
          <a:p>
            <a:r>
              <a:rPr lang="en-CA" dirty="0" smtClean="0"/>
              <a:t>To allow RBH to track trends in parts and repairs</a:t>
            </a:r>
          </a:p>
          <a:p>
            <a:endParaRPr lang="en-CA" dirty="0" smtClean="0"/>
          </a:p>
          <a:p>
            <a:endParaRPr lang="en-CA" dirty="0" smtClean="0"/>
          </a:p>
        </p:txBody>
      </p:sp>
      <p:sp>
        <p:nvSpPr>
          <p:cNvPr id="4" name="TextBox 3"/>
          <p:cNvSpPr txBox="1"/>
          <p:nvPr/>
        </p:nvSpPr>
        <p:spPr>
          <a:xfrm>
            <a:off x="1066800" y="4724400"/>
            <a:ext cx="7339445" cy="1200329"/>
          </a:xfrm>
          <a:prstGeom prst="rect">
            <a:avLst/>
          </a:prstGeom>
          <a:noFill/>
        </p:spPr>
        <p:txBody>
          <a:bodyPr wrap="none" rtlCol="0">
            <a:spAutoFit/>
          </a:bodyPr>
          <a:lstStyle/>
          <a:p>
            <a:r>
              <a:rPr lang="en-CA" sz="3600"/>
              <a:t>To automate the repair, warranty, </a:t>
            </a:r>
            <a:r>
              <a:rPr lang="en-CA" sz="3600"/>
              <a:t>and </a:t>
            </a:r>
            <a:endParaRPr lang="en-CA" sz="3600" smtClean="0"/>
          </a:p>
          <a:p>
            <a:r>
              <a:rPr lang="en-CA" sz="3600" dirty="0" smtClean="0"/>
              <a:t>parts </a:t>
            </a:r>
            <a:r>
              <a:rPr lang="en-CA" sz="3600" dirty="0"/>
              <a:t>system for Ricardo Beverly Hills</a:t>
            </a:r>
          </a:p>
        </p:txBody>
      </p:sp>
      <p:pic>
        <p:nvPicPr>
          <p:cNvPr id="5" name="Picture 4"/>
          <p:cNvPicPr>
            <a:picLocks noChangeAspect="1" noChangeArrowheads="1"/>
          </p:cNvPicPr>
          <p:nvPr/>
        </p:nvPicPr>
        <p:blipFill>
          <a:blip r:embed="rId3" cstate="print"/>
          <a:srcRect/>
          <a:stretch>
            <a:fillRect/>
          </a:stretch>
        </p:blipFill>
        <p:spPr bwMode="auto">
          <a:xfrm>
            <a:off x="-155458" y="4191000"/>
            <a:ext cx="9454915" cy="1935163"/>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CA" dirty="0" smtClean="0"/>
              <a:t>For </a:t>
            </a:r>
            <a:r>
              <a:rPr lang="en-CA" dirty="0" smtClean="0">
                <a:solidFill>
                  <a:srgbClr val="008000"/>
                </a:solidFill>
              </a:rPr>
              <a:t>Ricardo Beverly Hills</a:t>
            </a:r>
            <a:endParaRPr lang="en-CA" dirty="0" smtClean="0">
              <a:solidFill>
                <a:srgbClr val="008000"/>
              </a:solidFill>
            </a:endParaRPr>
          </a:p>
          <a:p>
            <a:r>
              <a:rPr lang="en-CA" dirty="0" smtClean="0"/>
              <a:t>who </a:t>
            </a:r>
            <a:r>
              <a:rPr lang="en-CA" dirty="0" smtClean="0">
                <a:solidFill>
                  <a:srgbClr val="008000"/>
                </a:solidFill>
              </a:rPr>
              <a:t>needs a better product and parts management solution</a:t>
            </a:r>
            <a:endParaRPr lang="en-CA" dirty="0" smtClean="0">
              <a:solidFill>
                <a:srgbClr val="008000"/>
              </a:solidFill>
            </a:endParaRPr>
          </a:p>
          <a:p>
            <a:r>
              <a:rPr lang="en-CA" dirty="0" smtClean="0"/>
              <a:t>the </a:t>
            </a:r>
            <a:r>
              <a:rPr lang="en-CA" dirty="0" smtClean="0">
                <a:solidFill>
                  <a:srgbClr val="008000"/>
                </a:solidFill>
              </a:rPr>
              <a:t>parts, repair, and warranty tracker</a:t>
            </a:r>
            <a:endParaRPr lang="en-CA" dirty="0" smtClean="0">
              <a:solidFill>
                <a:srgbClr val="008000"/>
              </a:solidFill>
            </a:endParaRPr>
          </a:p>
          <a:p>
            <a:r>
              <a:rPr lang="en-CA" dirty="0" smtClean="0"/>
              <a:t>is a </a:t>
            </a:r>
            <a:r>
              <a:rPr lang="en-CA" dirty="0" smtClean="0">
                <a:solidFill>
                  <a:srgbClr val="008000"/>
                </a:solidFill>
              </a:rPr>
              <a:t>management system</a:t>
            </a:r>
            <a:endParaRPr lang="en-CA" dirty="0" smtClean="0">
              <a:solidFill>
                <a:srgbClr val="008000"/>
              </a:solidFill>
            </a:endParaRPr>
          </a:p>
          <a:p>
            <a:r>
              <a:rPr lang="en-CA" dirty="0" smtClean="0"/>
              <a:t>that </a:t>
            </a:r>
            <a:r>
              <a:rPr lang="en-CA" dirty="0" smtClean="0">
                <a:solidFill>
                  <a:srgbClr val="008000"/>
                </a:solidFill>
              </a:rPr>
              <a:t>automates repairs and parts orders</a:t>
            </a:r>
            <a:endParaRPr lang="en-CA" dirty="0" smtClean="0"/>
          </a:p>
          <a:p>
            <a:r>
              <a:rPr lang="en-CA" dirty="0" smtClean="0"/>
              <a:t>Unlike </a:t>
            </a:r>
            <a:r>
              <a:rPr lang="en-CA" dirty="0" smtClean="0">
                <a:solidFill>
                  <a:srgbClr val="008000"/>
                </a:solidFill>
              </a:rPr>
              <a:t>the current system in Access</a:t>
            </a:r>
            <a:endParaRPr lang="en-CA" dirty="0" smtClean="0">
              <a:solidFill>
                <a:srgbClr val="008000"/>
              </a:solidFill>
            </a:endParaRPr>
          </a:p>
          <a:p>
            <a:r>
              <a:rPr lang="en-CA" dirty="0" smtClean="0"/>
              <a:t>our project </a:t>
            </a:r>
            <a:r>
              <a:rPr lang="en-CA" dirty="0" smtClean="0">
                <a:solidFill>
                  <a:srgbClr val="008000"/>
                </a:solidFill>
              </a:rPr>
              <a:t>saves RBH employee time, paper, and allows data analysis for trends and marketing.</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066800"/>
            <a:ext cx="3810000" cy="5486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a:xfrm>
            <a:off x="457200" y="24705"/>
            <a:ext cx="8229600" cy="1143000"/>
          </a:xfrm>
        </p:spPr>
        <p:txBody>
          <a:bodyPr/>
          <a:lstStyle/>
          <a:p>
            <a:r>
              <a:rPr lang="en-CA" dirty="0" smtClean="0"/>
              <a:t>Product box</a:t>
            </a:r>
            <a:endParaRPr lang="en-CA" dirty="0"/>
          </a:p>
        </p:txBody>
      </p:sp>
      <p:sp>
        <p:nvSpPr>
          <p:cNvPr id="4" name="TextBox 3"/>
          <p:cNvSpPr txBox="1"/>
          <p:nvPr/>
        </p:nvSpPr>
        <p:spPr>
          <a:xfrm>
            <a:off x="2895378" y="1086415"/>
            <a:ext cx="3581622" cy="1384995"/>
          </a:xfrm>
          <a:prstGeom prst="rect">
            <a:avLst/>
          </a:prstGeom>
          <a:noFill/>
        </p:spPr>
        <p:txBody>
          <a:bodyPr wrap="none" rtlCol="0">
            <a:spAutoFit/>
          </a:bodyPr>
          <a:lstStyle/>
          <a:p>
            <a:r>
              <a:rPr lang="en-CA" sz="2800" dirty="0" smtClean="0"/>
              <a:t>RBH Parts, Repair &amp; </a:t>
            </a:r>
            <a:br>
              <a:rPr lang="en-CA" sz="2800" dirty="0" smtClean="0"/>
            </a:br>
            <a:r>
              <a:rPr lang="en-CA" sz="2800" dirty="0" smtClean="0"/>
              <a:t>Warranty Management</a:t>
            </a:r>
            <a:br>
              <a:rPr lang="en-CA" sz="2800" dirty="0" smtClean="0"/>
            </a:br>
            <a:r>
              <a:rPr lang="en-CA" sz="2800" dirty="0" smtClean="0"/>
              <a:t>System</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836612" y="4102150"/>
            <a:ext cx="3699154" cy="523220"/>
          </a:xfrm>
          <a:prstGeom prst="rect">
            <a:avLst/>
          </a:prstGeom>
          <a:noFill/>
        </p:spPr>
        <p:txBody>
          <a:bodyPr wrap="none" rtlCol="0">
            <a:spAutoFit/>
          </a:bodyPr>
          <a:lstStyle/>
          <a:p>
            <a:r>
              <a:rPr lang="en-CA" sz="2800" dirty="0" smtClean="0"/>
              <a:t>“</a:t>
            </a:r>
            <a:r>
              <a:rPr lang="en-CA" sz="2800" smtClean="0"/>
              <a:t>It’s better than Access”</a:t>
            </a:r>
            <a:endParaRPr lang="en-CA" sz="2800" dirty="0"/>
          </a:p>
        </p:txBody>
      </p:sp>
      <p:sp>
        <p:nvSpPr>
          <p:cNvPr id="7" name="TextBox 6"/>
          <p:cNvSpPr txBox="1"/>
          <p:nvPr/>
        </p:nvSpPr>
        <p:spPr>
          <a:xfrm>
            <a:off x="3266148" y="4658380"/>
            <a:ext cx="2906052" cy="523220"/>
          </a:xfrm>
          <a:prstGeom prst="rect">
            <a:avLst/>
          </a:prstGeom>
          <a:noFill/>
        </p:spPr>
        <p:txBody>
          <a:bodyPr wrap="none" rtlCol="0">
            <a:spAutoFit/>
          </a:bodyPr>
          <a:lstStyle/>
          <a:p>
            <a:r>
              <a:rPr lang="en-CA" sz="2800" dirty="0" smtClean="0"/>
              <a:t>Save Time &amp; Paper</a:t>
            </a:r>
            <a:endParaRPr lang="en-CA" sz="2800" dirty="0"/>
          </a:p>
        </p:txBody>
      </p:sp>
      <p:sp>
        <p:nvSpPr>
          <p:cNvPr id="8" name="TextBox 7"/>
          <p:cNvSpPr txBox="1"/>
          <p:nvPr/>
        </p:nvSpPr>
        <p:spPr>
          <a:xfrm>
            <a:off x="3266148" y="5115580"/>
            <a:ext cx="2739468" cy="523220"/>
          </a:xfrm>
          <a:prstGeom prst="rect">
            <a:avLst/>
          </a:prstGeom>
          <a:noFill/>
        </p:spPr>
        <p:txBody>
          <a:bodyPr wrap="none" rtlCol="0">
            <a:spAutoFit/>
          </a:bodyPr>
          <a:lstStyle/>
          <a:p>
            <a:r>
              <a:rPr lang="en-CA" sz="2800" dirty="0" smtClean="0"/>
              <a:t>Eliminates Access</a:t>
            </a:r>
            <a:endParaRPr lang="en-CA" sz="2800" dirty="0"/>
          </a:p>
        </p:txBody>
      </p:sp>
      <p:sp>
        <p:nvSpPr>
          <p:cNvPr id="9" name="TextBox 8"/>
          <p:cNvSpPr txBox="1"/>
          <p:nvPr/>
        </p:nvSpPr>
        <p:spPr>
          <a:xfrm>
            <a:off x="3266148" y="5572780"/>
            <a:ext cx="1923925" cy="523220"/>
          </a:xfrm>
          <a:prstGeom prst="rect">
            <a:avLst/>
          </a:prstGeom>
          <a:noFill/>
        </p:spPr>
        <p:txBody>
          <a:bodyPr wrap="none" rtlCol="0">
            <a:spAutoFit/>
          </a:bodyPr>
          <a:lstStyle/>
          <a:p>
            <a:r>
              <a:rPr lang="en-CA" sz="2800" dirty="0" smtClean="0"/>
              <a:t>Automation</a:t>
            </a:r>
            <a:endParaRPr lang="en-CA" sz="2800" dirty="0"/>
          </a:p>
        </p:txBody>
      </p:sp>
      <p:pic>
        <p:nvPicPr>
          <p:cNvPr id="3" name="Picture 2"/>
          <p:cNvPicPr>
            <a:picLocks noChangeAspect="1"/>
          </p:cNvPicPr>
          <p:nvPr/>
        </p:nvPicPr>
        <p:blipFill>
          <a:blip r:embed="rId3"/>
          <a:stretch>
            <a:fillRect/>
          </a:stretch>
        </p:blipFill>
        <p:spPr>
          <a:xfrm>
            <a:off x="3206923" y="2865324"/>
            <a:ext cx="2882554" cy="8407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888129350"/>
              </p:ext>
            </p:extLst>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5 Databases</a:t>
                      </a:r>
                      <a:endParaRPr lang="en-CA" dirty="0"/>
                    </a:p>
                  </a:txBody>
                  <a:tcPr/>
                </a:tc>
                <a:tc>
                  <a:txBody>
                    <a:bodyPr/>
                    <a:lstStyle/>
                    <a:p>
                      <a:r>
                        <a:rPr lang="en-CA" dirty="0" smtClean="0"/>
                        <a:t>Pretty colors and over-styling</a:t>
                      </a:r>
                      <a:endParaRPr lang="en-CA" dirty="0"/>
                    </a:p>
                  </a:txBody>
                  <a:tcPr/>
                </a:tc>
              </a:tr>
              <a:tr h="370840">
                <a:tc>
                  <a:txBody>
                    <a:bodyPr/>
                    <a:lstStyle/>
                    <a:p>
                      <a:r>
                        <a:rPr lang="en-CA" dirty="0" smtClean="0"/>
                        <a:t>Forms to connect to databases</a:t>
                      </a:r>
                      <a:endParaRPr lang="en-CA" dirty="0"/>
                    </a:p>
                  </a:txBody>
                  <a:tcPr/>
                </a:tc>
                <a:tc>
                  <a:txBody>
                    <a:bodyPr/>
                    <a:lstStyle/>
                    <a:p>
                      <a:endParaRPr lang="en-CA" dirty="0"/>
                    </a:p>
                  </a:txBody>
                  <a:tcPr/>
                </a:tc>
              </a:tr>
              <a:tr h="370840">
                <a:tc>
                  <a:txBody>
                    <a:bodyPr/>
                    <a:lstStyle/>
                    <a:p>
                      <a:r>
                        <a:rPr lang="en-CA" dirty="0" smtClean="0"/>
                        <a:t>Login / different permissions for users</a:t>
                      </a:r>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37302021"/>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smtClean="0"/>
                        <a:t>Trend / overview reports</a:t>
                      </a:r>
                      <a:endParaRPr lang="en-CA" dirty="0"/>
                    </a:p>
                  </a:txBody>
                  <a:tcPr/>
                </a:tc>
              </a:tr>
              <a:tr h="370840">
                <a:tc>
                  <a:txBody>
                    <a:bodyPr/>
                    <a:lstStyle/>
                    <a:p>
                      <a:r>
                        <a:rPr lang="en-CA" dirty="0" smtClean="0"/>
                        <a:t>Creating invoices database</a:t>
                      </a:r>
                      <a:endParaRPr lang="en-CA" dirty="0"/>
                    </a:p>
                  </a:txBody>
                  <a:tcPr/>
                </a:tc>
              </a:tr>
              <a:tr h="370840">
                <a:tc>
                  <a:txBody>
                    <a:bodyPr/>
                    <a:lstStyle/>
                    <a:p>
                      <a:r>
                        <a:rPr lang="en-CA" dirty="0" smtClean="0"/>
                        <a:t>Add pictures / file uploads for forms</a:t>
                      </a:r>
                      <a:endParaRPr lang="en-CA" dirty="0"/>
                    </a:p>
                  </a:txBody>
                  <a:tcPr/>
                </a:tc>
              </a:tr>
              <a:tr h="370840">
                <a:tc>
                  <a:txBody>
                    <a:bodyPr/>
                    <a:lstStyle/>
                    <a:p>
                      <a:r>
                        <a:rPr lang="en-CA" dirty="0" smtClean="0"/>
                        <a:t>Specs sheet database</a:t>
                      </a:r>
                      <a:endParaRPr lang="en-CA"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427787" y="3994150"/>
            <a:ext cx="1779333"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IT 485 Class</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490631" y="3187700"/>
            <a:ext cx="2163669"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err="1" smtClean="0">
                <a:solidFill>
                  <a:schemeClr val="tx1"/>
                </a:solidFill>
                <a:latin typeface="Calibri" charset="0"/>
                <a:cs typeface="Calibri" charset="0"/>
                <a:sym typeface="Calibri" charset="0"/>
              </a:rPr>
              <a:t>Duante</a:t>
            </a:r>
            <a:r>
              <a:rPr lang="en-US" sz="2800" dirty="0" smtClean="0">
                <a:solidFill>
                  <a:schemeClr val="tx1"/>
                </a:solidFill>
                <a:latin typeface="Calibri" charset="0"/>
                <a:cs typeface="Calibri" charset="0"/>
                <a:sym typeface="Calibri" charset="0"/>
              </a:rPr>
              <a:t> &amp; RBH</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4024504" y="1849607"/>
            <a:ext cx="623504"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smtClean="0">
                <a:solidFill>
                  <a:schemeClr val="tx1"/>
                </a:solidFill>
                <a:latin typeface="Calibri" charset="0"/>
                <a:cs typeface="Calibri" charset="0"/>
                <a:sym typeface="Calibri" charset="0"/>
              </a:rPr>
              <a:t>Ken</a:t>
            </a:r>
            <a:endParaRPr lang="en-US" sz="280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969916" cy="1938992"/>
          </a:xfrm>
          <a:prstGeom prst="rect">
            <a:avLst/>
          </a:prstGeom>
          <a:noFill/>
        </p:spPr>
        <p:txBody>
          <a:bodyPr wrap="none" rtlCol="0">
            <a:spAutoFit/>
          </a:bodyPr>
          <a:lstStyle/>
          <a:p>
            <a:r>
              <a:rPr lang="en-CA" sz="2400" b="1" dirty="0" smtClean="0"/>
              <a:t>Technologies:</a:t>
            </a:r>
          </a:p>
          <a:p>
            <a:pPr>
              <a:buFontTx/>
              <a:buChar char="-"/>
            </a:pPr>
            <a:r>
              <a:rPr lang="en-CA" sz="2400" dirty="0" smtClean="0"/>
              <a:t> PHP &amp; MySQL, HTML</a:t>
            </a:r>
          </a:p>
          <a:p>
            <a:pPr>
              <a:buFontTx/>
              <a:buChar char="-"/>
            </a:pPr>
            <a:r>
              <a:rPr lang="en-CA" sz="2400" dirty="0" smtClean="0"/>
              <a:t> Bootstrap</a:t>
            </a:r>
            <a:endParaRPr lang="en-CA" sz="2400" dirty="0" smtClean="0"/>
          </a:p>
          <a:p>
            <a:pPr>
              <a:buFontTx/>
              <a:buChar char="-"/>
            </a:pPr>
            <a:r>
              <a:rPr lang="en-CA" sz="2400" dirty="0" smtClean="0"/>
              <a:t> </a:t>
            </a:r>
            <a:r>
              <a:rPr lang="en-CA" sz="2400" dirty="0" err="1" smtClean="0"/>
              <a:t>Laravel</a:t>
            </a:r>
            <a:endParaRPr lang="en-CA" sz="2400" dirty="0" smtClean="0"/>
          </a:p>
          <a:p>
            <a:pPr>
              <a:buFontTx/>
              <a:buChar char="-"/>
            </a:pPr>
            <a:r>
              <a:rPr lang="en-CA" sz="2400" dirty="0" smtClean="0"/>
              <a:t> </a:t>
            </a:r>
            <a:r>
              <a:rPr lang="en-CA" sz="2400" dirty="0" smtClean="0"/>
              <a:t>GitHub, Trello</a:t>
            </a:r>
            <a:endParaRPr lang="en-CA"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Not delivering exactly what client wants (</a:t>
            </a:r>
            <a:r>
              <a:rPr lang="en-CA" dirty="0" err="1" smtClean="0"/>
              <a:t>Duante</a:t>
            </a:r>
            <a:r>
              <a:rPr lang="en-CA" dirty="0" smtClean="0"/>
              <a:t> is very specific)</a:t>
            </a:r>
            <a:endParaRPr lang="en-CA" dirty="0" smtClean="0"/>
          </a:p>
          <a:p>
            <a:r>
              <a:rPr lang="en-CA" dirty="0" smtClean="0"/>
              <a:t>Balancing work / life with project</a:t>
            </a:r>
            <a:endParaRPr lang="en-CA" dirty="0" smtClean="0"/>
          </a:p>
          <a:p>
            <a:r>
              <a:rPr lang="en-CA" dirty="0" smtClean="0"/>
              <a:t>Learning new framework (</a:t>
            </a:r>
            <a:r>
              <a:rPr lang="en-CA" dirty="0" err="1" smtClean="0"/>
              <a:t>Laravel</a:t>
            </a:r>
            <a:r>
              <a:rPr lang="en-CA" dirty="0" smtClean="0"/>
              <a: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288633573"/>
              </p:ext>
            </p:extLst>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3</a:t>
                      </a:r>
                      <a:endParaRPr lang="en-CA" dirty="0"/>
                    </a:p>
                  </a:txBody>
                  <a:tcPr/>
                </a:tc>
                <a:tc>
                  <a:txBody>
                    <a:bodyPr/>
                    <a:lstStyle/>
                    <a:p>
                      <a:r>
                        <a:rPr lang="en-CA" dirty="0" smtClean="0"/>
                        <a:t>Developers</a:t>
                      </a:r>
                      <a:endParaRPr lang="en-CA" dirty="0"/>
                    </a:p>
                  </a:txBody>
                  <a:tcPr/>
                </a:tc>
                <a:tc>
                  <a:txBody>
                    <a:bodyPr/>
                    <a:lstStyle/>
                    <a:p>
                      <a:r>
                        <a:rPr lang="en-CA" dirty="0" smtClean="0"/>
                        <a:t>PHP, MySQL, HTML, </a:t>
                      </a:r>
                      <a:r>
                        <a:rPr lang="en-CA" dirty="0" err="1" smtClean="0"/>
                        <a:t>Laravel</a:t>
                      </a:r>
                      <a:r>
                        <a:rPr lang="en-CA" dirty="0" smtClean="0"/>
                        <a:t> framework</a:t>
                      </a:r>
                    </a:p>
                    <a:p>
                      <a:r>
                        <a:rPr lang="en-CA" dirty="0" smtClean="0"/>
                        <a:t>Unit</a:t>
                      </a:r>
                      <a:r>
                        <a:rPr lang="en-CA" baseline="0" dirty="0" smtClean="0"/>
                        <a:t> testing, refactoring</a:t>
                      </a:r>
                      <a:endParaRPr lang="en-CA" dirty="0" smtClean="0"/>
                    </a:p>
                  </a:txBody>
                  <a:tcPr/>
                </a:tc>
              </a:tr>
              <a:tr h="370840">
                <a:tc>
                  <a:txBody>
                    <a:bodyPr/>
                    <a:lstStyle/>
                    <a:p>
                      <a:r>
                        <a:rPr lang="en-CA" dirty="0" smtClean="0"/>
                        <a:t>1</a:t>
                      </a:r>
                      <a:endParaRPr lang="en-CA" dirty="0"/>
                    </a:p>
                  </a:txBody>
                  <a:tcPr/>
                </a:tc>
                <a:tc>
                  <a:txBody>
                    <a:bodyPr/>
                    <a:lstStyle/>
                    <a:p>
                      <a:r>
                        <a:rPr lang="en-CA" dirty="0" smtClean="0"/>
                        <a:t>Customer</a:t>
                      </a:r>
                      <a:endParaRPr lang="en-CA" dirty="0"/>
                    </a:p>
                  </a:txBody>
                  <a:tcPr/>
                </a:tc>
                <a:tc>
                  <a:txBody>
                    <a:bodyPr/>
                    <a:lstStyle/>
                    <a:p>
                      <a:r>
                        <a:rPr lang="en-CA" dirty="0" smtClean="0"/>
                        <a:t>Meet up every 2 weeks and get sprint</a:t>
                      </a:r>
                      <a:r>
                        <a:rPr lang="en-CA" baseline="0" dirty="0" smtClean="0"/>
                        <a:t> review signed off on.  Answer any questions / adjust schedule as needed.</a:t>
                      </a:r>
                      <a:endParaRPr lang="en-CA" dirty="0"/>
                    </a:p>
                  </a:txBody>
                  <a:tcPr/>
                </a:tc>
              </a:tr>
              <a:tr h="370840">
                <a:tc>
                  <a:txBody>
                    <a:bodyPr/>
                    <a:lstStyle/>
                    <a:p>
                      <a:r>
                        <a:rPr lang="en-CA" dirty="0" smtClean="0"/>
                        <a:t>*</a:t>
                      </a:r>
                      <a:endParaRPr lang="en-CA" dirty="0"/>
                    </a:p>
                  </a:txBody>
                  <a:tcPr/>
                </a:tc>
                <a:tc>
                  <a:txBody>
                    <a:bodyPr/>
                    <a:lstStyle/>
                    <a:p>
                      <a:r>
                        <a:rPr lang="en-CA" dirty="0" smtClean="0"/>
                        <a:t>Consumer</a:t>
                      </a:r>
                      <a:endParaRPr lang="en-CA" dirty="0"/>
                    </a:p>
                  </a:txBody>
                  <a:tcPr/>
                </a:tc>
                <a:tc>
                  <a:txBody>
                    <a:bodyPr/>
                    <a:lstStyle/>
                    <a:p>
                      <a:r>
                        <a:rPr lang="en-CA" dirty="0" smtClean="0"/>
                        <a:t>Everyone who is going to use</a:t>
                      </a:r>
                      <a:r>
                        <a:rPr lang="en-CA" baseline="0" dirty="0" smtClean="0"/>
                        <a:t> the parts, warranty, and repair system.  </a:t>
                      </a:r>
                      <a:r>
                        <a:rPr lang="en-CA" baseline="0" dirty="0" err="1" smtClean="0"/>
                        <a:t>Duante</a:t>
                      </a:r>
                      <a:r>
                        <a:rPr lang="en-CA" baseline="0" dirty="0" smtClean="0"/>
                        <a:t>, RBH parts employees, TW Carrol (repair centers).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1043</Words>
  <Application>Microsoft Macintosh PowerPoint</Application>
  <PresentationFormat>On-screen Show (4:3)</PresentationFormat>
  <Paragraphs>159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Bold</vt:lpstr>
      <vt:lpstr>Wingdings</vt:lpstr>
      <vt:lpstr>Arial</vt:lpstr>
      <vt:lpstr>Office Theme</vt:lpstr>
      <vt:lpstr>Parts, Repair, &amp; Warranty Management System</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Chris Knoll</cp:lastModifiedBy>
  <cp:revision>56</cp:revision>
  <dcterms:created xsi:type="dcterms:W3CDTF">2006-08-16T00:00:00Z</dcterms:created>
  <dcterms:modified xsi:type="dcterms:W3CDTF">2017-01-17T23:59:30Z</dcterms:modified>
</cp:coreProperties>
</file>