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4660"/>
  </p:normalViewPr>
  <p:slideViewPr>
    <p:cSldViewPr snapToGrid="0">
      <p:cViewPr varScale="1">
        <p:scale>
          <a:sx n="100" d="100"/>
          <a:sy n="100" d="100"/>
        </p:scale>
        <p:origin x="29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A0828C-2AA7-40E7-8190-535F80729E79}" type="datetimeFigureOut">
              <a:rPr lang="es-PE" smtClean="0"/>
              <a:t>3/02/2022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9255346" y="2750337"/>
            <a:ext cx="1171888" cy="1356442"/>
          </a:xfrm>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240274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a:xfrm>
            <a:off x="10729455" y="4711309"/>
            <a:ext cx="1154151" cy="1090789"/>
          </a:xfrm>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370580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a:xfrm>
            <a:off x="10729455" y="4711615"/>
            <a:ext cx="1154151" cy="1090789"/>
          </a:xfrm>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1616989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a:xfrm>
            <a:off x="10729455" y="4709925"/>
            <a:ext cx="1154151" cy="1090789"/>
          </a:xfrm>
        </p:spPr>
        <p:txBody>
          <a:bodyPr/>
          <a:lstStyle/>
          <a:p>
            <a:fld id="{88C5637E-E7F2-4581-B780-EBAE6C43BC89}" type="slidenum">
              <a:rPr lang="es-PE" smtClean="0"/>
              <a:t>‹Nº›</a:t>
            </a:fld>
            <a:endParaRPr lang="es-P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5995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a:xfrm>
            <a:off x="10729455" y="4709925"/>
            <a:ext cx="1154151" cy="1090789"/>
          </a:xfrm>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4108911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A0828C-2AA7-40E7-8190-535F80729E79}" type="datetimeFigureOut">
              <a:rPr lang="es-PE" smtClean="0"/>
              <a:t>3/02/2022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3893705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A0828C-2AA7-40E7-8190-535F80729E79}" type="datetimeFigureOut">
              <a:rPr lang="es-PE" smtClean="0"/>
              <a:t>3/02/2022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764527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A0828C-2AA7-40E7-8190-535F80729E79}" type="datetimeFigureOut">
              <a:rPr lang="es-PE" smtClean="0"/>
              <a:t>3/02/2022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36531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1A0828C-2AA7-40E7-8190-535F80729E79}" type="datetimeFigureOut">
              <a:rPr lang="es-PE" smtClean="0"/>
              <a:t>3/02/2022</a:t>
            </a:fld>
            <a:endParaRPr lang="es-PE"/>
          </a:p>
        </p:txBody>
      </p:sp>
      <p:sp>
        <p:nvSpPr>
          <p:cNvPr id="5" name="Footer Placeholder 4"/>
          <p:cNvSpPr>
            <a:spLocks noGrp="1"/>
          </p:cNvSpPr>
          <p:nvPr>
            <p:ph type="ftr" sz="quarter" idx="11"/>
          </p:nvPr>
        </p:nvSpPr>
        <p:spPr>
          <a:xfrm>
            <a:off x="680321" y="5936188"/>
            <a:ext cx="6126805" cy="365125"/>
          </a:xfrm>
        </p:spPr>
        <p:txBody>
          <a:bodyPr/>
          <a:lstStyle/>
          <a:p>
            <a:endParaRPr lang="es-P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8C5637E-E7F2-4581-B780-EBAE6C43BC89}" type="slidenum">
              <a:rPr lang="es-PE" smtClean="0"/>
              <a:t>‹Nº›</a:t>
            </a:fld>
            <a:endParaRPr lang="es-PE"/>
          </a:p>
        </p:txBody>
      </p:sp>
    </p:spTree>
    <p:extLst>
      <p:ext uri="{BB962C8B-B14F-4D97-AF65-F5344CB8AC3E}">
        <p14:creationId xmlns:p14="http://schemas.microsoft.com/office/powerpoint/2010/main" val="241208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A0828C-2AA7-40E7-8190-535F80729E79}" type="datetimeFigureOut">
              <a:rPr lang="es-PE" smtClean="0"/>
              <a:t>3/02/2022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24784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A0828C-2AA7-40E7-8190-535F80729E79}" type="datetimeFigureOut">
              <a:rPr lang="es-PE" smtClean="0"/>
              <a:t>3/02/2022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729455" y="2869895"/>
            <a:ext cx="1154151" cy="1090789"/>
          </a:xfrm>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272811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6102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A0828C-2AA7-40E7-8190-535F80729E79}" type="datetimeFigureOut">
              <a:rPr lang="es-PE" smtClean="0"/>
              <a:t>3/02/2022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151236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A0828C-2AA7-40E7-8190-535F80729E79}" type="datetimeFigureOut">
              <a:rPr lang="es-PE" smtClean="0"/>
              <a:t>3/02/2022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26132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A0828C-2AA7-40E7-8190-535F80729E79}" type="datetimeFigureOut">
              <a:rPr lang="es-PE" smtClean="0"/>
              <a:t>3/02/2022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378035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120796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A0828C-2AA7-40E7-8190-535F80729E79}" type="datetimeFigureOut">
              <a:rPr lang="es-PE" smtClean="0"/>
              <a:t>3/02/2022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8C5637E-E7F2-4581-B780-EBAE6C43BC89}" type="slidenum">
              <a:rPr lang="es-PE" smtClean="0"/>
              <a:t>‹Nº›</a:t>
            </a:fld>
            <a:endParaRPr lang="es-PE"/>
          </a:p>
        </p:txBody>
      </p:sp>
    </p:spTree>
    <p:extLst>
      <p:ext uri="{BB962C8B-B14F-4D97-AF65-F5344CB8AC3E}">
        <p14:creationId xmlns:p14="http://schemas.microsoft.com/office/powerpoint/2010/main" val="301451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A0828C-2AA7-40E7-8190-535F80729E79}" type="datetimeFigureOut">
              <a:rPr lang="es-PE" smtClean="0"/>
              <a:t>3/02/2022</a:t>
            </a:fld>
            <a:endParaRPr lang="es-P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8C5637E-E7F2-4581-B780-EBAE6C43BC89}" type="slidenum">
              <a:rPr lang="es-PE" smtClean="0"/>
              <a:t>‹Nº›</a:t>
            </a:fld>
            <a:endParaRPr lang="es-PE"/>
          </a:p>
        </p:txBody>
      </p:sp>
    </p:spTree>
    <p:extLst>
      <p:ext uri="{BB962C8B-B14F-4D97-AF65-F5344CB8AC3E}">
        <p14:creationId xmlns:p14="http://schemas.microsoft.com/office/powerpoint/2010/main" val="24005023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1C372F46-731C-47F5-9349-AD4E6D8B08F1}"/>
              </a:ext>
            </a:extLst>
          </p:cNvPr>
          <p:cNvSpPr/>
          <p:nvPr/>
        </p:nvSpPr>
        <p:spPr>
          <a:xfrm>
            <a:off x="0" y="1404037"/>
            <a:ext cx="12192000" cy="83648"/>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8900000" scaled="1"/>
            <a:tileRect/>
          </a:gradFill>
        </p:spPr>
        <p:style>
          <a:lnRef idx="2">
            <a:schemeClr val="accent1"/>
          </a:lnRef>
          <a:fillRef idx="1">
            <a:schemeClr val="lt1"/>
          </a:fillRef>
          <a:effectRef idx="0">
            <a:schemeClr val="accent1"/>
          </a:effectRef>
          <a:fontRef idx="minor">
            <a:schemeClr val="dk1"/>
          </a:fontRef>
        </p:style>
        <p:txBody>
          <a:bodyPr rtlCol="0" anchor="ctr"/>
          <a:lstStyle/>
          <a:p>
            <a:pPr algn="ctr"/>
            <a:endParaRPr lang="es-PE"/>
          </a:p>
        </p:txBody>
      </p:sp>
      <p:sp>
        <p:nvSpPr>
          <p:cNvPr id="10" name="Elipse 9">
            <a:extLst>
              <a:ext uri="{FF2B5EF4-FFF2-40B4-BE49-F238E27FC236}">
                <a16:creationId xmlns:a16="http://schemas.microsoft.com/office/drawing/2014/main" id="{3E7AC843-7C14-4B3E-9331-CEC739663692}"/>
              </a:ext>
            </a:extLst>
          </p:cNvPr>
          <p:cNvSpPr/>
          <p:nvPr/>
        </p:nvSpPr>
        <p:spPr>
          <a:xfrm>
            <a:off x="8685289" y="2867519"/>
            <a:ext cx="177401" cy="1586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16" name="Elipse 15">
            <a:extLst>
              <a:ext uri="{FF2B5EF4-FFF2-40B4-BE49-F238E27FC236}">
                <a16:creationId xmlns:a16="http://schemas.microsoft.com/office/drawing/2014/main" id="{208D5D33-9590-4CAC-8577-9E02E4CE554C}"/>
              </a:ext>
            </a:extLst>
          </p:cNvPr>
          <p:cNvSpPr/>
          <p:nvPr/>
        </p:nvSpPr>
        <p:spPr>
          <a:xfrm>
            <a:off x="8696719" y="3135721"/>
            <a:ext cx="177401" cy="1586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17" name="Elipse 16">
            <a:extLst>
              <a:ext uri="{FF2B5EF4-FFF2-40B4-BE49-F238E27FC236}">
                <a16:creationId xmlns:a16="http://schemas.microsoft.com/office/drawing/2014/main" id="{5BBDA5A9-5225-4135-893B-79DE57725565}"/>
              </a:ext>
            </a:extLst>
          </p:cNvPr>
          <p:cNvSpPr/>
          <p:nvPr/>
        </p:nvSpPr>
        <p:spPr>
          <a:xfrm>
            <a:off x="9155312" y="2855745"/>
            <a:ext cx="177401" cy="158671"/>
          </a:xfrm>
          <a:prstGeom prst="ellipse">
            <a:avLst/>
          </a:prstGeom>
          <a:effectLst>
            <a:outerShdw blurRad="50800" dist="38100" algn="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18" name="Elipse 17">
            <a:extLst>
              <a:ext uri="{FF2B5EF4-FFF2-40B4-BE49-F238E27FC236}">
                <a16:creationId xmlns:a16="http://schemas.microsoft.com/office/drawing/2014/main" id="{12737D2A-E526-4388-A242-AC999ACE6897}"/>
              </a:ext>
            </a:extLst>
          </p:cNvPr>
          <p:cNvSpPr/>
          <p:nvPr/>
        </p:nvSpPr>
        <p:spPr>
          <a:xfrm>
            <a:off x="9164763" y="3137211"/>
            <a:ext cx="177401" cy="158671"/>
          </a:xfrm>
          <a:prstGeom prst="ellipse">
            <a:avLst/>
          </a:prstGeom>
          <a:effectLst>
            <a:outerShdw blurRad="50800" dist="38100" algn="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9" name="Arco de bloque 8">
            <a:extLst>
              <a:ext uri="{FF2B5EF4-FFF2-40B4-BE49-F238E27FC236}">
                <a16:creationId xmlns:a16="http://schemas.microsoft.com/office/drawing/2014/main" id="{2E8729AA-F58E-4A36-AA8D-966B0CC10C3B}"/>
              </a:ext>
            </a:extLst>
          </p:cNvPr>
          <p:cNvSpPr/>
          <p:nvPr/>
        </p:nvSpPr>
        <p:spPr>
          <a:xfrm>
            <a:off x="8730761" y="2777259"/>
            <a:ext cx="545123" cy="351692"/>
          </a:xfrm>
          <a:prstGeom prst="blockArc">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 name="Título 1">
            <a:extLst>
              <a:ext uri="{FF2B5EF4-FFF2-40B4-BE49-F238E27FC236}">
                <a16:creationId xmlns:a16="http://schemas.microsoft.com/office/drawing/2014/main" id="{693790E3-BD41-45E5-90BB-3D87B5DDD0CD}"/>
              </a:ext>
            </a:extLst>
          </p:cNvPr>
          <p:cNvSpPr>
            <a:spLocks noGrp="1"/>
          </p:cNvSpPr>
          <p:nvPr>
            <p:ph type="ctrTitle"/>
          </p:nvPr>
        </p:nvSpPr>
        <p:spPr>
          <a:xfrm>
            <a:off x="-330793" y="2463961"/>
            <a:ext cx="8144134" cy="1373070"/>
          </a:xfrm>
        </p:spPr>
        <p:txBody>
          <a:bodyPr/>
          <a:lstStyle/>
          <a:p>
            <a:r>
              <a:rPr lang="es-PE" dirty="0"/>
              <a:t>EMPRESA:</a:t>
            </a:r>
            <a:r>
              <a:rPr lang="es-PE" dirty="0">
                <a:latin typeface="Imprint MT Shadow" panose="04020605060303030202" pitchFamily="82" charset="0"/>
              </a:rPr>
              <a:t>PEPSHOP</a:t>
            </a:r>
          </a:p>
        </p:txBody>
      </p:sp>
      <p:sp>
        <p:nvSpPr>
          <p:cNvPr id="3" name="Subtítulo 2">
            <a:extLst>
              <a:ext uri="{FF2B5EF4-FFF2-40B4-BE49-F238E27FC236}">
                <a16:creationId xmlns:a16="http://schemas.microsoft.com/office/drawing/2014/main" id="{7A65DF9E-D138-48C6-8531-501D38B400AE}"/>
              </a:ext>
            </a:extLst>
          </p:cNvPr>
          <p:cNvSpPr>
            <a:spLocks noGrp="1"/>
          </p:cNvSpPr>
          <p:nvPr>
            <p:ph type="subTitle" idx="1"/>
          </p:nvPr>
        </p:nvSpPr>
        <p:spPr>
          <a:xfrm>
            <a:off x="425345" y="4635109"/>
            <a:ext cx="8144134" cy="1845396"/>
          </a:xfrm>
        </p:spPr>
        <p:txBody>
          <a:bodyPr>
            <a:normAutofit/>
          </a:bodyPr>
          <a:lstStyle/>
          <a:p>
            <a:pPr algn="l"/>
            <a:r>
              <a:rPr lang="es-PE" dirty="0">
                <a:solidFill>
                  <a:schemeClr val="bg1"/>
                </a:solidFill>
                <a:latin typeface="Aharoni" panose="02010803020104030203" pitchFamily="2" charset="-79"/>
                <a:cs typeface="Aharoni" panose="02010803020104030203" pitchFamily="2" charset="-79"/>
              </a:rPr>
              <a:t>Integrantes:</a:t>
            </a:r>
          </a:p>
          <a:p>
            <a:pPr marL="342900" indent="-342900" algn="l">
              <a:lnSpc>
                <a:spcPct val="100000"/>
              </a:lnSpc>
              <a:buFont typeface="Wingdings" panose="05000000000000000000" pitchFamily="2" charset="2"/>
              <a:buChar char="q"/>
            </a:pPr>
            <a:r>
              <a:rPr lang="es-PE" dirty="0">
                <a:latin typeface="Segoe UI Light" panose="020B0502040204020203" pitchFamily="34" charset="0"/>
                <a:cs typeface="Segoe UI Light" panose="020B0502040204020203" pitchFamily="34" charset="0"/>
              </a:rPr>
              <a:t>Jeremy Daniel Sifuentes Estrada</a:t>
            </a:r>
          </a:p>
          <a:p>
            <a:pPr marL="342900" indent="-342900" algn="l">
              <a:lnSpc>
                <a:spcPct val="100000"/>
              </a:lnSpc>
              <a:buFont typeface="Wingdings" panose="05000000000000000000" pitchFamily="2" charset="2"/>
              <a:buChar char="q"/>
            </a:pPr>
            <a:r>
              <a:rPr lang="es-PE" dirty="0">
                <a:latin typeface="Segoe UI Light" panose="020B0502040204020203" pitchFamily="34" charset="0"/>
                <a:cs typeface="Segoe UI Light" panose="020B0502040204020203" pitchFamily="34" charset="0"/>
              </a:rPr>
              <a:t>Zulema Antonio Chávez</a:t>
            </a:r>
          </a:p>
          <a:p>
            <a:pPr marL="342900" indent="-342900" algn="l">
              <a:lnSpc>
                <a:spcPct val="100000"/>
              </a:lnSpc>
              <a:buFont typeface="Wingdings" panose="05000000000000000000" pitchFamily="2" charset="2"/>
              <a:buChar char="q"/>
            </a:pPr>
            <a:r>
              <a:rPr lang="es-PE" dirty="0">
                <a:latin typeface="Segoe UI Light" panose="020B0502040204020203" pitchFamily="34" charset="0"/>
                <a:cs typeface="Segoe UI Light" panose="020B0502040204020203" pitchFamily="34" charset="0"/>
              </a:rPr>
              <a:t> Lizbeth Lizeth Bances Acosta</a:t>
            </a:r>
          </a:p>
        </p:txBody>
      </p:sp>
      <p:pic>
        <p:nvPicPr>
          <p:cNvPr id="1026" name="Picture 2" descr="IDAT | Great Place To Work Peru">
            <a:extLst>
              <a:ext uri="{FF2B5EF4-FFF2-40B4-BE49-F238E27FC236}">
                <a16:creationId xmlns:a16="http://schemas.microsoft.com/office/drawing/2014/main" id="{16199509-C8CC-4FA7-9EDE-0E3AB41E9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375" y="2642375"/>
            <a:ext cx="1793263" cy="157324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2CEC3282-6E58-4DCE-9732-912526DB7FE5}"/>
              </a:ext>
            </a:extLst>
          </p:cNvPr>
          <p:cNvSpPr/>
          <p:nvPr/>
        </p:nvSpPr>
        <p:spPr>
          <a:xfrm>
            <a:off x="0" y="1"/>
            <a:ext cx="12192000" cy="2642374"/>
          </a:xfrm>
          <a:prstGeom prst="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PE"/>
          </a:p>
        </p:txBody>
      </p:sp>
      <p:sp>
        <p:nvSpPr>
          <p:cNvPr id="6" name="Rectángulo 5">
            <a:extLst>
              <a:ext uri="{FF2B5EF4-FFF2-40B4-BE49-F238E27FC236}">
                <a16:creationId xmlns:a16="http://schemas.microsoft.com/office/drawing/2014/main" id="{D51398BB-D0F2-4691-89ED-7F0936FC3930}"/>
              </a:ext>
            </a:extLst>
          </p:cNvPr>
          <p:cNvSpPr/>
          <p:nvPr/>
        </p:nvSpPr>
        <p:spPr>
          <a:xfrm>
            <a:off x="0" y="4236707"/>
            <a:ext cx="12192000" cy="83648"/>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8900000" scaled="1"/>
            <a:tileRect/>
          </a:gradFill>
        </p:spPr>
        <p:style>
          <a:lnRef idx="2">
            <a:schemeClr val="accent1"/>
          </a:lnRef>
          <a:fillRef idx="1">
            <a:schemeClr val="lt1"/>
          </a:fillRef>
          <a:effectRef idx="0">
            <a:schemeClr val="accent1"/>
          </a:effectRef>
          <a:fontRef idx="minor">
            <a:schemeClr val="dk1"/>
          </a:fontRef>
        </p:style>
        <p:txBody>
          <a:bodyPr rtlCol="0" anchor="ctr"/>
          <a:lstStyle/>
          <a:p>
            <a:pPr algn="ctr"/>
            <a:endParaRPr lang="es-PE"/>
          </a:p>
        </p:txBody>
      </p:sp>
      <p:pic>
        <p:nvPicPr>
          <p:cNvPr id="1028" name="Picture 4" descr="🏪 Conoce cómo poner una tienda de abarrotes, ¡emprende ya!">
            <a:extLst>
              <a:ext uri="{FF2B5EF4-FFF2-40B4-BE49-F238E27FC236}">
                <a16:creationId xmlns:a16="http://schemas.microsoft.com/office/drawing/2014/main" id="{CF855F79-302D-46BE-BDD7-8F953BDD0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4216"/>
            <a:ext cx="3758563" cy="1953944"/>
          </a:xfrm>
          <a:prstGeom prst="rect">
            <a:avLst/>
          </a:prstGeom>
          <a:ln>
            <a:noFill/>
          </a:ln>
          <a:effectLst>
            <a:outerShdw blurRad="190500" algn="tl" rotWithShape="0">
              <a:srgbClr val="000000">
                <a:alpha val="70000"/>
              </a:srgbClr>
            </a:outerShdw>
          </a:effectLst>
          <a:scene3d>
            <a:camera prst="obliqueTopLeft"/>
            <a:lightRig rig="threePt" dir="t"/>
          </a:scene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57161E4-E40F-4738-BAE2-644258BB8DF2}"/>
              </a:ext>
            </a:extLst>
          </p:cNvPr>
          <p:cNvPicPr>
            <a:picLocks noChangeAspect="1"/>
          </p:cNvPicPr>
          <p:nvPr/>
        </p:nvPicPr>
        <p:blipFill rotWithShape="1">
          <a:blip r:embed="rId4"/>
          <a:srcRect t="10754" b="2568"/>
          <a:stretch/>
        </p:blipFill>
        <p:spPr>
          <a:xfrm>
            <a:off x="3917121" y="349526"/>
            <a:ext cx="3896220" cy="1943324"/>
          </a:xfrm>
          <a:prstGeom prst="rect">
            <a:avLst/>
          </a:prstGeom>
          <a:effectLst>
            <a:outerShdw blurRad="63500" sx="102000" sy="102000" algn="ctr" rotWithShape="0">
              <a:prstClr val="black">
                <a:alpha val="40000"/>
              </a:prstClr>
            </a:outerShdw>
          </a:effectLst>
          <a:scene3d>
            <a:camera prst="obliqueTopRight"/>
            <a:lightRig rig="threePt" dir="t"/>
          </a:scene3d>
        </p:spPr>
      </p:pic>
      <p:pic>
        <p:nvPicPr>
          <p:cNvPr id="7" name="Imagen 6">
            <a:extLst>
              <a:ext uri="{FF2B5EF4-FFF2-40B4-BE49-F238E27FC236}">
                <a16:creationId xmlns:a16="http://schemas.microsoft.com/office/drawing/2014/main" id="{58C4FB94-47DE-4282-B3F8-00EB648EEFCE}"/>
              </a:ext>
            </a:extLst>
          </p:cNvPr>
          <p:cNvPicPr>
            <a:picLocks noChangeAspect="1"/>
          </p:cNvPicPr>
          <p:nvPr/>
        </p:nvPicPr>
        <p:blipFill>
          <a:blip r:embed="rId5"/>
          <a:stretch>
            <a:fillRect/>
          </a:stretch>
        </p:blipFill>
        <p:spPr>
          <a:xfrm>
            <a:off x="7916410" y="349526"/>
            <a:ext cx="4275590" cy="1943324"/>
          </a:xfrm>
          <a:prstGeom prst="rect">
            <a:avLst/>
          </a:prstGeom>
          <a:effectLst>
            <a:outerShdw blurRad="50800" dist="38100" dir="16200000" rotWithShape="0">
              <a:prstClr val="black">
                <a:alpha val="40000"/>
              </a:prstClr>
            </a:outerShdw>
          </a:effectLst>
          <a:scene3d>
            <a:camera prst="obliqueTopRight"/>
            <a:lightRig rig="threePt" dir="t"/>
          </a:scene3d>
        </p:spPr>
      </p:pic>
      <p:sp>
        <p:nvSpPr>
          <p:cNvPr id="12" name="Arco de bloque 11">
            <a:extLst>
              <a:ext uri="{FF2B5EF4-FFF2-40B4-BE49-F238E27FC236}">
                <a16:creationId xmlns:a16="http://schemas.microsoft.com/office/drawing/2014/main" id="{67BD306C-F49B-4E2A-BA00-7EEF4BD211AC}"/>
              </a:ext>
            </a:extLst>
          </p:cNvPr>
          <p:cNvSpPr/>
          <p:nvPr/>
        </p:nvSpPr>
        <p:spPr>
          <a:xfrm>
            <a:off x="8746880" y="3071030"/>
            <a:ext cx="545123" cy="351692"/>
          </a:xfrm>
          <a:prstGeom prst="blockArc">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9" name="Elipse 18">
            <a:extLst>
              <a:ext uri="{FF2B5EF4-FFF2-40B4-BE49-F238E27FC236}">
                <a16:creationId xmlns:a16="http://schemas.microsoft.com/office/drawing/2014/main" id="{54B03AC8-9544-453B-854A-04361F502821}"/>
              </a:ext>
            </a:extLst>
          </p:cNvPr>
          <p:cNvSpPr/>
          <p:nvPr/>
        </p:nvSpPr>
        <p:spPr>
          <a:xfrm>
            <a:off x="8685289" y="3508024"/>
            <a:ext cx="177401" cy="1586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0" name="Elipse 19">
            <a:extLst>
              <a:ext uri="{FF2B5EF4-FFF2-40B4-BE49-F238E27FC236}">
                <a16:creationId xmlns:a16="http://schemas.microsoft.com/office/drawing/2014/main" id="{F0689A8A-3769-473A-B080-D497DD0401E3}"/>
              </a:ext>
            </a:extLst>
          </p:cNvPr>
          <p:cNvSpPr/>
          <p:nvPr/>
        </p:nvSpPr>
        <p:spPr>
          <a:xfrm>
            <a:off x="9150822" y="3496915"/>
            <a:ext cx="177401" cy="158671"/>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1" name="Arco de bloque 20">
            <a:extLst>
              <a:ext uri="{FF2B5EF4-FFF2-40B4-BE49-F238E27FC236}">
                <a16:creationId xmlns:a16="http://schemas.microsoft.com/office/drawing/2014/main" id="{27B0D459-C02D-4EE7-AE1E-AFDC01C9183C}"/>
              </a:ext>
            </a:extLst>
          </p:cNvPr>
          <p:cNvSpPr/>
          <p:nvPr/>
        </p:nvSpPr>
        <p:spPr>
          <a:xfrm>
            <a:off x="8730761" y="3417764"/>
            <a:ext cx="545123" cy="351692"/>
          </a:xfrm>
          <a:prstGeom prst="blockArc">
            <a:avLst/>
          </a:prstGeom>
          <a:solidFill>
            <a:schemeClr val="accent1">
              <a:lumMod val="40000"/>
              <a:lumOff val="6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2" name="Elipse 21">
            <a:extLst>
              <a:ext uri="{FF2B5EF4-FFF2-40B4-BE49-F238E27FC236}">
                <a16:creationId xmlns:a16="http://schemas.microsoft.com/office/drawing/2014/main" id="{11F7C869-B8DA-4F82-8D9F-5F71DCC29663}"/>
              </a:ext>
            </a:extLst>
          </p:cNvPr>
          <p:cNvSpPr/>
          <p:nvPr/>
        </p:nvSpPr>
        <p:spPr>
          <a:xfrm>
            <a:off x="8683697" y="3853867"/>
            <a:ext cx="177401" cy="1586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3" name="Elipse 22">
            <a:extLst>
              <a:ext uri="{FF2B5EF4-FFF2-40B4-BE49-F238E27FC236}">
                <a16:creationId xmlns:a16="http://schemas.microsoft.com/office/drawing/2014/main" id="{CB112DC9-8990-4E25-92E3-F815645F12BD}"/>
              </a:ext>
            </a:extLst>
          </p:cNvPr>
          <p:cNvSpPr/>
          <p:nvPr/>
        </p:nvSpPr>
        <p:spPr>
          <a:xfrm>
            <a:off x="9155711" y="3852448"/>
            <a:ext cx="177401" cy="158671"/>
          </a:xfrm>
          <a:prstGeom prst="ellipse">
            <a:avLst/>
          </a:prstGeom>
          <a:effectLst>
            <a:outerShdw blurRad="50800" dist="38100" algn="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4" name="Arco de bloque 23">
            <a:extLst>
              <a:ext uri="{FF2B5EF4-FFF2-40B4-BE49-F238E27FC236}">
                <a16:creationId xmlns:a16="http://schemas.microsoft.com/office/drawing/2014/main" id="{9FF62E79-5A85-4106-81D9-805E31562249}"/>
              </a:ext>
            </a:extLst>
          </p:cNvPr>
          <p:cNvSpPr/>
          <p:nvPr/>
        </p:nvSpPr>
        <p:spPr>
          <a:xfrm>
            <a:off x="8729169" y="3763607"/>
            <a:ext cx="545123" cy="351692"/>
          </a:xfrm>
          <a:prstGeom prst="blockArc">
            <a:avLst/>
          </a:prstGeom>
          <a:solidFill>
            <a:schemeClr val="accent1">
              <a:lumMod val="40000"/>
              <a:lumOff val="6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49362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21E4D-C6B4-42E1-AD86-A12D30395CEA}"/>
              </a:ext>
            </a:extLst>
          </p:cNvPr>
          <p:cNvSpPr>
            <a:spLocks noGrp="1"/>
          </p:cNvSpPr>
          <p:nvPr>
            <p:ph type="title"/>
          </p:nvPr>
        </p:nvSpPr>
        <p:spPr/>
        <p:txBody>
          <a:bodyPr/>
          <a:lstStyle/>
          <a:p>
            <a:r>
              <a:rPr lang="es-PE" dirty="0"/>
              <a:t>Problemática</a:t>
            </a:r>
          </a:p>
        </p:txBody>
      </p:sp>
      <p:sp>
        <p:nvSpPr>
          <p:cNvPr id="3" name="Marcador de contenido 2">
            <a:extLst>
              <a:ext uri="{FF2B5EF4-FFF2-40B4-BE49-F238E27FC236}">
                <a16:creationId xmlns:a16="http://schemas.microsoft.com/office/drawing/2014/main" id="{15C78511-340D-4901-8C72-86782E4734A7}"/>
              </a:ext>
            </a:extLst>
          </p:cNvPr>
          <p:cNvSpPr>
            <a:spLocks noGrp="1"/>
          </p:cNvSpPr>
          <p:nvPr>
            <p:ph idx="1"/>
          </p:nvPr>
        </p:nvSpPr>
        <p:spPr/>
        <p:txBody>
          <a:bodyPr/>
          <a:lstStyle/>
          <a:p>
            <a:endParaRPr lang="es-MX" dirty="0">
              <a:latin typeface="Segoe UI" panose="020B0502040204020203" pitchFamily="34" charset="0"/>
            </a:endParaRPr>
          </a:p>
          <a:p>
            <a:r>
              <a:rPr lang="es-MX" sz="2000" dirty="0">
                <a:latin typeface="Segoe UI" panose="020B0502040204020203" pitchFamily="34" charset="0"/>
              </a:rPr>
              <a:t>A</a:t>
            </a:r>
            <a:r>
              <a:rPr lang="es-MX" sz="2000" b="0" i="0" dirty="0">
                <a:effectLst/>
                <a:latin typeface="Segoe UI" panose="020B0502040204020203" pitchFamily="34" charset="0"/>
              </a:rPr>
              <a:t>ctualmente la empresa no cuenta con ningún sistema que brinde apoyo en sus procesos, la única herramienta que utilizan para manejar su información son hojas de cálculos en EXEL.</a:t>
            </a:r>
            <a:endParaRPr lang="es-PE" sz="2000" dirty="0"/>
          </a:p>
          <a:p>
            <a:endParaRPr lang="es-PE" dirty="0"/>
          </a:p>
        </p:txBody>
      </p:sp>
      <p:pic>
        <p:nvPicPr>
          <p:cNvPr id="4" name="Picture 2" descr="IDAT | Great Place To Work Peru">
            <a:extLst>
              <a:ext uri="{FF2B5EF4-FFF2-40B4-BE49-F238E27FC236}">
                <a16:creationId xmlns:a16="http://schemas.microsoft.com/office/drawing/2014/main" id="{2E40A3DC-9900-4F24-A90D-E9BD36CA3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4013" y="599436"/>
            <a:ext cx="1512684" cy="1327094"/>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B124CA6-7DA3-4B97-B289-62AE5D2C0F1E}"/>
              </a:ext>
            </a:extLst>
          </p:cNvPr>
          <p:cNvSpPr txBox="1"/>
          <p:nvPr/>
        </p:nvSpPr>
        <p:spPr>
          <a:xfrm>
            <a:off x="903409" y="3670539"/>
            <a:ext cx="10676060" cy="1754326"/>
          </a:xfrm>
          <a:prstGeom prst="rect">
            <a:avLst/>
          </a:prstGeom>
          <a:noFill/>
        </p:spPr>
        <p:txBody>
          <a:bodyPr wrap="square">
            <a:spAutoFit/>
          </a:bodyPr>
          <a:lstStyle/>
          <a:p>
            <a:r>
              <a:rPr lang="es-PE" dirty="0"/>
              <a:t>No posee  un  control  formal  de  las  ventas,  el  vendedor  las realiza anotando los datos del pedido en notas de pedido impresas, donde cada hoja no posee un folio. </a:t>
            </a:r>
          </a:p>
          <a:p>
            <a:r>
              <a:rPr lang="es-MX" dirty="0"/>
              <a:t>En  consecuencia,  este  desorden  genera  dificultades  en  la  atención  al  cliente,  ya  que  resulta complicado comprobar cada una de las ventas, al no existir un registro histórico de ventas, ni del comportamiento de compra del cliente, lo cual dificulta la toma de decisiones al momento de  surtir  las  mercaderías</a:t>
            </a:r>
            <a:endParaRPr lang="es-PE" dirty="0"/>
          </a:p>
        </p:txBody>
      </p:sp>
    </p:spTree>
    <p:extLst>
      <p:ext uri="{BB962C8B-B14F-4D97-AF65-F5344CB8AC3E}">
        <p14:creationId xmlns:p14="http://schemas.microsoft.com/office/powerpoint/2010/main" val="78062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07D5B-6D56-45D0-89EB-EEA8D5343DBD}"/>
              </a:ext>
            </a:extLst>
          </p:cNvPr>
          <p:cNvSpPr>
            <a:spLocks noGrp="1"/>
          </p:cNvSpPr>
          <p:nvPr>
            <p:ph type="title"/>
          </p:nvPr>
        </p:nvSpPr>
        <p:spPr/>
        <p:txBody>
          <a:bodyPr/>
          <a:lstStyle/>
          <a:p>
            <a:r>
              <a:rPr lang="es-PE" dirty="0"/>
              <a:t>Solución:</a:t>
            </a:r>
          </a:p>
        </p:txBody>
      </p:sp>
      <p:pic>
        <p:nvPicPr>
          <p:cNvPr id="5" name="Marcador de contenido 4">
            <a:extLst>
              <a:ext uri="{FF2B5EF4-FFF2-40B4-BE49-F238E27FC236}">
                <a16:creationId xmlns:a16="http://schemas.microsoft.com/office/drawing/2014/main" id="{3DB20026-68DD-4E33-8D7E-FD361CE9E1A0}"/>
              </a:ext>
            </a:extLst>
          </p:cNvPr>
          <p:cNvPicPr>
            <a:picLocks noGrp="1" noChangeAspect="1"/>
          </p:cNvPicPr>
          <p:nvPr>
            <p:ph idx="1"/>
          </p:nvPr>
        </p:nvPicPr>
        <p:blipFill>
          <a:blip r:embed="rId2"/>
          <a:stretch>
            <a:fillRect/>
          </a:stretch>
        </p:blipFill>
        <p:spPr>
          <a:xfrm>
            <a:off x="7974760" y="2488224"/>
            <a:ext cx="3627468" cy="31388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2" descr="IDAT | Great Place To Work Peru">
            <a:extLst>
              <a:ext uri="{FF2B5EF4-FFF2-40B4-BE49-F238E27FC236}">
                <a16:creationId xmlns:a16="http://schemas.microsoft.com/office/drawing/2014/main" id="{1EB1A0DD-807B-450B-A34E-096D6647A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4013" y="599436"/>
            <a:ext cx="1512684" cy="1327094"/>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3D83581D-CA9F-4D6D-B959-0BCBA11196F6}"/>
              </a:ext>
            </a:extLst>
          </p:cNvPr>
          <p:cNvSpPr txBox="1">
            <a:spLocks/>
          </p:cNvSpPr>
          <p:nvPr/>
        </p:nvSpPr>
        <p:spPr>
          <a:xfrm>
            <a:off x="381383" y="2488224"/>
            <a:ext cx="7487870"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pPr>
            <a:endParaRPr lang="es-MX" dirty="0">
              <a:latin typeface="Segoe UI" panose="020B0502040204020203" pitchFamily="34" charset="0"/>
            </a:endParaRPr>
          </a:p>
          <a:p>
            <a:pPr marL="0" indent="0" algn="just">
              <a:lnSpc>
                <a:spcPct val="100000"/>
              </a:lnSpc>
              <a:buNone/>
            </a:pP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PepShop</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es un Sistema que se crea con el propósito de facilitar en control de las ventas realizadas, nuestro objetivo es implementar un sistema amigable y de fácil  uso para que el equipo de ventas no sufra perdidas de venta, tiempo y datos.</a:t>
            </a:r>
            <a:r>
              <a:rPr lang="es-PE" sz="1800" dirty="0">
                <a:latin typeface="Arial" panose="020B0604020202020204" pitchFamily="34" charset="0"/>
                <a:ea typeface="Times New Roman" panose="02020603050405020304" pitchFamily="18" charset="0"/>
                <a:cs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Con nuestra propuesta alcanzaremos la meta de la mejor económica y el uso del sistema mejorado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haci</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la eficiencia en un 80% dentro del área destinada</a:t>
            </a:r>
            <a:endParaRPr lang="es-PE" dirty="0"/>
          </a:p>
        </p:txBody>
      </p:sp>
    </p:spTree>
    <p:extLst>
      <p:ext uri="{BB962C8B-B14F-4D97-AF65-F5344CB8AC3E}">
        <p14:creationId xmlns:p14="http://schemas.microsoft.com/office/powerpoint/2010/main" val="1150624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rlín">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xtura grung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190</TotalTime>
  <Words>210</Words>
  <Application>Microsoft Office PowerPoint</Application>
  <PresentationFormat>Panorámica</PresentationFormat>
  <Paragraphs>13</Paragraphs>
  <Slides>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vt:i4>
      </vt:variant>
    </vt:vector>
  </HeadingPairs>
  <TitlesOfParts>
    <vt:vector size="11" baseType="lpstr">
      <vt:lpstr>Aharoni</vt:lpstr>
      <vt:lpstr>Arial</vt:lpstr>
      <vt:lpstr>Imprint MT Shadow</vt:lpstr>
      <vt:lpstr>Segoe UI</vt:lpstr>
      <vt:lpstr>Segoe UI Light</vt:lpstr>
      <vt:lpstr>Trebuchet MS</vt:lpstr>
      <vt:lpstr>Wingdings</vt:lpstr>
      <vt:lpstr>Berlín</vt:lpstr>
      <vt:lpstr>EMPRESA:PEPSHOP</vt:lpstr>
      <vt:lpstr>Problemática</vt:lpstr>
      <vt:lpstr>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EMPRESA:RAPIMAX</dc:title>
  <dc:creator>ALUMNO - JEREMY DANIEL SIFUENTES ESTRADA</dc:creator>
  <cp:lastModifiedBy>ALUMNO - JEREMY DANIEL SIFUENTES ESTRADA</cp:lastModifiedBy>
  <cp:revision>3</cp:revision>
  <dcterms:created xsi:type="dcterms:W3CDTF">2022-01-24T03:11:08Z</dcterms:created>
  <dcterms:modified xsi:type="dcterms:W3CDTF">2022-02-04T02:11:14Z</dcterms:modified>
</cp:coreProperties>
</file>