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F4B4-7A80-4FE0-92F7-4AA0F0479056}" type="datetimeFigureOut">
              <a:rPr lang="fr-FR" smtClean="0"/>
              <a:t>13/01/2020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C7E0-7F3F-4EC0-A0A6-E3718931FC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007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F4B4-7A80-4FE0-92F7-4AA0F0479056}" type="datetimeFigureOut">
              <a:rPr lang="fr-FR" smtClean="0"/>
              <a:t>13/01/2020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C7E0-7F3F-4EC0-A0A6-E3718931FC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477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F4B4-7A80-4FE0-92F7-4AA0F0479056}" type="datetimeFigureOut">
              <a:rPr lang="fr-FR" smtClean="0"/>
              <a:t>13/01/2020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C7E0-7F3F-4EC0-A0A6-E3718931FC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3493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F4B4-7A80-4FE0-92F7-4AA0F0479056}" type="datetimeFigureOut">
              <a:rPr lang="fr-FR" smtClean="0"/>
              <a:t>13/01/2020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C7E0-7F3F-4EC0-A0A6-E3718931FC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546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F4B4-7A80-4FE0-92F7-4AA0F0479056}" type="datetimeFigureOut">
              <a:rPr lang="fr-FR" smtClean="0"/>
              <a:t>13/01/2020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C7E0-7F3F-4EC0-A0A6-E3718931FC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8933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F4B4-7A80-4FE0-92F7-4AA0F0479056}" type="datetimeFigureOut">
              <a:rPr lang="fr-FR" smtClean="0"/>
              <a:t>13/01/2020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C7E0-7F3F-4EC0-A0A6-E3718931FC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915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F4B4-7A80-4FE0-92F7-4AA0F0479056}" type="datetimeFigureOut">
              <a:rPr lang="fr-FR" smtClean="0"/>
              <a:t>13/01/2020</a:t>
            </a:fld>
            <a:endParaRPr lang="fr-F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C7E0-7F3F-4EC0-A0A6-E3718931FC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890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F4B4-7A80-4FE0-92F7-4AA0F0479056}" type="datetimeFigureOut">
              <a:rPr lang="fr-FR" smtClean="0"/>
              <a:t>13/01/2020</a:t>
            </a:fld>
            <a:endParaRPr lang="fr-F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C7E0-7F3F-4EC0-A0A6-E3718931FC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3016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F4B4-7A80-4FE0-92F7-4AA0F0479056}" type="datetimeFigureOut">
              <a:rPr lang="fr-FR" smtClean="0"/>
              <a:t>13/01/2020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C7E0-7F3F-4EC0-A0A6-E3718931FC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0952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F4B4-7A80-4FE0-92F7-4AA0F0479056}" type="datetimeFigureOut">
              <a:rPr lang="fr-FR" smtClean="0"/>
              <a:t>13/01/2020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C7E0-7F3F-4EC0-A0A6-E3718931FC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99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F4B4-7A80-4FE0-92F7-4AA0F0479056}" type="datetimeFigureOut">
              <a:rPr lang="fr-FR" smtClean="0"/>
              <a:t>13/01/2020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C7E0-7F3F-4EC0-A0A6-E3718931FC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3644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E04F4B4-7A80-4FE0-92F7-4AA0F0479056}" type="datetimeFigureOut">
              <a:rPr lang="fr-FR" smtClean="0"/>
              <a:t>13/01/2020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A1B2C7E0-7F3F-4EC0-A0A6-E3718931FC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01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16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8F73BC8-FB88-4805-9F76-6DA753B0D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026" y="863600"/>
            <a:ext cx="1804589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AD0098DF-2CC1-415C-AFF8-8E2FBA9637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291188"/>
              </p:ext>
            </p:extLst>
          </p:nvPr>
        </p:nvGraphicFramePr>
        <p:xfrm>
          <a:off x="4838224" y="379379"/>
          <a:ext cx="6848995" cy="604088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691412">
                  <a:extLst>
                    <a:ext uri="{9D8B030D-6E8A-4147-A177-3AD203B41FA5}">
                      <a16:colId xmlns:a16="http://schemas.microsoft.com/office/drawing/2014/main" val="796453282"/>
                    </a:ext>
                  </a:extLst>
                </a:gridCol>
                <a:gridCol w="1766213">
                  <a:extLst>
                    <a:ext uri="{9D8B030D-6E8A-4147-A177-3AD203B41FA5}">
                      <a16:colId xmlns:a16="http://schemas.microsoft.com/office/drawing/2014/main" val="3205969344"/>
                    </a:ext>
                  </a:extLst>
                </a:gridCol>
                <a:gridCol w="474540">
                  <a:extLst>
                    <a:ext uri="{9D8B030D-6E8A-4147-A177-3AD203B41FA5}">
                      <a16:colId xmlns:a16="http://schemas.microsoft.com/office/drawing/2014/main" val="2538967582"/>
                    </a:ext>
                  </a:extLst>
                </a:gridCol>
                <a:gridCol w="458415">
                  <a:extLst>
                    <a:ext uri="{9D8B030D-6E8A-4147-A177-3AD203B41FA5}">
                      <a16:colId xmlns:a16="http://schemas.microsoft.com/office/drawing/2014/main" val="2107828042"/>
                    </a:ext>
                  </a:extLst>
                </a:gridCol>
                <a:gridCol w="458415">
                  <a:extLst>
                    <a:ext uri="{9D8B030D-6E8A-4147-A177-3AD203B41FA5}">
                      <a16:colId xmlns:a16="http://schemas.microsoft.com/office/drawing/2014/main" val="410717050"/>
                    </a:ext>
                  </a:extLst>
                </a:gridCol>
              </a:tblGrid>
              <a:tr h="213228">
                <a:tc>
                  <a:txBody>
                    <a:bodyPr/>
                    <a:lstStyle/>
                    <a:p>
                      <a:r>
                        <a:rPr lang="fr-FR" sz="900"/>
                        <a:t>User story</a:t>
                      </a: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Feature</a:t>
                      </a: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Sprint</a:t>
                      </a: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MVP</a:t>
                      </a: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Vélocité</a:t>
                      </a:r>
                    </a:p>
                  </a:txBody>
                  <a:tcPr marL="19756" marR="19756" marT="9878" marB="9878" anchor="ctr"/>
                </a:tc>
                <a:extLst>
                  <a:ext uri="{0D108BD9-81ED-4DB2-BD59-A6C34878D82A}">
                    <a16:rowId xmlns:a16="http://schemas.microsoft.com/office/drawing/2014/main" val="4223559602"/>
                  </a:ext>
                </a:extLst>
              </a:tr>
              <a:tr h="213228">
                <a:tc>
                  <a:txBody>
                    <a:bodyPr/>
                    <a:lstStyle/>
                    <a:p>
                      <a:r>
                        <a:rPr lang="fr-FR" sz="900" dirty="0"/>
                        <a:t>Créer compte</a:t>
                      </a:r>
                    </a:p>
                  </a:txBody>
                  <a:tcPr marL="19756" marR="19756" marT="9878" marB="9878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Gestion de compte</a:t>
                      </a:r>
                    </a:p>
                  </a:txBody>
                  <a:tcPr marL="19756" marR="19756" marT="9878" marB="9878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1</a:t>
                      </a:r>
                    </a:p>
                  </a:txBody>
                  <a:tcPr marL="19756" marR="19756" marT="9878" marB="9878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MVP</a:t>
                      </a:r>
                    </a:p>
                  </a:txBody>
                  <a:tcPr marL="19756" marR="19756" marT="9878" marB="9878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2</a:t>
                      </a:r>
                    </a:p>
                  </a:txBody>
                  <a:tcPr marL="19756" marR="19756" marT="9878" marB="9878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596487"/>
                  </a:ext>
                </a:extLst>
              </a:tr>
              <a:tr h="213228">
                <a:tc>
                  <a:txBody>
                    <a:bodyPr/>
                    <a:lstStyle/>
                    <a:p>
                      <a:r>
                        <a:rPr lang="fr-FR" sz="900"/>
                        <a:t>Supprimer compte</a:t>
                      </a: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Gestion de compte</a:t>
                      </a: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1</a:t>
                      </a: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2</a:t>
                      </a:r>
                    </a:p>
                  </a:txBody>
                  <a:tcPr marL="19756" marR="19756" marT="9878" marB="9878" anchor="ctr"/>
                </a:tc>
                <a:extLst>
                  <a:ext uri="{0D108BD9-81ED-4DB2-BD59-A6C34878D82A}">
                    <a16:rowId xmlns:a16="http://schemas.microsoft.com/office/drawing/2014/main" val="421202048"/>
                  </a:ext>
                </a:extLst>
              </a:tr>
              <a:tr h="213228">
                <a:tc>
                  <a:txBody>
                    <a:bodyPr/>
                    <a:lstStyle/>
                    <a:p>
                      <a:r>
                        <a:rPr lang="fr-FR" sz="900" dirty="0"/>
                        <a:t>Modifier informations compte</a:t>
                      </a:r>
                    </a:p>
                  </a:txBody>
                  <a:tcPr marL="19756" marR="19756" marT="9878" marB="9878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Gestion de compte</a:t>
                      </a:r>
                    </a:p>
                  </a:txBody>
                  <a:tcPr marL="19756" marR="19756" marT="9878" marB="9878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1</a:t>
                      </a:r>
                    </a:p>
                  </a:txBody>
                  <a:tcPr marL="19756" marR="19756" marT="9878" marB="9878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 marL="19756" marR="19756" marT="9878" marB="9878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3</a:t>
                      </a:r>
                    </a:p>
                  </a:txBody>
                  <a:tcPr marL="19756" marR="19756" marT="9878" marB="9878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480190"/>
                  </a:ext>
                </a:extLst>
              </a:tr>
              <a:tr h="213228">
                <a:tc>
                  <a:txBody>
                    <a:bodyPr/>
                    <a:lstStyle/>
                    <a:p>
                      <a:r>
                        <a:rPr lang="fr-FR" sz="900"/>
                        <a:t>S'authentifier/Se déconnecter</a:t>
                      </a: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Gestion de compte</a:t>
                      </a: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1</a:t>
                      </a: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MVP</a:t>
                      </a: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3</a:t>
                      </a:r>
                    </a:p>
                  </a:txBody>
                  <a:tcPr marL="19756" marR="19756" marT="9878" marB="9878" anchor="ctr"/>
                </a:tc>
                <a:extLst>
                  <a:ext uri="{0D108BD9-81ED-4DB2-BD59-A6C34878D82A}">
                    <a16:rowId xmlns:a16="http://schemas.microsoft.com/office/drawing/2014/main" val="375355005"/>
                  </a:ext>
                </a:extLst>
              </a:tr>
              <a:tr h="367130">
                <a:tc>
                  <a:txBody>
                    <a:bodyPr/>
                    <a:lstStyle/>
                    <a:p>
                      <a:r>
                        <a:rPr lang="fr-FR" sz="900" dirty="0"/>
                        <a:t>Ajouter un bien immobilier</a:t>
                      </a:r>
                    </a:p>
                  </a:txBody>
                  <a:tcPr marL="19756" marR="19756" marT="9878" marB="9878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Gestion des biens immobiliers</a:t>
                      </a:r>
                    </a:p>
                  </a:txBody>
                  <a:tcPr marL="19756" marR="19756" marT="9878" marB="9878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2</a:t>
                      </a:r>
                    </a:p>
                  </a:txBody>
                  <a:tcPr marL="19756" marR="19756" marT="9878" marB="9878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MVP</a:t>
                      </a:r>
                    </a:p>
                  </a:txBody>
                  <a:tcPr marL="19756" marR="19756" marT="9878" marB="9878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5</a:t>
                      </a:r>
                    </a:p>
                  </a:txBody>
                  <a:tcPr marL="19756" marR="19756" marT="9878" marB="9878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414063"/>
                  </a:ext>
                </a:extLst>
              </a:tr>
              <a:tr h="213228">
                <a:tc>
                  <a:txBody>
                    <a:bodyPr/>
                    <a:lstStyle/>
                    <a:p>
                      <a:r>
                        <a:rPr lang="fr-FR" sz="900"/>
                        <a:t>Chercher un bien</a:t>
                      </a: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Rechercher un bien</a:t>
                      </a: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2</a:t>
                      </a: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MVP</a:t>
                      </a: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5</a:t>
                      </a:r>
                    </a:p>
                  </a:txBody>
                  <a:tcPr marL="19756" marR="19756" marT="9878" marB="9878" anchor="ctr"/>
                </a:tc>
                <a:extLst>
                  <a:ext uri="{0D108BD9-81ED-4DB2-BD59-A6C34878D82A}">
                    <a16:rowId xmlns:a16="http://schemas.microsoft.com/office/drawing/2014/main" val="4284131129"/>
                  </a:ext>
                </a:extLst>
              </a:tr>
              <a:tr h="213228">
                <a:tc>
                  <a:txBody>
                    <a:bodyPr/>
                    <a:lstStyle/>
                    <a:p>
                      <a:r>
                        <a:rPr lang="fr-FR" sz="900" dirty="0"/>
                        <a:t>Visionner les annonces</a:t>
                      </a:r>
                    </a:p>
                  </a:txBody>
                  <a:tcPr marL="19756" marR="19756" marT="9878" marB="9878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Rechercher un bien</a:t>
                      </a:r>
                    </a:p>
                  </a:txBody>
                  <a:tcPr marL="19756" marR="19756" marT="9878" marB="9878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2</a:t>
                      </a:r>
                    </a:p>
                  </a:txBody>
                  <a:tcPr marL="19756" marR="19756" marT="9878" marB="9878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MVP</a:t>
                      </a:r>
                    </a:p>
                  </a:txBody>
                  <a:tcPr marL="19756" marR="19756" marT="9878" marB="9878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3</a:t>
                      </a:r>
                    </a:p>
                  </a:txBody>
                  <a:tcPr marL="19756" marR="19756" marT="9878" marB="9878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34186"/>
                  </a:ext>
                </a:extLst>
              </a:tr>
              <a:tr h="213228">
                <a:tc>
                  <a:txBody>
                    <a:bodyPr/>
                    <a:lstStyle/>
                    <a:p>
                      <a:r>
                        <a:rPr lang="fr-FR" sz="900"/>
                        <a:t>Visualiser les offres d'achats pour son bien</a:t>
                      </a: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Gestion du compte vendeur</a:t>
                      </a: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3</a:t>
                      </a: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MVP</a:t>
                      </a: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3</a:t>
                      </a:r>
                    </a:p>
                  </a:txBody>
                  <a:tcPr marL="19756" marR="19756" marT="9878" marB="9878" anchor="ctr"/>
                </a:tc>
                <a:extLst>
                  <a:ext uri="{0D108BD9-81ED-4DB2-BD59-A6C34878D82A}">
                    <a16:rowId xmlns:a16="http://schemas.microsoft.com/office/drawing/2014/main" val="2362325738"/>
                  </a:ext>
                </a:extLst>
              </a:tr>
              <a:tr h="213228">
                <a:tc>
                  <a:txBody>
                    <a:bodyPr/>
                    <a:lstStyle/>
                    <a:p>
                      <a:r>
                        <a:rPr lang="fr-FR" sz="900"/>
                        <a:t>Faire des propositions d'achats tarifés</a:t>
                      </a:r>
                    </a:p>
                  </a:txBody>
                  <a:tcPr marL="19756" marR="19756" marT="9878" marB="9878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Acheter un bien</a:t>
                      </a:r>
                    </a:p>
                  </a:txBody>
                  <a:tcPr marL="19756" marR="19756" marT="9878" marB="9878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3</a:t>
                      </a:r>
                    </a:p>
                  </a:txBody>
                  <a:tcPr marL="19756" marR="19756" marT="9878" marB="9878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MVP</a:t>
                      </a:r>
                    </a:p>
                  </a:txBody>
                  <a:tcPr marL="19756" marR="19756" marT="9878" marB="9878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3</a:t>
                      </a:r>
                    </a:p>
                  </a:txBody>
                  <a:tcPr marL="19756" marR="19756" marT="9878" marB="9878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098994"/>
                  </a:ext>
                </a:extLst>
              </a:tr>
              <a:tr h="213228">
                <a:tc>
                  <a:txBody>
                    <a:bodyPr/>
                    <a:lstStyle/>
                    <a:p>
                      <a:r>
                        <a:rPr lang="fr-FR" sz="900"/>
                        <a:t>Faire une contre proposition sur la vente d'un bien</a:t>
                      </a: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Faire une contreproposition</a:t>
                      </a: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3</a:t>
                      </a: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MVP</a:t>
                      </a: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5</a:t>
                      </a:r>
                    </a:p>
                  </a:txBody>
                  <a:tcPr marL="19756" marR="19756" marT="9878" marB="9878" anchor="ctr"/>
                </a:tc>
                <a:extLst>
                  <a:ext uri="{0D108BD9-81ED-4DB2-BD59-A6C34878D82A}">
                    <a16:rowId xmlns:a16="http://schemas.microsoft.com/office/drawing/2014/main" val="959097861"/>
                  </a:ext>
                </a:extLst>
              </a:tr>
              <a:tr h="213228">
                <a:tc>
                  <a:txBody>
                    <a:bodyPr/>
                    <a:lstStyle/>
                    <a:p>
                      <a:r>
                        <a:rPr lang="fr-FR" sz="900" dirty="0"/>
                        <a:t>Poursuivre les négociations</a:t>
                      </a:r>
                    </a:p>
                  </a:txBody>
                  <a:tcPr marL="19756" marR="19756" marT="9878" marB="9878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Faire une contreproposition</a:t>
                      </a:r>
                    </a:p>
                  </a:txBody>
                  <a:tcPr marL="19756" marR="19756" marT="9878" marB="9878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3</a:t>
                      </a:r>
                    </a:p>
                  </a:txBody>
                  <a:tcPr marL="19756" marR="19756" marT="9878" marB="9878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 marL="19756" marR="19756" marT="9878" marB="9878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3</a:t>
                      </a:r>
                    </a:p>
                  </a:txBody>
                  <a:tcPr marL="19756" marR="19756" marT="9878" marB="9878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613008"/>
                  </a:ext>
                </a:extLst>
              </a:tr>
              <a:tr h="367130">
                <a:tc>
                  <a:txBody>
                    <a:bodyPr/>
                    <a:lstStyle/>
                    <a:p>
                      <a:r>
                        <a:rPr lang="fr-FR" sz="900"/>
                        <a:t>Modifier les informations du bien immobilier</a:t>
                      </a: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Gestion des biens immobiliers</a:t>
                      </a: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4</a:t>
                      </a: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endParaRPr lang="fr-FR" sz="900"/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3</a:t>
                      </a:r>
                    </a:p>
                  </a:txBody>
                  <a:tcPr marL="19756" marR="19756" marT="9878" marB="9878" anchor="ctr"/>
                </a:tc>
                <a:extLst>
                  <a:ext uri="{0D108BD9-81ED-4DB2-BD59-A6C34878D82A}">
                    <a16:rowId xmlns:a16="http://schemas.microsoft.com/office/drawing/2014/main" val="1130871797"/>
                  </a:ext>
                </a:extLst>
              </a:tr>
              <a:tr h="367130">
                <a:tc>
                  <a:txBody>
                    <a:bodyPr/>
                    <a:lstStyle/>
                    <a:p>
                      <a:r>
                        <a:rPr lang="fr-FR" sz="900" dirty="0"/>
                        <a:t>Modifier une annonce</a:t>
                      </a:r>
                    </a:p>
                  </a:txBody>
                  <a:tcPr marL="19756" marR="19756" marT="9878" marB="9878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Gestion des biens immobiliers</a:t>
                      </a:r>
                    </a:p>
                  </a:txBody>
                  <a:tcPr marL="19756" marR="19756" marT="9878" marB="9878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4</a:t>
                      </a:r>
                    </a:p>
                  </a:txBody>
                  <a:tcPr marL="19756" marR="19756" marT="9878" marB="9878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900"/>
                    </a:p>
                  </a:txBody>
                  <a:tcPr marL="19756" marR="19756" marT="9878" marB="9878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3</a:t>
                      </a:r>
                    </a:p>
                  </a:txBody>
                  <a:tcPr marL="19756" marR="19756" marT="9878" marB="9878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259918"/>
                  </a:ext>
                </a:extLst>
              </a:tr>
              <a:tr h="367130">
                <a:tc>
                  <a:txBody>
                    <a:bodyPr/>
                    <a:lstStyle/>
                    <a:p>
                      <a:r>
                        <a:rPr lang="fr-FR" sz="900"/>
                        <a:t>Supprimer une annonce</a:t>
                      </a: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Gestion des biens immobiliers</a:t>
                      </a: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4</a:t>
                      </a: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endParaRPr lang="fr-FR" sz="900"/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1</a:t>
                      </a:r>
                    </a:p>
                  </a:txBody>
                  <a:tcPr marL="19756" marR="19756" marT="9878" marB="9878" anchor="ctr"/>
                </a:tc>
                <a:extLst>
                  <a:ext uri="{0D108BD9-81ED-4DB2-BD59-A6C34878D82A}">
                    <a16:rowId xmlns:a16="http://schemas.microsoft.com/office/drawing/2014/main" val="1036885804"/>
                  </a:ext>
                </a:extLst>
              </a:tr>
              <a:tr h="367130">
                <a:tc>
                  <a:txBody>
                    <a:bodyPr/>
                    <a:lstStyle/>
                    <a:p>
                      <a:r>
                        <a:rPr lang="fr-FR" sz="900" dirty="0"/>
                        <a:t>Ajouter des photos du bien immobilier</a:t>
                      </a:r>
                    </a:p>
                  </a:txBody>
                  <a:tcPr marL="19756" marR="19756" marT="9878" marB="9878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Gestion des biens immobiliers</a:t>
                      </a:r>
                    </a:p>
                  </a:txBody>
                  <a:tcPr marL="19756" marR="19756" marT="9878" marB="9878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4</a:t>
                      </a:r>
                    </a:p>
                  </a:txBody>
                  <a:tcPr marL="19756" marR="19756" marT="9878" marB="9878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 marL="19756" marR="19756" marT="9878" marB="9878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2</a:t>
                      </a:r>
                    </a:p>
                  </a:txBody>
                  <a:tcPr marL="19756" marR="19756" marT="9878" marB="9878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381944"/>
                  </a:ext>
                </a:extLst>
              </a:tr>
              <a:tr h="213228">
                <a:tc>
                  <a:txBody>
                    <a:bodyPr/>
                    <a:lstStyle/>
                    <a:p>
                      <a:r>
                        <a:rPr lang="fr-FR" sz="900"/>
                        <a:t>Filtrer les biens</a:t>
                      </a: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Rechercher un bien</a:t>
                      </a: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4</a:t>
                      </a: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endParaRPr lang="fr-FR" sz="900"/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5</a:t>
                      </a:r>
                    </a:p>
                  </a:txBody>
                  <a:tcPr marL="19756" marR="19756" marT="9878" marB="9878" anchor="ctr"/>
                </a:tc>
                <a:extLst>
                  <a:ext uri="{0D108BD9-81ED-4DB2-BD59-A6C34878D82A}">
                    <a16:rowId xmlns:a16="http://schemas.microsoft.com/office/drawing/2014/main" val="3829953475"/>
                  </a:ext>
                </a:extLst>
              </a:tr>
              <a:tr h="213228">
                <a:tc>
                  <a:txBody>
                    <a:bodyPr/>
                    <a:lstStyle/>
                    <a:p>
                      <a:r>
                        <a:rPr lang="fr-FR" sz="900" dirty="0"/>
                        <a:t>Ajouter des annonces dans ses favoris</a:t>
                      </a:r>
                    </a:p>
                  </a:txBody>
                  <a:tcPr marL="19756" marR="19756" marT="9878" marB="9878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Gestions des favoris</a:t>
                      </a:r>
                    </a:p>
                  </a:txBody>
                  <a:tcPr marL="19756" marR="19756" marT="9878" marB="9878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5</a:t>
                      </a:r>
                    </a:p>
                  </a:txBody>
                  <a:tcPr marL="19756" marR="19756" marT="9878" marB="9878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 marL="19756" marR="19756" marT="9878" marB="9878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3</a:t>
                      </a:r>
                    </a:p>
                  </a:txBody>
                  <a:tcPr marL="19756" marR="19756" marT="9878" marB="9878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298569"/>
                  </a:ext>
                </a:extLst>
              </a:tr>
              <a:tr h="213228">
                <a:tc>
                  <a:txBody>
                    <a:bodyPr/>
                    <a:lstStyle/>
                    <a:p>
                      <a:r>
                        <a:rPr lang="fr-FR" sz="900"/>
                        <a:t>Supprimer des annonces de ses favoris</a:t>
                      </a: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Gestions des favoris</a:t>
                      </a: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5</a:t>
                      </a: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endParaRPr lang="fr-FR" sz="900"/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3</a:t>
                      </a:r>
                    </a:p>
                  </a:txBody>
                  <a:tcPr marL="19756" marR="19756" marT="9878" marB="9878" anchor="ctr"/>
                </a:tc>
                <a:extLst>
                  <a:ext uri="{0D108BD9-81ED-4DB2-BD59-A6C34878D82A}">
                    <a16:rowId xmlns:a16="http://schemas.microsoft.com/office/drawing/2014/main" val="117258988"/>
                  </a:ext>
                </a:extLst>
              </a:tr>
              <a:tr h="213228">
                <a:tc>
                  <a:txBody>
                    <a:bodyPr/>
                    <a:lstStyle/>
                    <a:p>
                      <a:r>
                        <a:rPr lang="fr-FR" sz="900"/>
                        <a:t>Visualiser le nombre de fois que son annonce a été visité</a:t>
                      </a:r>
                    </a:p>
                  </a:txBody>
                  <a:tcPr marL="19756" marR="19756" marT="9878" marB="9878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Gestion du compte vendeur</a:t>
                      </a:r>
                    </a:p>
                  </a:txBody>
                  <a:tcPr marL="19756" marR="19756" marT="9878" marB="9878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6</a:t>
                      </a:r>
                    </a:p>
                  </a:txBody>
                  <a:tcPr marL="19756" marR="19756" marT="9878" marB="9878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900"/>
                    </a:p>
                  </a:txBody>
                  <a:tcPr marL="19756" marR="19756" marT="9878" marB="9878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3</a:t>
                      </a:r>
                    </a:p>
                  </a:txBody>
                  <a:tcPr marL="19756" marR="19756" marT="9878" marB="9878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406796"/>
                  </a:ext>
                </a:extLst>
              </a:tr>
              <a:tr h="213228">
                <a:tc>
                  <a:txBody>
                    <a:bodyPr/>
                    <a:lstStyle/>
                    <a:p>
                      <a:r>
                        <a:rPr lang="fr-FR" sz="900"/>
                        <a:t>Visualiser combien de fois l'annonce à été ajouté au favoris</a:t>
                      </a: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Gestion du compte vendeur</a:t>
                      </a: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6</a:t>
                      </a: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endParaRPr lang="fr-FR" sz="900"/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2</a:t>
                      </a:r>
                    </a:p>
                  </a:txBody>
                  <a:tcPr marL="19756" marR="19756" marT="9878" marB="9878" anchor="ctr"/>
                </a:tc>
                <a:extLst>
                  <a:ext uri="{0D108BD9-81ED-4DB2-BD59-A6C34878D82A}">
                    <a16:rowId xmlns:a16="http://schemas.microsoft.com/office/drawing/2014/main" val="2034671357"/>
                  </a:ext>
                </a:extLst>
              </a:tr>
              <a:tr h="213228">
                <a:tc>
                  <a:txBody>
                    <a:bodyPr/>
                    <a:lstStyle/>
                    <a:p>
                      <a:r>
                        <a:rPr lang="fr-FR" sz="900"/>
                        <a:t>Voir le nombre de proposition d'achats</a:t>
                      </a:r>
                    </a:p>
                  </a:txBody>
                  <a:tcPr marL="19756" marR="19756" marT="9878" marB="9878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Vendre un bien</a:t>
                      </a:r>
                    </a:p>
                  </a:txBody>
                  <a:tcPr marL="19756" marR="19756" marT="9878" marB="9878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6</a:t>
                      </a:r>
                    </a:p>
                  </a:txBody>
                  <a:tcPr marL="19756" marR="19756" marT="9878" marB="9878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900"/>
                    </a:p>
                  </a:txBody>
                  <a:tcPr marL="19756" marR="19756" marT="9878" marB="9878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2</a:t>
                      </a:r>
                    </a:p>
                  </a:txBody>
                  <a:tcPr marL="19756" marR="19756" marT="9878" marB="9878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785869"/>
                  </a:ext>
                </a:extLst>
              </a:tr>
              <a:tr h="213228">
                <a:tc>
                  <a:txBody>
                    <a:bodyPr/>
                    <a:lstStyle/>
                    <a:p>
                      <a:r>
                        <a:rPr lang="fr-FR" sz="900"/>
                        <a:t>Recevoir une notification lors de la vente d'un bien</a:t>
                      </a: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Notification</a:t>
                      </a: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7</a:t>
                      </a: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endParaRPr lang="fr-FR" sz="900"/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3</a:t>
                      </a:r>
                    </a:p>
                  </a:txBody>
                  <a:tcPr marL="19756" marR="19756" marT="9878" marB="9878" anchor="ctr"/>
                </a:tc>
                <a:extLst>
                  <a:ext uri="{0D108BD9-81ED-4DB2-BD59-A6C34878D82A}">
                    <a16:rowId xmlns:a16="http://schemas.microsoft.com/office/drawing/2014/main" val="253925004"/>
                  </a:ext>
                </a:extLst>
              </a:tr>
              <a:tr h="367130">
                <a:tc>
                  <a:txBody>
                    <a:bodyPr/>
                    <a:lstStyle/>
                    <a:p>
                      <a:r>
                        <a:rPr lang="fr-FR" sz="900"/>
                        <a:t>Recevoir une notifications par mail lors d'une proposition d'achats</a:t>
                      </a:r>
                    </a:p>
                  </a:txBody>
                  <a:tcPr marL="19756" marR="19756" marT="9878" marB="9878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Notification</a:t>
                      </a:r>
                    </a:p>
                  </a:txBody>
                  <a:tcPr marL="19756" marR="19756" marT="9878" marB="9878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7</a:t>
                      </a:r>
                    </a:p>
                  </a:txBody>
                  <a:tcPr marL="19756" marR="19756" marT="9878" marB="9878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 marL="19756" marR="19756" marT="9878" marB="9878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3</a:t>
                      </a:r>
                    </a:p>
                  </a:txBody>
                  <a:tcPr marL="19756" marR="19756" marT="9878" marB="9878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200784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2D17E529-98F3-456A-AAE6-F18180B9CF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5197"/>
              </p:ext>
            </p:extLst>
          </p:nvPr>
        </p:nvGraphicFramePr>
        <p:xfrm>
          <a:off x="195996" y="1320800"/>
          <a:ext cx="4084172" cy="43115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8909">
                  <a:extLst>
                    <a:ext uri="{9D8B030D-6E8A-4147-A177-3AD203B41FA5}">
                      <a16:colId xmlns:a16="http://schemas.microsoft.com/office/drawing/2014/main" val="65253940"/>
                    </a:ext>
                  </a:extLst>
                </a:gridCol>
                <a:gridCol w="481059">
                  <a:extLst>
                    <a:ext uri="{9D8B030D-6E8A-4147-A177-3AD203B41FA5}">
                      <a16:colId xmlns:a16="http://schemas.microsoft.com/office/drawing/2014/main" val="3023909158"/>
                    </a:ext>
                  </a:extLst>
                </a:gridCol>
                <a:gridCol w="481059">
                  <a:extLst>
                    <a:ext uri="{9D8B030D-6E8A-4147-A177-3AD203B41FA5}">
                      <a16:colId xmlns:a16="http://schemas.microsoft.com/office/drawing/2014/main" val="1358267484"/>
                    </a:ext>
                  </a:extLst>
                </a:gridCol>
                <a:gridCol w="481059">
                  <a:extLst>
                    <a:ext uri="{9D8B030D-6E8A-4147-A177-3AD203B41FA5}">
                      <a16:colId xmlns:a16="http://schemas.microsoft.com/office/drawing/2014/main" val="3640151896"/>
                    </a:ext>
                  </a:extLst>
                </a:gridCol>
                <a:gridCol w="481059">
                  <a:extLst>
                    <a:ext uri="{9D8B030D-6E8A-4147-A177-3AD203B41FA5}">
                      <a16:colId xmlns:a16="http://schemas.microsoft.com/office/drawing/2014/main" val="3899752089"/>
                    </a:ext>
                  </a:extLst>
                </a:gridCol>
                <a:gridCol w="481059">
                  <a:extLst>
                    <a:ext uri="{9D8B030D-6E8A-4147-A177-3AD203B41FA5}">
                      <a16:colId xmlns:a16="http://schemas.microsoft.com/office/drawing/2014/main" val="1348368992"/>
                    </a:ext>
                  </a:extLst>
                </a:gridCol>
                <a:gridCol w="481059">
                  <a:extLst>
                    <a:ext uri="{9D8B030D-6E8A-4147-A177-3AD203B41FA5}">
                      <a16:colId xmlns:a16="http://schemas.microsoft.com/office/drawing/2014/main" val="1022994772"/>
                    </a:ext>
                  </a:extLst>
                </a:gridCol>
                <a:gridCol w="598909">
                  <a:extLst>
                    <a:ext uri="{9D8B030D-6E8A-4147-A177-3AD203B41FA5}">
                      <a16:colId xmlns:a16="http://schemas.microsoft.com/office/drawing/2014/main" val="580655869"/>
                    </a:ext>
                  </a:extLst>
                </a:gridCol>
              </a:tblGrid>
              <a:tr h="718586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Janvier</a:t>
                      </a:r>
                      <a:endParaRPr lang="fr-FR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Février</a:t>
                      </a:r>
                      <a:endParaRPr lang="fr-FR" sz="1100" b="0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777921"/>
                  </a:ext>
                </a:extLst>
              </a:tr>
              <a:tr h="718586">
                <a:tc>
                  <a:txBody>
                    <a:bodyPr/>
                    <a:lstStyle/>
                    <a:p>
                      <a:pPr algn="l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Sprint 1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Sprint 2</a:t>
                      </a:r>
                      <a:endParaRPr lang="fr-FR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 dirty="0">
                          <a:effectLst/>
                        </a:rPr>
                        <a:t>Sprint 3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911739"/>
                  </a:ext>
                </a:extLst>
              </a:tr>
              <a:tr h="718586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Mars</a:t>
                      </a:r>
                      <a:endParaRPr lang="fr-FR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Avril</a:t>
                      </a:r>
                      <a:endParaRPr lang="fr-FR" sz="1100" b="0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382979"/>
                  </a:ext>
                </a:extLst>
              </a:tr>
              <a:tr h="71858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Sprint 3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Sprint 4</a:t>
                      </a:r>
                      <a:endParaRPr lang="fr-FR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Sprint 5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153567"/>
                  </a:ext>
                </a:extLst>
              </a:tr>
              <a:tr h="718586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Mai</a:t>
                      </a:r>
                      <a:endParaRPr lang="fr-FR" sz="1100" b="0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Juin</a:t>
                      </a:r>
                      <a:endParaRPr lang="fr-FR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773037"/>
                  </a:ext>
                </a:extLst>
              </a:tr>
              <a:tr h="718586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Sprint 6</a:t>
                      </a:r>
                      <a:endParaRPr lang="fr-FR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Sprint 7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Test &amp; Retard</a:t>
                      </a:r>
                      <a:endParaRPr lang="fr-FR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806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5419288"/>
      </p:ext>
    </p:extLst>
  </p:cSld>
  <p:clrMapOvr>
    <a:masterClrMapping/>
  </p:clrMapOvr>
</p:sld>
</file>

<file path=ppt/theme/theme1.xml><?xml version="1.0" encoding="utf-8"?>
<a:theme xmlns:a="http://schemas.openxmlformats.org/drawingml/2006/main" name="Cadre">
  <a:themeElements>
    <a:clrScheme name="Cadr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adr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ad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281</Words>
  <Application>Microsoft Office PowerPoint</Application>
  <PresentationFormat>Grand écran</PresentationFormat>
  <Paragraphs>120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Calibri</vt:lpstr>
      <vt:lpstr>Corbel</vt:lpstr>
      <vt:lpstr>Wingdings 2</vt:lpstr>
      <vt:lpstr>Cadre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Jérémy Deblaecker</dc:creator>
  <cp:lastModifiedBy>Jérémy Deblaecker</cp:lastModifiedBy>
  <cp:revision>5</cp:revision>
  <dcterms:created xsi:type="dcterms:W3CDTF">2020-01-13T09:48:30Z</dcterms:created>
  <dcterms:modified xsi:type="dcterms:W3CDTF">2020-01-13T10:04:34Z</dcterms:modified>
</cp:coreProperties>
</file>