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94" r:id="rId3"/>
  </p:sldMasterIdLst>
  <p:notesMasterIdLst>
    <p:notesMasterId r:id="rId22"/>
  </p:notesMasterIdLst>
  <p:sldIdLst>
    <p:sldId id="261" r:id="rId4"/>
    <p:sldId id="262" r:id="rId5"/>
    <p:sldId id="263" r:id="rId6"/>
    <p:sldId id="264" r:id="rId7"/>
    <p:sldId id="269" r:id="rId8"/>
    <p:sldId id="270" r:id="rId9"/>
    <p:sldId id="267" r:id="rId10"/>
    <p:sldId id="271" r:id="rId11"/>
    <p:sldId id="272" r:id="rId12"/>
    <p:sldId id="265" r:id="rId13"/>
    <p:sldId id="266" r:id="rId14"/>
    <p:sldId id="268" r:id="rId15"/>
    <p:sldId id="274" r:id="rId16"/>
    <p:sldId id="273" r:id="rId17"/>
    <p:sldId id="275" r:id="rId18"/>
    <p:sldId id="276" r:id="rId19"/>
    <p:sldId id="277" r:id="rId20"/>
    <p:sldId id="278"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vien GAUTIER" initials="VG" lastIdx="2" clrIdx="0">
    <p:extLst>
      <p:ext uri="{19B8F6BF-5375-455C-9EA6-DF929625EA0E}">
        <p15:presenceInfo xmlns:p15="http://schemas.microsoft.com/office/powerpoint/2012/main" userId="Vivien GAUTI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421"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C3331-2198-4F81-898C-D662163EB1C7}" type="datetimeFigureOut">
              <a:rPr lang="fr-FR" smtClean="0"/>
              <a:t>15/10/2019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61756-02DF-48B7-BEF9-F22D531F698E}" type="slidenum">
              <a:rPr lang="fr-FR" smtClean="0"/>
              <a:t>‹N°›</a:t>
            </a:fld>
            <a:endParaRPr lang="fr-FR"/>
          </a:p>
        </p:txBody>
      </p:sp>
    </p:spTree>
    <p:extLst>
      <p:ext uri="{BB962C8B-B14F-4D97-AF65-F5344CB8AC3E}">
        <p14:creationId xmlns:p14="http://schemas.microsoft.com/office/powerpoint/2010/main" val="3559443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but du Routeur est de relié les réseaux entre eux  (entreprise, filiale, personnel) </a:t>
            </a:r>
          </a:p>
          <a:p>
            <a:r>
              <a:rPr lang="fr-FR" dirty="0" smtClean="0"/>
              <a:t>Pour</a:t>
            </a:r>
            <a:r>
              <a:rPr lang="fr-FR" baseline="0" dirty="0" smtClean="0"/>
              <a:t> ceci il dispose d’une table appelé « table de routage » qui contient les routes pour se rendre à la destination voulu.</a:t>
            </a:r>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4</a:t>
            </a:fld>
            <a:endParaRPr lang="fr-FR"/>
          </a:p>
        </p:txBody>
      </p:sp>
    </p:spTree>
    <p:extLst>
      <p:ext uri="{BB962C8B-B14F-4D97-AF65-F5344CB8AC3E}">
        <p14:creationId xmlns:p14="http://schemas.microsoft.com/office/powerpoint/2010/main" val="72566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13</a:t>
            </a:fld>
            <a:endParaRPr lang="fr-FR"/>
          </a:p>
        </p:txBody>
      </p:sp>
    </p:spTree>
    <p:extLst>
      <p:ext uri="{BB962C8B-B14F-4D97-AF65-F5344CB8AC3E}">
        <p14:creationId xmlns:p14="http://schemas.microsoft.com/office/powerpoint/2010/main" val="1612064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14</a:t>
            </a:fld>
            <a:endParaRPr lang="fr-FR"/>
          </a:p>
        </p:txBody>
      </p:sp>
    </p:spTree>
    <p:extLst>
      <p:ext uri="{BB962C8B-B14F-4D97-AF65-F5344CB8AC3E}">
        <p14:creationId xmlns:p14="http://schemas.microsoft.com/office/powerpoint/2010/main" val="2261073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15</a:t>
            </a:fld>
            <a:endParaRPr lang="fr-FR"/>
          </a:p>
        </p:txBody>
      </p:sp>
    </p:spTree>
    <p:extLst>
      <p:ext uri="{BB962C8B-B14F-4D97-AF65-F5344CB8AC3E}">
        <p14:creationId xmlns:p14="http://schemas.microsoft.com/office/powerpoint/2010/main" val="1451785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16</a:t>
            </a:fld>
            <a:endParaRPr lang="fr-FR"/>
          </a:p>
        </p:txBody>
      </p:sp>
    </p:spTree>
    <p:extLst>
      <p:ext uri="{BB962C8B-B14F-4D97-AF65-F5344CB8AC3E}">
        <p14:creationId xmlns:p14="http://schemas.microsoft.com/office/powerpoint/2010/main" val="26615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17</a:t>
            </a:fld>
            <a:endParaRPr lang="fr-FR"/>
          </a:p>
        </p:txBody>
      </p:sp>
    </p:spTree>
    <p:extLst>
      <p:ext uri="{BB962C8B-B14F-4D97-AF65-F5344CB8AC3E}">
        <p14:creationId xmlns:p14="http://schemas.microsoft.com/office/powerpoint/2010/main" val="2451071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18</a:t>
            </a:fld>
            <a:endParaRPr lang="fr-FR"/>
          </a:p>
        </p:txBody>
      </p:sp>
    </p:spTree>
    <p:extLst>
      <p:ext uri="{BB962C8B-B14F-4D97-AF65-F5344CB8AC3E}">
        <p14:creationId xmlns:p14="http://schemas.microsoft.com/office/powerpoint/2010/main" val="420282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a:t>
            </a:r>
            <a:r>
              <a:rPr lang="fr-FR" baseline="0" dirty="0" smtClean="0"/>
              <a:t> routeurs fonctionnement comme les ordinateurs, ils ont besoin d’un processeur d’un système d’exploitation et de mémoire  (RAM,ROM, </a:t>
            </a:r>
            <a:r>
              <a:rPr lang="fr-FR" baseline="0" dirty="0" err="1" smtClean="0"/>
              <a:t>NVRAM,flash</a:t>
            </a:r>
            <a:r>
              <a:rPr lang="fr-FR" baseline="0" dirty="0" smtClean="0"/>
              <a:t>, disque dur)</a:t>
            </a:r>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5</a:t>
            </a:fld>
            <a:endParaRPr lang="fr-FR"/>
          </a:p>
        </p:txBody>
      </p:sp>
    </p:spTree>
    <p:extLst>
      <p:ext uri="{BB962C8B-B14F-4D97-AF65-F5344CB8AC3E}">
        <p14:creationId xmlns:p14="http://schemas.microsoft.com/office/powerpoint/2010/main" val="18956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6</a:t>
            </a:fld>
            <a:endParaRPr lang="fr-FR"/>
          </a:p>
        </p:txBody>
      </p:sp>
    </p:spTree>
    <p:extLst>
      <p:ext uri="{BB962C8B-B14F-4D97-AF65-F5344CB8AC3E}">
        <p14:creationId xmlns:p14="http://schemas.microsoft.com/office/powerpoint/2010/main" val="377110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7</a:t>
            </a:fld>
            <a:endParaRPr lang="fr-FR"/>
          </a:p>
        </p:txBody>
      </p:sp>
    </p:spTree>
    <p:extLst>
      <p:ext uri="{BB962C8B-B14F-4D97-AF65-F5344CB8AC3E}">
        <p14:creationId xmlns:p14="http://schemas.microsoft.com/office/powerpoint/2010/main" val="2659246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Commutation de processus :</a:t>
            </a:r>
            <a:r>
              <a:rPr lang="fr-FR" baseline="0" dirty="0" smtClean="0"/>
              <a:t> Ancien mécanisme, lorsqu’un paquet arrive sur l’interface il est transféré au plan de contrôle ou le processeur fait correspondre l’adresse de destination avec une entrée de sa table de routage, détermine l’interface de sortie et transmet le paquet. Le routeur répète cette opération pour chaque paquet  </a:t>
            </a:r>
            <a:r>
              <a:rPr lang="fr-FR" baseline="0" dirty="0" smtClean="0">
                <a:sym typeface="Wingdings" panose="05000000000000000000" pitchFamily="2" charset="2"/>
              </a:rPr>
              <a:t> Lent</a:t>
            </a:r>
          </a:p>
          <a:p>
            <a:r>
              <a:rPr lang="fr-FR" baseline="0" dirty="0" smtClean="0">
                <a:sym typeface="Wingdings" panose="05000000000000000000" pitchFamily="2" charset="2"/>
              </a:rPr>
              <a:t>Commutation rapide : Dispose d’un cache pour stocker les informations de </a:t>
            </a:r>
            <a:r>
              <a:rPr lang="fr-FR" baseline="0" dirty="0" err="1" smtClean="0">
                <a:sym typeface="Wingdings" panose="05000000000000000000" pitchFamily="2" charset="2"/>
              </a:rPr>
              <a:t>troncon</a:t>
            </a:r>
            <a:r>
              <a:rPr lang="fr-FR" baseline="0" dirty="0" smtClean="0">
                <a:sym typeface="Wingdings" panose="05000000000000000000" pitchFamily="2" charset="2"/>
              </a:rPr>
              <a:t> suivant, lorsque le paquet arrive il est transmis au plan de contrôle qui va d’abord vérifier le cache de commutation rapide et si il n’</a:t>
            </a:r>
            <a:r>
              <a:rPr lang="fr-FR" baseline="0" dirty="0" err="1" smtClean="0">
                <a:sym typeface="Wingdings" panose="05000000000000000000" pitchFamily="2" charset="2"/>
              </a:rPr>
              <a:t>yest</a:t>
            </a:r>
            <a:r>
              <a:rPr lang="fr-FR" baseline="0" dirty="0" smtClean="0">
                <a:sym typeface="Wingdings" panose="05000000000000000000" pitchFamily="2" charset="2"/>
              </a:rPr>
              <a:t> pas alors processus de commutation, puis stock l’information dans le cache pour les paquets suivant</a:t>
            </a:r>
          </a:p>
          <a:p>
            <a:r>
              <a:rPr lang="fr-FR" baseline="0" dirty="0" smtClean="0">
                <a:sym typeface="Wingdings" panose="05000000000000000000" pitchFamily="2" charset="2"/>
              </a:rPr>
              <a:t>CEF : génère une table FIB et une table de </a:t>
            </a:r>
            <a:r>
              <a:rPr lang="fr-FR" baseline="0" dirty="0" err="1" smtClean="0">
                <a:sym typeface="Wingdings" panose="05000000000000000000" pitchFamily="2" charset="2"/>
              </a:rPr>
              <a:t>contiguité</a:t>
            </a:r>
            <a:r>
              <a:rPr lang="fr-FR" baseline="0" dirty="0" smtClean="0">
                <a:sym typeface="Wingdings" panose="05000000000000000000" pitchFamily="2" charset="2"/>
              </a:rPr>
              <a:t>, à l’inverse de la commutation rapide les entées de la table ne sont pas déclenchés par les paquets, mais par les modification de topologie du réseau, donc lorsqu’un réseau est totalement convergé les tables contiennent toutes les informations possibles pour pouvoir traité tous les paquets </a:t>
            </a:r>
            <a:endParaRPr lang="fr-FR" dirty="0"/>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8</a:t>
            </a:fld>
            <a:endParaRPr lang="fr-FR"/>
          </a:p>
        </p:txBody>
      </p:sp>
    </p:spTree>
    <p:extLst>
      <p:ext uri="{BB962C8B-B14F-4D97-AF65-F5344CB8AC3E}">
        <p14:creationId xmlns:p14="http://schemas.microsoft.com/office/powerpoint/2010/main" val="2161813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connexion au</a:t>
            </a:r>
            <a:r>
              <a:rPr lang="fr-FR" baseline="0" dirty="0" smtClean="0"/>
              <a:t> réseau (d’entreprise ou internet) se fait de façon transparente pour l’utilisateur, mais vous devrez connaitre l’envers du décors.</a:t>
            </a:r>
          </a:p>
          <a:p>
            <a:r>
              <a:rPr lang="fr-FR" baseline="0" dirty="0" smtClean="0"/>
              <a:t>A domicile aujourd’hui tout peut se faire via Wifi</a:t>
            </a:r>
          </a:p>
          <a:p>
            <a:r>
              <a:rPr lang="fr-FR" baseline="0" dirty="0" smtClean="0"/>
              <a:t>Mais en entreprise</a:t>
            </a:r>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9</a:t>
            </a:fld>
            <a:endParaRPr lang="fr-FR"/>
          </a:p>
        </p:txBody>
      </p:sp>
    </p:spTree>
    <p:extLst>
      <p:ext uri="{BB962C8B-B14F-4D97-AF65-F5344CB8AC3E}">
        <p14:creationId xmlns:p14="http://schemas.microsoft.com/office/powerpoint/2010/main" val="1375717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discuter entre</a:t>
            </a:r>
            <a:r>
              <a:rPr lang="fr-FR" baseline="0" dirty="0" smtClean="0"/>
              <a:t> eux les machines ont besoin de communiquer sur le même plan d’adressage, c’est-à-dire une adresse IP + un masque de sous réseau commun</a:t>
            </a:r>
          </a:p>
          <a:p>
            <a:r>
              <a:rPr lang="fr-FR" baseline="0" dirty="0" smtClean="0"/>
              <a:t>Mais si une machine ne fait pas partie du même réseau alors comment on procède ? </a:t>
            </a:r>
          </a:p>
          <a:p>
            <a:r>
              <a:rPr lang="fr-FR" baseline="0" dirty="0" smtClean="0"/>
              <a:t>C’est là que la passerelle par défaut intervient, celle-ci est capable de faire communiquer un réseau vers un autre.</a:t>
            </a:r>
          </a:p>
          <a:p>
            <a:r>
              <a:rPr lang="fr-FR" baseline="0" dirty="0" smtClean="0"/>
              <a:t>Généralement elle correspond à l’adresse de votre router, mais vous verrez plus tard que ce n’est pas toujours le cas.</a:t>
            </a:r>
            <a:endParaRPr lang="fr-FR" dirty="0"/>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10</a:t>
            </a:fld>
            <a:endParaRPr lang="fr-FR"/>
          </a:p>
        </p:txBody>
      </p:sp>
    </p:spTree>
    <p:extLst>
      <p:ext uri="{BB962C8B-B14F-4D97-AF65-F5344CB8AC3E}">
        <p14:creationId xmlns:p14="http://schemas.microsoft.com/office/powerpoint/2010/main" val="3145394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11</a:t>
            </a:fld>
            <a:endParaRPr lang="fr-FR"/>
          </a:p>
        </p:txBody>
      </p:sp>
    </p:spTree>
    <p:extLst>
      <p:ext uri="{BB962C8B-B14F-4D97-AF65-F5344CB8AC3E}">
        <p14:creationId xmlns:p14="http://schemas.microsoft.com/office/powerpoint/2010/main" val="2337298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5D61756-02DF-48B7-BEF9-F22D531F698E}" type="slidenum">
              <a:rPr lang="fr-FR" smtClean="0"/>
              <a:t>12</a:t>
            </a:fld>
            <a:endParaRPr lang="fr-FR"/>
          </a:p>
        </p:txBody>
      </p:sp>
    </p:spTree>
    <p:extLst>
      <p:ext uri="{BB962C8B-B14F-4D97-AF65-F5344CB8AC3E}">
        <p14:creationId xmlns:p14="http://schemas.microsoft.com/office/powerpoint/2010/main" val="8872123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cid:image001.png@01D44B94.48CC526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cid:image001.png@01D44B94.48CC5260"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cid:image001.png@01D44B94.48CC5260" TargetMode="External"/><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pic>
        <p:nvPicPr>
          <p:cNvPr id="18" name="Image 17" descr="http://storage.y-nov.com/signature/logo/ynovcampus_aix.png">
            <a:extLst>
              <a:ext uri="{FF2B5EF4-FFF2-40B4-BE49-F238E27FC236}">
                <a16:creationId xmlns:a16="http://schemas.microsoft.com/office/drawing/2014/main" xmlns="" id="{3359C281-016F-42E5-A960-AD80C91146B3}"/>
              </a:ext>
            </a:extLst>
          </p:cNvPr>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10205415" y="0"/>
            <a:ext cx="1905000" cy="1200150"/>
          </a:xfrm>
          <a:prstGeom prst="rect">
            <a:avLst/>
          </a:prstGeom>
          <a:noFill/>
          <a:ln>
            <a:noFill/>
          </a:ln>
        </p:spPr>
      </p:pic>
    </p:spTree>
    <p:extLst>
      <p:ext uri="{BB962C8B-B14F-4D97-AF65-F5344CB8AC3E}">
        <p14:creationId xmlns:p14="http://schemas.microsoft.com/office/powerpoint/2010/main" val="292011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56034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endParaRPr lang="en-US" dirty="0">
              <a:solidFill>
                <a:srgbClr val="A5300F">
                  <a:lumMod val="60000"/>
                  <a:lumOff val="40000"/>
                </a:srgbClr>
              </a:solidFill>
              <a:latin typeface="Arial"/>
            </a:endParaRPr>
          </a:p>
        </p:txBody>
      </p:sp>
    </p:spTree>
    <p:extLst>
      <p:ext uri="{BB962C8B-B14F-4D97-AF65-F5344CB8AC3E}">
        <p14:creationId xmlns:p14="http://schemas.microsoft.com/office/powerpoint/2010/main" val="381773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376308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Tree>
    <p:extLst>
      <p:ext uri="{BB962C8B-B14F-4D97-AF65-F5344CB8AC3E}">
        <p14:creationId xmlns:p14="http://schemas.microsoft.com/office/powerpoint/2010/main" val="838035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1745310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1039052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83258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pic>
        <p:nvPicPr>
          <p:cNvPr id="18" name="Image 17" descr="http://storage.y-nov.com/signature/logo/ynovcampus_aix.png">
            <a:extLst>
              <a:ext uri="{FF2B5EF4-FFF2-40B4-BE49-F238E27FC236}">
                <a16:creationId xmlns:a16="http://schemas.microsoft.com/office/drawing/2014/main" xmlns="" id="{3359C281-016F-42E5-A960-AD80C91146B3}"/>
              </a:ext>
            </a:extLst>
          </p:cNvPr>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10205415" y="0"/>
            <a:ext cx="1905000" cy="1200150"/>
          </a:xfrm>
          <a:prstGeom prst="rect">
            <a:avLst/>
          </a:prstGeom>
          <a:noFill/>
          <a:ln>
            <a:noFill/>
          </a:ln>
        </p:spPr>
      </p:pic>
    </p:spTree>
    <p:extLst>
      <p:ext uri="{BB962C8B-B14F-4D97-AF65-F5344CB8AC3E}">
        <p14:creationId xmlns:p14="http://schemas.microsoft.com/office/powerpoint/2010/main" val="598036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63993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77192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1712881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928283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8" name="Footer Placeholder 7"/>
          <p:cNvSpPr>
            <a:spLocks noGrp="1"/>
          </p:cNvSpPr>
          <p:nvPr>
            <p:ph type="ftr" sz="quarter" idx="11"/>
          </p:nvPr>
        </p:nvSpPr>
        <p:spPr/>
        <p:txBody>
          <a:bodyPr/>
          <a:lstStyle/>
          <a:p>
            <a:endParaRPr lang="fr-FR">
              <a:solidFill>
                <a:prstClr val="black">
                  <a:tint val="75000"/>
                </a:prstClr>
              </a:solidFill>
            </a:endParaRPr>
          </a:p>
        </p:txBody>
      </p:sp>
      <p:sp>
        <p:nvSpPr>
          <p:cNvPr id="9" name="Slide Number Placeholder 8"/>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762751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4" name="Footer Placeholder 3"/>
          <p:cNvSpPr>
            <a:spLocks noGrp="1"/>
          </p:cNvSpPr>
          <p:nvPr>
            <p:ph type="ftr" sz="quarter" idx="11"/>
          </p:nvPr>
        </p:nvSpPr>
        <p:spPr/>
        <p:txBody>
          <a:bodyPr/>
          <a:lstStyle/>
          <a:p>
            <a:endParaRPr lang="fr-FR">
              <a:solidFill>
                <a:prstClr val="black">
                  <a:tint val="75000"/>
                </a:prstClr>
              </a:solidFill>
            </a:endParaRPr>
          </a:p>
        </p:txBody>
      </p:sp>
      <p:sp>
        <p:nvSpPr>
          <p:cNvPr id="5" name="Slide Number Placeholder 4"/>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13581867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3" name="Footer Placeholder 2"/>
          <p:cNvSpPr>
            <a:spLocks noGrp="1"/>
          </p:cNvSpPr>
          <p:nvPr>
            <p:ph type="ftr" sz="quarter" idx="11"/>
          </p:nvPr>
        </p:nvSpPr>
        <p:spPr/>
        <p:txBody>
          <a:bodyPr/>
          <a:lstStyle/>
          <a:p>
            <a:endParaRPr lang="fr-FR">
              <a:solidFill>
                <a:prstClr val="black">
                  <a:tint val="75000"/>
                </a:prstClr>
              </a:solidFill>
            </a:endParaRPr>
          </a:p>
        </p:txBody>
      </p:sp>
      <p:sp>
        <p:nvSpPr>
          <p:cNvPr id="4" name="Slide Number Placeholder 3"/>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2357326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8642674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6596883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4030395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endParaRPr lang="en-US" dirty="0">
              <a:solidFill>
                <a:srgbClr val="A5300F">
                  <a:lumMod val="60000"/>
                  <a:lumOff val="40000"/>
                </a:srgbClr>
              </a:solidFill>
              <a:latin typeface="Arial"/>
            </a:endParaRPr>
          </a:p>
        </p:txBody>
      </p:sp>
    </p:spTree>
    <p:extLst>
      <p:ext uri="{BB962C8B-B14F-4D97-AF65-F5344CB8AC3E}">
        <p14:creationId xmlns:p14="http://schemas.microsoft.com/office/powerpoint/2010/main" val="1364553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255651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Tree>
    <p:extLst>
      <p:ext uri="{BB962C8B-B14F-4D97-AF65-F5344CB8AC3E}">
        <p14:creationId xmlns:p14="http://schemas.microsoft.com/office/powerpoint/2010/main" val="338389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26859304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2352391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2763433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4605157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pic>
        <p:nvPicPr>
          <p:cNvPr id="18" name="Image 17" descr="http://storage.y-nov.com/signature/logo/ynovcampus_aix.png">
            <a:extLst>
              <a:ext uri="{FF2B5EF4-FFF2-40B4-BE49-F238E27FC236}">
                <a16:creationId xmlns:a16="http://schemas.microsoft.com/office/drawing/2014/main" xmlns="" id="{3359C281-016F-42E5-A960-AD80C91146B3}"/>
              </a:ext>
            </a:extLst>
          </p:cNvPr>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10205415" y="0"/>
            <a:ext cx="1905000" cy="1200150"/>
          </a:xfrm>
          <a:prstGeom prst="rect">
            <a:avLst/>
          </a:prstGeom>
          <a:noFill/>
          <a:ln>
            <a:noFill/>
          </a:ln>
        </p:spPr>
      </p:pic>
    </p:spTree>
    <p:extLst>
      <p:ext uri="{BB962C8B-B14F-4D97-AF65-F5344CB8AC3E}">
        <p14:creationId xmlns:p14="http://schemas.microsoft.com/office/powerpoint/2010/main" val="8135521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4604136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6008955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6264658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8" name="Footer Placeholder 7"/>
          <p:cNvSpPr>
            <a:spLocks noGrp="1"/>
          </p:cNvSpPr>
          <p:nvPr>
            <p:ph type="ftr" sz="quarter" idx="11"/>
          </p:nvPr>
        </p:nvSpPr>
        <p:spPr/>
        <p:txBody>
          <a:bodyPr/>
          <a:lstStyle/>
          <a:p>
            <a:endParaRPr lang="fr-FR">
              <a:solidFill>
                <a:prstClr val="black">
                  <a:tint val="75000"/>
                </a:prstClr>
              </a:solidFill>
            </a:endParaRPr>
          </a:p>
        </p:txBody>
      </p:sp>
      <p:sp>
        <p:nvSpPr>
          <p:cNvPr id="9" name="Slide Number Placeholder 8"/>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20499056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4" name="Footer Placeholder 3"/>
          <p:cNvSpPr>
            <a:spLocks noGrp="1"/>
          </p:cNvSpPr>
          <p:nvPr>
            <p:ph type="ftr" sz="quarter" idx="11"/>
          </p:nvPr>
        </p:nvSpPr>
        <p:spPr/>
        <p:txBody>
          <a:bodyPr/>
          <a:lstStyle/>
          <a:p>
            <a:endParaRPr lang="fr-FR">
              <a:solidFill>
                <a:prstClr val="black">
                  <a:tint val="75000"/>
                </a:prstClr>
              </a:solidFill>
            </a:endParaRPr>
          </a:p>
        </p:txBody>
      </p:sp>
      <p:sp>
        <p:nvSpPr>
          <p:cNvPr id="5" name="Slide Number Placeholder 4"/>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3478035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3" name="Footer Placeholder 2"/>
          <p:cNvSpPr>
            <a:spLocks noGrp="1"/>
          </p:cNvSpPr>
          <p:nvPr>
            <p:ph type="ftr" sz="quarter" idx="11"/>
          </p:nvPr>
        </p:nvSpPr>
        <p:spPr/>
        <p:txBody>
          <a:bodyPr/>
          <a:lstStyle/>
          <a:p>
            <a:endParaRPr lang="fr-FR">
              <a:solidFill>
                <a:prstClr val="black">
                  <a:tint val="75000"/>
                </a:prstClr>
              </a:solidFill>
            </a:endParaRPr>
          </a:p>
        </p:txBody>
      </p:sp>
      <p:sp>
        <p:nvSpPr>
          <p:cNvPr id="4" name="Slide Number Placeholder 3"/>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150576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2025222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14338939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9555784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891756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endParaRPr lang="en-US" dirty="0">
              <a:solidFill>
                <a:srgbClr val="A5300F">
                  <a:lumMod val="60000"/>
                  <a:lumOff val="40000"/>
                </a:srgbClr>
              </a:solidFill>
              <a:latin typeface="Arial"/>
            </a:endParaRPr>
          </a:p>
        </p:txBody>
      </p:sp>
    </p:spTree>
    <p:extLst>
      <p:ext uri="{BB962C8B-B14F-4D97-AF65-F5344CB8AC3E}">
        <p14:creationId xmlns:p14="http://schemas.microsoft.com/office/powerpoint/2010/main" val="3135795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12681341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A5300F">
                    <a:lumMod val="60000"/>
                    <a:lumOff val="40000"/>
                  </a:srgbClr>
                </a:solidFill>
                <a:latin typeface="Arial"/>
              </a:rPr>
              <a:t>”</a:t>
            </a:r>
          </a:p>
        </p:txBody>
      </p:sp>
    </p:spTree>
    <p:extLst>
      <p:ext uri="{BB962C8B-B14F-4D97-AF65-F5344CB8AC3E}">
        <p14:creationId xmlns:p14="http://schemas.microsoft.com/office/powerpoint/2010/main" val="18652796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2795624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27077499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5" name="Footer Placeholder 4"/>
          <p:cNvSpPr>
            <a:spLocks noGrp="1"/>
          </p:cNvSpPr>
          <p:nvPr>
            <p:ph type="ftr" sz="quarter" idx="11"/>
          </p:nvPr>
        </p:nvSpPr>
        <p:spPr/>
        <p:txBody>
          <a:bodyPr/>
          <a:lstStyle/>
          <a:p>
            <a:endParaRPr lang="fr-FR">
              <a:solidFill>
                <a:prstClr val="black">
                  <a:tint val="75000"/>
                </a:prstClr>
              </a:solidFill>
            </a:endParaRPr>
          </a:p>
        </p:txBody>
      </p:sp>
      <p:sp>
        <p:nvSpPr>
          <p:cNvPr id="6" name="Slide Number Placeholder 5"/>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1221792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8" name="Footer Placeholder 7"/>
          <p:cNvSpPr>
            <a:spLocks noGrp="1"/>
          </p:cNvSpPr>
          <p:nvPr>
            <p:ph type="ftr" sz="quarter" idx="11"/>
          </p:nvPr>
        </p:nvSpPr>
        <p:spPr/>
        <p:txBody>
          <a:bodyPr/>
          <a:lstStyle/>
          <a:p>
            <a:endParaRPr lang="fr-FR">
              <a:solidFill>
                <a:prstClr val="black">
                  <a:tint val="75000"/>
                </a:prstClr>
              </a:solidFill>
            </a:endParaRPr>
          </a:p>
        </p:txBody>
      </p:sp>
      <p:sp>
        <p:nvSpPr>
          <p:cNvPr id="9" name="Slide Number Placeholder 8"/>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43592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4" name="Footer Placeholder 3"/>
          <p:cNvSpPr>
            <a:spLocks noGrp="1"/>
          </p:cNvSpPr>
          <p:nvPr>
            <p:ph type="ftr" sz="quarter" idx="11"/>
          </p:nvPr>
        </p:nvSpPr>
        <p:spPr/>
        <p:txBody>
          <a:bodyPr/>
          <a:lstStyle/>
          <a:p>
            <a:endParaRPr lang="fr-FR">
              <a:solidFill>
                <a:prstClr val="black">
                  <a:tint val="75000"/>
                </a:prstClr>
              </a:solidFill>
            </a:endParaRPr>
          </a:p>
        </p:txBody>
      </p:sp>
      <p:sp>
        <p:nvSpPr>
          <p:cNvPr id="5" name="Slide Number Placeholder 4"/>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255893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3" name="Footer Placeholder 2"/>
          <p:cNvSpPr>
            <a:spLocks noGrp="1"/>
          </p:cNvSpPr>
          <p:nvPr>
            <p:ph type="ftr" sz="quarter" idx="11"/>
          </p:nvPr>
        </p:nvSpPr>
        <p:spPr/>
        <p:txBody>
          <a:bodyPr/>
          <a:lstStyle/>
          <a:p>
            <a:endParaRPr lang="fr-FR">
              <a:solidFill>
                <a:prstClr val="black">
                  <a:tint val="75000"/>
                </a:prstClr>
              </a:solidFill>
            </a:endParaRPr>
          </a:p>
        </p:txBody>
      </p:sp>
      <p:sp>
        <p:nvSpPr>
          <p:cNvPr id="4" name="Slide Number Placeholder 3"/>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70734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307249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FA61B01-0C51-43BE-A4E3-AB21C56FE488}" type="datetimeFigureOut">
              <a:rPr lang="fr-FR" smtClean="0">
                <a:solidFill>
                  <a:prstClr val="black">
                    <a:tint val="75000"/>
                  </a:prstClr>
                </a:solidFill>
              </a:rPr>
              <a:pPr/>
              <a:t>15/10/2019</a:t>
            </a:fld>
            <a:endParaRPr lang="fr-FR">
              <a:solidFill>
                <a:prstClr val="black">
                  <a:tint val="75000"/>
                </a:prstClr>
              </a:solidFill>
            </a:endParaRPr>
          </a:p>
        </p:txBody>
      </p:sp>
      <p:sp>
        <p:nvSpPr>
          <p:cNvPr id="6" name="Footer Placeholder 5"/>
          <p:cNvSpPr>
            <a:spLocks noGrp="1"/>
          </p:cNvSpPr>
          <p:nvPr>
            <p:ph type="ftr" sz="quarter" idx="11"/>
          </p:nvPr>
        </p:nvSpPr>
        <p:spPr/>
        <p:txBody>
          <a:bodyPr/>
          <a:lstStyle/>
          <a:p>
            <a:endParaRPr lang="fr-FR">
              <a:solidFill>
                <a:prstClr val="black">
                  <a:tint val="75000"/>
                </a:prstClr>
              </a:solidFill>
            </a:endParaRPr>
          </a:p>
        </p:txBody>
      </p:sp>
      <p:sp>
        <p:nvSpPr>
          <p:cNvPr id="7" name="Slide Number Placeholder 6"/>
          <p:cNvSpPr>
            <a:spLocks noGrp="1"/>
          </p:cNvSpPr>
          <p:nvPr>
            <p:ph type="sldNum" sz="quarter" idx="12"/>
          </p:nvPr>
        </p:nvSpPr>
        <p:spPr/>
        <p:txBody>
          <a:bodyPr/>
          <a:lstStyle/>
          <a:p>
            <a:fld id="{A5DCF625-5C6E-4EA7-8314-2CF2679A7593}" type="slidenum">
              <a:rPr lang="fr-FR" smtClean="0">
                <a:solidFill>
                  <a:srgbClr val="A5300F"/>
                </a:solidFill>
              </a:rPr>
              <a:pPr/>
              <a:t>‹N°›</a:t>
            </a:fld>
            <a:endParaRPr lang="fr-FR">
              <a:solidFill>
                <a:srgbClr val="A5300F"/>
              </a:solidFill>
            </a:endParaRPr>
          </a:p>
        </p:txBody>
      </p:sp>
    </p:spTree>
    <p:extLst>
      <p:ext uri="{BB962C8B-B14F-4D97-AF65-F5344CB8AC3E}">
        <p14:creationId xmlns:p14="http://schemas.microsoft.com/office/powerpoint/2010/main" val="79603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cid:image001.png@01D44B94.48CC5260"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cid:image001.png@01D44B94.48CC5260" TargetMode="Externa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1.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cid:image001.png@01D44B94.48CC5260" TargetMode="Externa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DFA61B01-0C51-43BE-A4E3-AB21C56FE488}" type="datetimeFigureOut">
              <a:rPr lang="fr-FR" smtClean="0">
                <a:solidFill>
                  <a:prstClr val="black">
                    <a:tint val="75000"/>
                  </a:prstClr>
                </a:solidFill>
              </a:rPr>
              <a:pPr defTabSz="457200"/>
              <a:t>15/10/2019</a:t>
            </a:fld>
            <a:endParaRPr lang="fr-FR">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fr-FR">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A5DCF625-5C6E-4EA7-8314-2CF2679A7593}" type="slidenum">
              <a:rPr lang="fr-FR" smtClean="0">
                <a:solidFill>
                  <a:srgbClr val="A5300F"/>
                </a:solidFill>
              </a:rPr>
              <a:pPr defTabSz="457200"/>
              <a:t>‹N°›</a:t>
            </a:fld>
            <a:endParaRPr lang="fr-FR">
              <a:solidFill>
                <a:srgbClr val="A5300F"/>
              </a:solidFill>
            </a:endParaRPr>
          </a:p>
        </p:txBody>
      </p:sp>
      <p:pic>
        <p:nvPicPr>
          <p:cNvPr id="18" name="Image 17" descr="http://storage.y-nov.com/signature/logo/ynovcampus_aix.png">
            <a:extLst>
              <a:ext uri="{FF2B5EF4-FFF2-40B4-BE49-F238E27FC236}">
                <a16:creationId xmlns:a16="http://schemas.microsoft.com/office/drawing/2014/main" xmlns="" id="{D53DF9AC-0FCC-41DA-8AFC-E0B670C9B1EA}"/>
              </a:ext>
            </a:extLst>
          </p:cNvPr>
          <p:cNvPicPr/>
          <p:nvPr userDrawn="1"/>
        </p:nvPicPr>
        <p:blipFill>
          <a:blip r:embed="rId18" r:link="rId19">
            <a:extLst>
              <a:ext uri="{28A0092B-C50C-407E-A947-70E740481C1C}">
                <a14:useLocalDpi xmlns:a14="http://schemas.microsoft.com/office/drawing/2010/main" val="0"/>
              </a:ext>
            </a:extLst>
          </a:blip>
          <a:srcRect/>
          <a:stretch>
            <a:fillRect/>
          </a:stretch>
        </p:blipFill>
        <p:spPr bwMode="auto">
          <a:xfrm>
            <a:off x="10205415" y="0"/>
            <a:ext cx="1905000" cy="1200150"/>
          </a:xfrm>
          <a:prstGeom prst="rect">
            <a:avLst/>
          </a:prstGeom>
          <a:noFill/>
          <a:ln>
            <a:noFill/>
          </a:ln>
        </p:spPr>
      </p:pic>
    </p:spTree>
    <p:extLst>
      <p:ext uri="{BB962C8B-B14F-4D97-AF65-F5344CB8AC3E}">
        <p14:creationId xmlns:p14="http://schemas.microsoft.com/office/powerpoint/2010/main" val="2803122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DFA61B01-0C51-43BE-A4E3-AB21C56FE488}" type="datetimeFigureOut">
              <a:rPr lang="fr-FR" smtClean="0">
                <a:solidFill>
                  <a:prstClr val="black">
                    <a:tint val="75000"/>
                  </a:prstClr>
                </a:solidFill>
              </a:rPr>
              <a:pPr defTabSz="457200"/>
              <a:t>15/10/2019</a:t>
            </a:fld>
            <a:endParaRPr lang="fr-FR">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fr-FR">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A5DCF625-5C6E-4EA7-8314-2CF2679A7593}" type="slidenum">
              <a:rPr lang="fr-FR" smtClean="0">
                <a:solidFill>
                  <a:srgbClr val="A5300F"/>
                </a:solidFill>
              </a:rPr>
              <a:pPr defTabSz="457200"/>
              <a:t>‹N°›</a:t>
            </a:fld>
            <a:endParaRPr lang="fr-FR">
              <a:solidFill>
                <a:srgbClr val="A5300F"/>
              </a:solidFill>
            </a:endParaRPr>
          </a:p>
        </p:txBody>
      </p:sp>
      <p:pic>
        <p:nvPicPr>
          <p:cNvPr id="18" name="Image 17" descr="http://storage.y-nov.com/signature/logo/ynovcampus_aix.png">
            <a:extLst>
              <a:ext uri="{FF2B5EF4-FFF2-40B4-BE49-F238E27FC236}">
                <a16:creationId xmlns:a16="http://schemas.microsoft.com/office/drawing/2014/main" xmlns="" id="{D53DF9AC-0FCC-41DA-8AFC-E0B670C9B1EA}"/>
              </a:ext>
            </a:extLst>
          </p:cNvPr>
          <p:cNvPicPr/>
          <p:nvPr userDrawn="1"/>
        </p:nvPicPr>
        <p:blipFill>
          <a:blip r:embed="rId18" r:link="rId19">
            <a:extLst>
              <a:ext uri="{28A0092B-C50C-407E-A947-70E740481C1C}">
                <a14:useLocalDpi xmlns:a14="http://schemas.microsoft.com/office/drawing/2010/main" val="0"/>
              </a:ext>
            </a:extLst>
          </a:blip>
          <a:srcRect/>
          <a:stretch>
            <a:fillRect/>
          </a:stretch>
        </p:blipFill>
        <p:spPr bwMode="auto">
          <a:xfrm>
            <a:off x="10205415" y="0"/>
            <a:ext cx="1905000" cy="1200150"/>
          </a:xfrm>
          <a:prstGeom prst="rect">
            <a:avLst/>
          </a:prstGeom>
          <a:noFill/>
          <a:ln>
            <a:noFill/>
          </a:ln>
        </p:spPr>
      </p:pic>
    </p:spTree>
    <p:extLst>
      <p:ext uri="{BB962C8B-B14F-4D97-AF65-F5344CB8AC3E}">
        <p14:creationId xmlns:p14="http://schemas.microsoft.com/office/powerpoint/2010/main" val="44506742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DFA61B01-0C51-43BE-A4E3-AB21C56FE488}" type="datetimeFigureOut">
              <a:rPr lang="fr-FR" smtClean="0">
                <a:solidFill>
                  <a:prstClr val="black">
                    <a:tint val="75000"/>
                  </a:prstClr>
                </a:solidFill>
              </a:rPr>
              <a:pPr defTabSz="457200"/>
              <a:t>15/10/2019</a:t>
            </a:fld>
            <a:endParaRPr lang="fr-FR">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fr-FR">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A5DCF625-5C6E-4EA7-8314-2CF2679A7593}" type="slidenum">
              <a:rPr lang="fr-FR" smtClean="0">
                <a:solidFill>
                  <a:srgbClr val="A5300F"/>
                </a:solidFill>
              </a:rPr>
              <a:pPr defTabSz="457200"/>
              <a:t>‹N°›</a:t>
            </a:fld>
            <a:endParaRPr lang="fr-FR">
              <a:solidFill>
                <a:srgbClr val="A5300F"/>
              </a:solidFill>
            </a:endParaRPr>
          </a:p>
        </p:txBody>
      </p:sp>
      <p:pic>
        <p:nvPicPr>
          <p:cNvPr id="18" name="Image 17" descr="http://storage.y-nov.com/signature/logo/ynovcampus_aix.png">
            <a:extLst>
              <a:ext uri="{FF2B5EF4-FFF2-40B4-BE49-F238E27FC236}">
                <a16:creationId xmlns:a16="http://schemas.microsoft.com/office/drawing/2014/main" xmlns="" id="{D53DF9AC-0FCC-41DA-8AFC-E0B670C9B1EA}"/>
              </a:ext>
            </a:extLst>
          </p:cNvPr>
          <p:cNvPicPr/>
          <p:nvPr userDrawn="1"/>
        </p:nvPicPr>
        <p:blipFill>
          <a:blip r:embed="rId18" r:link="rId19">
            <a:extLst>
              <a:ext uri="{28A0092B-C50C-407E-A947-70E740481C1C}">
                <a14:useLocalDpi xmlns:a14="http://schemas.microsoft.com/office/drawing/2010/main" val="0"/>
              </a:ext>
            </a:extLst>
          </a:blip>
          <a:srcRect/>
          <a:stretch>
            <a:fillRect/>
          </a:stretch>
        </p:blipFill>
        <p:spPr bwMode="auto">
          <a:xfrm>
            <a:off x="10205415" y="0"/>
            <a:ext cx="1905000" cy="1200150"/>
          </a:xfrm>
          <a:prstGeom prst="rect">
            <a:avLst/>
          </a:prstGeom>
          <a:noFill/>
          <a:ln>
            <a:noFill/>
          </a:ln>
        </p:spPr>
      </p:pic>
    </p:spTree>
    <p:extLst>
      <p:ext uri="{BB962C8B-B14F-4D97-AF65-F5344CB8AC3E}">
        <p14:creationId xmlns:p14="http://schemas.microsoft.com/office/powerpoint/2010/main" val="373298078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4.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957FABA-AC4D-46DB-B26C-5BCC8A8EC318}"/>
              </a:ext>
            </a:extLst>
          </p:cNvPr>
          <p:cNvSpPr>
            <a:spLocks noGrp="1"/>
          </p:cNvSpPr>
          <p:nvPr>
            <p:ph type="ctrTitle"/>
          </p:nvPr>
        </p:nvSpPr>
        <p:spPr/>
        <p:txBody>
          <a:bodyPr>
            <a:normAutofit fontScale="90000"/>
          </a:bodyPr>
          <a:lstStyle/>
          <a:p>
            <a:r>
              <a:rPr lang="fr-FR" dirty="0" smtClean="0"/>
              <a:t>Chapitre 1</a:t>
            </a:r>
            <a:br>
              <a:rPr lang="fr-FR" dirty="0" smtClean="0"/>
            </a:br>
            <a:r>
              <a:rPr lang="fr-FR" dirty="0" smtClean="0"/>
              <a:t>Principe de routage</a:t>
            </a:r>
            <a:endParaRPr lang="fr-FR" dirty="0"/>
          </a:p>
        </p:txBody>
      </p:sp>
      <p:sp>
        <p:nvSpPr>
          <p:cNvPr id="3" name="Sous-titre 2">
            <a:extLst>
              <a:ext uri="{FF2B5EF4-FFF2-40B4-BE49-F238E27FC236}">
                <a16:creationId xmlns:a16="http://schemas.microsoft.com/office/drawing/2014/main" xmlns="" id="{456DBB39-A277-4882-91F3-F0A3C5447991}"/>
              </a:ext>
            </a:extLst>
          </p:cNvPr>
          <p:cNvSpPr>
            <a:spLocks noGrp="1"/>
          </p:cNvSpPr>
          <p:nvPr>
            <p:ph type="subTitle" idx="1"/>
          </p:nvPr>
        </p:nvSpPr>
        <p:spPr/>
        <p:txBody>
          <a:bodyPr/>
          <a:lstStyle/>
          <a:p>
            <a:r>
              <a:rPr lang="fr-FR" dirty="0" smtClean="0"/>
              <a:t>Vivien GAUTIER</a:t>
            </a:r>
            <a:endParaRPr lang="fr-FR" dirty="0"/>
          </a:p>
          <a:p>
            <a:r>
              <a:rPr lang="fr-FR" dirty="0" smtClean="0"/>
              <a:t>Vivien.gautier13@ynov.com</a:t>
            </a:r>
            <a:endParaRPr lang="fr-FR" dirty="0"/>
          </a:p>
        </p:txBody>
      </p:sp>
    </p:spTree>
    <p:extLst>
      <p:ext uri="{BB962C8B-B14F-4D97-AF65-F5344CB8AC3E}">
        <p14:creationId xmlns:p14="http://schemas.microsoft.com/office/powerpoint/2010/main" val="3937473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lstStyle/>
          <a:p>
            <a:r>
              <a:rPr lang="fr-FR" dirty="0" smtClean="0"/>
              <a:t>Principe de routage</a:t>
            </a:r>
            <a:br>
              <a:rPr lang="fr-FR" dirty="0" smtClean="0"/>
            </a:br>
            <a:r>
              <a:rPr lang="fr-FR" dirty="0" smtClean="0"/>
              <a:t>Passerelle par défaut</a:t>
            </a:r>
            <a:endParaRPr lang="fr-FR" dirty="0"/>
          </a:p>
        </p:txBody>
      </p:sp>
      <p:pic>
        <p:nvPicPr>
          <p:cNvPr id="4" name="Espace réservé du contenu 3"/>
          <p:cNvPicPr>
            <a:picLocks noGrp="1" noChangeAspect="1"/>
          </p:cNvPicPr>
          <p:nvPr>
            <p:ph idx="1"/>
          </p:nvPr>
        </p:nvPicPr>
        <p:blipFill>
          <a:blip r:embed="rId3"/>
          <a:stretch>
            <a:fillRect/>
          </a:stretch>
        </p:blipFill>
        <p:spPr>
          <a:xfrm>
            <a:off x="1391991" y="2160588"/>
            <a:ext cx="7168056" cy="4360862"/>
          </a:xfrm>
          <a:prstGeom prst="rect">
            <a:avLst/>
          </a:prstGeom>
        </p:spPr>
      </p:pic>
    </p:spTree>
    <p:extLst>
      <p:ext uri="{BB962C8B-B14F-4D97-AF65-F5344CB8AC3E}">
        <p14:creationId xmlns:p14="http://schemas.microsoft.com/office/powerpoint/2010/main" val="2568610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lstStyle/>
          <a:p>
            <a:r>
              <a:rPr lang="fr-FR" dirty="0" smtClean="0"/>
              <a:t>Principe de routage</a:t>
            </a:r>
            <a:br>
              <a:rPr lang="fr-FR" dirty="0" smtClean="0"/>
            </a:br>
            <a:r>
              <a:rPr lang="fr-FR" dirty="0" smtClean="0"/>
              <a:t>Attribution d’une IP</a:t>
            </a:r>
            <a:endParaRPr lang="fr-FR" dirty="0"/>
          </a:p>
        </p:txBody>
      </p:sp>
      <p:sp>
        <p:nvSpPr>
          <p:cNvPr id="3" name="Espace réservé du contenu 2"/>
          <p:cNvSpPr>
            <a:spLocks noGrp="1"/>
          </p:cNvSpPr>
          <p:nvPr>
            <p:ph idx="1"/>
          </p:nvPr>
        </p:nvSpPr>
        <p:spPr/>
        <p:txBody>
          <a:bodyPr/>
          <a:lstStyle/>
          <a:p>
            <a:r>
              <a:rPr lang="fr-FR" dirty="0" smtClean="0"/>
              <a:t>Statique : on détermine une adresse IP, </a:t>
            </a:r>
          </a:p>
          <a:p>
            <a:pPr marL="0" indent="0">
              <a:buNone/>
            </a:pPr>
            <a:r>
              <a:rPr lang="fr-FR" dirty="0" smtClean="0"/>
              <a:t>un masque, DNS, Passerelle (Gateway)</a:t>
            </a:r>
          </a:p>
          <a:p>
            <a:endParaRPr lang="fr-FR" dirty="0" smtClean="0"/>
          </a:p>
          <a:p>
            <a:r>
              <a:rPr lang="fr-FR" dirty="0" smtClean="0"/>
              <a:t>Dynamique : Attribution effectué par un DHCP </a:t>
            </a:r>
          </a:p>
          <a:p>
            <a:pPr marL="0" indent="0">
              <a:buNone/>
            </a:pPr>
            <a:r>
              <a:rPr lang="fr-FR" dirty="0" smtClean="0"/>
              <a:t>(</a:t>
            </a:r>
            <a:r>
              <a:rPr lang="fr-FR" dirty="0" err="1" smtClean="0"/>
              <a:t>Dynamic</a:t>
            </a:r>
            <a:r>
              <a:rPr lang="fr-FR" dirty="0" smtClean="0"/>
              <a:t> Host Configuration Protocol)</a:t>
            </a:r>
            <a:endParaRPr lang="fr-FR" dirty="0"/>
          </a:p>
        </p:txBody>
      </p:sp>
      <p:pic>
        <p:nvPicPr>
          <p:cNvPr id="5" name="Image 4"/>
          <p:cNvPicPr>
            <a:picLocks noChangeAspect="1"/>
          </p:cNvPicPr>
          <p:nvPr/>
        </p:nvPicPr>
        <p:blipFill>
          <a:blip r:embed="rId3"/>
          <a:stretch>
            <a:fillRect/>
          </a:stretch>
        </p:blipFill>
        <p:spPr>
          <a:xfrm>
            <a:off x="6029597" y="1103086"/>
            <a:ext cx="6019800" cy="5686425"/>
          </a:xfrm>
          <a:prstGeom prst="rect">
            <a:avLst/>
          </a:prstGeom>
        </p:spPr>
      </p:pic>
    </p:spTree>
    <p:extLst>
      <p:ext uri="{BB962C8B-B14F-4D97-AF65-F5344CB8AC3E}">
        <p14:creationId xmlns:p14="http://schemas.microsoft.com/office/powerpoint/2010/main" val="1359087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lstStyle/>
          <a:p>
            <a:r>
              <a:rPr lang="fr-FR" dirty="0" smtClean="0"/>
              <a:t>Principe de routage</a:t>
            </a:r>
            <a:br>
              <a:rPr lang="fr-FR" dirty="0" smtClean="0"/>
            </a:br>
            <a:r>
              <a:rPr lang="fr-FR" dirty="0" smtClean="0"/>
              <a:t>Connection</a:t>
            </a:r>
            <a:endParaRPr lang="fr-FR" dirty="0"/>
          </a:p>
        </p:txBody>
      </p:sp>
      <p:pic>
        <p:nvPicPr>
          <p:cNvPr id="5" name="Espace réservé du contenu 4"/>
          <p:cNvPicPr>
            <a:picLocks noGrp="1" noChangeAspect="1"/>
          </p:cNvPicPr>
          <p:nvPr>
            <p:ph idx="1"/>
          </p:nvPr>
        </p:nvPicPr>
        <p:blipFill>
          <a:blip r:embed="rId3"/>
          <a:stretch>
            <a:fillRect/>
          </a:stretch>
        </p:blipFill>
        <p:spPr>
          <a:xfrm>
            <a:off x="2659126" y="2160588"/>
            <a:ext cx="4633786" cy="3881437"/>
          </a:xfrm>
          <a:prstGeom prst="rect">
            <a:avLst/>
          </a:prstGeom>
        </p:spPr>
      </p:pic>
    </p:spTree>
    <p:extLst>
      <p:ext uri="{BB962C8B-B14F-4D97-AF65-F5344CB8AC3E}">
        <p14:creationId xmlns:p14="http://schemas.microsoft.com/office/powerpoint/2010/main" val="2975622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lstStyle/>
          <a:p>
            <a:r>
              <a:rPr lang="fr-FR" dirty="0" smtClean="0"/>
              <a:t>Principe de routage</a:t>
            </a:r>
            <a:br>
              <a:rPr lang="fr-FR" dirty="0" smtClean="0"/>
            </a:br>
            <a:r>
              <a:rPr lang="fr-FR" dirty="0" smtClean="0"/>
              <a:t>Quelques commandes…</a:t>
            </a:r>
            <a:endParaRPr lang="fr-FR" dirty="0"/>
          </a:p>
        </p:txBody>
      </p:sp>
      <p:sp>
        <p:nvSpPr>
          <p:cNvPr id="3" name="Espace réservé du contenu 2"/>
          <p:cNvSpPr>
            <a:spLocks noGrp="1"/>
          </p:cNvSpPr>
          <p:nvPr>
            <p:ph idx="1"/>
          </p:nvPr>
        </p:nvSpPr>
        <p:spPr/>
        <p:txBody>
          <a:bodyPr/>
          <a:lstStyle/>
          <a:p>
            <a:r>
              <a:rPr lang="fr-FR" dirty="0" smtClean="0"/>
              <a:t>Configurer le nom du routeur</a:t>
            </a:r>
            <a:endParaRPr lang="fr-FR" dirty="0"/>
          </a:p>
        </p:txBody>
      </p:sp>
      <p:pic>
        <p:nvPicPr>
          <p:cNvPr id="8" name="Image 7"/>
          <p:cNvPicPr>
            <a:picLocks noChangeAspect="1"/>
          </p:cNvPicPr>
          <p:nvPr/>
        </p:nvPicPr>
        <p:blipFill>
          <a:blip r:embed="rId3"/>
          <a:stretch>
            <a:fillRect/>
          </a:stretch>
        </p:blipFill>
        <p:spPr>
          <a:xfrm>
            <a:off x="747712" y="2770189"/>
            <a:ext cx="5095875" cy="781050"/>
          </a:xfrm>
          <a:prstGeom prst="rect">
            <a:avLst/>
          </a:prstGeom>
        </p:spPr>
      </p:pic>
    </p:spTree>
    <p:extLst>
      <p:ext uri="{BB962C8B-B14F-4D97-AF65-F5344CB8AC3E}">
        <p14:creationId xmlns:p14="http://schemas.microsoft.com/office/powerpoint/2010/main" val="1443058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lstStyle/>
          <a:p>
            <a:r>
              <a:rPr lang="fr-FR" dirty="0" smtClean="0"/>
              <a:t>Principe de routage</a:t>
            </a:r>
            <a:br>
              <a:rPr lang="fr-FR" dirty="0" smtClean="0"/>
            </a:br>
            <a:r>
              <a:rPr lang="fr-FR" dirty="0" smtClean="0"/>
              <a:t>Quelques commandes…</a:t>
            </a:r>
            <a:endParaRPr lang="fr-FR" dirty="0"/>
          </a:p>
        </p:txBody>
      </p:sp>
      <p:sp>
        <p:nvSpPr>
          <p:cNvPr id="3" name="Espace réservé du contenu 2"/>
          <p:cNvSpPr>
            <a:spLocks noGrp="1"/>
          </p:cNvSpPr>
          <p:nvPr>
            <p:ph idx="1"/>
          </p:nvPr>
        </p:nvSpPr>
        <p:spPr/>
        <p:txBody>
          <a:bodyPr/>
          <a:lstStyle/>
          <a:p>
            <a:r>
              <a:rPr lang="fr-FR" dirty="0" smtClean="0"/>
              <a:t>Sécurisation du mode privilège « # »</a:t>
            </a:r>
          </a:p>
          <a:p>
            <a:pPr lvl="1"/>
            <a:r>
              <a:rPr lang="fr-FR" dirty="0" err="1" smtClean="0"/>
              <a:t>Enable</a:t>
            </a:r>
            <a:r>
              <a:rPr lang="fr-FR" dirty="0" smtClean="0"/>
              <a:t> secret mot-de-passe    -&gt; MDP encodé en </a:t>
            </a:r>
            <a:r>
              <a:rPr lang="fr-FR" dirty="0" err="1" smtClean="0"/>
              <a:t>Hashage</a:t>
            </a:r>
            <a:r>
              <a:rPr lang="fr-FR" dirty="0" smtClean="0"/>
              <a:t> MD5</a:t>
            </a:r>
          </a:p>
          <a:p>
            <a:pPr marL="457200" lvl="1" indent="0">
              <a:buNone/>
            </a:pPr>
            <a:endParaRPr lang="fr-FR" dirty="0" smtClean="0"/>
          </a:p>
          <a:p>
            <a:r>
              <a:rPr lang="fr-FR" dirty="0" smtClean="0"/>
              <a:t>Sécurisation de l’accès à la console</a:t>
            </a:r>
          </a:p>
          <a:p>
            <a:pPr marL="457200" lvl="1" indent="0">
              <a:spcBef>
                <a:spcPts val="0"/>
              </a:spcBef>
              <a:buNone/>
            </a:pPr>
            <a:r>
              <a:rPr lang="fr-FR" dirty="0" smtClean="0"/>
              <a:t>Line console 0 					-&gt;  Indique la console</a:t>
            </a:r>
          </a:p>
          <a:p>
            <a:pPr marL="457200" lvl="1" indent="0">
              <a:spcBef>
                <a:spcPts val="0"/>
              </a:spcBef>
              <a:buNone/>
            </a:pPr>
            <a:r>
              <a:rPr lang="fr-FR" dirty="0" err="1" smtClean="0"/>
              <a:t>Password</a:t>
            </a:r>
            <a:r>
              <a:rPr lang="fr-FR" dirty="0" smtClean="0"/>
              <a:t> </a:t>
            </a:r>
            <a:r>
              <a:rPr lang="fr-FR" dirty="0" err="1" smtClean="0"/>
              <a:t>MotDePasse</a:t>
            </a:r>
            <a:r>
              <a:rPr lang="fr-FR" dirty="0" smtClean="0"/>
              <a:t>			-&gt; </a:t>
            </a:r>
            <a:r>
              <a:rPr lang="fr-FR" dirty="0" err="1" smtClean="0"/>
              <a:t>MotDepasse</a:t>
            </a:r>
            <a:r>
              <a:rPr lang="fr-FR" dirty="0" smtClean="0"/>
              <a:t> d’accès console</a:t>
            </a:r>
          </a:p>
          <a:p>
            <a:pPr marL="457200" lvl="1" indent="0">
              <a:spcBef>
                <a:spcPts val="0"/>
              </a:spcBef>
              <a:buNone/>
            </a:pPr>
            <a:r>
              <a:rPr lang="fr-FR" dirty="0" smtClean="0"/>
              <a:t>Login						-&gt; Active l’authentification sur la console</a:t>
            </a:r>
          </a:p>
          <a:p>
            <a:r>
              <a:rPr lang="fr-FR" dirty="0" smtClean="0"/>
              <a:t>Sécurisation des accès distants</a:t>
            </a:r>
          </a:p>
          <a:p>
            <a:pPr marL="457200" lvl="1" indent="0">
              <a:spcBef>
                <a:spcPts val="0"/>
              </a:spcBef>
              <a:buNone/>
            </a:pPr>
            <a:r>
              <a:rPr lang="fr-FR" dirty="0"/>
              <a:t>Line </a:t>
            </a:r>
            <a:r>
              <a:rPr lang="fr-FR" dirty="0" err="1"/>
              <a:t>vty</a:t>
            </a:r>
            <a:r>
              <a:rPr lang="fr-FR" dirty="0"/>
              <a:t> 0 </a:t>
            </a:r>
            <a:r>
              <a:rPr lang="fr-FR" dirty="0" smtClean="0"/>
              <a:t>4					-&gt; Indique les accès distants</a:t>
            </a:r>
            <a:endParaRPr lang="fr-FR" dirty="0"/>
          </a:p>
          <a:p>
            <a:pPr marL="457200" lvl="1" indent="0">
              <a:spcBef>
                <a:spcPts val="0"/>
              </a:spcBef>
              <a:buNone/>
            </a:pPr>
            <a:r>
              <a:rPr lang="fr-FR" dirty="0" err="1" smtClean="0"/>
              <a:t>Password</a:t>
            </a:r>
            <a:r>
              <a:rPr lang="fr-FR" dirty="0" smtClean="0"/>
              <a:t> </a:t>
            </a:r>
            <a:r>
              <a:rPr lang="fr-FR" dirty="0" err="1" smtClean="0"/>
              <a:t>MotDePasse</a:t>
            </a:r>
            <a:r>
              <a:rPr lang="fr-FR" dirty="0" smtClean="0"/>
              <a:t>			-&gt; </a:t>
            </a:r>
            <a:r>
              <a:rPr lang="fr-FR" dirty="0" err="1" smtClean="0"/>
              <a:t>MotDepasse</a:t>
            </a:r>
            <a:r>
              <a:rPr lang="fr-FR" dirty="0" smtClean="0"/>
              <a:t> d’accès distant</a:t>
            </a:r>
          </a:p>
          <a:p>
            <a:pPr marL="457200" lvl="1" indent="0">
              <a:spcBef>
                <a:spcPts val="0"/>
              </a:spcBef>
              <a:buNone/>
            </a:pPr>
            <a:r>
              <a:rPr lang="fr-FR" dirty="0" smtClean="0"/>
              <a:t>Login						-&gt; Active l’authentification des accès distant</a:t>
            </a:r>
          </a:p>
          <a:p>
            <a:pPr marL="457200" lvl="1" indent="0">
              <a:spcBef>
                <a:spcPts val="0"/>
              </a:spcBef>
              <a:buNone/>
            </a:pPr>
            <a:endParaRPr lang="fr-FR" dirty="0"/>
          </a:p>
        </p:txBody>
      </p:sp>
      <p:pic>
        <p:nvPicPr>
          <p:cNvPr id="4" name="Image 3"/>
          <p:cNvPicPr>
            <a:picLocks noChangeAspect="1"/>
          </p:cNvPicPr>
          <p:nvPr/>
        </p:nvPicPr>
        <p:blipFill>
          <a:blip r:embed="rId3"/>
          <a:stretch>
            <a:fillRect/>
          </a:stretch>
        </p:blipFill>
        <p:spPr>
          <a:xfrm>
            <a:off x="8268759" y="2170114"/>
            <a:ext cx="3524250" cy="2562225"/>
          </a:xfrm>
          <a:prstGeom prst="rect">
            <a:avLst/>
          </a:prstGeom>
        </p:spPr>
      </p:pic>
    </p:spTree>
    <p:extLst>
      <p:ext uri="{BB962C8B-B14F-4D97-AF65-F5344CB8AC3E}">
        <p14:creationId xmlns:p14="http://schemas.microsoft.com/office/powerpoint/2010/main" val="193637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lstStyle/>
          <a:p>
            <a:r>
              <a:rPr lang="fr-FR" dirty="0" smtClean="0"/>
              <a:t>Principe de routage</a:t>
            </a:r>
            <a:br>
              <a:rPr lang="fr-FR" dirty="0" smtClean="0"/>
            </a:br>
            <a:r>
              <a:rPr lang="fr-FR" dirty="0" smtClean="0"/>
              <a:t>Quelques commandes…</a:t>
            </a:r>
            <a:endParaRPr lang="fr-FR" dirty="0"/>
          </a:p>
        </p:txBody>
      </p:sp>
      <p:sp>
        <p:nvSpPr>
          <p:cNvPr id="3" name="Espace réservé du contenu 2"/>
          <p:cNvSpPr>
            <a:spLocks noGrp="1"/>
          </p:cNvSpPr>
          <p:nvPr>
            <p:ph idx="1"/>
          </p:nvPr>
        </p:nvSpPr>
        <p:spPr/>
        <p:txBody>
          <a:bodyPr/>
          <a:lstStyle/>
          <a:p>
            <a:r>
              <a:rPr lang="fr-FR" dirty="0" smtClean="0"/>
              <a:t>Configuration d’une bannière d’accès</a:t>
            </a:r>
          </a:p>
          <a:p>
            <a:endParaRPr lang="fr-FR" dirty="0"/>
          </a:p>
          <a:p>
            <a:r>
              <a:rPr lang="fr-FR" dirty="0" smtClean="0"/>
              <a:t>Sauvegardes des modifications de l’équipement dans la NVRAM</a:t>
            </a:r>
            <a:endParaRPr lang="fr-FR" dirty="0"/>
          </a:p>
        </p:txBody>
      </p:sp>
      <p:pic>
        <p:nvPicPr>
          <p:cNvPr id="6" name="Image 5"/>
          <p:cNvPicPr>
            <a:picLocks noChangeAspect="1"/>
          </p:cNvPicPr>
          <p:nvPr/>
        </p:nvPicPr>
        <p:blipFill>
          <a:blip r:embed="rId3"/>
          <a:stretch>
            <a:fillRect/>
          </a:stretch>
        </p:blipFill>
        <p:spPr>
          <a:xfrm>
            <a:off x="1233402" y="2541589"/>
            <a:ext cx="4667250" cy="361950"/>
          </a:xfrm>
          <a:prstGeom prst="rect">
            <a:avLst/>
          </a:prstGeom>
        </p:spPr>
      </p:pic>
      <p:pic>
        <p:nvPicPr>
          <p:cNvPr id="7" name="Image 6"/>
          <p:cNvPicPr>
            <a:picLocks noChangeAspect="1"/>
          </p:cNvPicPr>
          <p:nvPr/>
        </p:nvPicPr>
        <p:blipFill>
          <a:blip r:embed="rId4"/>
          <a:stretch>
            <a:fillRect/>
          </a:stretch>
        </p:blipFill>
        <p:spPr>
          <a:xfrm>
            <a:off x="1144414" y="3334213"/>
            <a:ext cx="3305175" cy="885825"/>
          </a:xfrm>
          <a:prstGeom prst="rect">
            <a:avLst/>
          </a:prstGeom>
        </p:spPr>
      </p:pic>
    </p:spTree>
    <p:extLst>
      <p:ext uri="{BB962C8B-B14F-4D97-AF65-F5344CB8AC3E}">
        <p14:creationId xmlns:p14="http://schemas.microsoft.com/office/powerpoint/2010/main" val="159478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lstStyle/>
          <a:p>
            <a:r>
              <a:rPr lang="fr-FR" dirty="0" smtClean="0"/>
              <a:t>Principe de routage</a:t>
            </a:r>
            <a:br>
              <a:rPr lang="fr-FR" dirty="0" smtClean="0"/>
            </a:br>
            <a:r>
              <a:rPr lang="fr-FR" dirty="0" smtClean="0"/>
              <a:t>Quelques commandes…</a:t>
            </a:r>
            <a:endParaRPr lang="fr-FR" dirty="0"/>
          </a:p>
        </p:txBody>
      </p:sp>
      <p:sp>
        <p:nvSpPr>
          <p:cNvPr id="3" name="Espace réservé du contenu 2"/>
          <p:cNvSpPr>
            <a:spLocks noGrp="1"/>
          </p:cNvSpPr>
          <p:nvPr>
            <p:ph idx="1"/>
          </p:nvPr>
        </p:nvSpPr>
        <p:spPr/>
        <p:txBody>
          <a:bodyPr/>
          <a:lstStyle/>
          <a:p>
            <a:r>
              <a:rPr lang="fr-FR" dirty="0" smtClean="0"/>
              <a:t>Configuration d’une interface </a:t>
            </a:r>
          </a:p>
          <a:p>
            <a:endParaRPr lang="fr-FR" dirty="0" smtClean="0"/>
          </a:p>
          <a:p>
            <a:endParaRPr lang="fr-FR" dirty="0"/>
          </a:p>
          <a:p>
            <a:endParaRPr lang="fr-FR" dirty="0" smtClean="0"/>
          </a:p>
          <a:p>
            <a:pPr marL="400050" lvl="1" indent="0">
              <a:spcBef>
                <a:spcPts val="0"/>
              </a:spcBef>
              <a:buNone/>
            </a:pPr>
            <a:r>
              <a:rPr lang="fr-FR" dirty="0" smtClean="0"/>
              <a:t>Sélection de l’interface à configurer </a:t>
            </a:r>
          </a:p>
          <a:p>
            <a:pPr marL="400050" lvl="1" indent="0">
              <a:spcBef>
                <a:spcPts val="0"/>
              </a:spcBef>
              <a:buNone/>
            </a:pPr>
            <a:r>
              <a:rPr lang="fr-FR" dirty="0" smtClean="0"/>
              <a:t>Description succincte de l’interface</a:t>
            </a:r>
          </a:p>
          <a:p>
            <a:pPr marL="400050" lvl="1" indent="0">
              <a:spcBef>
                <a:spcPts val="0"/>
              </a:spcBef>
              <a:buNone/>
            </a:pPr>
            <a:r>
              <a:rPr lang="fr-FR" dirty="0" smtClean="0"/>
              <a:t>Adresse IP + masque de réseau</a:t>
            </a:r>
          </a:p>
          <a:p>
            <a:pPr marL="400050" lvl="1" indent="0">
              <a:spcBef>
                <a:spcPts val="0"/>
              </a:spcBef>
              <a:buNone/>
            </a:pPr>
            <a:r>
              <a:rPr lang="fr-FR" dirty="0" smtClean="0"/>
              <a:t>Activation de l’interface</a:t>
            </a:r>
            <a:endParaRPr lang="fr-FR" dirty="0"/>
          </a:p>
        </p:txBody>
      </p:sp>
      <p:pic>
        <p:nvPicPr>
          <p:cNvPr id="4" name="Image 3"/>
          <p:cNvPicPr>
            <a:picLocks noChangeAspect="1"/>
          </p:cNvPicPr>
          <p:nvPr/>
        </p:nvPicPr>
        <p:blipFill>
          <a:blip r:embed="rId3"/>
          <a:stretch>
            <a:fillRect/>
          </a:stretch>
        </p:blipFill>
        <p:spPr>
          <a:xfrm>
            <a:off x="677334" y="2552700"/>
            <a:ext cx="4791075" cy="1123950"/>
          </a:xfrm>
          <a:prstGeom prst="rect">
            <a:avLst/>
          </a:prstGeom>
        </p:spPr>
      </p:pic>
    </p:spTree>
    <p:extLst>
      <p:ext uri="{BB962C8B-B14F-4D97-AF65-F5344CB8AC3E}">
        <p14:creationId xmlns:p14="http://schemas.microsoft.com/office/powerpoint/2010/main" val="2794296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lstStyle/>
          <a:p>
            <a:r>
              <a:rPr lang="fr-FR" dirty="0" smtClean="0"/>
              <a:t>Principe de routage</a:t>
            </a:r>
            <a:br>
              <a:rPr lang="fr-FR" dirty="0" smtClean="0"/>
            </a:br>
            <a:r>
              <a:rPr lang="fr-FR" dirty="0" smtClean="0"/>
              <a:t>Quelques commandes IPv6…</a:t>
            </a:r>
            <a:endParaRPr lang="fr-FR" dirty="0"/>
          </a:p>
        </p:txBody>
      </p:sp>
      <p:sp>
        <p:nvSpPr>
          <p:cNvPr id="3" name="Espace réservé du contenu 2"/>
          <p:cNvSpPr>
            <a:spLocks noGrp="1"/>
          </p:cNvSpPr>
          <p:nvPr>
            <p:ph idx="1"/>
          </p:nvPr>
        </p:nvSpPr>
        <p:spPr/>
        <p:txBody>
          <a:bodyPr/>
          <a:lstStyle/>
          <a:p>
            <a:pPr marL="400050" lvl="1" indent="0">
              <a:spcBef>
                <a:spcPts val="0"/>
              </a:spcBef>
              <a:buNone/>
            </a:pPr>
            <a:r>
              <a:rPr lang="fr-FR" smtClean="0"/>
              <a:t>Même principe que pour IPv4</a:t>
            </a:r>
            <a:endParaRPr lang="fr-FR" dirty="0"/>
          </a:p>
        </p:txBody>
      </p:sp>
    </p:spTree>
    <p:extLst>
      <p:ext uri="{BB962C8B-B14F-4D97-AF65-F5344CB8AC3E}">
        <p14:creationId xmlns:p14="http://schemas.microsoft.com/office/powerpoint/2010/main" val="4256116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lstStyle/>
          <a:p>
            <a:r>
              <a:rPr lang="fr-FR" dirty="0" smtClean="0"/>
              <a:t>Principe de routage</a:t>
            </a:r>
            <a:br>
              <a:rPr lang="fr-FR" dirty="0" smtClean="0"/>
            </a:br>
            <a:r>
              <a:rPr lang="fr-FR" dirty="0" smtClean="0"/>
              <a:t>Exercice </a:t>
            </a:r>
            <a:endParaRPr lang="fr-FR" dirty="0"/>
          </a:p>
        </p:txBody>
      </p:sp>
      <p:pic>
        <p:nvPicPr>
          <p:cNvPr id="4" name="Espace réservé du contenu 3"/>
          <p:cNvPicPr>
            <a:picLocks noGrp="1" noChangeAspect="1"/>
          </p:cNvPicPr>
          <p:nvPr>
            <p:ph idx="1"/>
          </p:nvPr>
        </p:nvPicPr>
        <p:blipFill>
          <a:blip r:embed="rId3"/>
          <a:stretch>
            <a:fillRect/>
          </a:stretch>
        </p:blipFill>
        <p:spPr>
          <a:xfrm>
            <a:off x="4257901" y="2259918"/>
            <a:ext cx="7688291" cy="4598082"/>
          </a:xfrm>
          <a:prstGeom prst="rect">
            <a:avLst/>
          </a:prstGeom>
        </p:spPr>
      </p:pic>
      <p:sp>
        <p:nvSpPr>
          <p:cNvPr id="5" name="ZoneTexte 4"/>
          <p:cNvSpPr txBox="1"/>
          <p:nvPr/>
        </p:nvSpPr>
        <p:spPr>
          <a:xfrm>
            <a:off x="677334" y="2259918"/>
            <a:ext cx="6125395" cy="1754326"/>
          </a:xfrm>
          <a:prstGeom prst="rect">
            <a:avLst/>
          </a:prstGeom>
          <a:noFill/>
        </p:spPr>
        <p:txBody>
          <a:bodyPr wrap="none" rtlCol="0">
            <a:spAutoFit/>
          </a:bodyPr>
          <a:lstStyle/>
          <a:p>
            <a:r>
              <a:rPr lang="fr-FR" dirty="0" smtClean="0"/>
              <a:t>Un client vous demande de reproduire cette architecture</a:t>
            </a:r>
          </a:p>
          <a:p>
            <a:r>
              <a:rPr lang="fr-FR" dirty="0"/>
              <a:t>Un réseau en 192.168.0.0/24</a:t>
            </a:r>
          </a:p>
          <a:p>
            <a:r>
              <a:rPr lang="fr-FR" dirty="0"/>
              <a:t>Un réseau en 192.168.1.0/24</a:t>
            </a:r>
          </a:p>
          <a:p>
            <a:r>
              <a:rPr lang="fr-FR" dirty="0"/>
              <a:t>Un réseau en 192.168.3.0/24</a:t>
            </a:r>
          </a:p>
          <a:p>
            <a:r>
              <a:rPr lang="fr-FR" dirty="0"/>
              <a:t>Les inter-réseaux en 10.0.0.0/30 </a:t>
            </a:r>
          </a:p>
          <a:p>
            <a:endParaRPr lang="fr-FR" dirty="0"/>
          </a:p>
        </p:txBody>
      </p:sp>
    </p:spTree>
    <p:extLst>
      <p:ext uri="{BB962C8B-B14F-4D97-AF65-F5344CB8AC3E}">
        <p14:creationId xmlns:p14="http://schemas.microsoft.com/office/powerpoint/2010/main" val="864427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E0DB9E0-3851-49F9-8090-C0086379BFDB}"/>
              </a:ext>
            </a:extLst>
          </p:cNvPr>
          <p:cNvSpPr>
            <a:spLocks noGrp="1"/>
          </p:cNvSpPr>
          <p:nvPr>
            <p:ph type="title"/>
          </p:nvPr>
        </p:nvSpPr>
        <p:spPr/>
        <p:txBody>
          <a:bodyPr/>
          <a:lstStyle/>
          <a:p>
            <a:r>
              <a:rPr lang="fr-FR" dirty="0" smtClean="0"/>
              <a:t>Principe de routage</a:t>
            </a:r>
            <a:endParaRPr lang="fr-FR" dirty="0"/>
          </a:p>
        </p:txBody>
      </p:sp>
      <p:sp>
        <p:nvSpPr>
          <p:cNvPr id="3" name="Espace réservé du contenu 2">
            <a:extLst>
              <a:ext uri="{FF2B5EF4-FFF2-40B4-BE49-F238E27FC236}">
                <a16:creationId xmlns:a16="http://schemas.microsoft.com/office/drawing/2014/main" xmlns="" id="{A7658B14-9721-49E7-A0D1-6412D8CCD3E8}"/>
              </a:ext>
            </a:extLst>
          </p:cNvPr>
          <p:cNvSpPr>
            <a:spLocks noGrp="1"/>
          </p:cNvSpPr>
          <p:nvPr>
            <p:ph idx="1"/>
          </p:nvPr>
        </p:nvSpPr>
        <p:spPr/>
        <p:txBody>
          <a:bodyPr>
            <a:normAutofit/>
          </a:bodyPr>
          <a:lstStyle/>
          <a:p>
            <a:pPr marL="0" indent="0">
              <a:buNone/>
            </a:pPr>
            <a:r>
              <a:rPr lang="fr-FR" dirty="0" smtClean="0"/>
              <a:t>Quelques notions que nous allons voir…</a:t>
            </a:r>
          </a:p>
          <a:p>
            <a:r>
              <a:rPr lang="fr-FR" dirty="0"/>
              <a:t>Caractéristique d’un </a:t>
            </a:r>
            <a:r>
              <a:rPr lang="fr-FR" dirty="0" smtClean="0"/>
              <a:t>réseau</a:t>
            </a:r>
          </a:p>
          <a:p>
            <a:r>
              <a:rPr lang="fr-FR" dirty="0" smtClean="0"/>
              <a:t>Autopsie d’un routeur</a:t>
            </a:r>
            <a:endParaRPr lang="fr-FR" dirty="0"/>
          </a:p>
          <a:p>
            <a:r>
              <a:rPr lang="fr-FR" dirty="0" smtClean="0"/>
              <a:t>Relier un réseau à un autre</a:t>
            </a:r>
          </a:p>
          <a:p>
            <a:r>
              <a:rPr lang="fr-FR" dirty="0" smtClean="0"/>
              <a:t>Utilise sa table de routage pour transférer un paquet</a:t>
            </a:r>
          </a:p>
          <a:p>
            <a:r>
              <a:rPr lang="fr-FR" dirty="0" smtClean="0"/>
              <a:t>Notion de passerelle par défaut</a:t>
            </a:r>
          </a:p>
          <a:p>
            <a:r>
              <a:rPr lang="fr-FR" dirty="0" smtClean="0"/>
              <a:t>Route Statique et Dynamique</a:t>
            </a:r>
            <a:endParaRPr lang="fr-FR" dirty="0"/>
          </a:p>
        </p:txBody>
      </p:sp>
    </p:spTree>
    <p:extLst>
      <p:ext uri="{BB962C8B-B14F-4D97-AF65-F5344CB8AC3E}">
        <p14:creationId xmlns:p14="http://schemas.microsoft.com/office/powerpoint/2010/main" val="269583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lstStyle/>
          <a:p>
            <a:r>
              <a:rPr lang="fr-FR" dirty="0" smtClean="0"/>
              <a:t>Principe de routage</a:t>
            </a:r>
            <a:br>
              <a:rPr lang="fr-FR" dirty="0" smtClean="0"/>
            </a:br>
            <a:r>
              <a:rPr lang="fr-FR" dirty="0" smtClean="0"/>
              <a:t>Caractéristiques d’un réseau</a:t>
            </a:r>
            <a:endParaRPr lang="fr-FR" dirty="0"/>
          </a:p>
        </p:txBody>
      </p:sp>
      <p:sp>
        <p:nvSpPr>
          <p:cNvPr id="3" name="Espace réservé du contenu 2">
            <a:extLst>
              <a:ext uri="{FF2B5EF4-FFF2-40B4-BE49-F238E27FC236}">
                <a16:creationId xmlns:a16="http://schemas.microsoft.com/office/drawing/2014/main" xmlns="" id="{1FD7D528-612A-4DCF-90D8-DC1EFEC9E61F}"/>
              </a:ext>
            </a:extLst>
          </p:cNvPr>
          <p:cNvSpPr>
            <a:spLocks noGrp="1"/>
          </p:cNvSpPr>
          <p:nvPr>
            <p:ph idx="1"/>
          </p:nvPr>
        </p:nvSpPr>
        <p:spPr>
          <a:xfrm>
            <a:off x="677334" y="2160589"/>
            <a:ext cx="8596668" cy="4361324"/>
          </a:xfrm>
        </p:spPr>
        <p:txBody>
          <a:bodyPr>
            <a:normAutofit lnSpcReduction="10000"/>
          </a:bodyPr>
          <a:lstStyle/>
          <a:p>
            <a:r>
              <a:rPr lang="fr-FR" dirty="0" smtClean="0"/>
              <a:t>Topologie : </a:t>
            </a:r>
          </a:p>
          <a:p>
            <a:pPr marL="0" indent="0">
              <a:buNone/>
            </a:pPr>
            <a:r>
              <a:rPr lang="fr-FR" dirty="0" smtClean="0"/>
              <a:t>	Physique : câbles, périphériques  réseaux </a:t>
            </a:r>
          </a:p>
          <a:p>
            <a:pPr marL="0" indent="0">
              <a:buNone/>
            </a:pPr>
            <a:r>
              <a:rPr lang="fr-FR" dirty="0" smtClean="0"/>
              <a:t>	logique  : chemin par lequel les données transites</a:t>
            </a:r>
          </a:p>
          <a:p>
            <a:r>
              <a:rPr lang="fr-FR" dirty="0" smtClean="0"/>
              <a:t>Vitesse : mesuré en bits/s</a:t>
            </a:r>
          </a:p>
          <a:p>
            <a:r>
              <a:rPr lang="fr-FR" dirty="0" smtClean="0"/>
              <a:t>Coût : Dépense consacrées à l’achat de composant réseau, </a:t>
            </a:r>
            <a:r>
              <a:rPr lang="fr-FR" dirty="0" err="1" smtClean="0"/>
              <a:t>installation,maintenance</a:t>
            </a:r>
            <a:r>
              <a:rPr lang="fr-FR" dirty="0" smtClean="0"/>
              <a:t>…</a:t>
            </a:r>
          </a:p>
          <a:p>
            <a:r>
              <a:rPr lang="fr-FR" dirty="0" smtClean="0"/>
              <a:t>Sécurité : niveau de protection du réseau</a:t>
            </a:r>
          </a:p>
          <a:p>
            <a:r>
              <a:rPr lang="fr-FR" dirty="0" smtClean="0"/>
              <a:t>Disponibilité : probabilité que le réseau soit disponible à la demande</a:t>
            </a:r>
          </a:p>
          <a:p>
            <a:r>
              <a:rPr lang="fr-FR" dirty="0" smtClean="0"/>
              <a:t>Evolutivité : facilité avec laquelle le réseau peut accueillir de nouveaux besoins </a:t>
            </a:r>
          </a:p>
          <a:p>
            <a:r>
              <a:rPr lang="fr-FR" dirty="0" smtClean="0"/>
              <a:t>Fiabilité : capacité à fonctionner sans incidents, souvent mesurée comme la probabilité de panne ou l’intervalle moyen entre les défaillance</a:t>
            </a:r>
            <a:endParaRPr lang="fr-FR" dirty="0"/>
          </a:p>
        </p:txBody>
      </p:sp>
    </p:spTree>
    <p:extLst>
      <p:ext uri="{BB962C8B-B14F-4D97-AF65-F5344CB8AC3E}">
        <p14:creationId xmlns:p14="http://schemas.microsoft.com/office/powerpoint/2010/main" val="260302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normAutofit fontScale="90000"/>
          </a:bodyPr>
          <a:lstStyle/>
          <a:p>
            <a:r>
              <a:rPr lang="fr-FR" dirty="0" smtClean="0"/>
              <a:t>Principe de routage</a:t>
            </a:r>
            <a:br>
              <a:rPr lang="fr-FR" dirty="0" smtClean="0"/>
            </a:br>
            <a:r>
              <a:rPr lang="fr-FR" dirty="0" smtClean="0"/>
              <a:t>Pourquoi Router ?</a:t>
            </a:r>
            <a:br>
              <a:rPr lang="fr-FR" dirty="0" smtClean="0"/>
            </a:br>
            <a:endParaRPr lang="fr-FR" dirty="0"/>
          </a:p>
        </p:txBody>
      </p:sp>
      <p:pic>
        <p:nvPicPr>
          <p:cNvPr id="4" name="Espace réservé du contenu 3"/>
          <p:cNvPicPr>
            <a:picLocks noGrp="1" noChangeAspect="1"/>
          </p:cNvPicPr>
          <p:nvPr>
            <p:ph idx="1"/>
          </p:nvPr>
        </p:nvPicPr>
        <p:blipFill>
          <a:blip r:embed="rId3"/>
          <a:stretch>
            <a:fillRect/>
          </a:stretch>
        </p:blipFill>
        <p:spPr>
          <a:xfrm>
            <a:off x="2149434" y="1564806"/>
            <a:ext cx="7327073" cy="5293194"/>
          </a:xfrm>
          <a:prstGeom prst="rect">
            <a:avLst/>
          </a:prstGeom>
        </p:spPr>
      </p:pic>
    </p:spTree>
    <p:extLst>
      <p:ext uri="{BB962C8B-B14F-4D97-AF65-F5344CB8AC3E}">
        <p14:creationId xmlns:p14="http://schemas.microsoft.com/office/powerpoint/2010/main" val="348734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normAutofit fontScale="90000"/>
          </a:bodyPr>
          <a:lstStyle/>
          <a:p>
            <a:r>
              <a:rPr lang="fr-FR" dirty="0" smtClean="0"/>
              <a:t>Principe de routage</a:t>
            </a:r>
            <a:br>
              <a:rPr lang="fr-FR" dirty="0" smtClean="0"/>
            </a:br>
            <a:r>
              <a:rPr lang="fr-FR" dirty="0" smtClean="0"/>
              <a:t>Autopsie d’un routeur</a:t>
            </a:r>
            <a:br>
              <a:rPr lang="fr-FR" dirty="0" smtClean="0"/>
            </a:br>
            <a:endParaRPr lang="fr-FR" dirty="0"/>
          </a:p>
        </p:txBody>
      </p:sp>
      <p:pic>
        <p:nvPicPr>
          <p:cNvPr id="5" name="Espace réservé du contenu 4"/>
          <p:cNvPicPr>
            <a:picLocks noGrp="1" noChangeAspect="1"/>
          </p:cNvPicPr>
          <p:nvPr>
            <p:ph idx="1"/>
          </p:nvPr>
        </p:nvPicPr>
        <p:blipFill>
          <a:blip r:embed="rId3"/>
          <a:stretch>
            <a:fillRect/>
          </a:stretch>
        </p:blipFill>
        <p:spPr>
          <a:xfrm>
            <a:off x="7847398" y="2787605"/>
            <a:ext cx="4115346" cy="3881437"/>
          </a:xfrm>
          <a:prstGeom prst="rect">
            <a:avLst/>
          </a:prstGeom>
        </p:spPr>
      </p:pic>
      <p:sp>
        <p:nvSpPr>
          <p:cNvPr id="6" name="Espace réservé du contenu 2">
            <a:extLst>
              <a:ext uri="{FF2B5EF4-FFF2-40B4-BE49-F238E27FC236}">
                <a16:creationId xmlns:a16="http://schemas.microsoft.com/office/drawing/2014/main" xmlns="" id="{1FD7D528-612A-4DCF-90D8-DC1EFEC9E61F}"/>
              </a:ext>
            </a:extLst>
          </p:cNvPr>
          <p:cNvSpPr txBox="1">
            <a:spLocks/>
          </p:cNvSpPr>
          <p:nvPr/>
        </p:nvSpPr>
        <p:spPr>
          <a:xfrm>
            <a:off x="677334" y="2160589"/>
            <a:ext cx="8596668" cy="43613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Processeur</a:t>
            </a:r>
          </a:p>
          <a:p>
            <a:r>
              <a:rPr lang="fr-FR" dirty="0" smtClean="0"/>
              <a:t>Système d’exploitation</a:t>
            </a:r>
          </a:p>
          <a:p>
            <a:r>
              <a:rPr lang="fr-FR" dirty="0" smtClean="0"/>
              <a:t>Mémoire et stockage : </a:t>
            </a:r>
          </a:p>
          <a:p>
            <a:pPr lvl="1">
              <a:buFont typeface="Wingdings" panose="05000000000000000000" pitchFamily="2" charset="2"/>
              <a:buChar char="§"/>
            </a:pPr>
            <a:r>
              <a:rPr lang="fr-FR" dirty="0" smtClean="0"/>
              <a:t>ROM : Non volatile, stock les instructions de démarrage, </a:t>
            </a:r>
          </a:p>
          <a:p>
            <a:pPr marL="457200" lvl="1" indent="0">
              <a:buNone/>
            </a:pPr>
            <a:r>
              <a:rPr lang="fr-FR" dirty="0"/>
              <a:t>	</a:t>
            </a:r>
            <a:r>
              <a:rPr lang="fr-FR" dirty="0" smtClean="0"/>
              <a:t>logiciel de diagnostique, IOS limité de secours</a:t>
            </a:r>
          </a:p>
          <a:p>
            <a:pPr lvl="1">
              <a:buFont typeface="Wingdings" panose="05000000000000000000" pitchFamily="2" charset="2"/>
              <a:buChar char="§"/>
            </a:pPr>
            <a:r>
              <a:rPr lang="fr-FR" dirty="0" smtClean="0"/>
              <a:t>NVRAM (Non-volatile </a:t>
            </a:r>
            <a:r>
              <a:rPr lang="fr-FR" dirty="0" err="1" smtClean="0"/>
              <a:t>Random</a:t>
            </a:r>
            <a:r>
              <a:rPr lang="fr-FR" dirty="0" smtClean="0"/>
              <a:t> Access Memory) : </a:t>
            </a:r>
          </a:p>
          <a:p>
            <a:pPr marL="457200" lvl="1" indent="0">
              <a:buNone/>
            </a:pPr>
            <a:r>
              <a:rPr lang="fr-FR" dirty="0" smtClean="0"/>
              <a:t>	charge la configuration du routeur au démarrage</a:t>
            </a:r>
          </a:p>
          <a:p>
            <a:pPr lvl="1">
              <a:buFont typeface="Wingdings" panose="05000000000000000000" pitchFamily="2" charset="2"/>
              <a:buChar char="§"/>
            </a:pPr>
            <a:r>
              <a:rPr lang="fr-FR" dirty="0" smtClean="0"/>
              <a:t>Flash : IOS, Autres fichiers système</a:t>
            </a:r>
          </a:p>
          <a:p>
            <a:pPr lvl="1">
              <a:buFont typeface="Wingdings" panose="05000000000000000000" pitchFamily="2" charset="2"/>
              <a:buChar char="§"/>
            </a:pPr>
            <a:r>
              <a:rPr lang="fr-FR" dirty="0"/>
              <a:t>RAM : mémoire volatile, stockage </a:t>
            </a:r>
            <a:r>
              <a:rPr lang="fr-FR" dirty="0" smtClean="0"/>
              <a:t>temporaire, contient table de routage,</a:t>
            </a:r>
          </a:p>
          <a:p>
            <a:pPr marL="457200" lvl="1" indent="0">
              <a:buNone/>
            </a:pPr>
            <a:r>
              <a:rPr lang="fr-FR" dirty="0" smtClean="0"/>
              <a:t>Buffer, configuration du routeur</a:t>
            </a:r>
            <a:endParaRPr lang="fr-FR" dirty="0"/>
          </a:p>
          <a:p>
            <a:pPr lvl="1">
              <a:buFont typeface="Wingdings" panose="05000000000000000000" pitchFamily="2" charset="2"/>
              <a:buChar char="§"/>
            </a:pPr>
            <a:endParaRPr lang="fr-FR" dirty="0" smtClean="0"/>
          </a:p>
        </p:txBody>
      </p:sp>
    </p:spTree>
    <p:extLst>
      <p:ext uri="{BB962C8B-B14F-4D97-AF65-F5344CB8AC3E}">
        <p14:creationId xmlns:p14="http://schemas.microsoft.com/office/powerpoint/2010/main" val="130718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normAutofit fontScale="90000"/>
          </a:bodyPr>
          <a:lstStyle/>
          <a:p>
            <a:r>
              <a:rPr lang="fr-FR" dirty="0" smtClean="0"/>
              <a:t>Principe de routage</a:t>
            </a:r>
            <a:br>
              <a:rPr lang="fr-FR" dirty="0" smtClean="0"/>
            </a:br>
            <a:r>
              <a:rPr lang="fr-FR" dirty="0" smtClean="0"/>
              <a:t>Autopsie d’un routeur</a:t>
            </a:r>
            <a:br>
              <a:rPr lang="fr-FR" dirty="0" smtClean="0"/>
            </a:br>
            <a:endParaRPr lang="fr-FR" dirty="0"/>
          </a:p>
        </p:txBody>
      </p:sp>
      <p:sp>
        <p:nvSpPr>
          <p:cNvPr id="6" name="Espace réservé du contenu 2">
            <a:extLst>
              <a:ext uri="{FF2B5EF4-FFF2-40B4-BE49-F238E27FC236}">
                <a16:creationId xmlns:a16="http://schemas.microsoft.com/office/drawing/2014/main" xmlns="" id="{1FD7D528-612A-4DCF-90D8-DC1EFEC9E61F}"/>
              </a:ext>
            </a:extLst>
          </p:cNvPr>
          <p:cNvSpPr txBox="1">
            <a:spLocks/>
          </p:cNvSpPr>
          <p:nvPr/>
        </p:nvSpPr>
        <p:spPr>
          <a:xfrm>
            <a:off x="677334" y="2160589"/>
            <a:ext cx="8596668" cy="43613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fr-FR" dirty="0" smtClean="0"/>
          </a:p>
        </p:txBody>
      </p:sp>
      <p:sp>
        <p:nvSpPr>
          <p:cNvPr id="3" name="Espace réservé du contenu 2"/>
          <p:cNvSpPr>
            <a:spLocks noGrp="1"/>
          </p:cNvSpPr>
          <p:nvPr>
            <p:ph idx="1"/>
          </p:nvPr>
        </p:nvSpPr>
        <p:spPr/>
        <p:txBody>
          <a:bodyPr/>
          <a:lstStyle/>
          <a:p>
            <a:r>
              <a:rPr lang="fr-FR" dirty="0" smtClean="0"/>
              <a:t>Pas d’écran, ni de carte son</a:t>
            </a:r>
          </a:p>
          <a:p>
            <a:endParaRPr lang="fr-FR" dirty="0"/>
          </a:p>
        </p:txBody>
      </p:sp>
      <p:pic>
        <p:nvPicPr>
          <p:cNvPr id="7" name="Image 6"/>
          <p:cNvPicPr>
            <a:picLocks noChangeAspect="1"/>
          </p:cNvPicPr>
          <p:nvPr/>
        </p:nvPicPr>
        <p:blipFill>
          <a:blip r:embed="rId3"/>
          <a:stretch>
            <a:fillRect/>
          </a:stretch>
        </p:blipFill>
        <p:spPr>
          <a:xfrm>
            <a:off x="5284847" y="1863633"/>
            <a:ext cx="6257819" cy="4817527"/>
          </a:xfrm>
          <a:prstGeom prst="rect">
            <a:avLst/>
          </a:prstGeom>
        </p:spPr>
      </p:pic>
    </p:spTree>
    <p:extLst>
      <p:ext uri="{BB962C8B-B14F-4D97-AF65-F5344CB8AC3E}">
        <p14:creationId xmlns:p14="http://schemas.microsoft.com/office/powerpoint/2010/main" val="192751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lstStyle/>
          <a:p>
            <a:r>
              <a:rPr lang="fr-FR" dirty="0" smtClean="0"/>
              <a:t>Principe de routage</a:t>
            </a:r>
            <a:br>
              <a:rPr lang="fr-FR" dirty="0" smtClean="0"/>
            </a:br>
            <a:r>
              <a:rPr lang="fr-FR" dirty="0"/>
              <a:t>Autopsie d’un routeur</a:t>
            </a:r>
          </a:p>
        </p:txBody>
      </p:sp>
      <p:pic>
        <p:nvPicPr>
          <p:cNvPr id="6" name="Espace réservé du contenu 5"/>
          <p:cNvPicPr>
            <a:picLocks noGrp="1" noChangeAspect="1"/>
          </p:cNvPicPr>
          <p:nvPr>
            <p:ph idx="1"/>
          </p:nvPr>
        </p:nvPicPr>
        <p:blipFill>
          <a:blip r:embed="rId3"/>
          <a:stretch>
            <a:fillRect/>
          </a:stretch>
        </p:blipFill>
        <p:spPr>
          <a:xfrm>
            <a:off x="2430487" y="1811382"/>
            <a:ext cx="6602774" cy="5033969"/>
          </a:xfrm>
          <a:prstGeom prst="rect">
            <a:avLst/>
          </a:prstGeom>
        </p:spPr>
      </p:pic>
    </p:spTree>
    <p:extLst>
      <p:ext uri="{BB962C8B-B14F-4D97-AF65-F5344CB8AC3E}">
        <p14:creationId xmlns:p14="http://schemas.microsoft.com/office/powerpoint/2010/main" val="2212066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lstStyle/>
          <a:p>
            <a:r>
              <a:rPr lang="fr-FR" dirty="0"/>
              <a:t>Principe de routage</a:t>
            </a:r>
            <a:br>
              <a:rPr lang="fr-FR" dirty="0"/>
            </a:br>
            <a:r>
              <a:rPr lang="fr-FR" dirty="0"/>
              <a:t>Autopsie d’un routeur</a:t>
            </a:r>
          </a:p>
        </p:txBody>
      </p:sp>
      <p:pic>
        <p:nvPicPr>
          <p:cNvPr id="5" name="Image 4"/>
          <p:cNvPicPr>
            <a:picLocks noChangeAspect="1"/>
          </p:cNvPicPr>
          <p:nvPr/>
        </p:nvPicPr>
        <p:blipFill>
          <a:blip r:embed="rId3"/>
          <a:stretch>
            <a:fillRect/>
          </a:stretch>
        </p:blipFill>
        <p:spPr>
          <a:xfrm>
            <a:off x="-1" y="3823373"/>
            <a:ext cx="4248982" cy="2906039"/>
          </a:xfrm>
          <a:prstGeom prst="rect">
            <a:avLst/>
          </a:prstGeom>
        </p:spPr>
      </p:pic>
      <p:sp>
        <p:nvSpPr>
          <p:cNvPr id="3" name="Espace réservé du contenu 2"/>
          <p:cNvSpPr>
            <a:spLocks noGrp="1"/>
          </p:cNvSpPr>
          <p:nvPr>
            <p:ph idx="1"/>
          </p:nvPr>
        </p:nvSpPr>
        <p:spPr/>
        <p:txBody>
          <a:bodyPr/>
          <a:lstStyle/>
          <a:p>
            <a:r>
              <a:rPr lang="fr-FR" dirty="0" smtClean="0"/>
              <a:t>3 mécanismes de transfert des paquets</a:t>
            </a:r>
          </a:p>
          <a:p>
            <a:r>
              <a:rPr lang="fr-FR" dirty="0" smtClean="0"/>
              <a:t>Commutation de processus : Ancien modèle de transfert, mécanisme très lent</a:t>
            </a:r>
          </a:p>
          <a:p>
            <a:r>
              <a:rPr lang="fr-FR" dirty="0" smtClean="0"/>
              <a:t>Commutation rapide : Cache de commutation rapide</a:t>
            </a:r>
          </a:p>
          <a:p>
            <a:r>
              <a:rPr lang="fr-FR" dirty="0" smtClean="0"/>
              <a:t>CEF Cisco Express </a:t>
            </a:r>
            <a:r>
              <a:rPr lang="fr-FR" dirty="0" err="1" smtClean="0"/>
              <a:t>Forwarding</a:t>
            </a:r>
            <a:r>
              <a:rPr lang="fr-FR" dirty="0" smtClean="0"/>
              <a:t> :</a:t>
            </a:r>
            <a:endParaRPr lang="fr-FR" dirty="0"/>
          </a:p>
        </p:txBody>
      </p:sp>
      <p:pic>
        <p:nvPicPr>
          <p:cNvPr id="7" name="Image 6"/>
          <p:cNvPicPr>
            <a:picLocks noChangeAspect="1"/>
          </p:cNvPicPr>
          <p:nvPr/>
        </p:nvPicPr>
        <p:blipFill>
          <a:blip r:embed="rId4"/>
          <a:stretch>
            <a:fillRect/>
          </a:stretch>
        </p:blipFill>
        <p:spPr>
          <a:xfrm>
            <a:off x="8160740" y="3889199"/>
            <a:ext cx="4020236" cy="2830687"/>
          </a:xfrm>
          <a:prstGeom prst="rect">
            <a:avLst/>
          </a:prstGeom>
        </p:spPr>
      </p:pic>
      <p:pic>
        <p:nvPicPr>
          <p:cNvPr id="6" name="Image 5"/>
          <p:cNvPicPr>
            <a:picLocks noChangeAspect="1"/>
          </p:cNvPicPr>
          <p:nvPr/>
        </p:nvPicPr>
        <p:blipFill>
          <a:blip r:embed="rId5"/>
          <a:stretch>
            <a:fillRect/>
          </a:stretch>
        </p:blipFill>
        <p:spPr>
          <a:xfrm>
            <a:off x="4113301" y="3842423"/>
            <a:ext cx="4062919" cy="2906039"/>
          </a:xfrm>
          <a:prstGeom prst="rect">
            <a:avLst/>
          </a:prstGeom>
        </p:spPr>
      </p:pic>
    </p:spTree>
    <p:extLst>
      <p:ext uri="{BB962C8B-B14F-4D97-AF65-F5344CB8AC3E}">
        <p14:creationId xmlns:p14="http://schemas.microsoft.com/office/powerpoint/2010/main" val="2484475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40EC4A1-D1A9-4777-A9AB-6ED798652C70}"/>
              </a:ext>
            </a:extLst>
          </p:cNvPr>
          <p:cNvSpPr>
            <a:spLocks noGrp="1"/>
          </p:cNvSpPr>
          <p:nvPr>
            <p:ph type="title"/>
          </p:nvPr>
        </p:nvSpPr>
        <p:spPr/>
        <p:txBody>
          <a:bodyPr>
            <a:normAutofit fontScale="90000"/>
          </a:bodyPr>
          <a:lstStyle/>
          <a:p>
            <a:r>
              <a:rPr lang="fr-FR" dirty="0" smtClean="0"/>
              <a:t>Principe de routage</a:t>
            </a:r>
            <a:br>
              <a:rPr lang="fr-FR" dirty="0" smtClean="0"/>
            </a:br>
            <a:r>
              <a:rPr lang="fr-FR" dirty="0" smtClean="0"/>
              <a:t>Connexion à un réseau</a:t>
            </a:r>
            <a:br>
              <a:rPr lang="fr-FR" dirty="0" smtClean="0"/>
            </a:br>
            <a:endParaRPr lang="fr-FR" dirty="0"/>
          </a:p>
        </p:txBody>
      </p:sp>
      <p:sp>
        <p:nvSpPr>
          <p:cNvPr id="3" name="Espace réservé du contenu 2"/>
          <p:cNvSpPr>
            <a:spLocks noGrp="1"/>
          </p:cNvSpPr>
          <p:nvPr>
            <p:ph idx="1"/>
          </p:nvPr>
        </p:nvSpPr>
        <p:spPr/>
        <p:txBody>
          <a:bodyPr/>
          <a:lstStyle/>
          <a:p>
            <a:r>
              <a:rPr lang="fr-FR" dirty="0" smtClean="0"/>
              <a:t>Clients (utilisateurs finaux) &gt; Switch     via câble Ethernet</a:t>
            </a:r>
          </a:p>
          <a:p>
            <a:r>
              <a:rPr lang="fr-FR" dirty="0" smtClean="0"/>
              <a:t>Imprimantes &gt; Switch				</a:t>
            </a:r>
            <a:r>
              <a:rPr lang="fr-FR" dirty="0"/>
              <a:t> via câble Ethernet</a:t>
            </a:r>
            <a:endParaRPr lang="fr-FR" dirty="0" smtClean="0"/>
          </a:p>
          <a:p>
            <a:r>
              <a:rPr lang="fr-FR" dirty="0" err="1" smtClean="0"/>
              <a:t>Telephones</a:t>
            </a:r>
            <a:r>
              <a:rPr lang="fr-FR" dirty="0" smtClean="0"/>
              <a:t> IP &gt; Switch	</a:t>
            </a:r>
            <a:r>
              <a:rPr lang="fr-FR" dirty="0"/>
              <a:t> </a:t>
            </a:r>
            <a:r>
              <a:rPr lang="fr-FR" dirty="0" smtClean="0"/>
              <a:t>			via </a:t>
            </a:r>
            <a:r>
              <a:rPr lang="fr-FR" dirty="0"/>
              <a:t>câble Ethernet</a:t>
            </a:r>
            <a:endParaRPr lang="fr-FR" dirty="0" smtClean="0"/>
          </a:p>
          <a:p>
            <a:r>
              <a:rPr lang="fr-FR" dirty="0" smtClean="0"/>
              <a:t>Mobiles/Tablettes &gt; Point d’accès sans fil &gt; Switch</a:t>
            </a:r>
          </a:p>
          <a:p>
            <a:r>
              <a:rPr lang="fr-FR" dirty="0" err="1" smtClean="0"/>
              <a:t>Switchs</a:t>
            </a:r>
            <a:r>
              <a:rPr lang="fr-FR" dirty="0" smtClean="0"/>
              <a:t> &gt; </a:t>
            </a:r>
            <a:r>
              <a:rPr lang="fr-FR" dirty="0" err="1" smtClean="0"/>
              <a:t>Routers</a:t>
            </a:r>
            <a:r>
              <a:rPr lang="fr-FR" dirty="0" smtClean="0"/>
              <a:t> 					via fibre optique</a:t>
            </a:r>
          </a:p>
          <a:p>
            <a:r>
              <a:rPr lang="fr-FR" dirty="0" err="1" smtClean="0"/>
              <a:t>Routers</a:t>
            </a:r>
            <a:r>
              <a:rPr lang="fr-FR" dirty="0" smtClean="0"/>
              <a:t> &gt; Fournisseur de services WAN/FAI</a:t>
            </a:r>
          </a:p>
          <a:p>
            <a:pPr marL="0" indent="0">
              <a:buNone/>
            </a:pPr>
            <a:endParaRPr lang="fr-FR" dirty="0"/>
          </a:p>
        </p:txBody>
      </p:sp>
      <p:pic>
        <p:nvPicPr>
          <p:cNvPr id="5" name="Image 4"/>
          <p:cNvPicPr>
            <a:picLocks noChangeAspect="1"/>
          </p:cNvPicPr>
          <p:nvPr/>
        </p:nvPicPr>
        <p:blipFill>
          <a:blip r:embed="rId3"/>
          <a:stretch>
            <a:fillRect/>
          </a:stretch>
        </p:blipFill>
        <p:spPr>
          <a:xfrm>
            <a:off x="7497789" y="3286124"/>
            <a:ext cx="4565623" cy="3457575"/>
          </a:xfrm>
          <a:prstGeom prst="rect">
            <a:avLst/>
          </a:prstGeom>
        </p:spPr>
      </p:pic>
    </p:spTree>
    <p:extLst>
      <p:ext uri="{BB962C8B-B14F-4D97-AF65-F5344CB8AC3E}">
        <p14:creationId xmlns:p14="http://schemas.microsoft.com/office/powerpoint/2010/main" val="3387570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Rouge">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te">
  <a:themeElements>
    <a:clrScheme name="Rouge">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2_Facette">
  <a:themeElements>
    <a:clrScheme name="Rouge">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623</Words>
  <Application>Microsoft Office PowerPoint</Application>
  <PresentationFormat>Grand écran</PresentationFormat>
  <Paragraphs>119</Paragraphs>
  <Slides>18</Slides>
  <Notes>15</Notes>
  <HiddenSlides>0</HiddenSlides>
  <MMClips>0</MMClips>
  <ScaleCrop>false</ScaleCrop>
  <HeadingPairs>
    <vt:vector size="6" baseType="variant">
      <vt:variant>
        <vt:lpstr>Polices utilisées</vt:lpstr>
      </vt:variant>
      <vt:variant>
        <vt:i4>5</vt:i4>
      </vt:variant>
      <vt:variant>
        <vt:lpstr>Thème</vt:lpstr>
      </vt:variant>
      <vt:variant>
        <vt:i4>3</vt:i4>
      </vt:variant>
      <vt:variant>
        <vt:lpstr>Titres des diapositives</vt:lpstr>
      </vt:variant>
      <vt:variant>
        <vt:i4>18</vt:i4>
      </vt:variant>
    </vt:vector>
  </HeadingPairs>
  <TitlesOfParts>
    <vt:vector size="26" baseType="lpstr">
      <vt:lpstr>Arial</vt:lpstr>
      <vt:lpstr>Calibri</vt:lpstr>
      <vt:lpstr>Trebuchet MS</vt:lpstr>
      <vt:lpstr>Wingdings</vt:lpstr>
      <vt:lpstr>Wingdings 3</vt:lpstr>
      <vt:lpstr>Facette</vt:lpstr>
      <vt:lpstr>1_Facette</vt:lpstr>
      <vt:lpstr>2_Facette</vt:lpstr>
      <vt:lpstr>Chapitre 1 Principe de routage</vt:lpstr>
      <vt:lpstr>Principe de routage</vt:lpstr>
      <vt:lpstr>Principe de routage Caractéristiques d’un réseau</vt:lpstr>
      <vt:lpstr>Principe de routage Pourquoi Router ? </vt:lpstr>
      <vt:lpstr>Principe de routage Autopsie d’un routeur </vt:lpstr>
      <vt:lpstr>Principe de routage Autopsie d’un routeur </vt:lpstr>
      <vt:lpstr>Principe de routage Autopsie d’un routeur</vt:lpstr>
      <vt:lpstr>Principe de routage Autopsie d’un routeur</vt:lpstr>
      <vt:lpstr>Principe de routage Connexion à un réseau </vt:lpstr>
      <vt:lpstr>Principe de routage Passerelle par défaut</vt:lpstr>
      <vt:lpstr>Principe de routage Attribution d’une IP</vt:lpstr>
      <vt:lpstr>Principe de routage Connection</vt:lpstr>
      <vt:lpstr>Principe de routage Quelques commandes…</vt:lpstr>
      <vt:lpstr>Principe de routage Quelques commandes…</vt:lpstr>
      <vt:lpstr>Principe de routage Quelques commandes…</vt:lpstr>
      <vt:lpstr>Principe de routage Quelques commandes…</vt:lpstr>
      <vt:lpstr>Principe de routage Quelques commandes IPv6…</vt:lpstr>
      <vt:lpstr>Principe de routage Exercice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1</dc:title>
  <dc:creator>Vivien GAUTIER</dc:creator>
  <cp:lastModifiedBy>Ghost</cp:lastModifiedBy>
  <cp:revision>23</cp:revision>
  <dcterms:created xsi:type="dcterms:W3CDTF">2019-09-11T06:02:11Z</dcterms:created>
  <dcterms:modified xsi:type="dcterms:W3CDTF">2019-10-15T04:42:38Z</dcterms:modified>
</cp:coreProperties>
</file>