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25"/>
  </p:handoutMasterIdLst>
  <p:sldIdLst>
    <p:sldId id="256"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8BE01-2BA7-48E1-AB57-C780574DBA33}" v="63" dt="2018-09-25T05:36:33.3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56" y="90"/>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vé FRANCO" userId="7c823c9c2b766441" providerId="LiveId" clId="{5DBF94DC-074C-4FEA-A926-A3ED6D7F8E07}"/>
    <pc:docChg chg="custSel modSld">
      <pc:chgData name="Hervé FRANCO" userId="7c823c9c2b766441" providerId="LiveId" clId="{5DBF94DC-074C-4FEA-A926-A3ED6D7F8E07}" dt="2018-09-25T05:36:33.308" v="62" actId="20577"/>
      <pc:docMkLst>
        <pc:docMk/>
      </pc:docMkLst>
      <pc:sldChg chg="modSp">
        <pc:chgData name="Hervé FRANCO" userId="7c823c9c2b766441" providerId="LiveId" clId="{5DBF94DC-074C-4FEA-A926-A3ED6D7F8E07}" dt="2018-09-25T05:36:33.308" v="62" actId="20577"/>
        <pc:sldMkLst>
          <pc:docMk/>
          <pc:sldMk cId="462585770" sldId="265"/>
        </pc:sldMkLst>
        <pc:spChg chg="mod">
          <ac:chgData name="Hervé FRANCO" userId="7c823c9c2b766441" providerId="LiveId" clId="{5DBF94DC-074C-4FEA-A926-A3ED6D7F8E07}" dt="2018-09-25T05:36:33.308" v="62" actId="20577"/>
          <ac:spMkLst>
            <pc:docMk/>
            <pc:sldMk cId="462585770" sldId="265"/>
            <ac:spMk id="3" creationId="{1FD7D528-612A-4DCF-90D8-DC1EFEC9E61F}"/>
          </ac:spMkLst>
        </pc:spChg>
      </pc:sldChg>
      <pc:sldChg chg="modSp">
        <pc:chgData name="Hervé FRANCO" userId="7c823c9c2b766441" providerId="LiveId" clId="{5DBF94DC-074C-4FEA-A926-A3ED6D7F8E07}" dt="2018-09-25T05:36:09.200" v="32" actId="20577"/>
        <pc:sldMkLst>
          <pc:docMk/>
          <pc:sldMk cId="49876824" sldId="268"/>
        </pc:sldMkLst>
        <pc:spChg chg="mod">
          <ac:chgData name="Hervé FRANCO" userId="7c823c9c2b766441" providerId="LiveId" clId="{5DBF94DC-074C-4FEA-A926-A3ED6D7F8E07}" dt="2018-09-25T05:36:01.204" v="22" actId="20577"/>
          <ac:spMkLst>
            <pc:docMk/>
            <pc:sldMk cId="49876824" sldId="268"/>
            <ac:spMk id="2" creationId="{EE0DB9E0-3851-49F9-8090-C0086379BFDB}"/>
          </ac:spMkLst>
        </pc:spChg>
        <pc:spChg chg="mod">
          <ac:chgData name="Hervé FRANCO" userId="7c823c9c2b766441" providerId="LiveId" clId="{5DBF94DC-074C-4FEA-A926-A3ED6D7F8E07}" dt="2018-09-25T05:36:09.200" v="32" actId="20577"/>
          <ac:spMkLst>
            <pc:docMk/>
            <pc:sldMk cId="49876824" sldId="268"/>
            <ac:spMk id="3" creationId="{A7658B14-9721-49E7-A0D1-6412D8CCD3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1ED3D152-E0A8-4E09-819C-82AC92236E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 xmlns:a16="http://schemas.microsoft.com/office/drawing/2014/main" id="{C5F8E19D-EC2D-4E62-BEAC-0ACC77A9D1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97A4EB-12E7-49B6-B4B9-A81A76AE2A69}" type="datetimeFigureOut">
              <a:rPr lang="fr-FR" smtClean="0"/>
              <a:t>14/10/2019</a:t>
            </a:fld>
            <a:endParaRPr lang="fr-FR"/>
          </a:p>
        </p:txBody>
      </p:sp>
      <p:sp>
        <p:nvSpPr>
          <p:cNvPr id="4" name="Espace réservé du pied de page 3">
            <a:extLst>
              <a:ext uri="{FF2B5EF4-FFF2-40B4-BE49-F238E27FC236}">
                <a16:creationId xmlns="" xmlns:a16="http://schemas.microsoft.com/office/drawing/2014/main" id="{36FDCBEC-B06A-4FF0-BC3B-DA4E969B0C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 xmlns:a16="http://schemas.microsoft.com/office/drawing/2014/main" id="{A9EABCD5-11E3-4095-BA15-0EBA02543E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7E90F-4ABA-4AB6-B98F-412B9ACF7EC4}" type="slidenum">
              <a:rPr lang="fr-FR" smtClean="0"/>
              <a:t>‹N°›</a:t>
            </a:fld>
            <a:endParaRPr lang="fr-FR"/>
          </a:p>
        </p:txBody>
      </p:sp>
    </p:spTree>
    <p:extLst>
      <p:ext uri="{BB962C8B-B14F-4D97-AF65-F5344CB8AC3E}">
        <p14:creationId xmlns:p14="http://schemas.microsoft.com/office/powerpoint/2010/main" val="33073035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pic>
        <p:nvPicPr>
          <p:cNvPr id="18" name="Image 17" descr="http://storage.y-nov.com/signature/logo/ynovcampus_aix.png">
            <a:extLst>
              <a:ext uri="{FF2B5EF4-FFF2-40B4-BE49-F238E27FC236}">
                <a16:creationId xmlns="" xmlns:a16="http://schemas.microsoft.com/office/drawing/2014/main"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390621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275534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240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1340491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571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1200794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4078878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214115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14396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t>14/10/2019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276706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t>14/10/2019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407985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t>14/10/2019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69096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t>14/10/2019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221149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t>14/10/2019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56801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t>14/10/2019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35772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t>14/10/2019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DCF625-5C6E-4EA7-8314-2CF2679A7593}" type="slidenum">
              <a:rPr lang="fr-FR" smtClean="0"/>
              <a:t>‹N°›</a:t>
            </a:fld>
            <a:endParaRPr lang="fr-FR"/>
          </a:p>
        </p:txBody>
      </p:sp>
    </p:spTree>
    <p:extLst>
      <p:ext uri="{BB962C8B-B14F-4D97-AF65-F5344CB8AC3E}">
        <p14:creationId xmlns:p14="http://schemas.microsoft.com/office/powerpoint/2010/main" val="323186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cid:image001.png@01D44B94.48CC526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A61B01-0C51-43BE-A4E3-AB21C56FE488}" type="datetimeFigureOut">
              <a:rPr lang="fr-FR" smtClean="0"/>
              <a:t>14/10/2019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DCF625-5C6E-4EA7-8314-2CF2679A7593}" type="slidenum">
              <a:rPr lang="fr-FR" smtClean="0"/>
              <a:t>‹N°›</a:t>
            </a:fld>
            <a:endParaRPr lang="fr-FR"/>
          </a:p>
        </p:txBody>
      </p:sp>
      <p:pic>
        <p:nvPicPr>
          <p:cNvPr id="18" name="Image 17" descr="http://storage.y-nov.com/signature/logo/ynovcampus_aix.png">
            <a:extLst>
              <a:ext uri="{FF2B5EF4-FFF2-40B4-BE49-F238E27FC236}">
                <a16:creationId xmlns="" xmlns:a16="http://schemas.microsoft.com/office/drawing/2014/main"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1465299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957FABA-AC4D-46DB-B26C-5BCC8A8EC318}"/>
              </a:ext>
            </a:extLst>
          </p:cNvPr>
          <p:cNvSpPr>
            <a:spLocks noGrp="1"/>
          </p:cNvSpPr>
          <p:nvPr>
            <p:ph type="ctrTitle"/>
          </p:nvPr>
        </p:nvSpPr>
        <p:spPr/>
        <p:txBody>
          <a:bodyPr>
            <a:normAutofit fontScale="90000"/>
          </a:bodyPr>
          <a:lstStyle/>
          <a:p>
            <a:r>
              <a:rPr lang="fr-FR" dirty="0" smtClean="0"/>
              <a:t>Chapitre 2 </a:t>
            </a:r>
            <a:br>
              <a:rPr lang="fr-FR" dirty="0" smtClean="0"/>
            </a:br>
            <a:r>
              <a:rPr lang="fr-FR" dirty="0" smtClean="0"/>
              <a:t>Routage Statique</a:t>
            </a:r>
            <a:endParaRPr lang="fr-FR" dirty="0"/>
          </a:p>
        </p:txBody>
      </p:sp>
      <p:sp>
        <p:nvSpPr>
          <p:cNvPr id="3" name="Sous-titre 2">
            <a:extLst>
              <a:ext uri="{FF2B5EF4-FFF2-40B4-BE49-F238E27FC236}">
                <a16:creationId xmlns="" xmlns:a16="http://schemas.microsoft.com/office/drawing/2014/main" id="{456DBB39-A277-4882-91F3-F0A3C5447991}"/>
              </a:ext>
            </a:extLst>
          </p:cNvPr>
          <p:cNvSpPr>
            <a:spLocks noGrp="1"/>
          </p:cNvSpPr>
          <p:nvPr>
            <p:ph type="subTitle" idx="1"/>
          </p:nvPr>
        </p:nvSpPr>
        <p:spPr/>
        <p:txBody>
          <a:bodyPr/>
          <a:lstStyle/>
          <a:p>
            <a:r>
              <a:rPr lang="fr-FR" dirty="0"/>
              <a:t>Hervé Franco</a:t>
            </a:r>
          </a:p>
          <a:p>
            <a:r>
              <a:rPr lang="fr-FR" dirty="0"/>
              <a:t>Herve.franco@ynov.com</a:t>
            </a:r>
          </a:p>
        </p:txBody>
      </p:sp>
    </p:spTree>
    <p:extLst>
      <p:ext uri="{BB962C8B-B14F-4D97-AF65-F5344CB8AC3E}">
        <p14:creationId xmlns:p14="http://schemas.microsoft.com/office/powerpoint/2010/main" val="31718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route </a:t>
            </a:r>
            <a:r>
              <a:rPr lang="fr-FR" dirty="0" smtClean="0"/>
              <a:t>statique flottante</a:t>
            </a:r>
            <a:endParaRPr lang="fr-FR" dirty="0"/>
          </a:p>
        </p:txBody>
      </p:sp>
      <p:pic>
        <p:nvPicPr>
          <p:cNvPr id="5" name="Espace réservé du contenu 4"/>
          <p:cNvPicPr>
            <a:picLocks noGrp="1" noChangeAspect="1"/>
          </p:cNvPicPr>
          <p:nvPr>
            <p:ph idx="1"/>
          </p:nvPr>
        </p:nvPicPr>
        <p:blipFill>
          <a:blip r:embed="rId2"/>
          <a:stretch>
            <a:fillRect/>
          </a:stretch>
        </p:blipFill>
        <p:spPr>
          <a:xfrm>
            <a:off x="2295819" y="1187838"/>
            <a:ext cx="6703801" cy="4854188"/>
          </a:xfrm>
          <a:prstGeom prst="rect">
            <a:avLst/>
          </a:prstGeom>
        </p:spPr>
      </p:pic>
    </p:spTree>
    <p:extLst>
      <p:ext uri="{BB962C8B-B14F-4D97-AF65-F5344CB8AC3E}">
        <p14:creationId xmlns:p14="http://schemas.microsoft.com/office/powerpoint/2010/main" val="520510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routage statique configuration</a:t>
            </a:r>
            <a:endParaRPr lang="fr-FR" dirty="0"/>
          </a:p>
        </p:txBody>
      </p:sp>
      <p:sp>
        <p:nvSpPr>
          <p:cNvPr id="3" name="Espace réservé du contenu 2"/>
          <p:cNvSpPr>
            <a:spLocks noGrp="1"/>
          </p:cNvSpPr>
          <p:nvPr>
            <p:ph idx="1"/>
          </p:nvPr>
        </p:nvSpPr>
        <p:spPr/>
        <p:txBody>
          <a:bodyPr/>
          <a:lstStyle/>
          <a:p>
            <a:r>
              <a:rPr lang="fr-FR" dirty="0" err="1" smtClean="0"/>
              <a:t>Ip</a:t>
            </a:r>
            <a:r>
              <a:rPr lang="fr-FR" dirty="0" smtClean="0"/>
              <a:t> route     # commande permettant l’ajout d’une route statique</a:t>
            </a:r>
          </a:p>
          <a:p>
            <a:r>
              <a:rPr lang="fr-FR" dirty="0" smtClean="0"/>
              <a:t>Network-</a:t>
            </a:r>
            <a:r>
              <a:rPr lang="fr-FR" dirty="0" err="1" smtClean="0"/>
              <a:t>address</a:t>
            </a:r>
            <a:r>
              <a:rPr lang="fr-FR" dirty="0" smtClean="0"/>
              <a:t>  # adresse de destination</a:t>
            </a:r>
          </a:p>
          <a:p>
            <a:r>
              <a:rPr lang="fr-FR" dirty="0" err="1" smtClean="0"/>
              <a:t>Subnet-mask</a:t>
            </a:r>
            <a:r>
              <a:rPr lang="fr-FR" dirty="0" smtClean="0"/>
              <a:t>   # masque de sous-réseaux</a:t>
            </a:r>
          </a:p>
          <a:p>
            <a:r>
              <a:rPr lang="fr-FR" dirty="0" err="1" smtClean="0"/>
              <a:t>Ip-address</a:t>
            </a:r>
            <a:r>
              <a:rPr lang="fr-FR" dirty="0" smtClean="0"/>
              <a:t>   # adresse IP du routeur du tronçon suivant </a:t>
            </a:r>
          </a:p>
          <a:p>
            <a:r>
              <a:rPr lang="fr-FR" dirty="0" smtClean="0"/>
              <a:t>Exit-</a:t>
            </a:r>
            <a:r>
              <a:rPr lang="fr-FR" dirty="0" err="1" smtClean="0"/>
              <a:t>intf</a:t>
            </a:r>
            <a:r>
              <a:rPr lang="fr-FR" dirty="0" smtClean="0"/>
              <a:t>   # utilisez l’interface de sortie pour transférer les paquets (souvent utilisé pour les connexions point à points)</a:t>
            </a:r>
          </a:p>
          <a:p>
            <a:r>
              <a:rPr lang="fr-FR" dirty="0" smtClean="0"/>
              <a:t>Distance  # optionnel  configure la distance administrative (utile pour les routes flottante)</a:t>
            </a:r>
            <a:endParaRPr lang="fr-FR" dirty="0"/>
          </a:p>
        </p:txBody>
      </p:sp>
      <p:pic>
        <p:nvPicPr>
          <p:cNvPr id="6" name="Image 5"/>
          <p:cNvPicPr>
            <a:picLocks noChangeAspect="1"/>
          </p:cNvPicPr>
          <p:nvPr/>
        </p:nvPicPr>
        <p:blipFill>
          <a:blip r:embed="rId2"/>
          <a:stretch>
            <a:fillRect/>
          </a:stretch>
        </p:blipFill>
        <p:spPr>
          <a:xfrm>
            <a:off x="677334" y="1816100"/>
            <a:ext cx="7248525" cy="228600"/>
          </a:xfrm>
          <a:prstGeom prst="rect">
            <a:avLst/>
          </a:prstGeom>
        </p:spPr>
      </p:pic>
    </p:spTree>
    <p:extLst>
      <p:ext uri="{BB962C8B-B14F-4D97-AF65-F5344CB8AC3E}">
        <p14:creationId xmlns:p14="http://schemas.microsoft.com/office/powerpoint/2010/main" val="119451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routage statique configuration</a:t>
            </a:r>
            <a:endParaRPr lang="fr-FR" dirty="0"/>
          </a:p>
        </p:txBody>
      </p:sp>
      <p:pic>
        <p:nvPicPr>
          <p:cNvPr id="4" name="Espace réservé du contenu 3"/>
          <p:cNvPicPr>
            <a:picLocks noGrp="1" noChangeAspect="1"/>
          </p:cNvPicPr>
          <p:nvPr>
            <p:ph idx="1"/>
          </p:nvPr>
        </p:nvPicPr>
        <p:blipFill>
          <a:blip r:embed="rId2"/>
          <a:stretch>
            <a:fillRect/>
          </a:stretch>
        </p:blipFill>
        <p:spPr>
          <a:xfrm>
            <a:off x="1703253" y="1231642"/>
            <a:ext cx="6935421" cy="5433853"/>
          </a:xfrm>
          <a:prstGeom prst="rect">
            <a:avLst/>
          </a:prstGeom>
        </p:spPr>
      </p:pic>
    </p:spTree>
    <p:extLst>
      <p:ext uri="{BB962C8B-B14F-4D97-AF65-F5344CB8AC3E}">
        <p14:creationId xmlns:p14="http://schemas.microsoft.com/office/powerpoint/2010/main" val="175235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idx="1"/>
          </p:nvPr>
        </p:nvSpPr>
        <p:spPr/>
        <p:txBody>
          <a:bodyPr/>
          <a:lstStyle/>
          <a:p>
            <a:r>
              <a:rPr lang="fr-FR" dirty="0" smtClean="0"/>
              <a:t>Refaire la topologie précédente dans paquet tracer</a:t>
            </a:r>
          </a:p>
          <a:p>
            <a:r>
              <a:rPr lang="fr-FR" dirty="0" smtClean="0"/>
              <a:t>Créer les routes statiques qui permettront à PC1, PC2 et PC3 de communiquer</a:t>
            </a:r>
          </a:p>
          <a:p>
            <a:r>
              <a:rPr lang="fr-FR" dirty="0" smtClean="0"/>
              <a:t>Choix du switch et du routeur libre</a:t>
            </a:r>
            <a:endParaRPr lang="fr-FR" dirty="0"/>
          </a:p>
        </p:txBody>
      </p:sp>
    </p:spTree>
    <p:extLst>
      <p:ext uri="{BB962C8B-B14F-4D97-AF65-F5344CB8AC3E}">
        <p14:creationId xmlns:p14="http://schemas.microsoft.com/office/powerpoint/2010/main" val="282099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Route statique par défaut</a:t>
            </a:r>
            <a:endParaRPr lang="fr-FR" dirty="0"/>
          </a:p>
        </p:txBody>
      </p:sp>
      <p:sp>
        <p:nvSpPr>
          <p:cNvPr id="3" name="Espace réservé du contenu 2"/>
          <p:cNvSpPr>
            <a:spLocks noGrp="1"/>
          </p:cNvSpPr>
          <p:nvPr>
            <p:ph idx="1"/>
          </p:nvPr>
        </p:nvSpPr>
        <p:spPr/>
        <p:txBody>
          <a:bodyPr/>
          <a:lstStyle/>
          <a:p>
            <a:r>
              <a:rPr lang="fr-FR" dirty="0" smtClean="0"/>
              <a:t>0.0.0.0 0.0.0.0 Correspond à toute adresse réseau</a:t>
            </a:r>
          </a:p>
          <a:p>
            <a:r>
              <a:rPr lang="fr-FR" dirty="0" smtClean="0"/>
              <a:t>Utilisé lorsqu’aucune route dans la table de routage ne correspond à l’adresse IP de destination du paquet.</a:t>
            </a:r>
          </a:p>
          <a:p>
            <a:r>
              <a:rPr lang="fr-FR" dirty="0" smtClean="0"/>
              <a:t>Passerelle de dernier recours</a:t>
            </a:r>
            <a:endParaRPr lang="fr-FR" dirty="0"/>
          </a:p>
        </p:txBody>
      </p:sp>
      <p:pic>
        <p:nvPicPr>
          <p:cNvPr id="4" name="Image 3"/>
          <p:cNvPicPr>
            <a:picLocks noChangeAspect="1"/>
          </p:cNvPicPr>
          <p:nvPr/>
        </p:nvPicPr>
        <p:blipFill>
          <a:blip r:embed="rId2"/>
          <a:stretch>
            <a:fillRect/>
          </a:stretch>
        </p:blipFill>
        <p:spPr>
          <a:xfrm>
            <a:off x="677334" y="1645445"/>
            <a:ext cx="5600700" cy="266700"/>
          </a:xfrm>
          <a:prstGeom prst="rect">
            <a:avLst/>
          </a:prstGeom>
        </p:spPr>
      </p:pic>
    </p:spTree>
    <p:extLst>
      <p:ext uri="{BB962C8B-B14F-4D97-AF65-F5344CB8AC3E}">
        <p14:creationId xmlns:p14="http://schemas.microsoft.com/office/powerpoint/2010/main" val="2042367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 2</a:t>
            </a:r>
            <a:endParaRPr lang="fr-FR" dirty="0"/>
          </a:p>
        </p:txBody>
      </p:sp>
      <p:sp>
        <p:nvSpPr>
          <p:cNvPr id="3" name="Espace réservé du contenu 2"/>
          <p:cNvSpPr>
            <a:spLocks noGrp="1"/>
          </p:cNvSpPr>
          <p:nvPr>
            <p:ph idx="1"/>
          </p:nvPr>
        </p:nvSpPr>
        <p:spPr/>
        <p:txBody>
          <a:bodyPr/>
          <a:lstStyle/>
          <a:p>
            <a:r>
              <a:rPr lang="fr-FR" dirty="0" smtClean="0"/>
              <a:t>Créer la topologie suivante sur paquet tracer</a:t>
            </a:r>
          </a:p>
          <a:p>
            <a:r>
              <a:rPr lang="fr-FR" dirty="0" smtClean="0"/>
              <a:t>Créer des routes statique afin que PC1, PC2 et PC3 puissent se pinger</a:t>
            </a:r>
            <a:endParaRPr lang="fr-FR" dirty="0"/>
          </a:p>
        </p:txBody>
      </p:sp>
      <p:pic>
        <p:nvPicPr>
          <p:cNvPr id="6" name="Image 5"/>
          <p:cNvPicPr>
            <a:picLocks noChangeAspect="1"/>
          </p:cNvPicPr>
          <p:nvPr/>
        </p:nvPicPr>
        <p:blipFill>
          <a:blip r:embed="rId2"/>
          <a:stretch>
            <a:fillRect/>
          </a:stretch>
        </p:blipFill>
        <p:spPr>
          <a:xfrm>
            <a:off x="4975668" y="2905125"/>
            <a:ext cx="7258050" cy="3952875"/>
          </a:xfrm>
          <a:prstGeom prst="rect">
            <a:avLst/>
          </a:prstGeom>
        </p:spPr>
      </p:pic>
    </p:spTree>
    <p:extLst>
      <p:ext uri="{BB962C8B-B14F-4D97-AF65-F5344CB8AC3E}">
        <p14:creationId xmlns:p14="http://schemas.microsoft.com/office/powerpoint/2010/main" val="2492924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 2</a:t>
            </a:r>
            <a:endParaRPr lang="fr-FR" dirty="0"/>
          </a:p>
        </p:txBody>
      </p:sp>
      <p:sp>
        <p:nvSpPr>
          <p:cNvPr id="3" name="Espace réservé du contenu 2"/>
          <p:cNvSpPr>
            <a:spLocks noGrp="1"/>
          </p:cNvSpPr>
          <p:nvPr>
            <p:ph idx="1"/>
          </p:nvPr>
        </p:nvSpPr>
        <p:spPr/>
        <p:txBody>
          <a:bodyPr/>
          <a:lstStyle/>
          <a:p>
            <a:r>
              <a:rPr lang="fr-FR" dirty="0" smtClean="0"/>
              <a:t>Créer la topologie suivante sur paquet tracer</a:t>
            </a:r>
          </a:p>
          <a:p>
            <a:r>
              <a:rPr lang="fr-FR" dirty="0" smtClean="0"/>
              <a:t>Créer des routes par défaut afin que PC1, PC2 et PC3 puissent se pinger</a:t>
            </a:r>
            <a:endParaRPr lang="fr-FR" dirty="0"/>
          </a:p>
        </p:txBody>
      </p:sp>
      <p:pic>
        <p:nvPicPr>
          <p:cNvPr id="6" name="Image 5"/>
          <p:cNvPicPr>
            <a:picLocks noChangeAspect="1"/>
          </p:cNvPicPr>
          <p:nvPr/>
        </p:nvPicPr>
        <p:blipFill>
          <a:blip r:embed="rId2"/>
          <a:stretch>
            <a:fillRect/>
          </a:stretch>
        </p:blipFill>
        <p:spPr>
          <a:xfrm>
            <a:off x="4975668" y="2905125"/>
            <a:ext cx="7258050" cy="3952875"/>
          </a:xfrm>
          <a:prstGeom prst="rect">
            <a:avLst/>
          </a:prstGeom>
        </p:spPr>
      </p:pic>
    </p:spTree>
    <p:extLst>
      <p:ext uri="{BB962C8B-B14F-4D97-AF65-F5344CB8AC3E}">
        <p14:creationId xmlns:p14="http://schemas.microsoft.com/office/powerpoint/2010/main" val="1809043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 3 </a:t>
            </a:r>
            <a:endParaRPr lang="fr-FR" dirty="0"/>
          </a:p>
        </p:txBody>
      </p:sp>
      <p:sp>
        <p:nvSpPr>
          <p:cNvPr id="3" name="Espace réservé du contenu 2"/>
          <p:cNvSpPr>
            <a:spLocks noGrp="1"/>
          </p:cNvSpPr>
          <p:nvPr>
            <p:ph idx="1"/>
          </p:nvPr>
        </p:nvSpPr>
        <p:spPr/>
        <p:txBody>
          <a:bodyPr/>
          <a:lstStyle/>
          <a:p>
            <a:r>
              <a:rPr lang="fr-FR" dirty="0" smtClean="0"/>
              <a:t>Reprendre la topologie sur </a:t>
            </a:r>
            <a:r>
              <a:rPr lang="fr-FR" dirty="0" err="1" smtClean="0"/>
              <a:t>packet</a:t>
            </a:r>
            <a:r>
              <a:rPr lang="fr-FR" dirty="0" smtClean="0"/>
              <a:t> tracer</a:t>
            </a:r>
          </a:p>
          <a:p>
            <a:r>
              <a:rPr lang="fr-FR" dirty="0" smtClean="0"/>
              <a:t>Créer les routes statiques en IPv6 qui permettront à PC1, PC2 et PC3 de se pinger</a:t>
            </a:r>
          </a:p>
        </p:txBody>
      </p:sp>
      <p:pic>
        <p:nvPicPr>
          <p:cNvPr id="4" name="Image 3"/>
          <p:cNvPicPr>
            <a:picLocks noChangeAspect="1"/>
          </p:cNvPicPr>
          <p:nvPr/>
        </p:nvPicPr>
        <p:blipFill>
          <a:blip r:embed="rId2"/>
          <a:stretch>
            <a:fillRect/>
          </a:stretch>
        </p:blipFill>
        <p:spPr>
          <a:xfrm>
            <a:off x="5219700" y="2990850"/>
            <a:ext cx="6972300" cy="3867150"/>
          </a:xfrm>
          <a:prstGeom prst="rect">
            <a:avLst/>
          </a:prstGeom>
        </p:spPr>
      </p:pic>
    </p:spTree>
    <p:extLst>
      <p:ext uri="{BB962C8B-B14F-4D97-AF65-F5344CB8AC3E}">
        <p14:creationId xmlns:p14="http://schemas.microsoft.com/office/powerpoint/2010/main" val="190130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 4</a:t>
            </a:r>
            <a:endParaRPr lang="fr-FR" dirty="0"/>
          </a:p>
        </p:txBody>
      </p:sp>
      <p:sp>
        <p:nvSpPr>
          <p:cNvPr id="3" name="Espace réservé du contenu 2"/>
          <p:cNvSpPr>
            <a:spLocks noGrp="1"/>
          </p:cNvSpPr>
          <p:nvPr>
            <p:ph idx="1"/>
          </p:nvPr>
        </p:nvSpPr>
        <p:spPr/>
        <p:txBody>
          <a:bodyPr/>
          <a:lstStyle/>
          <a:p>
            <a:r>
              <a:rPr lang="fr-FR" dirty="0" smtClean="0"/>
              <a:t>Reprendre la topologie sur </a:t>
            </a:r>
            <a:r>
              <a:rPr lang="fr-FR" dirty="0" err="1" smtClean="0"/>
              <a:t>packet</a:t>
            </a:r>
            <a:r>
              <a:rPr lang="fr-FR" dirty="0" smtClean="0"/>
              <a:t> tracer</a:t>
            </a:r>
          </a:p>
          <a:p>
            <a:r>
              <a:rPr lang="fr-FR" dirty="0" smtClean="0"/>
              <a:t>Créer les routes </a:t>
            </a:r>
            <a:r>
              <a:rPr lang="fr-FR" smtClean="0"/>
              <a:t>par défaut en </a:t>
            </a:r>
            <a:r>
              <a:rPr lang="fr-FR" dirty="0" smtClean="0"/>
              <a:t>IPv6 qui permettront à PC1, PC2 et PC3 de se pinger</a:t>
            </a:r>
          </a:p>
        </p:txBody>
      </p:sp>
      <p:pic>
        <p:nvPicPr>
          <p:cNvPr id="4" name="Image 3"/>
          <p:cNvPicPr>
            <a:picLocks noChangeAspect="1"/>
          </p:cNvPicPr>
          <p:nvPr/>
        </p:nvPicPr>
        <p:blipFill>
          <a:blip r:embed="rId2"/>
          <a:stretch>
            <a:fillRect/>
          </a:stretch>
        </p:blipFill>
        <p:spPr>
          <a:xfrm>
            <a:off x="5219700" y="2990850"/>
            <a:ext cx="6972300" cy="3867150"/>
          </a:xfrm>
          <a:prstGeom prst="rect">
            <a:avLst/>
          </a:prstGeom>
        </p:spPr>
      </p:pic>
    </p:spTree>
    <p:extLst>
      <p:ext uri="{BB962C8B-B14F-4D97-AF65-F5344CB8AC3E}">
        <p14:creationId xmlns:p14="http://schemas.microsoft.com/office/powerpoint/2010/main" val="347232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Exercice 5</a:t>
            </a:r>
            <a:endParaRPr lang="fr-FR" dirty="0"/>
          </a:p>
        </p:txBody>
      </p:sp>
      <p:sp>
        <p:nvSpPr>
          <p:cNvPr id="3" name="Espace réservé du contenu 2"/>
          <p:cNvSpPr>
            <a:spLocks noGrp="1"/>
          </p:cNvSpPr>
          <p:nvPr>
            <p:ph idx="1"/>
          </p:nvPr>
        </p:nvSpPr>
        <p:spPr/>
        <p:txBody>
          <a:bodyPr/>
          <a:lstStyle/>
          <a:p>
            <a:r>
              <a:rPr lang="fr-FR" dirty="0" smtClean="0"/>
              <a:t>Reprendre la topologie sur </a:t>
            </a:r>
            <a:r>
              <a:rPr lang="fr-FR" dirty="0" err="1" smtClean="0"/>
              <a:t>packet</a:t>
            </a:r>
            <a:r>
              <a:rPr lang="fr-FR" dirty="0" smtClean="0"/>
              <a:t> tracer</a:t>
            </a:r>
          </a:p>
          <a:p>
            <a:r>
              <a:rPr lang="fr-FR" dirty="0" smtClean="0"/>
              <a:t>Créer les routes flottante qui permettront à PC1, PC2 et PC3 de se pinger</a:t>
            </a:r>
          </a:p>
        </p:txBody>
      </p:sp>
      <p:pic>
        <p:nvPicPr>
          <p:cNvPr id="5" name="Image 4"/>
          <p:cNvPicPr>
            <a:picLocks noChangeAspect="1"/>
          </p:cNvPicPr>
          <p:nvPr/>
        </p:nvPicPr>
        <p:blipFill>
          <a:blip r:embed="rId2"/>
          <a:stretch>
            <a:fillRect/>
          </a:stretch>
        </p:blipFill>
        <p:spPr>
          <a:xfrm>
            <a:off x="4248150" y="3143250"/>
            <a:ext cx="7943850" cy="3714750"/>
          </a:xfrm>
          <a:prstGeom prst="rect">
            <a:avLst/>
          </a:prstGeom>
        </p:spPr>
      </p:pic>
    </p:spTree>
    <p:extLst>
      <p:ext uri="{BB962C8B-B14F-4D97-AF65-F5344CB8AC3E}">
        <p14:creationId xmlns:p14="http://schemas.microsoft.com/office/powerpoint/2010/main" val="1649561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Qu’est ce que le routage ?</a:t>
            </a:r>
            <a:endParaRPr lang="fr-FR" dirty="0"/>
          </a:p>
        </p:txBody>
      </p:sp>
      <p:sp>
        <p:nvSpPr>
          <p:cNvPr id="3" name="Espace réservé du contenu 2">
            <a:extLst>
              <a:ext uri="{FF2B5EF4-FFF2-40B4-BE49-F238E27FC236}">
                <a16:creationId xmlns="" xmlns:a16="http://schemas.microsoft.com/office/drawing/2014/main" id="{1FD7D528-612A-4DCF-90D8-DC1EFEC9E61F}"/>
              </a:ext>
            </a:extLst>
          </p:cNvPr>
          <p:cNvSpPr>
            <a:spLocks noGrp="1"/>
          </p:cNvSpPr>
          <p:nvPr>
            <p:ph idx="1"/>
          </p:nvPr>
        </p:nvSpPr>
        <p:spPr/>
        <p:txBody>
          <a:bodyPr>
            <a:normAutofit/>
          </a:bodyPr>
          <a:lstStyle/>
          <a:p>
            <a:r>
              <a:rPr lang="fr-FR" dirty="0"/>
              <a:t>le routage fait passer les informations de la source à la destination dans le cadre d’un </a:t>
            </a:r>
            <a:r>
              <a:rPr lang="fr-FR" dirty="0" err="1"/>
              <a:t>interréseau</a:t>
            </a:r>
            <a:r>
              <a:rPr lang="fr-FR" dirty="0"/>
              <a:t>. Les routeurs sont les périphériques qui assurent le transfert de paquets d’un réseau vers le réseau suivant</a:t>
            </a:r>
            <a:r>
              <a:rPr lang="fr-FR" dirty="0" smtClean="0"/>
              <a:t>.</a:t>
            </a:r>
          </a:p>
          <a:p>
            <a:r>
              <a:rPr lang="fr-FR" dirty="0"/>
              <a:t>Les routeurs obtiennent des informations sur les réseaux distants, soit dynamiquement, en utilisant des protocoles de routage, soit manuellement, en utilisant des routes statiques. Dans de nombreux cas, les routeurs utilisent une combinaison de protocoles de routage dynamique et de routes statiques. Ce chapitre porte sur le routage statique.</a:t>
            </a:r>
          </a:p>
          <a:p>
            <a:r>
              <a:rPr lang="fr-FR" dirty="0"/>
              <a:t>Les routes statiques sont très courantes et ne nécessitent pas le même niveau de traitement et de charge que les protocoles de routage dynamique.</a:t>
            </a:r>
          </a:p>
          <a:p>
            <a:endParaRPr lang="fr-FR" dirty="0"/>
          </a:p>
        </p:txBody>
      </p:sp>
    </p:spTree>
    <p:extLst>
      <p:ext uri="{BB962C8B-B14F-4D97-AF65-F5344CB8AC3E}">
        <p14:creationId xmlns:p14="http://schemas.microsoft.com/office/powerpoint/2010/main" val="11311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err="1" smtClean="0"/>
              <a:t>Troubleshoot</a:t>
            </a:r>
            <a:endParaRPr lang="fr-FR" dirty="0"/>
          </a:p>
        </p:txBody>
      </p:sp>
      <p:sp>
        <p:nvSpPr>
          <p:cNvPr id="3" name="Espace réservé du contenu 2"/>
          <p:cNvSpPr>
            <a:spLocks noGrp="1"/>
          </p:cNvSpPr>
          <p:nvPr>
            <p:ph idx="1"/>
          </p:nvPr>
        </p:nvSpPr>
        <p:spPr/>
        <p:txBody>
          <a:bodyPr/>
          <a:lstStyle/>
          <a:p>
            <a:r>
              <a:rPr lang="fr-FR" dirty="0" smtClean="0"/>
              <a:t>Utilisez les commandes</a:t>
            </a:r>
          </a:p>
          <a:p>
            <a:r>
              <a:rPr lang="fr-FR" dirty="0" smtClean="0"/>
              <a:t>PING</a:t>
            </a:r>
          </a:p>
          <a:p>
            <a:r>
              <a:rPr lang="fr-FR" dirty="0" smtClean="0"/>
              <a:t>TRACEROUTE</a:t>
            </a:r>
          </a:p>
          <a:p>
            <a:r>
              <a:rPr lang="fr-FR" dirty="0" smtClean="0"/>
              <a:t>Show </a:t>
            </a:r>
            <a:r>
              <a:rPr lang="fr-FR" dirty="0" err="1" smtClean="0"/>
              <a:t>ip</a:t>
            </a:r>
            <a:r>
              <a:rPr lang="fr-FR" dirty="0" smtClean="0"/>
              <a:t> route</a:t>
            </a:r>
          </a:p>
          <a:p>
            <a:r>
              <a:rPr lang="fr-FR" dirty="0" smtClean="0"/>
              <a:t>Show </a:t>
            </a:r>
            <a:r>
              <a:rPr lang="fr-FR" dirty="0" err="1" smtClean="0"/>
              <a:t>ip</a:t>
            </a:r>
            <a:r>
              <a:rPr lang="fr-FR" dirty="0" smtClean="0"/>
              <a:t> interface </a:t>
            </a:r>
            <a:r>
              <a:rPr lang="fr-FR" dirty="0" err="1" smtClean="0"/>
              <a:t>brief</a:t>
            </a:r>
            <a:endParaRPr lang="fr-FR" dirty="0" smtClean="0"/>
          </a:p>
          <a:p>
            <a:r>
              <a:rPr lang="fr-FR" dirty="0" smtClean="0"/>
              <a:t>Show </a:t>
            </a:r>
            <a:r>
              <a:rPr lang="fr-FR" dirty="0" err="1" smtClean="0"/>
              <a:t>cdp</a:t>
            </a:r>
            <a:r>
              <a:rPr lang="fr-FR" dirty="0" smtClean="0"/>
              <a:t> </a:t>
            </a:r>
            <a:r>
              <a:rPr lang="fr-FR" dirty="0" err="1" smtClean="0"/>
              <a:t>neighbors</a:t>
            </a:r>
            <a:r>
              <a:rPr lang="fr-FR" dirty="0" smtClean="0"/>
              <a:t> </a:t>
            </a:r>
            <a:r>
              <a:rPr lang="fr-FR" dirty="0" err="1" smtClean="0"/>
              <a:t>detail</a:t>
            </a:r>
            <a:endParaRPr lang="fr-FR" dirty="0" smtClean="0"/>
          </a:p>
        </p:txBody>
      </p:sp>
    </p:spTree>
    <p:extLst>
      <p:ext uri="{BB962C8B-B14F-4D97-AF65-F5344CB8AC3E}">
        <p14:creationId xmlns:p14="http://schemas.microsoft.com/office/powerpoint/2010/main" val="1823012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Qu’est ce que le routage ?</a:t>
            </a:r>
            <a:endParaRPr lang="fr-FR" dirty="0"/>
          </a:p>
        </p:txBody>
      </p:sp>
      <p:sp>
        <p:nvSpPr>
          <p:cNvPr id="3" name="Espace réservé du contenu 2">
            <a:extLst>
              <a:ext uri="{FF2B5EF4-FFF2-40B4-BE49-F238E27FC236}">
                <a16:creationId xmlns="" xmlns:a16="http://schemas.microsoft.com/office/drawing/2014/main" id="{1FD7D528-612A-4DCF-90D8-DC1EFEC9E61F}"/>
              </a:ext>
            </a:extLst>
          </p:cNvPr>
          <p:cNvSpPr>
            <a:spLocks noGrp="1"/>
          </p:cNvSpPr>
          <p:nvPr>
            <p:ph idx="1"/>
          </p:nvPr>
        </p:nvSpPr>
        <p:spPr/>
        <p:txBody>
          <a:bodyPr>
            <a:normAutofit/>
          </a:bodyPr>
          <a:lstStyle/>
          <a:p>
            <a:pPr marL="0" indent="0">
              <a:buNone/>
            </a:pPr>
            <a:r>
              <a:rPr lang="fr-FR" dirty="0"/>
              <a:t>Un routeur peut apprendre des réseaux distants de deux manières différentes :</a:t>
            </a:r>
          </a:p>
          <a:p>
            <a:r>
              <a:rPr lang="fr-FR" b="1" dirty="0"/>
              <a:t>Manuellement</a:t>
            </a:r>
            <a:r>
              <a:rPr lang="fr-FR" dirty="0"/>
              <a:t> : les réseaux distants sont saisis manuellement dans la table de route à l'aide de routes statiques.</a:t>
            </a:r>
          </a:p>
          <a:p>
            <a:r>
              <a:rPr lang="fr-FR" b="1" dirty="0"/>
              <a:t>Dynamiquement</a:t>
            </a:r>
            <a:r>
              <a:rPr lang="fr-FR" dirty="0"/>
              <a:t> : les routes distantes sont automatiquement acquises via un protocole de routage dynamique. </a:t>
            </a:r>
          </a:p>
          <a:p>
            <a:endParaRPr lang="fr-FR" dirty="0"/>
          </a:p>
        </p:txBody>
      </p:sp>
    </p:spTree>
    <p:extLst>
      <p:ext uri="{BB962C8B-B14F-4D97-AF65-F5344CB8AC3E}">
        <p14:creationId xmlns:p14="http://schemas.microsoft.com/office/powerpoint/2010/main" val="4285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Le routage statique</a:t>
            </a:r>
            <a:endParaRPr lang="fr-FR" dirty="0"/>
          </a:p>
        </p:txBody>
      </p:sp>
      <p:sp>
        <p:nvSpPr>
          <p:cNvPr id="3" name="Espace réservé du contenu 2">
            <a:extLst>
              <a:ext uri="{FF2B5EF4-FFF2-40B4-BE49-F238E27FC236}">
                <a16:creationId xmlns="" xmlns:a16="http://schemas.microsoft.com/office/drawing/2014/main" id="{1FD7D528-612A-4DCF-90D8-DC1EFEC9E61F}"/>
              </a:ext>
            </a:extLst>
          </p:cNvPr>
          <p:cNvSpPr>
            <a:spLocks noGrp="1"/>
          </p:cNvSpPr>
          <p:nvPr>
            <p:ph idx="1"/>
          </p:nvPr>
        </p:nvSpPr>
        <p:spPr>
          <a:xfrm>
            <a:off x="677334" y="2160589"/>
            <a:ext cx="4985529" cy="3880773"/>
          </a:xfrm>
        </p:spPr>
        <p:txBody>
          <a:bodyPr>
            <a:normAutofit/>
          </a:bodyPr>
          <a:lstStyle/>
          <a:p>
            <a:pPr marL="0" indent="0">
              <a:buNone/>
            </a:pPr>
            <a:r>
              <a:rPr lang="fr-FR" b="1" dirty="0" smtClean="0"/>
              <a:t>Avantage</a:t>
            </a:r>
          </a:p>
          <a:p>
            <a:r>
              <a:rPr lang="fr-FR" dirty="0" smtClean="0"/>
              <a:t>Les </a:t>
            </a:r>
            <a:r>
              <a:rPr lang="fr-FR" dirty="0"/>
              <a:t>routes statiques ne sont pas annoncées sur le réseau, pour une meilleure sécurité. </a:t>
            </a:r>
          </a:p>
          <a:p>
            <a:r>
              <a:rPr lang="fr-FR" dirty="0" smtClean="0"/>
              <a:t>Utilisent </a:t>
            </a:r>
            <a:r>
              <a:rPr lang="fr-FR" dirty="0"/>
              <a:t>moins de bande passante que </a:t>
            </a:r>
            <a:r>
              <a:rPr lang="fr-FR" dirty="0" smtClean="0"/>
              <a:t>le routage </a:t>
            </a:r>
            <a:r>
              <a:rPr lang="fr-FR" dirty="0"/>
              <a:t>dynamique, aucun cycle de processeur n'est utilisé pour calculer et communiquer des routes. </a:t>
            </a:r>
          </a:p>
          <a:p>
            <a:r>
              <a:rPr lang="fr-FR" dirty="0"/>
              <a:t>Le chemin </a:t>
            </a:r>
            <a:r>
              <a:rPr lang="fr-FR" dirty="0" smtClean="0"/>
              <a:t>utilisé </a:t>
            </a:r>
            <a:r>
              <a:rPr lang="fr-FR" dirty="0"/>
              <a:t>pour envoyer des données est connu.</a:t>
            </a:r>
          </a:p>
          <a:p>
            <a:endParaRPr lang="fr-FR" dirty="0"/>
          </a:p>
          <a:p>
            <a:pPr marL="0" indent="0">
              <a:buNone/>
            </a:pPr>
            <a:endParaRPr lang="fr-FR" dirty="0"/>
          </a:p>
        </p:txBody>
      </p:sp>
      <p:sp>
        <p:nvSpPr>
          <p:cNvPr id="4" name="ZoneTexte 3"/>
          <p:cNvSpPr txBox="1"/>
          <p:nvPr/>
        </p:nvSpPr>
        <p:spPr>
          <a:xfrm>
            <a:off x="6224337" y="2168227"/>
            <a:ext cx="5678905" cy="3780522"/>
          </a:xfrm>
          <a:prstGeom prst="rect">
            <a:avLst/>
          </a:prstGeom>
          <a:noFill/>
        </p:spPr>
        <p:txBody>
          <a:bodyPr wrap="square" rtlCol="0">
            <a:spAutoFit/>
          </a:bodyPr>
          <a:lstStyle/>
          <a:p>
            <a:r>
              <a:rPr lang="fr-FR" b="1" dirty="0"/>
              <a:t>I</a:t>
            </a:r>
            <a:r>
              <a:rPr lang="fr-FR" b="1" dirty="0" smtClean="0"/>
              <a:t>nconvénients </a:t>
            </a:r>
            <a:endParaRPr lang="fr-FR" b="1" dirty="0"/>
          </a:p>
          <a:p>
            <a:pPr marL="342900" indent="-342900">
              <a:spcBef>
                <a:spcPts val="1000"/>
              </a:spcBef>
              <a:buClr>
                <a:schemeClr val="accent1"/>
              </a:buClr>
              <a:buSzPct val="80000"/>
              <a:buFont typeface="Wingdings 3" charset="2"/>
              <a:buChar char=""/>
            </a:pPr>
            <a:r>
              <a:rPr lang="fr-FR" dirty="0">
                <a:solidFill>
                  <a:schemeClr val="tx1">
                    <a:lumMod val="75000"/>
                    <a:lumOff val="25000"/>
                  </a:schemeClr>
                </a:solidFill>
              </a:rPr>
              <a:t>La configuration initiale et la maintenance prennent du temps.</a:t>
            </a:r>
          </a:p>
          <a:p>
            <a:pPr marL="342900" indent="-342900">
              <a:spcBef>
                <a:spcPts val="1000"/>
              </a:spcBef>
              <a:buClr>
                <a:schemeClr val="accent1"/>
              </a:buClr>
              <a:buSzPct val="80000"/>
              <a:buFont typeface="Wingdings 3" charset="2"/>
              <a:buChar char=""/>
            </a:pPr>
            <a:r>
              <a:rPr lang="fr-FR" dirty="0" smtClean="0">
                <a:solidFill>
                  <a:schemeClr val="tx1">
                    <a:lumMod val="75000"/>
                    <a:lumOff val="25000"/>
                  </a:schemeClr>
                </a:solidFill>
              </a:rPr>
              <a:t>Risques </a:t>
            </a:r>
            <a:r>
              <a:rPr lang="fr-FR" dirty="0">
                <a:solidFill>
                  <a:schemeClr val="tx1">
                    <a:lumMod val="75000"/>
                    <a:lumOff val="25000"/>
                  </a:schemeClr>
                </a:solidFill>
              </a:rPr>
              <a:t>d’erreurs, tout particulièrement dans les grands réseaux </a:t>
            </a:r>
          </a:p>
          <a:p>
            <a:pPr marL="342900" indent="-342900">
              <a:spcBef>
                <a:spcPts val="1000"/>
              </a:spcBef>
              <a:buClr>
                <a:schemeClr val="accent1"/>
              </a:buClr>
              <a:buSzPct val="80000"/>
              <a:buFont typeface="Wingdings 3" charset="2"/>
              <a:buChar char=""/>
            </a:pPr>
            <a:r>
              <a:rPr lang="fr-FR" dirty="0">
                <a:solidFill>
                  <a:schemeClr val="tx1">
                    <a:lumMod val="75000"/>
                    <a:lumOff val="25000"/>
                  </a:schemeClr>
                </a:solidFill>
              </a:rPr>
              <a:t>l’intervention de l’administrateur est requise pour assurer la mise à jour des informations relatives aux routes </a:t>
            </a:r>
          </a:p>
          <a:p>
            <a:pPr marL="342900" indent="-342900">
              <a:spcBef>
                <a:spcPts val="1000"/>
              </a:spcBef>
              <a:buClr>
                <a:schemeClr val="accent1"/>
              </a:buClr>
              <a:buSzPct val="80000"/>
              <a:buFont typeface="Wingdings 3" charset="2"/>
              <a:buChar char=""/>
            </a:pPr>
            <a:r>
              <a:rPr lang="fr-FR" dirty="0" smtClean="0">
                <a:solidFill>
                  <a:schemeClr val="tx1">
                    <a:lumMod val="75000"/>
                    <a:lumOff val="25000"/>
                  </a:schemeClr>
                </a:solidFill>
              </a:rPr>
              <a:t>Non évolutive et maintenance fastidieuse </a:t>
            </a:r>
            <a:endParaRPr lang="fr-FR"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fr-FR" dirty="0" smtClean="0">
                <a:solidFill>
                  <a:schemeClr val="tx1">
                    <a:lumMod val="75000"/>
                    <a:lumOff val="25000"/>
                  </a:schemeClr>
                </a:solidFill>
              </a:rPr>
              <a:t>Exige </a:t>
            </a:r>
            <a:r>
              <a:rPr lang="fr-FR" dirty="0">
                <a:solidFill>
                  <a:schemeClr val="tx1">
                    <a:lumMod val="75000"/>
                    <a:lumOff val="25000"/>
                  </a:schemeClr>
                </a:solidFill>
              </a:rPr>
              <a:t>une connaissance complète de l’ensemble du réseau pour une implémentation correcte.</a:t>
            </a:r>
          </a:p>
        </p:txBody>
      </p:sp>
    </p:spTree>
    <p:extLst>
      <p:ext uri="{BB962C8B-B14F-4D97-AF65-F5344CB8AC3E}">
        <p14:creationId xmlns:p14="http://schemas.microsoft.com/office/powerpoint/2010/main" val="2155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a:t>Le routage statique</a:t>
            </a:r>
          </a:p>
        </p:txBody>
      </p:sp>
      <p:pic>
        <p:nvPicPr>
          <p:cNvPr id="4" name="Espace réservé du contenu 3"/>
          <p:cNvPicPr>
            <a:picLocks noGrp="1" noChangeAspect="1"/>
          </p:cNvPicPr>
          <p:nvPr>
            <p:ph idx="1"/>
          </p:nvPr>
        </p:nvPicPr>
        <p:blipFill>
          <a:blip r:embed="rId2"/>
          <a:stretch>
            <a:fillRect/>
          </a:stretch>
        </p:blipFill>
        <p:spPr>
          <a:xfrm>
            <a:off x="1537493" y="2085474"/>
            <a:ext cx="9036335" cy="3254082"/>
          </a:xfrm>
          <a:prstGeom prst="rect">
            <a:avLst/>
          </a:prstGeom>
        </p:spPr>
      </p:pic>
    </p:spTree>
    <p:extLst>
      <p:ext uri="{BB962C8B-B14F-4D97-AF65-F5344CB8AC3E}">
        <p14:creationId xmlns:p14="http://schemas.microsoft.com/office/powerpoint/2010/main" val="352927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a:t>Le routage statique</a:t>
            </a:r>
          </a:p>
        </p:txBody>
      </p:sp>
      <p:sp>
        <p:nvSpPr>
          <p:cNvPr id="3" name="Espace réservé du contenu 2"/>
          <p:cNvSpPr>
            <a:spLocks noGrp="1"/>
          </p:cNvSpPr>
          <p:nvPr>
            <p:ph idx="1"/>
          </p:nvPr>
        </p:nvSpPr>
        <p:spPr/>
        <p:txBody>
          <a:bodyPr/>
          <a:lstStyle/>
          <a:p>
            <a:pPr marL="0" indent="0">
              <a:buNone/>
            </a:pPr>
            <a:r>
              <a:rPr lang="fr-FR" dirty="0"/>
              <a:t>Le routage statique a trois fonctions principales : </a:t>
            </a:r>
          </a:p>
          <a:p>
            <a:r>
              <a:rPr lang="fr-FR" dirty="0"/>
              <a:t>Faciliter la maintenance des tables de routage </a:t>
            </a:r>
          </a:p>
          <a:p>
            <a:r>
              <a:rPr lang="fr-FR" dirty="0"/>
              <a:t>Il assure le routage entre les réseaux </a:t>
            </a:r>
            <a:r>
              <a:rPr lang="fr-FR" dirty="0" smtClean="0"/>
              <a:t>d'extrémité (accessible </a:t>
            </a:r>
            <a:r>
              <a:rPr lang="fr-FR" dirty="0"/>
              <a:t>par une seule </a:t>
            </a:r>
            <a:r>
              <a:rPr lang="fr-FR" dirty="0" smtClean="0"/>
              <a:t>route) </a:t>
            </a:r>
            <a:endParaRPr lang="fr-FR" dirty="0"/>
          </a:p>
          <a:p>
            <a:r>
              <a:rPr lang="fr-FR" dirty="0" smtClean="0"/>
              <a:t>La route par défaut est utilisé pour transférer le trafic aux destinataires inconnus. </a:t>
            </a:r>
            <a:endParaRPr lang="fr-FR" dirty="0"/>
          </a:p>
        </p:txBody>
      </p:sp>
    </p:spTree>
    <p:extLst>
      <p:ext uri="{BB962C8B-B14F-4D97-AF65-F5344CB8AC3E}">
        <p14:creationId xmlns:p14="http://schemas.microsoft.com/office/powerpoint/2010/main" val="2518499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routage statique Standard</a:t>
            </a:r>
            <a:endParaRPr lang="fr-FR" dirty="0"/>
          </a:p>
        </p:txBody>
      </p:sp>
      <p:pic>
        <p:nvPicPr>
          <p:cNvPr id="4" name="Espace réservé du contenu 3"/>
          <p:cNvPicPr>
            <a:picLocks noGrp="1" noChangeAspect="1"/>
          </p:cNvPicPr>
          <p:nvPr>
            <p:ph idx="1"/>
          </p:nvPr>
        </p:nvPicPr>
        <p:blipFill>
          <a:blip r:embed="rId2"/>
          <a:stretch>
            <a:fillRect/>
          </a:stretch>
        </p:blipFill>
        <p:spPr>
          <a:xfrm>
            <a:off x="2276341" y="1287380"/>
            <a:ext cx="6614052" cy="4754646"/>
          </a:xfrm>
          <a:prstGeom prst="rect">
            <a:avLst/>
          </a:prstGeom>
        </p:spPr>
      </p:pic>
    </p:spTree>
    <p:extLst>
      <p:ext uri="{BB962C8B-B14F-4D97-AF65-F5344CB8AC3E}">
        <p14:creationId xmlns:p14="http://schemas.microsoft.com/office/powerpoint/2010/main" val="4037176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routage statique par défaut</a:t>
            </a:r>
            <a:endParaRPr lang="fr-FR" dirty="0"/>
          </a:p>
        </p:txBody>
      </p:sp>
      <p:pic>
        <p:nvPicPr>
          <p:cNvPr id="6" name="Espace réservé du contenu 5"/>
          <p:cNvPicPr>
            <a:picLocks noGrp="1" noChangeAspect="1"/>
          </p:cNvPicPr>
          <p:nvPr>
            <p:ph idx="1"/>
          </p:nvPr>
        </p:nvPicPr>
        <p:blipFill>
          <a:blip r:embed="rId2"/>
          <a:stretch>
            <a:fillRect/>
          </a:stretch>
        </p:blipFill>
        <p:spPr>
          <a:xfrm>
            <a:off x="2534679" y="1227222"/>
            <a:ext cx="6056813" cy="4814804"/>
          </a:xfrm>
          <a:prstGeom prst="rect">
            <a:avLst/>
          </a:prstGeom>
        </p:spPr>
      </p:pic>
    </p:spTree>
    <p:extLst>
      <p:ext uri="{BB962C8B-B14F-4D97-AF65-F5344CB8AC3E}">
        <p14:creationId xmlns:p14="http://schemas.microsoft.com/office/powerpoint/2010/main" val="902594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0EC4A1-D1A9-4777-A9AB-6ED798652C70}"/>
              </a:ext>
            </a:extLst>
          </p:cNvPr>
          <p:cNvSpPr>
            <a:spLocks noGrp="1"/>
          </p:cNvSpPr>
          <p:nvPr>
            <p:ph type="title"/>
          </p:nvPr>
        </p:nvSpPr>
        <p:spPr/>
        <p:txBody>
          <a:bodyPr/>
          <a:lstStyle/>
          <a:p>
            <a:r>
              <a:rPr lang="fr-FR" dirty="0" smtClean="0"/>
              <a:t>routage statique Sur-réseaux (</a:t>
            </a:r>
            <a:r>
              <a:rPr lang="fr-FR" dirty="0" err="1" smtClean="0"/>
              <a:t>supernet</a:t>
            </a:r>
            <a:r>
              <a:rPr lang="fr-FR" dirty="0" smtClean="0"/>
              <a:t>)</a:t>
            </a:r>
            <a:endParaRPr lang="fr-FR" dirty="0"/>
          </a:p>
        </p:txBody>
      </p:sp>
      <p:pic>
        <p:nvPicPr>
          <p:cNvPr id="4" name="Espace réservé du contenu 3"/>
          <p:cNvPicPr>
            <a:picLocks noGrp="1" noChangeAspect="1"/>
          </p:cNvPicPr>
          <p:nvPr>
            <p:ph idx="1"/>
          </p:nvPr>
        </p:nvPicPr>
        <p:blipFill>
          <a:blip r:embed="rId2"/>
          <a:stretch>
            <a:fillRect/>
          </a:stretch>
        </p:blipFill>
        <p:spPr>
          <a:xfrm>
            <a:off x="1914766" y="1347538"/>
            <a:ext cx="7404995" cy="4694488"/>
          </a:xfrm>
          <a:prstGeom prst="rect">
            <a:avLst/>
          </a:prstGeom>
        </p:spPr>
      </p:pic>
    </p:spTree>
    <p:extLst>
      <p:ext uri="{BB962C8B-B14F-4D97-AF65-F5344CB8AC3E}">
        <p14:creationId xmlns:p14="http://schemas.microsoft.com/office/powerpoint/2010/main" val="303514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90D49027A3CF4AB145955DEF9CB422" ma:contentTypeVersion="2" ma:contentTypeDescription="Crée un document." ma:contentTypeScope="" ma:versionID="dc6a6120b0144bafc69d59e32ef81989">
  <xsd:schema xmlns:xsd="http://www.w3.org/2001/XMLSchema" xmlns:xs="http://www.w3.org/2001/XMLSchema" xmlns:p="http://schemas.microsoft.com/office/2006/metadata/properties" xmlns:ns2="5095dffe-2546-4e23-8238-f81884134667" targetNamespace="http://schemas.microsoft.com/office/2006/metadata/properties" ma:root="true" ma:fieldsID="1c2bce5e4d10275e25c88fb5139bac39" ns2:_="">
    <xsd:import namespace="5095dffe-2546-4e23-8238-f818841346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dffe-2546-4e23-8238-f818841346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4A4E9-E16C-4FCA-8C66-2AC7DB04F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5dffe-2546-4e23-8238-f81884134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DF05E0-397A-4AB7-9C16-18D33B5223B7}">
  <ds:schemaRefs>
    <ds:schemaRef ds:uri="http://schemas.microsoft.com/sharepoint/v3/contenttype/forms"/>
  </ds:schemaRefs>
</ds:datastoreItem>
</file>

<file path=customXml/itemProps3.xml><?xml version="1.0" encoding="utf-8"?>
<ds:datastoreItem xmlns:ds="http://schemas.openxmlformats.org/officeDocument/2006/customXml" ds:itemID="{B67EE5D0-71B3-40BF-A41A-F5F3F8E9E3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924</TotalTime>
  <Words>516</Words>
  <Application>Microsoft Office PowerPoint</Application>
  <PresentationFormat>Grand écran</PresentationFormat>
  <Paragraphs>70</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Trebuchet MS</vt:lpstr>
      <vt:lpstr>Wingdings 3</vt:lpstr>
      <vt:lpstr>Facette</vt:lpstr>
      <vt:lpstr>Chapitre 2  Routage Statique</vt:lpstr>
      <vt:lpstr>Qu’est ce que le routage ?</vt:lpstr>
      <vt:lpstr>Qu’est ce que le routage ?</vt:lpstr>
      <vt:lpstr>Le routage statique</vt:lpstr>
      <vt:lpstr>Le routage statique</vt:lpstr>
      <vt:lpstr>Le routage statique</vt:lpstr>
      <vt:lpstr>routage statique Standard</vt:lpstr>
      <vt:lpstr>routage statique par défaut</vt:lpstr>
      <vt:lpstr>routage statique Sur-réseaux (supernet)</vt:lpstr>
      <vt:lpstr>route statique flottante</vt:lpstr>
      <vt:lpstr>routage statique configuration</vt:lpstr>
      <vt:lpstr>routage statique configuration</vt:lpstr>
      <vt:lpstr>Exercice</vt:lpstr>
      <vt:lpstr>Route statique par défaut</vt:lpstr>
      <vt:lpstr>Exercice 2</vt:lpstr>
      <vt:lpstr>Exercice 2</vt:lpstr>
      <vt:lpstr>Exercice 3 </vt:lpstr>
      <vt:lpstr>Exercice 4</vt:lpstr>
      <vt:lpstr>Exercice 5</vt:lpstr>
      <vt:lpstr>Troubleshoot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B1 Informatique Gestion de projet Règles</dc:title>
  <dc:creator>Emmanuel CHAUVET</dc:creator>
  <cp:lastModifiedBy>Ghost</cp:lastModifiedBy>
  <cp:revision>86</cp:revision>
  <dcterms:created xsi:type="dcterms:W3CDTF">2018-09-19T09:54:36Z</dcterms:created>
  <dcterms:modified xsi:type="dcterms:W3CDTF">2019-10-14T06:01:02Z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0x0101004690D49027A3CF4AB145955DEF9CB422</vt:lpwstr>
  </property>
</Properties>
</file>