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8"/>
  </p:notesMasterIdLst>
  <p:sldIdLst>
    <p:sldId id="261" r:id="rId3"/>
    <p:sldId id="262" r:id="rId4"/>
    <p:sldId id="263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6" r:id="rId16"/>
    <p:sldId id="27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en GAUTIER" initials="VG" lastIdx="2" clrIdx="0">
    <p:extLst>
      <p:ext uri="{19B8F6BF-5375-455C-9EA6-DF929625EA0E}">
        <p15:presenceInfo xmlns:p15="http://schemas.microsoft.com/office/powerpoint/2012/main" userId="Vivien GAUT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1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3331-2198-4F81-898C-D662163EB1C7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61756-02DF-48B7-BEF9-F22D531F6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4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 et L sont automatiquement créées</a:t>
            </a:r>
            <a:r>
              <a:rPr lang="fr-FR" baseline="0" dirty="0" smtClean="0"/>
              <a:t> chaque fois qu’une interface est configurée avec une adresse IP et est activée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929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0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977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94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10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58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 et L sont automatiquement créées</a:t>
            </a:r>
            <a:r>
              <a:rPr lang="fr-FR" baseline="0" dirty="0" smtClean="0"/>
              <a:t> chaque fois qu’une interface est configurée avec une adresse IP et </a:t>
            </a:r>
            <a:r>
              <a:rPr lang="fr-FR" baseline="0" smtClean="0"/>
              <a:t>est activée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5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21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51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34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Une route de réseau</a:t>
            </a:r>
            <a:r>
              <a:rPr lang="fr-FR" dirty="0" smtClean="0"/>
              <a:t> : une route de réseau est une route dotée d'un masque de sous-réseau égal à celui du masque par classe. </a:t>
            </a:r>
          </a:p>
          <a:p>
            <a:r>
              <a:rPr lang="fr-FR" b="1" dirty="0" smtClean="0"/>
              <a:t>Une route de super-réseau </a:t>
            </a:r>
            <a:r>
              <a:rPr lang="fr-FR" dirty="0" smtClean="0"/>
              <a:t>: une route de super-réseau est une adresse réseau avec un masque inférieur au masque par classe, par exemple une adresse récapitulative. </a:t>
            </a:r>
          </a:p>
          <a:p>
            <a:r>
              <a:rPr lang="fr-FR" b="1" dirty="0" smtClean="0"/>
              <a:t>Une route par défaut</a:t>
            </a:r>
            <a:r>
              <a:rPr lang="fr-FR" dirty="0" smtClean="0"/>
              <a:t> : une route par défaut est une route statique avec l'adresse 0.0.0.0/0.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78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0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52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65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44B94.48CC526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44B94.48CC526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:a16="http://schemas.microsoft.com/office/drawing/2014/main" xmlns="" id="{3359C281-016F-42E5-A960-AD80C91146B3}"/>
              </a:ext>
            </a:extLst>
          </p:cNvPr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11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A5300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73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0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03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1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5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:a16="http://schemas.microsoft.com/office/drawing/2014/main" xmlns="" id="{3359C281-016F-42E5-A960-AD80C91146B3}"/>
              </a:ext>
            </a:extLst>
          </p:cNvPr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036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2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81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51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86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26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67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88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39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A5300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55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1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89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30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91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33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1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2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2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3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4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9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cid:image001.png@01D44B94.48CC5260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cid:image001.png@01D44B94.48CC5260" TargetMode="Externa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457200"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A5DCF625-5C6E-4EA7-8314-2CF2679A7593}" type="slidenum">
              <a:rPr lang="fr-FR" smtClean="0">
                <a:solidFill>
                  <a:srgbClr val="A5300F"/>
                </a:solidFill>
              </a:rPr>
              <a:pPr defTabSz="457200"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:a16="http://schemas.microsoft.com/office/drawing/2014/main" xmlns="" id="{D53DF9AC-0FCC-41DA-8AFC-E0B670C9B1EA}"/>
              </a:ext>
            </a:extLst>
          </p:cNvPr>
          <p:cNvPicPr/>
          <p:nvPr userDrawn="1"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12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457200"/>
              <a:t>01/10/2019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A5DCF625-5C6E-4EA7-8314-2CF2679A7593}" type="slidenum">
              <a:rPr lang="fr-FR" smtClean="0">
                <a:solidFill>
                  <a:srgbClr val="A5300F"/>
                </a:solidFill>
              </a:rPr>
              <a:pPr defTabSz="457200"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:a16="http://schemas.microsoft.com/office/drawing/2014/main" xmlns="" id="{D53DF9AC-0FCC-41DA-8AFC-E0B670C9B1EA}"/>
              </a:ext>
            </a:extLst>
          </p:cNvPr>
          <p:cNvPicPr/>
          <p:nvPr userDrawn="1"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0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957FABA-AC4D-46DB-B26C-5BCC8A8EC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Chapitre 3</a:t>
            </a:r>
            <a:br>
              <a:rPr lang="fr-FR" dirty="0" smtClean="0"/>
            </a:br>
            <a:r>
              <a:rPr lang="fr-FR" dirty="0" smtClean="0"/>
              <a:t>Principe de routage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456DBB39-A277-4882-91F3-F0A3C5447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Vivien GAUTIER</a:t>
            </a:r>
            <a:endParaRPr lang="fr-FR" dirty="0"/>
          </a:p>
          <a:p>
            <a:r>
              <a:rPr lang="fr-FR" dirty="0" smtClean="0"/>
              <a:t>Vivien.gautier13@ynov.com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4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Différent types de routes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1335" y="2082775"/>
            <a:ext cx="9154683" cy="43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Différent types de 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9243414" cy="3880773"/>
          </a:xfrm>
        </p:spPr>
        <p:txBody>
          <a:bodyPr/>
          <a:lstStyle/>
          <a:p>
            <a:r>
              <a:rPr lang="fr-FR" dirty="0"/>
              <a:t>Route </a:t>
            </a:r>
            <a:r>
              <a:rPr lang="fr-FR" dirty="0" smtClean="0"/>
              <a:t>enfant de niveau 2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Sous-réseau d’une adresse réseau par classe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25" y="2953825"/>
            <a:ext cx="8232827" cy="38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Différent types de routes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348" y="1796762"/>
            <a:ext cx="6236167" cy="50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Processus de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1/ Recherche si la meilleur route est une route de </a:t>
            </a:r>
            <a:r>
              <a:rPr lang="fr-FR" dirty="0" err="1" smtClean="0"/>
              <a:t>niv</a:t>
            </a:r>
            <a:r>
              <a:rPr lang="fr-FR" dirty="0" smtClean="0"/>
              <a:t>. 1</a:t>
            </a:r>
          </a:p>
          <a:p>
            <a:r>
              <a:rPr lang="fr-FR" dirty="0" smtClean="0"/>
              <a:t>2/ Il regarde dans les routes Parents une correspondance et transmet à la route enfant</a:t>
            </a:r>
          </a:p>
          <a:p>
            <a:r>
              <a:rPr lang="fr-FR" dirty="0" smtClean="0"/>
              <a:t>3/ Recherche d’un super-réseau correspondant et transfert à l’</a:t>
            </a:r>
            <a:r>
              <a:rPr lang="fr-FR" dirty="0" err="1" smtClean="0"/>
              <a:t>écheant</a:t>
            </a:r>
            <a:r>
              <a:rPr lang="fr-FR" dirty="0" smtClean="0"/>
              <a:t> à la route par défaut</a:t>
            </a:r>
          </a:p>
          <a:p>
            <a:r>
              <a:rPr lang="fr-FR" dirty="0" smtClean="0"/>
              <a:t>4/ Si pas de correspondance, le routeur supprime le paquet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9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Processus de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meilleur correspondance est égale à celle qui a le plus de bit en commun</a:t>
            </a:r>
          </a:p>
          <a:p>
            <a:r>
              <a:rPr lang="fr-FR" dirty="0" smtClean="0"/>
              <a:t>Le masque de sous-réseau de la route détermine le nombre de bit qui doivent être en commun </a:t>
            </a:r>
            <a:r>
              <a:rPr lang="fr-FR" smtClean="0"/>
              <a:t>au minimum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57" y="3249562"/>
            <a:ext cx="6048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Processus de routage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715" y="1773084"/>
            <a:ext cx="7690525" cy="49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Origine de la route</a:t>
            </a:r>
          </a:p>
          <a:p>
            <a:pPr marL="0" indent="0">
              <a:buNone/>
            </a:pPr>
            <a:r>
              <a:rPr lang="fr-FR" dirty="0" smtClean="0"/>
              <a:t>S = Route statique</a:t>
            </a:r>
          </a:p>
          <a:p>
            <a:pPr marL="0" indent="0">
              <a:buNone/>
            </a:pPr>
            <a:r>
              <a:rPr lang="fr-FR" dirty="0" smtClean="0"/>
              <a:t>C = Résea</a:t>
            </a:r>
            <a:r>
              <a:rPr lang="fr-FR" dirty="0" smtClean="0"/>
              <a:t>u connecté directement</a:t>
            </a:r>
          </a:p>
          <a:p>
            <a:pPr marL="0" indent="0">
              <a:buNone/>
            </a:pPr>
            <a:r>
              <a:rPr lang="fr-FR" dirty="0" smtClean="0"/>
              <a:t>L = indique une route locale</a:t>
            </a:r>
          </a:p>
          <a:p>
            <a:r>
              <a:rPr lang="fr-FR" dirty="0" smtClean="0"/>
              <a:t>Réseau de destination </a:t>
            </a:r>
          </a:p>
          <a:p>
            <a:r>
              <a:rPr lang="fr-FR" dirty="0" smtClean="0"/>
              <a:t>Interface sortie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*D = route apprise dynamiquement via EIGRP</a:t>
            </a:r>
          </a:p>
          <a:p>
            <a:pPr marL="0" indent="0">
              <a:buNone/>
            </a:pPr>
            <a:r>
              <a:rPr lang="fr-FR" dirty="0" smtClean="0"/>
              <a:t>O </a:t>
            </a:r>
            <a:r>
              <a:rPr lang="fr-FR" dirty="0"/>
              <a:t>= route apprise dynamiquement via </a:t>
            </a:r>
            <a:r>
              <a:rPr lang="fr-FR" dirty="0" smtClean="0"/>
              <a:t>OSPF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</a:t>
            </a:r>
            <a:r>
              <a:rPr lang="fr-FR" dirty="0" smtClean="0"/>
              <a:t> </a:t>
            </a:r>
            <a:r>
              <a:rPr lang="fr-FR" dirty="0"/>
              <a:t>= route apprise dynamiquement via </a:t>
            </a:r>
            <a:r>
              <a:rPr lang="fr-FR" dirty="0" smtClean="0"/>
              <a:t>RIP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86" y="1489126"/>
            <a:ext cx="668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Distance administrative : identifie la fiabilité de la source de la route </a:t>
            </a:r>
          </a:p>
          <a:p>
            <a:pPr marL="0" indent="0">
              <a:buNone/>
            </a:pPr>
            <a:r>
              <a:rPr lang="fr-FR" dirty="0" smtClean="0"/>
              <a:t>Pour les routes statiques = 1 , route directement connecté = 0</a:t>
            </a:r>
          </a:p>
          <a:p>
            <a:r>
              <a:rPr lang="fr-FR" dirty="0" smtClean="0"/>
              <a:t>Métrique : Coût identifié pour atteindre le réseau de DST, </a:t>
            </a:r>
          </a:p>
          <a:p>
            <a:pPr marL="0" indent="0">
              <a:buNone/>
            </a:pPr>
            <a:r>
              <a:rPr lang="fr-FR" dirty="0" smtClean="0"/>
              <a:t>Plus le coup  est faible plus il est préféré.</a:t>
            </a:r>
          </a:p>
          <a:p>
            <a:pPr marL="0" indent="0">
              <a:buNone/>
            </a:pPr>
            <a:r>
              <a:rPr lang="fr-FR" dirty="0" smtClean="0"/>
              <a:t>Route statique et directement connecté = 0</a:t>
            </a:r>
          </a:p>
          <a:p>
            <a:pPr marL="0" indent="0">
              <a:buNone/>
            </a:pPr>
            <a:r>
              <a:rPr lang="fr-FR" dirty="0" smtClean="0"/>
              <a:t>Horodatage : A quel moment la route a été </a:t>
            </a:r>
          </a:p>
          <a:p>
            <a:pPr marL="0" indent="0">
              <a:buNone/>
            </a:pPr>
            <a:r>
              <a:rPr lang="fr-FR" dirty="0" smtClean="0"/>
              <a:t>détecté pour la dernière fois.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08" y="3413483"/>
            <a:ext cx="6134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 - exercice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222" y="1270000"/>
            <a:ext cx="11574152" cy="547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Différent types de 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Meilleure route</a:t>
            </a:r>
          </a:p>
          <a:p>
            <a:r>
              <a:rPr lang="fr-FR" dirty="0"/>
              <a:t>Route de niveau 1</a:t>
            </a:r>
          </a:p>
          <a:p>
            <a:r>
              <a:rPr lang="fr-FR" dirty="0"/>
              <a:t>Route parent de niveau 1 </a:t>
            </a:r>
          </a:p>
          <a:p>
            <a:r>
              <a:rPr lang="fr-FR" dirty="0"/>
              <a:t>Routes enfant de niveau 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5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Différent types de 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Meilleure route</a:t>
            </a:r>
          </a:p>
          <a:p>
            <a:pPr marL="0" indent="0">
              <a:buNone/>
            </a:pPr>
            <a:r>
              <a:rPr lang="fr-FR" dirty="0" smtClean="0"/>
              <a:t>Visible dans la table de routage</a:t>
            </a:r>
          </a:p>
          <a:p>
            <a:pPr marL="0" indent="0">
              <a:buNone/>
            </a:pPr>
            <a:r>
              <a:rPr lang="fr-FR" dirty="0" smtClean="0"/>
              <a:t>Contient une adresse de tronçon suivant ou interface de sortie</a:t>
            </a:r>
          </a:p>
          <a:p>
            <a:pPr marL="0" indent="0">
              <a:buNone/>
            </a:pPr>
            <a:r>
              <a:rPr lang="fr-FR" dirty="0" smtClean="0"/>
              <a:t>Routes connectés ou apprises dynamiquement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41" y="3283975"/>
            <a:ext cx="5969614" cy="35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Différent types de 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9243414" cy="3880773"/>
          </a:xfrm>
        </p:spPr>
        <p:txBody>
          <a:bodyPr/>
          <a:lstStyle/>
          <a:p>
            <a:r>
              <a:rPr lang="fr-FR" dirty="0" smtClean="0"/>
              <a:t>Route de niveau 1</a:t>
            </a:r>
          </a:p>
          <a:p>
            <a:pPr marL="0" indent="0">
              <a:buNone/>
            </a:pPr>
            <a:r>
              <a:rPr lang="fr-FR" dirty="0" smtClean="0"/>
              <a:t>Contient un masque de sous-réseau &lt;= au masque par classe de l’adresse réseau</a:t>
            </a:r>
          </a:p>
          <a:p>
            <a:pPr marL="457200" lvl="1" indent="0">
              <a:buNone/>
            </a:pPr>
            <a:r>
              <a:rPr lang="fr-FR" dirty="0" smtClean="0"/>
              <a:t>Une route de réseau</a:t>
            </a:r>
          </a:p>
          <a:p>
            <a:pPr marL="457200" lvl="1" indent="0">
              <a:buNone/>
            </a:pPr>
            <a:r>
              <a:rPr lang="fr-FR" dirty="0" smtClean="0"/>
              <a:t>Une route de super-réseau</a:t>
            </a:r>
          </a:p>
          <a:p>
            <a:pPr marL="457200" lvl="1" indent="0">
              <a:buNone/>
            </a:pPr>
            <a:r>
              <a:rPr lang="fr-FR" dirty="0" smtClean="0"/>
              <a:t>Une route par défaut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99" y="3883742"/>
            <a:ext cx="7986637" cy="29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Différent types de 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9243414" cy="3880773"/>
          </a:xfrm>
        </p:spPr>
        <p:txBody>
          <a:bodyPr/>
          <a:lstStyle/>
          <a:p>
            <a:r>
              <a:rPr lang="fr-FR" dirty="0" smtClean="0"/>
              <a:t>Route de niveau 1</a:t>
            </a:r>
          </a:p>
          <a:p>
            <a:pPr marL="0" indent="0">
              <a:buNone/>
            </a:pPr>
            <a:r>
              <a:rPr lang="fr-FR" dirty="0" smtClean="0"/>
              <a:t>Contient un masque de sous-réseau &lt;= au masque par classe de l’adresse réseau</a:t>
            </a:r>
          </a:p>
          <a:p>
            <a:pPr marL="457200" lvl="1" indent="0">
              <a:buNone/>
            </a:pPr>
            <a:r>
              <a:rPr lang="fr-FR" dirty="0" smtClean="0"/>
              <a:t>Une route de réseau</a:t>
            </a:r>
          </a:p>
          <a:p>
            <a:pPr marL="457200" lvl="1" indent="0">
              <a:buNone/>
            </a:pPr>
            <a:r>
              <a:rPr lang="fr-FR" dirty="0" smtClean="0"/>
              <a:t>Une route de super-réseau</a:t>
            </a:r>
          </a:p>
          <a:p>
            <a:pPr marL="457200" lvl="1" indent="0">
              <a:buNone/>
            </a:pPr>
            <a:r>
              <a:rPr lang="fr-FR" dirty="0" smtClean="0"/>
              <a:t>Une route par défaut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951" y="3067665"/>
            <a:ext cx="8137049" cy="37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 routage</a:t>
            </a:r>
            <a:br>
              <a:rPr lang="fr-FR" dirty="0" smtClean="0"/>
            </a:br>
            <a:r>
              <a:rPr lang="fr-FR" dirty="0" smtClean="0"/>
              <a:t>Différent types de 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9243414" cy="3880773"/>
          </a:xfrm>
        </p:spPr>
        <p:txBody>
          <a:bodyPr/>
          <a:lstStyle/>
          <a:p>
            <a:r>
              <a:rPr lang="fr-FR" dirty="0"/>
              <a:t>Route </a:t>
            </a:r>
            <a:r>
              <a:rPr lang="fr-FR" dirty="0" smtClean="0"/>
              <a:t>parent de niveau 1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Est une route de réseau de niveau 1 divisé en sous-réseau</a:t>
            </a:r>
          </a:p>
          <a:p>
            <a:pPr marL="0" indent="0">
              <a:buNone/>
            </a:pPr>
            <a:r>
              <a:rPr lang="fr-FR" dirty="0" smtClean="0"/>
              <a:t>N’est jamais une meilleur toute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64" y="2926996"/>
            <a:ext cx="5621336" cy="39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427</Words>
  <Application>Microsoft Office PowerPoint</Application>
  <PresentationFormat>Grand écran</PresentationFormat>
  <Paragraphs>82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1_Facette</vt:lpstr>
      <vt:lpstr>Chapitre 3 Principe de routage</vt:lpstr>
      <vt:lpstr>Table de routage</vt:lpstr>
      <vt:lpstr>Table de routage</vt:lpstr>
      <vt:lpstr>Table de routage - exercice</vt:lpstr>
      <vt:lpstr>Table de routage Différent types de routes</vt:lpstr>
      <vt:lpstr>Table de routage Différent types de routes</vt:lpstr>
      <vt:lpstr>Table de routage Différent types de routes</vt:lpstr>
      <vt:lpstr>Table de routage Différent types de routes</vt:lpstr>
      <vt:lpstr>Table de routage Différent types de routes</vt:lpstr>
      <vt:lpstr>Table de routage Différent types de routes</vt:lpstr>
      <vt:lpstr>Table de routage Différent types de routes</vt:lpstr>
      <vt:lpstr>Table de routage Différent types de routes</vt:lpstr>
      <vt:lpstr>Table de routage Processus de routage</vt:lpstr>
      <vt:lpstr>Table de routage Processus de routage</vt:lpstr>
      <vt:lpstr>Table de routage Processus de routage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</dc:title>
  <dc:creator>Vivien GAUTIER</dc:creator>
  <cp:lastModifiedBy>Vivien GAUTIER</cp:lastModifiedBy>
  <cp:revision>37</cp:revision>
  <dcterms:created xsi:type="dcterms:W3CDTF">2019-09-11T06:02:11Z</dcterms:created>
  <dcterms:modified xsi:type="dcterms:W3CDTF">2019-10-01T20:52:25Z</dcterms:modified>
</cp:coreProperties>
</file>