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4"/>
  </p:notesMasterIdLst>
  <p:sldIdLst>
    <p:sldId id="261" r:id="rId3"/>
    <p:sldId id="262" r:id="rId4"/>
    <p:sldId id="263" r:id="rId5"/>
    <p:sldId id="264" r:id="rId6"/>
    <p:sldId id="265" r:id="rId7"/>
    <p:sldId id="266" r:id="rId8"/>
    <p:sldId id="267" r:id="rId9"/>
    <p:sldId id="268" r:id="rId10"/>
    <p:sldId id="269" r:id="rId11"/>
    <p:sldId id="271" r:id="rId12"/>
    <p:sldId id="27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vien GAUTIER" initials="VG" lastIdx="2" clrIdx="0">
    <p:extLst>
      <p:ext uri="{19B8F6BF-5375-455C-9EA6-DF929625EA0E}">
        <p15:presenceInfo xmlns:p15="http://schemas.microsoft.com/office/powerpoint/2012/main" userId="Vivien GAUTI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21" autoAdjust="0"/>
  </p:normalViewPr>
  <p:slideViewPr>
    <p:cSldViewPr snapToGrid="0">
      <p:cViewPr varScale="1">
        <p:scale>
          <a:sx n="81" d="100"/>
          <a:sy n="81" d="100"/>
        </p:scale>
        <p:origin x="9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C3331-2198-4F81-898C-D662163EB1C7}" type="datetimeFigureOut">
              <a:rPr lang="fr-FR" smtClean="0"/>
              <a:t>28/09/2019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61756-02DF-48B7-BEF9-F22D531F698E}" type="slidenum">
              <a:rPr lang="fr-FR" smtClean="0"/>
              <a:t>‹N°›</a:t>
            </a:fld>
            <a:endParaRPr lang="fr-FR"/>
          </a:p>
        </p:txBody>
      </p:sp>
    </p:spTree>
    <p:extLst>
      <p:ext uri="{BB962C8B-B14F-4D97-AF65-F5344CB8AC3E}">
        <p14:creationId xmlns:p14="http://schemas.microsoft.com/office/powerpoint/2010/main" val="3559443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Le routage RIP est configuré et s'exécute sur le routeur R1.</a:t>
            </a:r>
          </a:p>
          <a:p>
            <a:r>
              <a:rPr lang="fr-FR" dirty="0" smtClean="0"/>
              <a:t>2. Les valeurs des différents compteurs ; par exemple, la prochaine mise à jour de routage est envoyée par R1 en 16 secondes.</a:t>
            </a:r>
          </a:p>
          <a:p>
            <a:r>
              <a:rPr lang="fr-FR" dirty="0" smtClean="0"/>
              <a:t>3. La version configurée du protocole RIP est actuellement le protocole RIPv1.</a:t>
            </a:r>
          </a:p>
          <a:p>
            <a:r>
              <a:rPr lang="fr-FR" dirty="0" smtClean="0"/>
              <a:t>4. R1 effectue actuellement la récapitulation au niveau de la périphérie du réseau par classe.</a:t>
            </a:r>
          </a:p>
          <a:p>
            <a:r>
              <a:rPr lang="fr-FR" dirty="0" smtClean="0"/>
              <a:t>5. Les réseaux par classe sont annoncés par R1. Il s’agit des réseaux que R1 inclut dans ses mises à jour RIP.</a:t>
            </a:r>
          </a:p>
          <a:p>
            <a:r>
              <a:rPr lang="fr-FR" dirty="0" smtClean="0"/>
              <a:t>6. Les voisins RIP sont répertoriés avec leur adresse IP de tronçon suivant, la distance administrative associée que R2 utilise pour les mises à jour envoyées par ce voisin et le moment auquel la dernière modification envoyée par ce voisin a été reçue.</a:t>
            </a:r>
          </a:p>
          <a:p>
            <a:endParaRPr lang="fr-FR" dirty="0"/>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10</a:t>
            </a:fld>
            <a:endParaRPr lang="fr-FR"/>
          </a:p>
        </p:txBody>
      </p:sp>
    </p:spTree>
    <p:extLst>
      <p:ext uri="{BB962C8B-B14F-4D97-AF65-F5344CB8AC3E}">
        <p14:creationId xmlns:p14="http://schemas.microsoft.com/office/powerpoint/2010/main" val="1697603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cid:image001.png@01D44B94.48CC526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cid:image001.png@01D44B94.48CC5260"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pic>
        <p:nvPicPr>
          <p:cNvPr id="18" name="Image 17" descr="http://storage.y-nov.com/signature/logo/ynovcampus_aix.png">
            <a:extLst>
              <a:ext uri="{FF2B5EF4-FFF2-40B4-BE49-F238E27FC236}">
                <a16:creationId xmlns="" xmlns:a16="http://schemas.microsoft.com/office/drawing/2014/main" id="{3359C281-016F-42E5-A960-AD80C91146B3}"/>
              </a:ext>
            </a:extLst>
          </p:cNvPr>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10205415" y="0"/>
            <a:ext cx="1905000" cy="1200150"/>
          </a:xfrm>
          <a:prstGeom prst="rect">
            <a:avLst/>
          </a:prstGeom>
          <a:noFill/>
          <a:ln>
            <a:noFill/>
          </a:ln>
        </p:spPr>
      </p:pic>
    </p:spTree>
    <p:extLst>
      <p:ext uri="{BB962C8B-B14F-4D97-AF65-F5344CB8AC3E}">
        <p14:creationId xmlns:p14="http://schemas.microsoft.com/office/powerpoint/2010/main" val="292011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56034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endParaRPr lang="en-US" dirty="0">
              <a:solidFill>
                <a:srgbClr val="A5300F">
                  <a:lumMod val="60000"/>
                  <a:lumOff val="40000"/>
                </a:srgbClr>
              </a:solidFill>
              <a:latin typeface="Arial"/>
            </a:endParaRPr>
          </a:p>
        </p:txBody>
      </p:sp>
    </p:spTree>
    <p:extLst>
      <p:ext uri="{BB962C8B-B14F-4D97-AF65-F5344CB8AC3E}">
        <p14:creationId xmlns:p14="http://schemas.microsoft.com/office/powerpoint/2010/main" val="381773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376308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Tree>
    <p:extLst>
      <p:ext uri="{BB962C8B-B14F-4D97-AF65-F5344CB8AC3E}">
        <p14:creationId xmlns:p14="http://schemas.microsoft.com/office/powerpoint/2010/main" val="83803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1745310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1039052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83258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pic>
        <p:nvPicPr>
          <p:cNvPr id="18" name="Image 17" descr="http://storage.y-nov.com/signature/logo/ynovcampus_aix.png">
            <a:extLst>
              <a:ext uri="{FF2B5EF4-FFF2-40B4-BE49-F238E27FC236}">
                <a16:creationId xmlns="" xmlns:a16="http://schemas.microsoft.com/office/drawing/2014/main" id="{3359C281-016F-42E5-A960-AD80C91146B3}"/>
              </a:ext>
            </a:extLst>
          </p:cNvPr>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10205415" y="0"/>
            <a:ext cx="1905000" cy="1200150"/>
          </a:xfrm>
          <a:prstGeom prst="rect">
            <a:avLst/>
          </a:prstGeom>
          <a:noFill/>
          <a:ln>
            <a:noFill/>
          </a:ln>
        </p:spPr>
      </p:pic>
    </p:spTree>
    <p:extLst>
      <p:ext uri="{BB962C8B-B14F-4D97-AF65-F5344CB8AC3E}">
        <p14:creationId xmlns:p14="http://schemas.microsoft.com/office/powerpoint/2010/main" val="598036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63993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77192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1712881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928283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8" name="Footer Placeholder 7"/>
          <p:cNvSpPr>
            <a:spLocks noGrp="1"/>
          </p:cNvSpPr>
          <p:nvPr>
            <p:ph type="ftr" sz="quarter" idx="11"/>
          </p:nvPr>
        </p:nvSpPr>
        <p:spPr/>
        <p:txBody>
          <a:bodyPr/>
          <a:lstStyle/>
          <a:p>
            <a:endParaRPr lang="fr-FR">
              <a:solidFill>
                <a:prstClr val="black">
                  <a:tint val="75000"/>
                </a:prstClr>
              </a:solidFill>
            </a:endParaRPr>
          </a:p>
        </p:txBody>
      </p:sp>
      <p:sp>
        <p:nvSpPr>
          <p:cNvPr id="9" name="Slide Number Placeholder 8"/>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762751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4" name="Footer Placeholder 3"/>
          <p:cNvSpPr>
            <a:spLocks noGrp="1"/>
          </p:cNvSpPr>
          <p:nvPr>
            <p:ph type="ftr" sz="quarter" idx="11"/>
          </p:nvPr>
        </p:nvSpPr>
        <p:spPr/>
        <p:txBody>
          <a:bodyPr/>
          <a:lstStyle/>
          <a:p>
            <a:endParaRPr lang="fr-FR">
              <a:solidFill>
                <a:prstClr val="black">
                  <a:tint val="75000"/>
                </a:prstClr>
              </a:solidFill>
            </a:endParaRPr>
          </a:p>
        </p:txBody>
      </p:sp>
      <p:sp>
        <p:nvSpPr>
          <p:cNvPr id="5" name="Slide Number Placeholder 4"/>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13581867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3" name="Footer Placeholder 2"/>
          <p:cNvSpPr>
            <a:spLocks noGrp="1"/>
          </p:cNvSpPr>
          <p:nvPr>
            <p:ph type="ftr" sz="quarter" idx="11"/>
          </p:nvPr>
        </p:nvSpPr>
        <p:spPr/>
        <p:txBody>
          <a:bodyPr/>
          <a:lstStyle/>
          <a:p>
            <a:endParaRPr lang="fr-FR">
              <a:solidFill>
                <a:prstClr val="black">
                  <a:tint val="75000"/>
                </a:prstClr>
              </a:solidFill>
            </a:endParaRPr>
          </a:p>
        </p:txBody>
      </p:sp>
      <p:sp>
        <p:nvSpPr>
          <p:cNvPr id="4" name="Slide Number Placeholder 3"/>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2357326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8642674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6596883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4030395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endParaRPr lang="en-US" dirty="0">
              <a:solidFill>
                <a:srgbClr val="A5300F">
                  <a:lumMod val="60000"/>
                  <a:lumOff val="40000"/>
                </a:srgbClr>
              </a:solidFill>
              <a:latin typeface="Arial"/>
            </a:endParaRPr>
          </a:p>
        </p:txBody>
      </p:sp>
    </p:spTree>
    <p:extLst>
      <p:ext uri="{BB962C8B-B14F-4D97-AF65-F5344CB8AC3E}">
        <p14:creationId xmlns:p14="http://schemas.microsoft.com/office/powerpoint/2010/main" val="1364553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255651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Tree>
    <p:extLst>
      <p:ext uri="{BB962C8B-B14F-4D97-AF65-F5344CB8AC3E}">
        <p14:creationId xmlns:p14="http://schemas.microsoft.com/office/powerpoint/2010/main" val="338389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26859304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2352391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2763433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46051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20252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8" name="Footer Placeholder 7"/>
          <p:cNvSpPr>
            <a:spLocks noGrp="1"/>
          </p:cNvSpPr>
          <p:nvPr>
            <p:ph type="ftr" sz="quarter" idx="11"/>
          </p:nvPr>
        </p:nvSpPr>
        <p:spPr/>
        <p:txBody>
          <a:bodyPr/>
          <a:lstStyle/>
          <a:p>
            <a:endParaRPr lang="fr-FR">
              <a:solidFill>
                <a:prstClr val="black">
                  <a:tint val="75000"/>
                </a:prstClr>
              </a:solidFill>
            </a:endParaRPr>
          </a:p>
        </p:txBody>
      </p:sp>
      <p:sp>
        <p:nvSpPr>
          <p:cNvPr id="9" name="Slide Number Placeholder 8"/>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43592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4" name="Footer Placeholder 3"/>
          <p:cNvSpPr>
            <a:spLocks noGrp="1"/>
          </p:cNvSpPr>
          <p:nvPr>
            <p:ph type="ftr" sz="quarter" idx="11"/>
          </p:nvPr>
        </p:nvSpPr>
        <p:spPr/>
        <p:txBody>
          <a:bodyPr/>
          <a:lstStyle/>
          <a:p>
            <a:endParaRPr lang="fr-FR">
              <a:solidFill>
                <a:prstClr val="black">
                  <a:tint val="75000"/>
                </a:prstClr>
              </a:solidFill>
            </a:endParaRPr>
          </a:p>
        </p:txBody>
      </p:sp>
      <p:sp>
        <p:nvSpPr>
          <p:cNvPr id="5" name="Slide Number Placeholder 4"/>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255893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3" name="Footer Placeholder 2"/>
          <p:cNvSpPr>
            <a:spLocks noGrp="1"/>
          </p:cNvSpPr>
          <p:nvPr>
            <p:ph type="ftr" sz="quarter" idx="11"/>
          </p:nvPr>
        </p:nvSpPr>
        <p:spPr/>
        <p:txBody>
          <a:bodyPr/>
          <a:lstStyle/>
          <a:p>
            <a:endParaRPr lang="fr-FR">
              <a:solidFill>
                <a:prstClr val="black">
                  <a:tint val="75000"/>
                </a:prstClr>
              </a:solidFill>
            </a:endParaRPr>
          </a:p>
        </p:txBody>
      </p:sp>
      <p:sp>
        <p:nvSpPr>
          <p:cNvPr id="4" name="Slide Number Placeholder 3"/>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70734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07249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28/09/2019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79603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cid:image001.png@01D44B94.48CC5260"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cid:image001.png@01D44B94.48CC5260" TargetMode="Externa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DFA61B01-0C51-43BE-A4E3-AB21C56FE488}" type="datetimeFigureOut">
              <a:rPr lang="fr-FR" smtClean="0">
                <a:solidFill>
                  <a:prstClr val="black">
                    <a:tint val="75000"/>
                  </a:prstClr>
                </a:solidFill>
              </a:rPr>
              <a:pPr defTabSz="457200"/>
              <a:t>28/09/2019</a:t>
            </a:fld>
            <a:endParaRPr lang="fr-FR">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fr-FR">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A5DCF625-5C6E-4EA7-8314-2CF2679A7593}" type="slidenum">
              <a:rPr lang="fr-FR" smtClean="0">
                <a:solidFill>
                  <a:srgbClr val="A5300F"/>
                </a:solidFill>
              </a:rPr>
              <a:pPr defTabSz="457200"/>
              <a:t>‹N°›</a:t>
            </a:fld>
            <a:endParaRPr lang="fr-FR">
              <a:solidFill>
                <a:srgbClr val="A5300F"/>
              </a:solidFill>
            </a:endParaRPr>
          </a:p>
        </p:txBody>
      </p:sp>
      <p:pic>
        <p:nvPicPr>
          <p:cNvPr id="18" name="Image 17" descr="http://storage.y-nov.com/signature/logo/ynovcampus_aix.png">
            <a:extLst>
              <a:ext uri="{FF2B5EF4-FFF2-40B4-BE49-F238E27FC236}">
                <a16:creationId xmlns="" xmlns:a16="http://schemas.microsoft.com/office/drawing/2014/main" id="{D53DF9AC-0FCC-41DA-8AFC-E0B670C9B1EA}"/>
              </a:ext>
            </a:extLst>
          </p:cNvPr>
          <p:cNvPicPr/>
          <p:nvPr userDrawn="1"/>
        </p:nvPicPr>
        <p:blipFill>
          <a:blip r:embed="rId18" r:link="rId19">
            <a:extLst>
              <a:ext uri="{28A0092B-C50C-407E-A947-70E740481C1C}">
                <a14:useLocalDpi xmlns:a14="http://schemas.microsoft.com/office/drawing/2010/main" val="0"/>
              </a:ext>
            </a:extLst>
          </a:blip>
          <a:srcRect/>
          <a:stretch>
            <a:fillRect/>
          </a:stretch>
        </p:blipFill>
        <p:spPr bwMode="auto">
          <a:xfrm>
            <a:off x="10205415" y="0"/>
            <a:ext cx="1905000" cy="1200150"/>
          </a:xfrm>
          <a:prstGeom prst="rect">
            <a:avLst/>
          </a:prstGeom>
          <a:noFill/>
          <a:ln>
            <a:noFill/>
          </a:ln>
        </p:spPr>
      </p:pic>
    </p:spTree>
    <p:extLst>
      <p:ext uri="{BB962C8B-B14F-4D97-AF65-F5344CB8AC3E}">
        <p14:creationId xmlns:p14="http://schemas.microsoft.com/office/powerpoint/2010/main" val="2803122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DFA61B01-0C51-43BE-A4E3-AB21C56FE488}" type="datetimeFigureOut">
              <a:rPr lang="fr-FR" smtClean="0">
                <a:solidFill>
                  <a:prstClr val="black">
                    <a:tint val="75000"/>
                  </a:prstClr>
                </a:solidFill>
              </a:rPr>
              <a:pPr defTabSz="457200"/>
              <a:t>28/09/2019</a:t>
            </a:fld>
            <a:endParaRPr lang="fr-FR">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fr-FR">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A5DCF625-5C6E-4EA7-8314-2CF2679A7593}" type="slidenum">
              <a:rPr lang="fr-FR" smtClean="0">
                <a:solidFill>
                  <a:srgbClr val="A5300F"/>
                </a:solidFill>
              </a:rPr>
              <a:pPr defTabSz="457200"/>
              <a:t>‹N°›</a:t>
            </a:fld>
            <a:endParaRPr lang="fr-FR">
              <a:solidFill>
                <a:srgbClr val="A5300F"/>
              </a:solidFill>
            </a:endParaRPr>
          </a:p>
        </p:txBody>
      </p:sp>
      <p:pic>
        <p:nvPicPr>
          <p:cNvPr id="18" name="Image 17" descr="http://storage.y-nov.com/signature/logo/ynovcampus_aix.png">
            <a:extLst>
              <a:ext uri="{FF2B5EF4-FFF2-40B4-BE49-F238E27FC236}">
                <a16:creationId xmlns="" xmlns:a16="http://schemas.microsoft.com/office/drawing/2014/main" id="{D53DF9AC-0FCC-41DA-8AFC-E0B670C9B1EA}"/>
              </a:ext>
            </a:extLst>
          </p:cNvPr>
          <p:cNvPicPr/>
          <p:nvPr userDrawn="1"/>
        </p:nvPicPr>
        <p:blipFill>
          <a:blip r:embed="rId18" r:link="rId19">
            <a:extLst>
              <a:ext uri="{28A0092B-C50C-407E-A947-70E740481C1C}">
                <a14:useLocalDpi xmlns:a14="http://schemas.microsoft.com/office/drawing/2010/main" val="0"/>
              </a:ext>
            </a:extLst>
          </a:blip>
          <a:srcRect/>
          <a:stretch>
            <a:fillRect/>
          </a:stretch>
        </p:blipFill>
        <p:spPr bwMode="auto">
          <a:xfrm>
            <a:off x="10205415" y="0"/>
            <a:ext cx="1905000" cy="1200150"/>
          </a:xfrm>
          <a:prstGeom prst="rect">
            <a:avLst/>
          </a:prstGeom>
          <a:noFill/>
          <a:ln>
            <a:noFill/>
          </a:ln>
        </p:spPr>
      </p:pic>
    </p:spTree>
    <p:extLst>
      <p:ext uri="{BB962C8B-B14F-4D97-AF65-F5344CB8AC3E}">
        <p14:creationId xmlns:p14="http://schemas.microsoft.com/office/powerpoint/2010/main" val="44506742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957FABA-AC4D-46DB-B26C-5BCC8A8EC318}"/>
              </a:ext>
            </a:extLst>
          </p:cNvPr>
          <p:cNvSpPr>
            <a:spLocks noGrp="1"/>
          </p:cNvSpPr>
          <p:nvPr>
            <p:ph type="ctrTitle"/>
          </p:nvPr>
        </p:nvSpPr>
        <p:spPr/>
        <p:txBody>
          <a:bodyPr>
            <a:normAutofit fontScale="90000"/>
          </a:bodyPr>
          <a:lstStyle/>
          <a:p>
            <a:r>
              <a:rPr lang="fr-FR" dirty="0" smtClean="0"/>
              <a:t>Chapitre 3</a:t>
            </a:r>
            <a:br>
              <a:rPr lang="fr-FR" dirty="0" smtClean="0"/>
            </a:br>
            <a:r>
              <a:rPr lang="fr-FR" dirty="0" smtClean="0"/>
              <a:t>Principe de routage</a:t>
            </a:r>
            <a:endParaRPr lang="fr-FR" dirty="0"/>
          </a:p>
        </p:txBody>
      </p:sp>
      <p:sp>
        <p:nvSpPr>
          <p:cNvPr id="3" name="Sous-titre 2">
            <a:extLst>
              <a:ext uri="{FF2B5EF4-FFF2-40B4-BE49-F238E27FC236}">
                <a16:creationId xmlns="" xmlns:a16="http://schemas.microsoft.com/office/drawing/2014/main" id="{456DBB39-A277-4882-91F3-F0A3C5447991}"/>
              </a:ext>
            </a:extLst>
          </p:cNvPr>
          <p:cNvSpPr>
            <a:spLocks noGrp="1"/>
          </p:cNvSpPr>
          <p:nvPr>
            <p:ph type="subTitle" idx="1"/>
          </p:nvPr>
        </p:nvSpPr>
        <p:spPr/>
        <p:txBody>
          <a:bodyPr/>
          <a:lstStyle/>
          <a:p>
            <a:r>
              <a:rPr lang="fr-FR" dirty="0" smtClean="0"/>
              <a:t>Vivien GAUTIER</a:t>
            </a:r>
            <a:endParaRPr lang="fr-FR" dirty="0"/>
          </a:p>
          <a:p>
            <a:r>
              <a:rPr lang="fr-FR" dirty="0" smtClean="0"/>
              <a:t>Vivien.gautier13@ynov.com</a:t>
            </a:r>
            <a:endParaRPr lang="fr-FR" dirty="0"/>
          </a:p>
        </p:txBody>
      </p:sp>
    </p:spTree>
    <p:extLst>
      <p:ext uri="{BB962C8B-B14F-4D97-AF65-F5344CB8AC3E}">
        <p14:creationId xmlns:p14="http://schemas.microsoft.com/office/powerpoint/2010/main" val="3937473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E0DB9E0-3851-49F9-8090-C0086379BFDB}"/>
              </a:ext>
            </a:extLst>
          </p:cNvPr>
          <p:cNvSpPr>
            <a:spLocks noGrp="1"/>
          </p:cNvSpPr>
          <p:nvPr>
            <p:ph type="title"/>
          </p:nvPr>
        </p:nvSpPr>
        <p:spPr/>
        <p:txBody>
          <a:bodyPr>
            <a:normAutofit/>
          </a:bodyPr>
          <a:lstStyle/>
          <a:p>
            <a:r>
              <a:rPr lang="fr-FR" dirty="0" smtClean="0"/>
              <a:t>Routage </a:t>
            </a:r>
            <a:r>
              <a:rPr lang="fr-FR" dirty="0" smtClean="0"/>
              <a:t>dynamique</a:t>
            </a:r>
            <a:br>
              <a:rPr lang="fr-FR" dirty="0" smtClean="0"/>
            </a:br>
            <a:r>
              <a:rPr lang="fr-FR" dirty="0" smtClean="0"/>
              <a:t>RIP quelques commandes…	</a:t>
            </a:r>
            <a:endParaRPr lang="fr-FR" dirty="0"/>
          </a:p>
        </p:txBody>
      </p:sp>
      <p:pic>
        <p:nvPicPr>
          <p:cNvPr id="3" name="Espace réservé du contenu 2"/>
          <p:cNvPicPr>
            <a:picLocks noGrp="1" noChangeAspect="1"/>
          </p:cNvPicPr>
          <p:nvPr>
            <p:ph idx="1"/>
          </p:nvPr>
        </p:nvPicPr>
        <p:blipFill>
          <a:blip r:embed="rId3"/>
          <a:stretch>
            <a:fillRect/>
          </a:stretch>
        </p:blipFill>
        <p:spPr>
          <a:xfrm>
            <a:off x="1822799" y="1733797"/>
            <a:ext cx="8325646" cy="5124203"/>
          </a:xfrm>
          <a:prstGeom prst="rect">
            <a:avLst/>
          </a:prstGeom>
        </p:spPr>
      </p:pic>
    </p:spTree>
    <p:extLst>
      <p:ext uri="{BB962C8B-B14F-4D97-AF65-F5344CB8AC3E}">
        <p14:creationId xmlns:p14="http://schemas.microsoft.com/office/powerpoint/2010/main" val="2902082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E0DB9E0-3851-49F9-8090-C0086379BFDB}"/>
              </a:ext>
            </a:extLst>
          </p:cNvPr>
          <p:cNvSpPr>
            <a:spLocks noGrp="1"/>
          </p:cNvSpPr>
          <p:nvPr>
            <p:ph type="title"/>
          </p:nvPr>
        </p:nvSpPr>
        <p:spPr/>
        <p:txBody>
          <a:bodyPr>
            <a:normAutofit/>
          </a:bodyPr>
          <a:lstStyle/>
          <a:p>
            <a:r>
              <a:rPr lang="fr-FR" dirty="0" smtClean="0"/>
              <a:t>Exercice	</a:t>
            </a:r>
            <a:endParaRPr lang="fr-FR" dirty="0"/>
          </a:p>
        </p:txBody>
      </p:sp>
      <p:sp>
        <p:nvSpPr>
          <p:cNvPr id="5" name="Espace réservé du contenu 4"/>
          <p:cNvSpPr>
            <a:spLocks noGrp="1"/>
          </p:cNvSpPr>
          <p:nvPr>
            <p:ph idx="1"/>
          </p:nvPr>
        </p:nvSpPr>
        <p:spPr/>
        <p:txBody>
          <a:bodyPr/>
          <a:lstStyle/>
          <a:p>
            <a:r>
              <a:rPr lang="fr-FR" dirty="0" smtClean="0"/>
              <a:t>Reproduire la topologie sur </a:t>
            </a:r>
            <a:r>
              <a:rPr lang="fr-FR" dirty="0" err="1" smtClean="0"/>
              <a:t>packet</a:t>
            </a:r>
            <a:r>
              <a:rPr lang="fr-FR" dirty="0" smtClean="0"/>
              <a:t> tracer</a:t>
            </a:r>
          </a:p>
          <a:p>
            <a:r>
              <a:rPr lang="fr-FR" dirty="0" smtClean="0"/>
              <a:t>Configurer le protocole RIP sur tous les routeurs</a:t>
            </a:r>
          </a:p>
          <a:p>
            <a:r>
              <a:rPr lang="fr-FR" dirty="0" smtClean="0"/>
              <a:t>Vérifier que les routes sont bien propagées</a:t>
            </a:r>
          </a:p>
          <a:p>
            <a:endParaRPr lang="fr-FR" dirty="0"/>
          </a:p>
        </p:txBody>
      </p:sp>
      <p:pic>
        <p:nvPicPr>
          <p:cNvPr id="3" name="Image 2"/>
          <p:cNvPicPr>
            <a:picLocks noChangeAspect="1"/>
          </p:cNvPicPr>
          <p:nvPr/>
        </p:nvPicPr>
        <p:blipFill>
          <a:blip r:embed="rId2"/>
          <a:stretch>
            <a:fillRect/>
          </a:stretch>
        </p:blipFill>
        <p:spPr>
          <a:xfrm>
            <a:off x="3752850" y="5038725"/>
            <a:ext cx="8439150" cy="1819275"/>
          </a:xfrm>
          <a:prstGeom prst="rect">
            <a:avLst/>
          </a:prstGeom>
        </p:spPr>
      </p:pic>
    </p:spTree>
    <p:extLst>
      <p:ext uri="{BB962C8B-B14F-4D97-AF65-F5344CB8AC3E}">
        <p14:creationId xmlns:p14="http://schemas.microsoft.com/office/powerpoint/2010/main" val="2576708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E0DB9E0-3851-49F9-8090-C0086379BFDB}"/>
              </a:ext>
            </a:extLst>
          </p:cNvPr>
          <p:cNvSpPr>
            <a:spLocks noGrp="1"/>
          </p:cNvSpPr>
          <p:nvPr>
            <p:ph type="title"/>
          </p:nvPr>
        </p:nvSpPr>
        <p:spPr/>
        <p:txBody>
          <a:bodyPr/>
          <a:lstStyle/>
          <a:p>
            <a:r>
              <a:rPr lang="fr-FR" dirty="0" smtClean="0"/>
              <a:t>Routage dynamique</a:t>
            </a:r>
            <a:endParaRPr lang="fr-FR" dirty="0"/>
          </a:p>
        </p:txBody>
      </p:sp>
      <p:sp>
        <p:nvSpPr>
          <p:cNvPr id="3" name="Espace réservé du contenu 2">
            <a:extLst>
              <a:ext uri="{FF2B5EF4-FFF2-40B4-BE49-F238E27FC236}">
                <a16:creationId xmlns="" xmlns:a16="http://schemas.microsoft.com/office/drawing/2014/main" id="{A7658B14-9721-49E7-A0D1-6412D8CCD3E8}"/>
              </a:ext>
            </a:extLst>
          </p:cNvPr>
          <p:cNvSpPr>
            <a:spLocks noGrp="1"/>
          </p:cNvSpPr>
          <p:nvPr>
            <p:ph idx="1"/>
          </p:nvPr>
        </p:nvSpPr>
        <p:spPr/>
        <p:txBody>
          <a:bodyPr>
            <a:normAutofit/>
          </a:bodyPr>
          <a:lstStyle/>
          <a:p>
            <a:r>
              <a:rPr lang="fr-FR" dirty="0"/>
              <a:t>découverte des réseaux distants ;</a:t>
            </a:r>
          </a:p>
          <a:p>
            <a:r>
              <a:rPr lang="fr-FR" dirty="0"/>
              <a:t>actualisation des informations de routage ;</a:t>
            </a:r>
          </a:p>
          <a:p>
            <a:r>
              <a:rPr lang="fr-FR" dirty="0"/>
              <a:t>choix du meilleur chemin vers des réseaux de destination ;</a:t>
            </a:r>
          </a:p>
          <a:p>
            <a:r>
              <a:rPr lang="fr-FR" dirty="0"/>
              <a:t>capacité à trouver un nouveau meilleur chemin si le chemin actuel n’est plus disponible.</a:t>
            </a:r>
          </a:p>
        </p:txBody>
      </p:sp>
    </p:spTree>
    <p:extLst>
      <p:ext uri="{BB962C8B-B14F-4D97-AF65-F5344CB8AC3E}">
        <p14:creationId xmlns:p14="http://schemas.microsoft.com/office/powerpoint/2010/main" val="269583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E0DB9E0-3851-49F9-8090-C0086379BFDB}"/>
              </a:ext>
            </a:extLst>
          </p:cNvPr>
          <p:cNvSpPr>
            <a:spLocks noGrp="1"/>
          </p:cNvSpPr>
          <p:nvPr>
            <p:ph type="title"/>
          </p:nvPr>
        </p:nvSpPr>
        <p:spPr/>
        <p:txBody>
          <a:bodyPr/>
          <a:lstStyle/>
          <a:p>
            <a:r>
              <a:rPr lang="fr-FR" dirty="0" smtClean="0"/>
              <a:t>Routage dynamique</a:t>
            </a:r>
            <a:endParaRPr lang="fr-FR" dirty="0"/>
          </a:p>
        </p:txBody>
      </p:sp>
      <p:sp>
        <p:nvSpPr>
          <p:cNvPr id="3" name="Espace réservé du contenu 2">
            <a:extLst>
              <a:ext uri="{FF2B5EF4-FFF2-40B4-BE49-F238E27FC236}">
                <a16:creationId xmlns="" xmlns:a16="http://schemas.microsoft.com/office/drawing/2014/main" id="{A7658B14-9721-49E7-A0D1-6412D8CCD3E8}"/>
              </a:ext>
            </a:extLst>
          </p:cNvPr>
          <p:cNvSpPr>
            <a:spLocks noGrp="1"/>
          </p:cNvSpPr>
          <p:nvPr>
            <p:ph idx="1"/>
          </p:nvPr>
        </p:nvSpPr>
        <p:spPr/>
        <p:txBody>
          <a:bodyPr>
            <a:normAutofit/>
          </a:bodyPr>
          <a:lstStyle/>
          <a:p>
            <a:pPr marL="0" indent="0">
              <a:buNone/>
            </a:pPr>
            <a:r>
              <a:rPr lang="fr-FR" dirty="0" smtClean="0"/>
              <a:t>Composantes </a:t>
            </a:r>
            <a:r>
              <a:rPr lang="fr-FR" dirty="0" smtClean="0"/>
              <a:t>du </a:t>
            </a:r>
            <a:r>
              <a:rPr lang="fr-FR" dirty="0"/>
              <a:t>routage dynamique </a:t>
            </a:r>
          </a:p>
          <a:p>
            <a:r>
              <a:rPr lang="fr-FR" b="1" dirty="0"/>
              <a:t>Structures de données</a:t>
            </a:r>
            <a:r>
              <a:rPr lang="fr-FR" dirty="0"/>
              <a:t> : pour fonctionner, les protocoles de routage utilisent généralement des tables ou des bases de données. Ces informations sont conservées dans la mémoire vive. </a:t>
            </a:r>
          </a:p>
          <a:p>
            <a:r>
              <a:rPr lang="fr-FR" b="1" dirty="0"/>
              <a:t>Messages de protocoles de routage</a:t>
            </a:r>
            <a:r>
              <a:rPr lang="fr-FR" dirty="0"/>
              <a:t> : les protocoles de routage utilisent différents types de messages pour découvrir les routeurs voisins, échanger des informations de routage et effectuer d'autres tâches afin d'obtenir et de gérer des informations précises relatives au réseau. </a:t>
            </a:r>
          </a:p>
          <a:p>
            <a:r>
              <a:rPr lang="fr-FR" b="1" dirty="0"/>
              <a:t>Algorithme</a:t>
            </a:r>
            <a:r>
              <a:rPr lang="fr-FR" dirty="0"/>
              <a:t> : un algorithme est une liste précise d'étapes permettant d'accomplir une tâche. Les protocoles de routage utilisent des algorithmes pour faciliter l’échange d’informations de routage et déterminer le meilleur chemin d’accès</a:t>
            </a:r>
          </a:p>
          <a:p>
            <a:endParaRPr lang="fr-FR" dirty="0"/>
          </a:p>
        </p:txBody>
      </p:sp>
    </p:spTree>
    <p:extLst>
      <p:ext uri="{BB962C8B-B14F-4D97-AF65-F5344CB8AC3E}">
        <p14:creationId xmlns:p14="http://schemas.microsoft.com/office/powerpoint/2010/main" val="1882425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E0DB9E0-3851-49F9-8090-C0086379BFDB}"/>
              </a:ext>
            </a:extLst>
          </p:cNvPr>
          <p:cNvSpPr>
            <a:spLocks noGrp="1"/>
          </p:cNvSpPr>
          <p:nvPr>
            <p:ph type="title"/>
          </p:nvPr>
        </p:nvSpPr>
        <p:spPr/>
        <p:txBody>
          <a:bodyPr/>
          <a:lstStyle/>
          <a:p>
            <a:r>
              <a:rPr lang="fr-FR" dirty="0" smtClean="0"/>
              <a:t>Routage </a:t>
            </a:r>
            <a:r>
              <a:rPr lang="fr-FR" dirty="0" smtClean="0"/>
              <a:t>dynamique</a:t>
            </a:r>
            <a:br>
              <a:rPr lang="fr-FR" dirty="0" smtClean="0"/>
            </a:br>
            <a:r>
              <a:rPr lang="fr-FR" dirty="0" err="1" smtClean="0"/>
              <a:t>Pros&amp;Cons</a:t>
            </a:r>
            <a:r>
              <a:rPr lang="fr-FR" dirty="0" smtClean="0"/>
              <a:t> routage statique</a:t>
            </a:r>
            <a:endParaRPr lang="fr-FR" dirty="0"/>
          </a:p>
        </p:txBody>
      </p:sp>
      <p:pic>
        <p:nvPicPr>
          <p:cNvPr id="4" name="Espace réservé du contenu 3"/>
          <p:cNvPicPr>
            <a:picLocks noGrp="1" noChangeAspect="1"/>
          </p:cNvPicPr>
          <p:nvPr>
            <p:ph idx="1"/>
          </p:nvPr>
        </p:nvPicPr>
        <p:blipFill>
          <a:blip r:embed="rId2"/>
          <a:stretch>
            <a:fillRect/>
          </a:stretch>
        </p:blipFill>
        <p:spPr>
          <a:xfrm>
            <a:off x="1156493" y="1930401"/>
            <a:ext cx="10059909" cy="3499644"/>
          </a:xfrm>
          <a:prstGeom prst="rect">
            <a:avLst/>
          </a:prstGeom>
        </p:spPr>
      </p:pic>
    </p:spTree>
    <p:extLst>
      <p:ext uri="{BB962C8B-B14F-4D97-AF65-F5344CB8AC3E}">
        <p14:creationId xmlns:p14="http://schemas.microsoft.com/office/powerpoint/2010/main" val="2574450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E0DB9E0-3851-49F9-8090-C0086379BFDB}"/>
              </a:ext>
            </a:extLst>
          </p:cNvPr>
          <p:cNvSpPr>
            <a:spLocks noGrp="1"/>
          </p:cNvSpPr>
          <p:nvPr>
            <p:ph type="title"/>
          </p:nvPr>
        </p:nvSpPr>
        <p:spPr/>
        <p:txBody>
          <a:bodyPr/>
          <a:lstStyle/>
          <a:p>
            <a:r>
              <a:rPr lang="fr-FR" dirty="0" smtClean="0"/>
              <a:t>Routage dynamique</a:t>
            </a:r>
            <a:endParaRPr lang="fr-FR" dirty="0"/>
          </a:p>
        </p:txBody>
      </p:sp>
      <p:pic>
        <p:nvPicPr>
          <p:cNvPr id="5" name="Espace réservé du contenu 4"/>
          <p:cNvPicPr>
            <a:picLocks noGrp="1" noChangeAspect="1"/>
          </p:cNvPicPr>
          <p:nvPr>
            <p:ph idx="1"/>
          </p:nvPr>
        </p:nvPicPr>
        <p:blipFill>
          <a:blip r:embed="rId2"/>
          <a:stretch>
            <a:fillRect/>
          </a:stretch>
        </p:blipFill>
        <p:spPr>
          <a:xfrm>
            <a:off x="1701325" y="2160588"/>
            <a:ext cx="6549387" cy="3881437"/>
          </a:xfrm>
          <a:prstGeom prst="rect">
            <a:avLst/>
          </a:prstGeom>
        </p:spPr>
      </p:pic>
    </p:spTree>
    <p:extLst>
      <p:ext uri="{BB962C8B-B14F-4D97-AF65-F5344CB8AC3E}">
        <p14:creationId xmlns:p14="http://schemas.microsoft.com/office/powerpoint/2010/main" val="3308560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E0DB9E0-3851-49F9-8090-C0086379BFDB}"/>
              </a:ext>
            </a:extLst>
          </p:cNvPr>
          <p:cNvSpPr>
            <a:spLocks noGrp="1"/>
          </p:cNvSpPr>
          <p:nvPr>
            <p:ph type="title"/>
          </p:nvPr>
        </p:nvSpPr>
        <p:spPr/>
        <p:txBody>
          <a:bodyPr>
            <a:normAutofit/>
          </a:bodyPr>
          <a:lstStyle/>
          <a:p>
            <a:r>
              <a:rPr lang="fr-FR" dirty="0" smtClean="0"/>
              <a:t>Routage </a:t>
            </a:r>
            <a:r>
              <a:rPr lang="fr-FR" dirty="0" smtClean="0"/>
              <a:t>dynamique</a:t>
            </a:r>
            <a:br>
              <a:rPr lang="fr-FR" dirty="0" smtClean="0"/>
            </a:br>
            <a:r>
              <a:rPr lang="fr-FR" dirty="0" err="1" smtClean="0"/>
              <a:t>Pros&amp;Cons</a:t>
            </a:r>
            <a:endParaRPr lang="fr-FR" dirty="0"/>
          </a:p>
        </p:txBody>
      </p:sp>
      <p:pic>
        <p:nvPicPr>
          <p:cNvPr id="6" name="Espace réservé du contenu 5"/>
          <p:cNvPicPr>
            <a:picLocks noGrp="1" noChangeAspect="1"/>
          </p:cNvPicPr>
          <p:nvPr>
            <p:ph idx="1"/>
          </p:nvPr>
        </p:nvPicPr>
        <p:blipFill>
          <a:blip r:embed="rId2"/>
          <a:stretch>
            <a:fillRect/>
          </a:stretch>
        </p:blipFill>
        <p:spPr>
          <a:xfrm>
            <a:off x="1118394" y="2268187"/>
            <a:ext cx="10637656" cy="2876107"/>
          </a:xfrm>
          <a:prstGeom prst="rect">
            <a:avLst/>
          </a:prstGeom>
        </p:spPr>
      </p:pic>
    </p:spTree>
    <p:extLst>
      <p:ext uri="{BB962C8B-B14F-4D97-AF65-F5344CB8AC3E}">
        <p14:creationId xmlns:p14="http://schemas.microsoft.com/office/powerpoint/2010/main" val="1043868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E0DB9E0-3851-49F9-8090-C0086379BFDB}"/>
              </a:ext>
            </a:extLst>
          </p:cNvPr>
          <p:cNvSpPr>
            <a:spLocks noGrp="1"/>
          </p:cNvSpPr>
          <p:nvPr>
            <p:ph type="title"/>
          </p:nvPr>
        </p:nvSpPr>
        <p:spPr/>
        <p:txBody>
          <a:bodyPr>
            <a:normAutofit/>
          </a:bodyPr>
          <a:lstStyle/>
          <a:p>
            <a:r>
              <a:rPr lang="fr-FR" dirty="0" smtClean="0"/>
              <a:t>Routage </a:t>
            </a:r>
            <a:r>
              <a:rPr lang="fr-FR" dirty="0" smtClean="0"/>
              <a:t>dynamique</a:t>
            </a:r>
            <a:br>
              <a:rPr lang="fr-FR" dirty="0" smtClean="0"/>
            </a:br>
            <a:r>
              <a:rPr lang="fr-FR" dirty="0" smtClean="0"/>
              <a:t>RIPv1 (</a:t>
            </a:r>
            <a:r>
              <a:rPr lang="fr-FR" dirty="0" err="1" smtClean="0"/>
              <a:t>Routing</a:t>
            </a:r>
            <a:r>
              <a:rPr lang="fr-FR" dirty="0" smtClean="0"/>
              <a:t> Information Protocol)</a:t>
            </a:r>
            <a:endParaRPr lang="fr-FR" dirty="0"/>
          </a:p>
        </p:txBody>
      </p:sp>
      <p:sp>
        <p:nvSpPr>
          <p:cNvPr id="5" name="Espace réservé du contenu 4"/>
          <p:cNvSpPr>
            <a:spLocks noGrp="1"/>
          </p:cNvSpPr>
          <p:nvPr>
            <p:ph idx="1"/>
          </p:nvPr>
        </p:nvSpPr>
        <p:spPr/>
        <p:txBody>
          <a:bodyPr/>
          <a:lstStyle/>
          <a:p>
            <a:r>
              <a:rPr lang="fr-FR" dirty="0" smtClean="0"/>
              <a:t>Très peu utilisé aujourd’hui</a:t>
            </a:r>
          </a:p>
          <a:p>
            <a:r>
              <a:rPr lang="fr-FR" dirty="0" smtClean="0"/>
              <a:t>Vecteur de distance</a:t>
            </a:r>
          </a:p>
          <a:p>
            <a:r>
              <a:rPr lang="fr-FR" dirty="0" smtClean="0"/>
              <a:t>Algorithme Bellman-Ford</a:t>
            </a:r>
          </a:p>
          <a:p>
            <a:r>
              <a:rPr lang="fr-FR" dirty="0" smtClean="0"/>
              <a:t>Type </a:t>
            </a:r>
            <a:r>
              <a:rPr lang="fr-FR" dirty="0" err="1" smtClean="0"/>
              <a:t>Classful</a:t>
            </a:r>
            <a:endParaRPr lang="fr-FR" dirty="0" smtClean="0"/>
          </a:p>
          <a:p>
            <a:r>
              <a:rPr lang="fr-FR" dirty="0" err="1" smtClean="0"/>
              <a:t>Metrique</a:t>
            </a:r>
            <a:r>
              <a:rPr lang="fr-FR" dirty="0" smtClean="0"/>
              <a:t> calculé via le nombre de « saut »</a:t>
            </a:r>
          </a:p>
          <a:p>
            <a:r>
              <a:rPr lang="fr-FR" dirty="0" smtClean="0"/>
              <a:t>Routes diffusées toutes les 30sec</a:t>
            </a:r>
          </a:p>
          <a:p>
            <a:r>
              <a:rPr lang="fr-FR" dirty="0" smtClean="0"/>
              <a:t>Diffusé en broadcast (tous les équipements vont traiter le paquet)</a:t>
            </a:r>
            <a:endParaRPr lang="fr-FR" dirty="0"/>
          </a:p>
        </p:txBody>
      </p:sp>
    </p:spTree>
    <p:extLst>
      <p:ext uri="{BB962C8B-B14F-4D97-AF65-F5344CB8AC3E}">
        <p14:creationId xmlns:p14="http://schemas.microsoft.com/office/powerpoint/2010/main" val="1559230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E0DB9E0-3851-49F9-8090-C0086379BFDB}"/>
              </a:ext>
            </a:extLst>
          </p:cNvPr>
          <p:cNvSpPr>
            <a:spLocks noGrp="1"/>
          </p:cNvSpPr>
          <p:nvPr>
            <p:ph type="title"/>
          </p:nvPr>
        </p:nvSpPr>
        <p:spPr/>
        <p:txBody>
          <a:bodyPr>
            <a:normAutofit/>
          </a:bodyPr>
          <a:lstStyle/>
          <a:p>
            <a:r>
              <a:rPr lang="fr-FR" dirty="0" smtClean="0"/>
              <a:t>Routage </a:t>
            </a:r>
            <a:r>
              <a:rPr lang="fr-FR" dirty="0" smtClean="0"/>
              <a:t>dynamique</a:t>
            </a:r>
            <a:br>
              <a:rPr lang="fr-FR" dirty="0" smtClean="0"/>
            </a:br>
            <a:r>
              <a:rPr lang="fr-FR" dirty="0" smtClean="0"/>
              <a:t>RIPv2 (</a:t>
            </a:r>
            <a:r>
              <a:rPr lang="fr-FR" dirty="0" err="1" smtClean="0"/>
              <a:t>Routing</a:t>
            </a:r>
            <a:r>
              <a:rPr lang="fr-FR" dirty="0" smtClean="0"/>
              <a:t> Information Protocol)</a:t>
            </a:r>
            <a:endParaRPr lang="fr-FR" dirty="0"/>
          </a:p>
        </p:txBody>
      </p:sp>
      <p:sp>
        <p:nvSpPr>
          <p:cNvPr id="5" name="Espace réservé du contenu 4"/>
          <p:cNvSpPr>
            <a:spLocks noGrp="1"/>
          </p:cNvSpPr>
          <p:nvPr>
            <p:ph idx="1"/>
          </p:nvPr>
        </p:nvSpPr>
        <p:spPr/>
        <p:txBody>
          <a:bodyPr/>
          <a:lstStyle/>
          <a:p>
            <a:r>
              <a:rPr lang="fr-FR" dirty="0" smtClean="0"/>
              <a:t>Très peu utilisé aujourd’hui</a:t>
            </a:r>
          </a:p>
          <a:p>
            <a:r>
              <a:rPr lang="fr-FR" dirty="0" smtClean="0"/>
              <a:t>Vecteur de distance avec des bribes d’état de lien</a:t>
            </a:r>
          </a:p>
          <a:p>
            <a:r>
              <a:rPr lang="fr-FR" dirty="0" smtClean="0"/>
              <a:t>Type </a:t>
            </a:r>
            <a:r>
              <a:rPr lang="fr-FR" dirty="0" err="1" smtClean="0"/>
              <a:t>Classless</a:t>
            </a:r>
            <a:endParaRPr lang="fr-FR" dirty="0" smtClean="0"/>
          </a:p>
          <a:p>
            <a:r>
              <a:rPr lang="fr-FR" dirty="0" smtClean="0"/>
              <a:t>Prends en charge VLSM (Masque de sous-réseau à longueur variable)</a:t>
            </a:r>
          </a:p>
          <a:p>
            <a:r>
              <a:rPr lang="fr-FR" dirty="0" err="1" smtClean="0"/>
              <a:t>Metrique</a:t>
            </a:r>
            <a:r>
              <a:rPr lang="fr-FR" dirty="0" smtClean="0"/>
              <a:t> max pris en charge 15</a:t>
            </a:r>
          </a:p>
          <a:p>
            <a:r>
              <a:rPr lang="fr-FR" dirty="0" smtClean="0"/>
              <a:t>Mise à jour déclenchées</a:t>
            </a:r>
          </a:p>
          <a:p>
            <a:r>
              <a:rPr lang="fr-FR" dirty="0" smtClean="0"/>
              <a:t>Multicast 224.0.0.9</a:t>
            </a:r>
          </a:p>
          <a:p>
            <a:r>
              <a:rPr lang="fr-FR" dirty="0" smtClean="0"/>
              <a:t>Authentification possible en </a:t>
            </a:r>
            <a:r>
              <a:rPr lang="fr-FR" dirty="0" err="1" smtClean="0"/>
              <a:t>PlainText</a:t>
            </a:r>
            <a:r>
              <a:rPr lang="fr-FR" dirty="0" smtClean="0"/>
              <a:t>/MD5</a:t>
            </a:r>
            <a:endParaRPr lang="fr-FR" dirty="0"/>
          </a:p>
        </p:txBody>
      </p:sp>
    </p:spTree>
    <p:extLst>
      <p:ext uri="{BB962C8B-B14F-4D97-AF65-F5344CB8AC3E}">
        <p14:creationId xmlns:p14="http://schemas.microsoft.com/office/powerpoint/2010/main" val="505829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E0DB9E0-3851-49F9-8090-C0086379BFDB}"/>
              </a:ext>
            </a:extLst>
          </p:cNvPr>
          <p:cNvSpPr>
            <a:spLocks noGrp="1"/>
          </p:cNvSpPr>
          <p:nvPr>
            <p:ph type="title"/>
          </p:nvPr>
        </p:nvSpPr>
        <p:spPr/>
        <p:txBody>
          <a:bodyPr>
            <a:normAutofit/>
          </a:bodyPr>
          <a:lstStyle/>
          <a:p>
            <a:r>
              <a:rPr lang="fr-FR" dirty="0" smtClean="0"/>
              <a:t>Routage </a:t>
            </a:r>
            <a:r>
              <a:rPr lang="fr-FR" dirty="0" smtClean="0"/>
              <a:t>dynamique</a:t>
            </a:r>
            <a:br>
              <a:rPr lang="fr-FR" dirty="0" smtClean="0"/>
            </a:br>
            <a:r>
              <a:rPr lang="fr-FR" dirty="0" smtClean="0"/>
              <a:t>RIP quelques commandes…	</a:t>
            </a:r>
            <a:endParaRPr lang="fr-FR" dirty="0"/>
          </a:p>
        </p:txBody>
      </p:sp>
      <p:sp>
        <p:nvSpPr>
          <p:cNvPr id="5" name="Espace réservé du contenu 4"/>
          <p:cNvSpPr>
            <a:spLocks noGrp="1"/>
          </p:cNvSpPr>
          <p:nvPr>
            <p:ph idx="1"/>
          </p:nvPr>
        </p:nvSpPr>
        <p:spPr/>
        <p:txBody>
          <a:bodyPr>
            <a:normAutofit fontScale="92500" lnSpcReduction="10000"/>
          </a:bodyPr>
          <a:lstStyle/>
          <a:p>
            <a:r>
              <a:rPr lang="fr-FR" dirty="0" smtClean="0"/>
              <a:t>(config)# router rip         # Active le protocole RIP</a:t>
            </a:r>
          </a:p>
          <a:p>
            <a:r>
              <a:rPr lang="fr-FR" dirty="0" smtClean="0"/>
              <a:t>(config)# no router rip    # désactive le protocole RIP</a:t>
            </a:r>
          </a:p>
          <a:p>
            <a:r>
              <a:rPr lang="fr-FR" dirty="0"/>
              <a:t>(</a:t>
            </a:r>
            <a:r>
              <a:rPr lang="fr-FR" dirty="0" smtClean="0"/>
              <a:t>config-router)# version 2    </a:t>
            </a:r>
            <a:r>
              <a:rPr lang="fr-FR" dirty="0"/>
              <a:t># </a:t>
            </a:r>
            <a:r>
              <a:rPr lang="fr-FR" dirty="0" smtClean="0"/>
              <a:t>Active la version 2 de RIP</a:t>
            </a:r>
          </a:p>
          <a:p>
            <a:r>
              <a:rPr lang="fr-FR" dirty="0" smtClean="0"/>
              <a:t>(config-router)# no auto-</a:t>
            </a:r>
            <a:r>
              <a:rPr lang="fr-FR" dirty="0" err="1" smtClean="0"/>
              <a:t>summary</a:t>
            </a:r>
            <a:endParaRPr lang="fr-FR" dirty="0" smtClean="0"/>
          </a:p>
          <a:p>
            <a:r>
              <a:rPr lang="fr-FR" dirty="0" err="1" smtClean="0"/>
              <a:t>Rt</a:t>
            </a:r>
            <a:r>
              <a:rPr lang="fr-FR" dirty="0" smtClean="0"/>
              <a:t>(config-router)# network X.X.X.X     #Annonce le réseau X.X.X.X au routeur voisin</a:t>
            </a:r>
          </a:p>
          <a:p>
            <a:r>
              <a:rPr lang="fr-FR" dirty="0"/>
              <a:t>(config-router</a:t>
            </a:r>
            <a:r>
              <a:rPr lang="fr-FR" dirty="0" smtClean="0"/>
              <a:t>)# passive-interface  </a:t>
            </a:r>
            <a:r>
              <a:rPr lang="fr-FR" dirty="0" err="1" smtClean="0"/>
              <a:t>fast</a:t>
            </a:r>
            <a:r>
              <a:rPr lang="fr-FR" dirty="0" smtClean="0"/>
              <a:t>/giga.. </a:t>
            </a:r>
            <a:r>
              <a:rPr lang="fr-FR" i="1" dirty="0" smtClean="0"/>
              <a:t>X/Y  </a:t>
            </a:r>
            <a:r>
              <a:rPr lang="fr-FR" dirty="0" smtClean="0"/>
              <a:t># désactive l’annonce des routes via les interfaces X/Y</a:t>
            </a:r>
            <a:endParaRPr lang="fr-FR" dirty="0"/>
          </a:p>
          <a:p>
            <a:endParaRPr lang="fr-FR" dirty="0" smtClean="0"/>
          </a:p>
          <a:p>
            <a:r>
              <a:rPr lang="fr-FR" dirty="0" err="1" smtClean="0"/>
              <a:t>Rt#show</a:t>
            </a:r>
            <a:r>
              <a:rPr lang="fr-FR" dirty="0" smtClean="0"/>
              <a:t> </a:t>
            </a:r>
            <a:r>
              <a:rPr lang="fr-FR" dirty="0" err="1" smtClean="0"/>
              <a:t>ip</a:t>
            </a:r>
            <a:r>
              <a:rPr lang="fr-FR" dirty="0" smtClean="0"/>
              <a:t> </a:t>
            </a:r>
            <a:r>
              <a:rPr lang="fr-FR" dirty="0" err="1" smtClean="0"/>
              <a:t>protocols</a:t>
            </a:r>
            <a:r>
              <a:rPr lang="fr-FR" dirty="0" smtClean="0"/>
              <a:t>    #</a:t>
            </a:r>
          </a:p>
          <a:p>
            <a:r>
              <a:rPr lang="fr-FR" dirty="0" err="1" smtClean="0"/>
              <a:t>Rt#show</a:t>
            </a:r>
            <a:r>
              <a:rPr lang="fr-FR" dirty="0" smtClean="0"/>
              <a:t> </a:t>
            </a:r>
            <a:r>
              <a:rPr lang="fr-FR" dirty="0" err="1" smtClean="0"/>
              <a:t>ip</a:t>
            </a:r>
            <a:r>
              <a:rPr lang="fr-FR" dirty="0" smtClean="0"/>
              <a:t> route rip   # affiche les routes de la table de routage propagé par RIP</a:t>
            </a:r>
          </a:p>
          <a:p>
            <a:endParaRPr lang="fr-FR" dirty="0"/>
          </a:p>
        </p:txBody>
      </p:sp>
    </p:spTree>
    <p:extLst>
      <p:ext uri="{BB962C8B-B14F-4D97-AF65-F5344CB8AC3E}">
        <p14:creationId xmlns:p14="http://schemas.microsoft.com/office/powerpoint/2010/main" val="791865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Rouge">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te">
  <a:themeElements>
    <a:clrScheme name="Rouge">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216</Words>
  <Application>Microsoft Office PowerPoint</Application>
  <PresentationFormat>Grand écran</PresentationFormat>
  <Paragraphs>55</Paragraphs>
  <Slides>11</Slides>
  <Notes>1</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11</vt:i4>
      </vt:variant>
    </vt:vector>
  </HeadingPairs>
  <TitlesOfParts>
    <vt:vector size="17" baseType="lpstr">
      <vt:lpstr>Arial</vt:lpstr>
      <vt:lpstr>Calibri</vt:lpstr>
      <vt:lpstr>Trebuchet MS</vt:lpstr>
      <vt:lpstr>Wingdings 3</vt:lpstr>
      <vt:lpstr>Facette</vt:lpstr>
      <vt:lpstr>1_Facette</vt:lpstr>
      <vt:lpstr>Chapitre 3 Principe de routage</vt:lpstr>
      <vt:lpstr>Routage dynamique</vt:lpstr>
      <vt:lpstr>Routage dynamique</vt:lpstr>
      <vt:lpstr>Routage dynamique Pros&amp;Cons routage statique</vt:lpstr>
      <vt:lpstr>Routage dynamique</vt:lpstr>
      <vt:lpstr>Routage dynamique Pros&amp;Cons</vt:lpstr>
      <vt:lpstr>Routage dynamique RIPv1 (Routing Information Protocol)</vt:lpstr>
      <vt:lpstr>Routage dynamique RIPv2 (Routing Information Protocol)</vt:lpstr>
      <vt:lpstr>Routage dynamique RIP quelques commandes… </vt:lpstr>
      <vt:lpstr>Routage dynamique RIP quelques commandes… </vt:lpstr>
      <vt:lpstr>Exercice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1</dc:title>
  <dc:creator>Vivien GAUTIER</dc:creator>
  <cp:lastModifiedBy>Vivien GAUTIER</cp:lastModifiedBy>
  <cp:revision>30</cp:revision>
  <dcterms:created xsi:type="dcterms:W3CDTF">2019-09-11T06:02:11Z</dcterms:created>
  <dcterms:modified xsi:type="dcterms:W3CDTF">2019-09-28T19:31:07Z</dcterms:modified>
</cp:coreProperties>
</file>