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2"/>
  </p:notesMasterIdLst>
  <p:sldIdLst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en GAUTIER" initials="VG" lastIdx="2" clrIdx="0">
    <p:extLst>
      <p:ext uri="{19B8F6BF-5375-455C-9EA6-DF929625EA0E}">
        <p15:presenceInfo xmlns:p15="http://schemas.microsoft.com/office/powerpoint/2012/main" userId="Vivien GAUT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7136" autoAdjust="0"/>
  </p:normalViewPr>
  <p:slideViewPr>
    <p:cSldViewPr snapToGrid="0">
      <p:cViewPr varScale="1">
        <p:scale>
          <a:sx n="66" d="100"/>
          <a:sy n="66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3331-2198-4F81-898C-D662163EB1C7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1756-02DF-48B7-BEF9-F22D531F6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4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Contrôle des appels : traitement des appels téléphoniques</a:t>
            </a:r>
            <a:r>
              <a:rPr lang="fr-FR" dirty="0"/>
              <a:t>, ID des appelants, transfert d'appel, mise en attente et conférence</a:t>
            </a:r>
          </a:p>
          <a:p>
            <a:r>
              <a:rPr lang="fr-FR" b="1" dirty="0"/>
              <a:t>Messagerie vocale</a:t>
            </a:r>
            <a:r>
              <a:rPr lang="fr-FR" dirty="0"/>
              <a:t> : messages vocaux </a:t>
            </a:r>
          </a:p>
          <a:p>
            <a:r>
              <a:rPr lang="fr-FR" b="1" dirty="0"/>
              <a:t>Mobilité</a:t>
            </a:r>
            <a:r>
              <a:rPr lang="fr-FR" dirty="0"/>
              <a:t> : réception d'appels importants en tout lieu </a:t>
            </a:r>
          </a:p>
          <a:p>
            <a:r>
              <a:rPr lang="fr-FR" b="1" dirty="0"/>
              <a:t>Réception automatique</a:t>
            </a:r>
            <a:r>
              <a:rPr lang="fr-FR" dirty="0"/>
              <a:t> : réponse plus rapide aux clients, grâce au routage direct des appels au service ou à la personne concernés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34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ces commutateurs, les décisions de transfert de couche 2 ne sont plus prises par du logiciel mais par des circuits intégrés spécifiques (ASIC, Application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Integrated</a:t>
            </a:r>
            <a:r>
              <a:rPr lang="fr-FR" dirty="0"/>
              <a:t> Circuits). </a:t>
            </a:r>
          </a:p>
          <a:p>
            <a:r>
              <a:rPr lang="fr-FR" dirty="0"/>
              <a:t>Les circuits ASIC réduisent le temps de traitement des paquets par le périphérique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2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29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69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27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8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4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488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3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0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réseau sans frontières de Cisco offre deux types de services : les services de réseau et les services d’utilisateur et de terminal qui sont tous gérés par une solution intégrée de gestion</a:t>
            </a:r>
          </a:p>
          <a:p>
            <a:r>
              <a:rPr lang="fr-FR"/>
              <a:t>Elle permet à différents éléments réseau de fonctionner ensemble et permet aux utilisateurs d’accéder aux ressources de n’importe quel endroit, à tout moment, tout en fournissant l’optimisation, l’évolutivité et la sécurité.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1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Hiérarchie</a:t>
            </a:r>
            <a:r>
              <a:rPr lang="fr-FR" dirty="0"/>
              <a:t> : facilite la compréhension du rôle de chaque périphérique à chaque niveau, simplifie le déploiement, l'exploitation et la gestion, tout en réduisant les domaines défaillants à chaque niveau</a:t>
            </a:r>
          </a:p>
          <a:p>
            <a:r>
              <a:rPr lang="fr-FR" b="1" dirty="0"/>
              <a:t>Modularité</a:t>
            </a:r>
            <a:r>
              <a:rPr lang="fr-FR" dirty="0"/>
              <a:t> : permet l'extension transparente du réseau et l'activation de services intégrés à la demande</a:t>
            </a:r>
          </a:p>
          <a:p>
            <a:r>
              <a:rPr lang="fr-FR" b="1" dirty="0"/>
              <a:t>Résilience</a:t>
            </a:r>
            <a:r>
              <a:rPr lang="fr-FR" dirty="0"/>
              <a:t> : assure que le réseau reste toujours actif, pour répondre aux attentes des utilisateurs</a:t>
            </a:r>
          </a:p>
          <a:p>
            <a:r>
              <a:rPr lang="fr-FR" b="1" dirty="0"/>
              <a:t>Flexibilité</a:t>
            </a:r>
            <a:r>
              <a:rPr lang="fr-FR" dirty="0"/>
              <a:t> : utilise toutes les ressources du réseau, afin de répartir avec intelligence la charge de trafic</a:t>
            </a:r>
          </a:p>
          <a:p>
            <a:endParaRPr lang="fr-FR" dirty="0"/>
          </a:p>
          <a:p>
            <a:r>
              <a:rPr lang="fr-FR" dirty="0"/>
              <a:t>Couche d’</a:t>
            </a:r>
            <a:r>
              <a:rPr lang="fr-FR" dirty="0" err="1"/>
              <a:t>acces</a:t>
            </a:r>
            <a:r>
              <a:rPr lang="fr-FR" dirty="0"/>
              <a:t> :</a:t>
            </a:r>
            <a:r>
              <a:rPr lang="fr-FR" baseline="0" dirty="0"/>
              <a:t> périphérie du réseau, fourni du réseau à un utilisateur</a:t>
            </a:r>
          </a:p>
          <a:p>
            <a:r>
              <a:rPr lang="fr-FR" baseline="0" dirty="0"/>
              <a:t>Couche distribution : </a:t>
            </a:r>
            <a:r>
              <a:rPr lang="fr-FR" b="1" baseline="0" dirty="0"/>
              <a:t>Lien</a:t>
            </a:r>
            <a:r>
              <a:rPr lang="fr-FR" baseline="0" dirty="0"/>
              <a:t> entre couche d’</a:t>
            </a:r>
            <a:r>
              <a:rPr lang="fr-FR" baseline="0" dirty="0" err="1"/>
              <a:t>acces</a:t>
            </a:r>
            <a:r>
              <a:rPr lang="fr-FR" baseline="0" dirty="0"/>
              <a:t> et cœur de réseau, </a:t>
            </a:r>
            <a:r>
              <a:rPr lang="fr-FR" b="1" baseline="0" dirty="0"/>
              <a:t>haute disponibilité </a:t>
            </a:r>
            <a:r>
              <a:rPr lang="fr-FR" baseline="0" dirty="0"/>
              <a:t>pour l’utilisateur final, </a:t>
            </a:r>
            <a:r>
              <a:rPr lang="fr-FR" b="1" baseline="0" dirty="0"/>
              <a:t>Intègre fonction intelligente </a:t>
            </a:r>
            <a:r>
              <a:rPr lang="fr-FR" baseline="0" dirty="0"/>
              <a:t>de commutation, </a:t>
            </a:r>
            <a:r>
              <a:rPr lang="fr-FR" b="1" baseline="0" dirty="0" err="1"/>
              <a:t>regle</a:t>
            </a:r>
            <a:r>
              <a:rPr lang="fr-FR" b="1" baseline="0" dirty="0"/>
              <a:t> d’</a:t>
            </a:r>
            <a:r>
              <a:rPr lang="fr-FR" b="1" baseline="0" dirty="0" err="1"/>
              <a:t>acces</a:t>
            </a:r>
            <a:r>
              <a:rPr lang="fr-FR" b="1" baseline="0" dirty="0"/>
              <a:t> </a:t>
            </a:r>
            <a:r>
              <a:rPr lang="fr-FR" baseline="0" dirty="0"/>
              <a:t>au réseau…</a:t>
            </a:r>
          </a:p>
          <a:p>
            <a:r>
              <a:rPr lang="fr-FR" baseline="0" dirty="0"/>
              <a:t>Cœur de réseau :</a:t>
            </a:r>
            <a:r>
              <a:rPr lang="fr-FR" dirty="0"/>
              <a:t> Son rôle est de relier entre eux les différents segments du réseau, par exemple les sites distants, les </a:t>
            </a:r>
            <a:r>
              <a:rPr lang="fr-FR" dirty="0" err="1"/>
              <a:t>LANs</a:t>
            </a:r>
            <a:r>
              <a:rPr lang="fr-FR" dirty="0"/>
              <a:t> ou les étages d’une société.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61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19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8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41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11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</a:t>
            </a:r>
            <a:r>
              <a:rPr lang="fr-FR" baseline="0" dirty="0"/>
              <a:t> le PC A et PC B veulent communiquer comment ca ce passe ?</a:t>
            </a:r>
          </a:p>
          <a:p>
            <a:r>
              <a:rPr lang="fr-FR" baseline="0" dirty="0"/>
              <a:t>PC A envoie une trame vers PC B</a:t>
            </a:r>
          </a:p>
          <a:p>
            <a:r>
              <a:rPr lang="fr-FR" baseline="0" dirty="0"/>
              <a:t>Le switch regarde si il une MAC correspondante à celle du PC A sur le port 1</a:t>
            </a:r>
          </a:p>
          <a:p>
            <a:r>
              <a:rPr lang="fr-FR" baseline="0" dirty="0"/>
              <a:t>Il trouve pas -&gt; Enregistre dans sa CAM</a:t>
            </a:r>
          </a:p>
          <a:p>
            <a:r>
              <a:rPr lang="fr-FR" baseline="0" dirty="0"/>
              <a:t>S1 regarde la DST de la trame et vérifie si MAC PC B dans sa CAM</a:t>
            </a:r>
          </a:p>
          <a:p>
            <a:r>
              <a:rPr lang="fr-FR" baseline="0" dirty="0"/>
              <a:t>Trouve pas  -&gt; envoie à tous ses ports (sauf port entrant)</a:t>
            </a:r>
          </a:p>
          <a:p>
            <a:r>
              <a:rPr lang="fr-FR" baseline="0" dirty="0"/>
              <a:t>S2 </a:t>
            </a:r>
            <a:r>
              <a:rPr lang="fr-FR" baseline="0" dirty="0" err="1"/>
              <a:t>Receptionne</a:t>
            </a:r>
            <a:r>
              <a:rPr lang="fr-FR" baseline="0" dirty="0"/>
              <a:t> -&gt; même schéma que S1</a:t>
            </a:r>
          </a:p>
          <a:p>
            <a:r>
              <a:rPr lang="fr-FR" dirty="0"/>
              <a:t>PC B </a:t>
            </a:r>
            <a:r>
              <a:rPr lang="fr-FR" dirty="0" err="1"/>
              <a:t>recoit</a:t>
            </a:r>
            <a:r>
              <a:rPr lang="fr-FR" dirty="0"/>
              <a:t> la trame</a:t>
            </a:r>
            <a:r>
              <a:rPr lang="fr-FR" baseline="0" dirty="0"/>
              <a:t> la traite -&gt; répond à PC A</a:t>
            </a:r>
          </a:p>
          <a:p>
            <a:r>
              <a:rPr lang="fr-FR" baseline="0" dirty="0"/>
              <a:t>S1 vérifie la MAC arrivant via le port 3 -&gt; enregistre dans sa CAM</a:t>
            </a:r>
          </a:p>
          <a:p>
            <a:r>
              <a:rPr lang="fr-FR" baseline="0" dirty="0"/>
              <a:t>S1 analyse la DST de la trame et voit que c’est pour la MAC correspondante au port 1 -&gt; </a:t>
            </a:r>
            <a:r>
              <a:rPr lang="fr-FR" baseline="0" dirty="0" err="1"/>
              <a:t>Transfere</a:t>
            </a:r>
            <a:r>
              <a:rPr lang="fr-FR" baseline="0" dirty="0"/>
              <a:t> a PC 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7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44B94.48CC526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44B94.48CC526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id="{3359C281-016F-42E5-A960-AD80C91146B3}"/>
              </a:ext>
            </a:extLst>
          </p:cNvPr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1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A5300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73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0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03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1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5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id="{3359C281-016F-42E5-A960-AD80C91146B3}"/>
              </a:ext>
            </a:extLst>
          </p:cNvPr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03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81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86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26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67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88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39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A5300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55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1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8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30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1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33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cid:image001.png@01D44B94.48CC5260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cid:image001.png@01D44B94.48CC5260" TargetMode="Externa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5DCF625-5C6E-4EA7-8314-2CF2679A7593}" type="slidenum">
              <a:rPr lang="fr-FR" smtClean="0">
                <a:solidFill>
                  <a:srgbClr val="A5300F"/>
                </a:solidFill>
              </a:rPr>
              <a:pPr defTabSz="457200"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id="{D53DF9AC-0FCC-41DA-8AFC-E0B670C9B1EA}"/>
              </a:ext>
            </a:extLst>
          </p:cNvPr>
          <p:cNvPicPr/>
          <p:nvPr userDrawn="1"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1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10/12/2019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5DCF625-5C6E-4EA7-8314-2CF2679A7593}" type="slidenum">
              <a:rPr lang="fr-FR" smtClean="0">
                <a:solidFill>
                  <a:srgbClr val="A5300F"/>
                </a:solidFill>
              </a:rPr>
              <a:pPr defTabSz="457200"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id="{D53DF9AC-0FCC-41DA-8AFC-E0B670C9B1EA}"/>
              </a:ext>
            </a:extLst>
          </p:cNvPr>
          <p:cNvPicPr/>
          <p:nvPr userDrawn="1"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7FABA-AC4D-46DB-B26C-5BCC8A8EC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Chapitre 4</a:t>
            </a:r>
            <a:br>
              <a:rPr lang="fr-FR" dirty="0"/>
            </a:br>
            <a:r>
              <a:rPr lang="fr-FR" dirty="0"/>
              <a:t>Réseaux commutés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6DBB39-A277-4882-91F3-F0A3C5447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Vivien GAUTIER</a:t>
            </a:r>
          </a:p>
          <a:p>
            <a:r>
              <a:rPr lang="fr-FR" dirty="0"/>
              <a:t>Vivien.gautier13@ynov.com</a:t>
            </a:r>
          </a:p>
        </p:txBody>
      </p:sp>
    </p:spTree>
    <p:extLst>
      <p:ext uri="{BB962C8B-B14F-4D97-AF65-F5344CB8AC3E}">
        <p14:creationId xmlns:p14="http://schemas.microsoft.com/office/powerpoint/2010/main" val="393747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Décision prise en fonction de 2 critères</a:t>
            </a:r>
          </a:p>
          <a:p>
            <a:pPr marL="457200" lvl="1" indent="0">
              <a:buNone/>
            </a:pPr>
            <a:r>
              <a:rPr lang="fr-FR" dirty="0"/>
              <a:t>	Port d’entée</a:t>
            </a:r>
          </a:p>
          <a:p>
            <a:pPr marL="457200" lvl="1" indent="0">
              <a:buNone/>
            </a:pPr>
            <a:r>
              <a:rPr lang="fr-FR" dirty="0"/>
              <a:t>	Adresse destination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Notion de port d’entrée et port de sortie</a:t>
            </a:r>
          </a:p>
          <a:p>
            <a:r>
              <a:rPr lang="fr-FR" dirty="0"/>
              <a:t>Le switch gère une table qui associe le ports </a:t>
            </a:r>
          </a:p>
          <a:p>
            <a:pPr marL="457200" lvl="1" indent="0">
              <a:buNone/>
            </a:pPr>
            <a:r>
              <a:rPr lang="fr-FR" dirty="0"/>
              <a:t>aux adresses MAC « table CAM » (Content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err="1"/>
              <a:t>Addressable</a:t>
            </a:r>
            <a:r>
              <a:rPr lang="fr-FR" dirty="0"/>
              <a:t> Memory)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80" y="3295650"/>
            <a:ext cx="6000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4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0768" y="1781299"/>
            <a:ext cx="10131563" cy="47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 transmission</a:t>
            </a:r>
          </a:p>
          <a:p>
            <a:pPr lvl="1"/>
            <a:r>
              <a:rPr lang="fr-FR" dirty="0"/>
              <a:t>Store and </a:t>
            </a:r>
            <a:r>
              <a:rPr lang="fr-FR" dirty="0" err="1"/>
              <a:t>Forward</a:t>
            </a:r>
            <a:endParaRPr lang="fr-FR" dirty="0"/>
          </a:p>
          <a:p>
            <a:pPr lvl="1"/>
            <a:r>
              <a:rPr lang="fr-FR" dirty="0"/>
              <a:t>Cut-</a:t>
            </a:r>
            <a:r>
              <a:rPr lang="fr-FR" dirty="0" err="1"/>
              <a:t>Through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06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r>
              <a:rPr lang="fr-FR" dirty="0"/>
              <a:t>Store and </a:t>
            </a:r>
            <a:r>
              <a:rPr lang="fr-FR" dirty="0" err="1"/>
              <a:t>Forward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Le switch reçoit toute la trame </a:t>
            </a:r>
          </a:p>
          <a:p>
            <a:pPr lvl="1"/>
            <a:r>
              <a:rPr lang="fr-FR" dirty="0"/>
              <a:t>La met dans un tampon</a:t>
            </a:r>
          </a:p>
          <a:p>
            <a:pPr lvl="1"/>
            <a:r>
              <a:rPr lang="fr-FR" dirty="0"/>
              <a:t>Une fois la trame reçu il vérifie le FCS (Frame Check </a:t>
            </a:r>
            <a:r>
              <a:rPr lang="fr-FR" dirty="0" err="1"/>
              <a:t>Sequence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Processus de contrôle des erreurs pour les niv1 et 2</a:t>
            </a:r>
          </a:p>
          <a:p>
            <a:pPr lvl="2"/>
            <a:r>
              <a:rPr lang="fr-FR" dirty="0"/>
              <a:t>Si pas d’erreur alors transféré</a:t>
            </a:r>
          </a:p>
          <a:p>
            <a:pPr lvl="2"/>
            <a:r>
              <a:rPr lang="fr-FR" dirty="0"/>
              <a:t>Si erreur détecté alors trame abandonnée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Méthode utilisé par les </a:t>
            </a:r>
            <a:r>
              <a:rPr lang="fr-FR" dirty="0" err="1"/>
              <a:t>switchs</a:t>
            </a:r>
            <a:r>
              <a:rPr lang="fr-FR" dirty="0"/>
              <a:t> CISCO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2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r>
              <a:rPr lang="fr-FR" dirty="0" err="1"/>
              <a:t>Cut</a:t>
            </a:r>
            <a:r>
              <a:rPr lang="fr-FR" dirty="0"/>
              <a:t>-and-</a:t>
            </a:r>
            <a:r>
              <a:rPr lang="fr-FR" dirty="0" err="1"/>
              <a:t>Through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/>
              <a:t>Caractéristiques : </a:t>
            </a:r>
          </a:p>
          <a:p>
            <a:pPr lvl="1"/>
            <a:r>
              <a:rPr lang="fr-FR" dirty="0"/>
              <a:t>Transmission rapides des trames</a:t>
            </a:r>
          </a:p>
          <a:p>
            <a:pPr lvl="2"/>
            <a:r>
              <a:rPr lang="fr-FR" dirty="0"/>
              <a:t>Le switch peut transféré la trame dès qu’il a trouvé l’adresse MAC de destination dans sa table d’adresse MAC</a:t>
            </a:r>
          </a:p>
          <a:p>
            <a:pPr lvl="2"/>
            <a:r>
              <a:rPr lang="fr-FR" dirty="0"/>
              <a:t>Les trames non valides sont quand même transférées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Fragment free</a:t>
            </a:r>
          </a:p>
          <a:p>
            <a:pPr lvl="2"/>
            <a:r>
              <a:rPr lang="fr-FR" dirty="0"/>
              <a:t>Attend la fin de la réception des 64 premiers </a:t>
            </a:r>
            <a:r>
              <a:rPr lang="fr-FR" dirty="0" err="1"/>
              <a:t>octects</a:t>
            </a:r>
            <a:r>
              <a:rPr lang="fr-FR" dirty="0"/>
              <a:t> (détecter des collisions)</a:t>
            </a:r>
          </a:p>
          <a:p>
            <a:pPr lvl="2"/>
            <a:r>
              <a:rPr lang="fr-FR" dirty="0"/>
              <a:t>Assure un meilleur contrôle des erreurs</a:t>
            </a:r>
          </a:p>
        </p:txBody>
      </p:sp>
    </p:spTree>
    <p:extLst>
      <p:ext uri="{BB962C8B-B14F-4D97-AF65-F5344CB8AC3E}">
        <p14:creationId xmlns:p14="http://schemas.microsoft.com/office/powerpoint/2010/main" val="289084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110" y="1258529"/>
            <a:ext cx="10896938" cy="53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r>
              <a:rPr lang="fr-FR" dirty="0"/>
              <a:t>Domaine de collision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HUB et </a:t>
            </a:r>
            <a:r>
              <a:rPr lang="fr-FR" dirty="0" err="1"/>
              <a:t>Half</a:t>
            </a:r>
            <a:r>
              <a:rPr lang="fr-FR" dirty="0"/>
              <a:t>-Duplex</a:t>
            </a:r>
          </a:p>
          <a:p>
            <a:pPr lvl="2"/>
            <a:r>
              <a:rPr lang="fr-FR" dirty="0"/>
              <a:t>Chaque périphérique attend son tour pour communiquer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Full-duplex</a:t>
            </a:r>
          </a:p>
          <a:p>
            <a:pPr lvl="2"/>
            <a:r>
              <a:rPr lang="fr-FR" dirty="0"/>
              <a:t>Chaque périphérique appartient à son propre domaine de collision</a:t>
            </a:r>
          </a:p>
          <a:p>
            <a:pPr lvl="2"/>
            <a:r>
              <a:rPr lang="fr-FR" dirty="0"/>
              <a:t>Il n’y a plus de collision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69" y="1800228"/>
            <a:ext cx="2857500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79" y="4131038"/>
            <a:ext cx="3169681" cy="214051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65906" y="6241489"/>
            <a:ext cx="24048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i="1" dirty="0"/>
              <a:t>https://reussirsonccna.fr/domaine-de-collision-et-de-diffusion/</a:t>
            </a:r>
          </a:p>
        </p:txBody>
      </p:sp>
    </p:spTree>
    <p:extLst>
      <p:ext uri="{BB962C8B-B14F-4D97-AF65-F5344CB8AC3E}">
        <p14:creationId xmlns:p14="http://schemas.microsoft.com/office/powerpoint/2010/main" val="266519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r>
              <a:rPr lang="fr-FR" dirty="0"/>
              <a:t>Domaine de diffusion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/>
              <a:t>Broadcast</a:t>
            </a:r>
            <a:r>
              <a:rPr lang="fr-FR" dirty="0"/>
              <a:t> et multicast</a:t>
            </a:r>
          </a:p>
          <a:p>
            <a:pPr lvl="2"/>
            <a:r>
              <a:rPr lang="fr-FR" dirty="0"/>
              <a:t>Constitué par un ensemble d’équipement (type Switch) interconnecté</a:t>
            </a:r>
          </a:p>
          <a:p>
            <a:pPr lvl="2"/>
            <a:r>
              <a:rPr lang="fr-FR" dirty="0"/>
              <a:t>Lorsqu’une trame est émise en diffusion tous les ports reçoivent la trame</a:t>
            </a:r>
          </a:p>
          <a:p>
            <a:pPr lvl="2"/>
            <a:r>
              <a:rPr lang="fr-FR" dirty="0"/>
              <a:t>Permettent d’identifier des périphériques ou services réseau</a:t>
            </a:r>
          </a:p>
          <a:p>
            <a:pPr lvl="2"/>
            <a:r>
              <a:rPr lang="fr-FR" dirty="0"/>
              <a:t>Un nombre de diffusions et une charge de trafic trop élevés sur un réseau peuvent entraîner un encombrement qui ralentit les performances réseau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30" y="4671405"/>
            <a:ext cx="56578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r>
              <a:rPr lang="fr-FR" dirty="0"/>
              <a:t>Encombrement des 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Comment réduire l’encombrement ?</a:t>
            </a:r>
          </a:p>
          <a:p>
            <a:pPr lvl="2"/>
            <a:r>
              <a:rPr lang="fr-FR" dirty="0"/>
              <a:t>Choix du commutateur</a:t>
            </a:r>
          </a:p>
          <a:p>
            <a:pPr lvl="3"/>
            <a:r>
              <a:rPr lang="fr-FR" dirty="0"/>
              <a:t>Densité de ports – les </a:t>
            </a:r>
            <a:r>
              <a:rPr lang="fr-FR" dirty="0" err="1"/>
              <a:t>switchs</a:t>
            </a:r>
            <a:r>
              <a:rPr lang="fr-FR" dirty="0"/>
              <a:t> d’entreprises disposent de 24 à 48 ports</a:t>
            </a:r>
          </a:p>
          <a:p>
            <a:pPr lvl="3"/>
            <a:r>
              <a:rPr lang="fr-FR" dirty="0"/>
              <a:t>Tampons de trames étendus  - pour limiter les encombrements vers les serveurs</a:t>
            </a:r>
          </a:p>
          <a:p>
            <a:pPr lvl="3"/>
            <a:r>
              <a:rPr lang="fr-FR" dirty="0"/>
              <a:t>Vitesse des ports 100M/1G/10G…</a:t>
            </a:r>
          </a:p>
          <a:p>
            <a:pPr lvl="3"/>
            <a:r>
              <a:rPr lang="fr-FR" dirty="0"/>
              <a:t>Commutation interne rapide </a:t>
            </a:r>
          </a:p>
        </p:txBody>
      </p:sp>
    </p:spTree>
    <p:extLst>
      <p:ext uri="{BB962C8B-B14F-4D97-AF65-F5344CB8AC3E}">
        <p14:creationId xmlns:p14="http://schemas.microsoft.com/office/powerpoint/2010/main" val="257391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commutation</a:t>
            </a:r>
            <a:br>
              <a:rPr lang="fr-FR" dirty="0"/>
            </a:br>
            <a:r>
              <a:rPr lang="fr-FR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/>
              <a:t>Réaliser l’exercice – 4.2.2.4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87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commutés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Quelques notions que nous allons voir…</a:t>
            </a:r>
          </a:p>
          <a:p>
            <a:r>
              <a:rPr lang="fr-FR" dirty="0"/>
              <a:t>Bâtir un réseau local</a:t>
            </a:r>
          </a:p>
          <a:p>
            <a:r>
              <a:rPr lang="fr-FR" dirty="0"/>
              <a:t>L’environnement de commutation</a:t>
            </a:r>
          </a:p>
        </p:txBody>
      </p:sp>
    </p:spTree>
    <p:extLst>
      <p:ext uri="{BB962C8B-B14F-4D97-AF65-F5344CB8AC3E}">
        <p14:creationId xmlns:p14="http://schemas.microsoft.com/office/powerpoint/2010/main" val="2963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commutés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 convergent 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Plusieurs types de trafic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Un seul réseau physique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lvl="1"/>
            <a:r>
              <a:rPr lang="fr-FR" dirty="0"/>
              <a:t>Exemple de fonctionnement : système de téléphonie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fr-FR" dirty="0"/>
              <a:t>Passerelle vocales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fr-FR" dirty="0"/>
              <a:t>Vidéo/vidéoconférence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fr-FR" dirty="0"/>
              <a:t>Messagerie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fr-FR" dirty="0"/>
              <a:t>Mobilité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fr-FR" dirty="0"/>
              <a:t>Réception automatique</a:t>
            </a:r>
          </a:p>
        </p:txBody>
      </p:sp>
    </p:spTree>
    <p:extLst>
      <p:ext uri="{BB962C8B-B14F-4D97-AF65-F5344CB8AC3E}">
        <p14:creationId xmlns:p14="http://schemas.microsoft.com/office/powerpoint/2010/main" val="43899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commutés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/>
            <a:r>
              <a:rPr lang="fr-FR" dirty="0"/>
              <a:t>Intérêt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Un seul réseau physique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Economie d’investissement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Simplification de la gestion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47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92" y="609600"/>
            <a:ext cx="7362825" cy="6153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Bâtir un réseau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/>
            <a:r>
              <a:rPr lang="fr-FR" dirty="0"/>
              <a:t>La conception  réseau de </a:t>
            </a:r>
            <a:r>
              <a:rPr lang="fr-FR" dirty="0" err="1"/>
              <a:t>cisco</a:t>
            </a:r>
            <a:r>
              <a:rPr lang="fr-FR" dirty="0"/>
              <a:t>  </a:t>
            </a:r>
          </a:p>
          <a:p>
            <a:pPr marL="400050" lvl="1" indent="0">
              <a:buNone/>
            </a:pPr>
            <a:r>
              <a:rPr lang="fr-FR" dirty="0"/>
              <a:t>-&gt; réseau sans </a:t>
            </a:r>
            <a:r>
              <a:rPr lang="fr-FR" dirty="0" err="1"/>
              <a:t>frontiere</a:t>
            </a:r>
            <a:endParaRPr lang="fr-FR" dirty="0"/>
          </a:p>
          <a:p>
            <a:pPr marL="400050" lvl="1" indent="0">
              <a:buNone/>
            </a:pPr>
            <a:endParaRPr lang="fr-FR" dirty="0"/>
          </a:p>
          <a:p>
            <a:pPr marL="685800" lvl="1"/>
            <a:r>
              <a:rPr lang="fr-FR" dirty="0"/>
              <a:t>Objectif :</a:t>
            </a:r>
          </a:p>
          <a:p>
            <a:pPr marL="400050" lvl="1" indent="0">
              <a:buNone/>
            </a:pPr>
            <a:r>
              <a:rPr lang="fr-FR" dirty="0"/>
              <a:t>sécurisé fiable et transparent</a:t>
            </a:r>
          </a:p>
          <a:p>
            <a:pPr marL="400050" lvl="1" indent="0">
              <a:buNone/>
            </a:pPr>
            <a:endParaRPr lang="fr-FR" dirty="0"/>
          </a:p>
          <a:p>
            <a:pPr marL="685800" lvl="1"/>
            <a:r>
              <a:rPr lang="fr-FR" dirty="0"/>
              <a:t>Repose sur une infrastructure:</a:t>
            </a:r>
          </a:p>
          <a:p>
            <a:pPr marL="400050" lvl="1" indent="0">
              <a:buNone/>
            </a:pPr>
            <a:r>
              <a:rPr lang="fr-FR" dirty="0"/>
              <a:t> hiérarchique, évolutive et résiliente 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08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Bâtir un réseau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/>
            <a:r>
              <a:rPr lang="fr-FR" dirty="0"/>
              <a:t>Conception de type hiérarchique reposant sur 4 principes</a:t>
            </a:r>
          </a:p>
          <a:p>
            <a:pPr marL="685800" lvl="1"/>
            <a:r>
              <a:rPr lang="fr-FR" dirty="0"/>
              <a:t>Hiérarchie</a:t>
            </a:r>
          </a:p>
          <a:p>
            <a:pPr marL="685800" lvl="1"/>
            <a:r>
              <a:rPr lang="fr-FR" dirty="0"/>
              <a:t>Modularité</a:t>
            </a:r>
          </a:p>
          <a:p>
            <a:pPr marL="685800" lvl="1"/>
            <a:r>
              <a:rPr lang="fr-FR" dirty="0"/>
              <a:t>Résilience</a:t>
            </a:r>
          </a:p>
          <a:p>
            <a:pPr marL="685800" lvl="1"/>
            <a:r>
              <a:rPr lang="fr-FR" dirty="0"/>
              <a:t>Flexibilité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Modèle à 3 couches</a:t>
            </a:r>
          </a:p>
          <a:p>
            <a:pPr marL="1085850" lvl="2"/>
            <a:r>
              <a:rPr lang="fr-FR" dirty="0"/>
              <a:t>Couche d’</a:t>
            </a:r>
            <a:r>
              <a:rPr lang="fr-FR" dirty="0" err="1"/>
              <a:t>acces</a:t>
            </a:r>
            <a:endParaRPr lang="fr-FR" dirty="0"/>
          </a:p>
          <a:p>
            <a:pPr marL="1085850" lvl="2"/>
            <a:r>
              <a:rPr lang="fr-FR" dirty="0"/>
              <a:t>Couche de distribution</a:t>
            </a:r>
          </a:p>
          <a:p>
            <a:pPr marL="1085850" lvl="2"/>
            <a:r>
              <a:rPr lang="fr-FR" dirty="0"/>
              <a:t>Couche Cœur de réseau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574" y="2542475"/>
            <a:ext cx="4912426" cy="43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9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Bâtir un réseau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56079" cy="3880773"/>
          </a:xfrm>
        </p:spPr>
        <p:txBody>
          <a:bodyPr>
            <a:normAutofit/>
          </a:bodyPr>
          <a:lstStyle/>
          <a:p>
            <a:pPr marL="685800" lvl="1"/>
            <a:r>
              <a:rPr lang="fr-FR" dirty="0"/>
              <a:t>Facteur à prendre en compte 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Coût 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Densité : Nombre de port 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Alimentation : </a:t>
            </a:r>
            <a:r>
              <a:rPr lang="fr-FR" dirty="0" err="1"/>
              <a:t>PoE</a:t>
            </a:r>
            <a:r>
              <a:rPr lang="fr-FR" dirty="0"/>
              <a:t> (Power over Ethernet) pour la téléphonie IP, Caméra…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Fiabilité : </a:t>
            </a:r>
            <a:r>
              <a:rPr lang="fr-FR" dirty="0" err="1"/>
              <a:t>Acces</a:t>
            </a:r>
            <a:r>
              <a:rPr lang="fr-FR" dirty="0"/>
              <a:t> permanent au réseau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Vitesse des ports : rapidité de la connexion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Tampons de trames : Dans les réseaux engorgé entre utilisateur et serveurs</a:t>
            </a:r>
          </a:p>
          <a:p>
            <a:pPr lvl="2" indent="-285750">
              <a:buFont typeface="Wingdings" panose="05000000000000000000" pitchFamily="2" charset="2"/>
              <a:buChar char="q"/>
            </a:pPr>
            <a:r>
              <a:rPr lang="fr-FR" dirty="0"/>
              <a:t>Evolutivité : le </a:t>
            </a:r>
            <a:r>
              <a:rPr lang="fr-FR" dirty="0" err="1"/>
              <a:t>nbre</a:t>
            </a:r>
            <a:r>
              <a:rPr lang="fr-FR" dirty="0"/>
              <a:t> d’utilisateur évolue constamment, anticiper la croissance</a:t>
            </a:r>
          </a:p>
        </p:txBody>
      </p:sp>
    </p:spTree>
    <p:extLst>
      <p:ext uri="{BB962C8B-B14F-4D97-AF65-F5344CB8AC3E}">
        <p14:creationId xmlns:p14="http://schemas.microsoft.com/office/powerpoint/2010/main" val="136201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Bâtir un réseau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56079" cy="419271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fr-FR" dirty="0"/>
              <a:t>Type de Switch</a:t>
            </a:r>
          </a:p>
          <a:p>
            <a:pPr marL="685800" lvl="1"/>
            <a:r>
              <a:rPr lang="fr-FR" dirty="0"/>
              <a:t>Fixe </a:t>
            </a:r>
          </a:p>
          <a:p>
            <a:pPr marL="857250" lvl="2" indent="0">
              <a:buNone/>
            </a:pPr>
            <a:r>
              <a:rPr lang="fr-FR" sz="1600" dirty="0"/>
              <a:t>Configuration physique fixe</a:t>
            </a:r>
          </a:p>
          <a:p>
            <a:pPr marL="857250" lvl="2" indent="0">
              <a:buNone/>
            </a:pPr>
            <a:r>
              <a:rPr lang="fr-FR" sz="1600" dirty="0"/>
              <a:t>Pas de possibilité de carte modulaire</a:t>
            </a:r>
          </a:p>
          <a:p>
            <a:pPr marL="685800" lvl="1"/>
            <a:r>
              <a:rPr lang="fr-FR" dirty="0"/>
              <a:t>Modulaire : </a:t>
            </a:r>
          </a:p>
          <a:p>
            <a:pPr marL="400050" lvl="1" indent="0">
              <a:buNone/>
            </a:pPr>
            <a:r>
              <a:rPr lang="fr-FR" dirty="0"/>
              <a:t>		livré avec des </a:t>
            </a:r>
            <a:r>
              <a:rPr lang="fr-FR" dirty="0" err="1"/>
              <a:t>chassis</a:t>
            </a:r>
            <a:r>
              <a:rPr lang="fr-FR" dirty="0"/>
              <a:t>,</a:t>
            </a:r>
          </a:p>
          <a:p>
            <a:pPr marL="400050" lvl="1" indent="0">
              <a:buNone/>
            </a:pPr>
            <a:r>
              <a:rPr lang="fr-FR" dirty="0"/>
              <a:t> 	installation de carte modulaires</a:t>
            </a:r>
          </a:p>
          <a:p>
            <a:pPr marL="685800" lvl="1"/>
            <a:r>
              <a:rPr lang="fr-FR" dirty="0"/>
              <a:t>Empilable (</a:t>
            </a:r>
            <a:r>
              <a:rPr lang="fr-FR" dirty="0" err="1"/>
              <a:t>stack</a:t>
            </a:r>
            <a:r>
              <a:rPr lang="fr-FR" dirty="0"/>
              <a:t>)</a:t>
            </a:r>
          </a:p>
          <a:p>
            <a:pPr marL="1085850" lvl="2"/>
            <a:r>
              <a:rPr lang="fr-FR" dirty="0"/>
              <a:t>Interconnecté via un câble spécifique</a:t>
            </a:r>
          </a:p>
          <a:p>
            <a:pPr marL="1085850" lvl="2"/>
            <a:r>
              <a:rPr lang="fr-FR" dirty="0"/>
              <a:t>Fourni un débit plus élevé</a:t>
            </a:r>
          </a:p>
          <a:p>
            <a:pPr marL="1085850" lvl="2"/>
            <a:r>
              <a:rPr lang="fr-FR" dirty="0"/>
              <a:t>Fonctionne comme un unique commutateur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73" y="2566039"/>
            <a:ext cx="3403270" cy="2890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08" y="3434876"/>
            <a:ext cx="2453036" cy="16441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908" y="5360908"/>
            <a:ext cx="2099520" cy="10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Bâtir un réseau local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507" y="1270000"/>
            <a:ext cx="10960212" cy="54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7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678</Words>
  <Application>Microsoft Office PowerPoint</Application>
  <PresentationFormat>Grand écran</PresentationFormat>
  <Paragraphs>164</Paragraphs>
  <Slides>19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Facette</vt:lpstr>
      <vt:lpstr>1_Facette</vt:lpstr>
      <vt:lpstr>Chapitre 4 Réseaux commutés</vt:lpstr>
      <vt:lpstr>Réseaux commutés</vt:lpstr>
      <vt:lpstr>Réseaux commutés</vt:lpstr>
      <vt:lpstr>Réseaux commutés</vt:lpstr>
      <vt:lpstr>Bâtir un réseau local</vt:lpstr>
      <vt:lpstr>Bâtir un réseau local</vt:lpstr>
      <vt:lpstr>Bâtir un réseau local</vt:lpstr>
      <vt:lpstr>Bâtir un réseau local</vt:lpstr>
      <vt:lpstr>Bâtir un réseau local</vt:lpstr>
      <vt:lpstr>Environnement de commutation</vt:lpstr>
      <vt:lpstr>Environnement de commutation</vt:lpstr>
      <vt:lpstr>Environnement de commutation</vt:lpstr>
      <vt:lpstr>Environnement de commutation Store and Forward</vt:lpstr>
      <vt:lpstr>Environnement de commutation Cut-and-Through</vt:lpstr>
      <vt:lpstr>Environnement de commutation </vt:lpstr>
      <vt:lpstr>Environnement de commutation Domaine de collision</vt:lpstr>
      <vt:lpstr>Environnement de commutation Domaine de diffusion</vt:lpstr>
      <vt:lpstr>Environnement de commutation Encombrement des réseaux</vt:lpstr>
      <vt:lpstr>Environnement de commutation 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Vivien GAUTIER</dc:creator>
  <cp:lastModifiedBy>Jérémy Deblaecker</cp:lastModifiedBy>
  <cp:revision>46</cp:revision>
  <dcterms:created xsi:type="dcterms:W3CDTF">2019-09-11T06:02:11Z</dcterms:created>
  <dcterms:modified xsi:type="dcterms:W3CDTF">2019-12-10T09:44:50Z</dcterms:modified>
</cp:coreProperties>
</file>