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8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5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2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29"/>
  </p:notesMasterIdLst>
  <p:sldIdLst>
    <p:sldId id="261" r:id="rId3"/>
    <p:sldId id="263" r:id="rId4"/>
    <p:sldId id="264" r:id="rId5"/>
    <p:sldId id="265" r:id="rId6"/>
    <p:sldId id="266" r:id="rId7"/>
    <p:sldId id="286" r:id="rId8"/>
    <p:sldId id="267" r:id="rId9"/>
    <p:sldId id="268" r:id="rId10"/>
    <p:sldId id="269" r:id="rId11"/>
    <p:sldId id="270" r:id="rId12"/>
    <p:sldId id="271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vien GAUTIER" initials="VG" lastIdx="2" clrIdx="0">
    <p:extLst>
      <p:ext uri="{19B8F6BF-5375-455C-9EA6-DF929625EA0E}">
        <p15:presenceInfo xmlns:p15="http://schemas.microsoft.com/office/powerpoint/2012/main" userId="Vivien GAUTIER" providerId="None"/>
      </p:ext>
    </p:extLst>
  </p:cmAuthor>
  <p:cmAuthor id="2" name="Ghost" initials="G" lastIdx="1" clrIdx="1">
    <p:extLst>
      <p:ext uri="{19B8F6BF-5375-455C-9EA6-DF929625EA0E}">
        <p15:presenceInfo xmlns:p15="http://schemas.microsoft.com/office/powerpoint/2012/main" userId="Ghos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4742" autoAdjust="0"/>
  </p:normalViewPr>
  <p:slideViewPr>
    <p:cSldViewPr snapToGrid="0">
      <p:cViewPr varScale="1">
        <p:scale>
          <a:sx n="76" d="100"/>
          <a:sy n="76" d="100"/>
        </p:scale>
        <p:origin x="9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35" Type="http://schemas.openxmlformats.org/officeDocument/2006/relationships/customXml" Target="../customXml/item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C3331-2198-4F81-898C-D662163EB1C7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61756-02DF-48B7-BEF9-F22D531F69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443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Par défaut</a:t>
            </a:r>
            <a:r>
              <a:rPr lang="fr-FR" baseline="0" dirty="0" smtClean="0"/>
              <a:t> les </a:t>
            </a:r>
            <a:r>
              <a:rPr lang="fr-FR" baseline="0" dirty="0" err="1" smtClean="0"/>
              <a:t>ACLs</a:t>
            </a:r>
            <a:r>
              <a:rPr lang="fr-FR" baseline="0" dirty="0" smtClean="0"/>
              <a:t> ne sont pas configurées sur les équipements</a:t>
            </a:r>
          </a:p>
          <a:p>
            <a:r>
              <a:rPr lang="fr-FR" baseline="0" dirty="0" smtClean="0"/>
              <a:t>Lorsqu’une ACL est affecté à une interface, tous le trafic sera analysé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76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59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Listes de contrôle d'accès étendues</a:t>
            </a:r>
            <a:r>
              <a:rPr lang="fr-FR" dirty="0" smtClean="0"/>
              <a:t> : placez les listes de contrôle d'accès étendues le plus près possible de la source du trafic à filtrer. De cette manière, le trafic indésirable est refusé près du réseau source et ne traverse pas l'infrastructure réseau.</a:t>
            </a:r>
          </a:p>
          <a:p>
            <a:endParaRPr lang="fr-FR" dirty="0" smtClean="0"/>
          </a:p>
          <a:p>
            <a:r>
              <a:rPr lang="fr-FR" b="1" dirty="0" smtClean="0"/>
              <a:t>Listes de contrôle d'accès standard</a:t>
            </a:r>
            <a:r>
              <a:rPr lang="fr-FR" dirty="0" smtClean="0"/>
              <a:t> : étant donné que les listes de contrôle d'accès standard ne précisent pas les adresses de destination, placez-les le plus près possible de la destination. Le fait de placer une liste de contrôle d'accès standard à la source du trafic empêche efficacement ce trafic d'accéder à tous les autres réseaux via l'interface à laquelle la liste est appliquée.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773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279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764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475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503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717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13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1205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335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 ACL est un ensemble séquentiel d'instructions d'autorisation ou de refus, appelées entrées de contrôle d'accès (ACE)</a:t>
            </a:r>
          </a:p>
          <a:p>
            <a:r>
              <a:rPr lang="fr-FR" dirty="0" smtClean="0"/>
              <a:t>Les ACE sont couramment appelées des instructions de liste de contrôle d'accès</a:t>
            </a:r>
          </a:p>
          <a:p>
            <a:r>
              <a:rPr lang="fr-FR" dirty="0" smtClean="0"/>
              <a:t>Lorsque le trafic réseau traverse une interface configurée avec une liste de contrôle d'accès, le routeur compare les informations du paquet à chaque ACE, dans l'ordre séquentiel, afin de déterminer si le paquet correspond à l'une des entrées ACE. C’est ce que l’on appelle le filtrage de paquet.</a:t>
            </a:r>
          </a:p>
          <a:p>
            <a:r>
              <a:rPr lang="fr-FR" dirty="0" smtClean="0"/>
              <a:t>La dernière instruction d'une liste de contrôle d'accès est toujours </a:t>
            </a:r>
            <a:r>
              <a:rPr lang="fr-FR" dirty="0" err="1" smtClean="0"/>
              <a:t>implicit</a:t>
            </a:r>
            <a:r>
              <a:rPr lang="fr-FR" dirty="0" smtClean="0"/>
              <a:t> </a:t>
            </a:r>
            <a:r>
              <a:rPr lang="fr-FR" dirty="0" err="1" smtClean="0"/>
              <a:t>deny</a:t>
            </a:r>
            <a:r>
              <a:rPr lang="fr-FR" dirty="0" smtClean="0"/>
              <a:t>. Cette instruction est automatiquement ajoutée à la fin de chaque liste de contrôle d’accès, même si elle n’est pas physiquement présente. Celle-ci</a:t>
            </a:r>
            <a:r>
              <a:rPr lang="fr-FR" baseline="0" dirty="0" smtClean="0"/>
              <a:t> bloque l’ensemble du trafic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504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774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1322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0683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 Si interface avec</a:t>
            </a:r>
            <a:r>
              <a:rPr lang="fr-FR" baseline="0" dirty="0" smtClean="0"/>
              <a:t> ACL</a:t>
            </a:r>
            <a:r>
              <a:rPr lang="fr-FR" dirty="0" smtClean="0"/>
              <a:t> suit</a:t>
            </a:r>
            <a:r>
              <a:rPr lang="fr-FR" baseline="0" dirty="0" smtClean="0"/>
              <a:t> le processus,</a:t>
            </a:r>
          </a:p>
          <a:p>
            <a:r>
              <a:rPr lang="fr-FR" baseline="0" dirty="0" smtClean="0"/>
              <a:t> si non envoie à l’interface de sortie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1529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 Si interface </a:t>
            </a:r>
            <a:r>
              <a:rPr lang="fr-FR" smtClean="0"/>
              <a:t>avec</a:t>
            </a:r>
            <a:r>
              <a:rPr lang="fr-FR" baseline="0" smtClean="0"/>
              <a:t> ACL</a:t>
            </a:r>
            <a:r>
              <a:rPr lang="fr-FR" smtClean="0"/>
              <a:t> </a:t>
            </a:r>
            <a:r>
              <a:rPr lang="fr-FR" dirty="0" smtClean="0"/>
              <a:t>suit</a:t>
            </a:r>
            <a:r>
              <a:rPr lang="fr-FR" baseline="0" dirty="0" smtClean="0"/>
              <a:t> le </a:t>
            </a:r>
            <a:r>
              <a:rPr lang="fr-FR" baseline="0" smtClean="0"/>
              <a:t>processus,</a:t>
            </a:r>
          </a:p>
          <a:p>
            <a:r>
              <a:rPr lang="fr-FR" baseline="0" smtClean="0"/>
              <a:t> </a:t>
            </a:r>
            <a:r>
              <a:rPr lang="fr-FR" baseline="0" dirty="0" smtClean="0"/>
              <a:t>si non envoie à l’interface de sortie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364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971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668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368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45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236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968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1756-02DF-48B7-BEF9-F22D531F698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71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cid:image001.png@01D44B94.48CC5260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cid:image001.png@01D44B94.48CC5260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  <p:pic>
        <p:nvPicPr>
          <p:cNvPr id="18" name="Image 17" descr="http://storage.y-nov.com/signature/logo/ynovcampus_aix.png">
            <a:extLst>
              <a:ext uri="{FF2B5EF4-FFF2-40B4-BE49-F238E27FC236}">
                <a16:creationId xmlns="" xmlns:a16="http://schemas.microsoft.com/office/drawing/2014/main" id="{3359C281-016F-42E5-A960-AD80C91146B3}"/>
              </a:ext>
            </a:extLst>
          </p:cNvPr>
          <p:cNvPicPr/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415" y="0"/>
            <a:ext cx="1905000" cy="1200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011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34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A5300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A5300F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A5300F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7738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308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A5300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A5300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8035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10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052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58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  <p:pic>
        <p:nvPicPr>
          <p:cNvPr id="18" name="Image 17" descr="http://storage.y-nov.com/signature/logo/ynovcampus_aix.png">
            <a:extLst>
              <a:ext uri="{FF2B5EF4-FFF2-40B4-BE49-F238E27FC236}">
                <a16:creationId xmlns="" xmlns:a16="http://schemas.microsoft.com/office/drawing/2014/main" id="{3359C281-016F-42E5-A960-AD80C91146B3}"/>
              </a:ext>
            </a:extLst>
          </p:cNvPr>
          <p:cNvPicPr/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415" y="0"/>
            <a:ext cx="1905000" cy="1200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8036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938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92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881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2830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751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186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3263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2674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6883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395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A5300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A5300F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A5300F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4553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651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A5300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A5300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389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9304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3917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4332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51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52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92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93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34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49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05/12/2019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F625-5C6E-4EA7-8314-2CF2679A7593}" type="slidenum">
              <a:rPr lang="fr-FR" smtClean="0">
                <a:solidFill>
                  <a:srgbClr val="A5300F"/>
                </a:solidFill>
              </a:rPr>
              <a:pPr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03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cid:image001.png@01D44B94.48CC5260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cid:image001.png@01D44B94.48CC5260" TargetMode="Externa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 defTabSz="457200"/>
              <a:t>05/12/2019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457200"/>
            <a:fld id="{A5DCF625-5C6E-4EA7-8314-2CF2679A7593}" type="slidenum">
              <a:rPr lang="fr-FR" smtClean="0">
                <a:solidFill>
                  <a:srgbClr val="A5300F"/>
                </a:solidFill>
              </a:rPr>
              <a:pPr defTabSz="457200"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  <p:pic>
        <p:nvPicPr>
          <p:cNvPr id="18" name="Image 17" descr="http://storage.y-nov.com/signature/logo/ynovcampus_aix.png">
            <a:extLst>
              <a:ext uri="{FF2B5EF4-FFF2-40B4-BE49-F238E27FC236}">
                <a16:creationId xmlns="" xmlns:a16="http://schemas.microsoft.com/office/drawing/2014/main" id="{D53DF9AC-0FCC-41DA-8AFC-E0B670C9B1EA}"/>
              </a:ext>
            </a:extLst>
          </p:cNvPr>
          <p:cNvPicPr/>
          <p:nvPr userDrawn="1"/>
        </p:nvPicPr>
        <p:blipFill>
          <a:blip r:embed="rId18" r:link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415" y="0"/>
            <a:ext cx="1905000" cy="1200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312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DFA61B01-0C51-43BE-A4E3-AB21C56FE48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 defTabSz="457200"/>
              <a:t>05/12/2019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457200"/>
            <a:fld id="{A5DCF625-5C6E-4EA7-8314-2CF2679A7593}" type="slidenum">
              <a:rPr lang="fr-FR" smtClean="0">
                <a:solidFill>
                  <a:srgbClr val="A5300F"/>
                </a:solidFill>
              </a:rPr>
              <a:pPr defTabSz="457200"/>
              <a:t>‹N°›</a:t>
            </a:fld>
            <a:endParaRPr lang="fr-FR">
              <a:solidFill>
                <a:srgbClr val="A5300F"/>
              </a:solidFill>
            </a:endParaRPr>
          </a:p>
        </p:txBody>
      </p:sp>
      <p:pic>
        <p:nvPicPr>
          <p:cNvPr id="18" name="Image 17" descr="http://storage.y-nov.com/signature/logo/ynovcampus_aix.png">
            <a:extLst>
              <a:ext uri="{FF2B5EF4-FFF2-40B4-BE49-F238E27FC236}">
                <a16:creationId xmlns="" xmlns:a16="http://schemas.microsoft.com/office/drawing/2014/main" id="{D53DF9AC-0FCC-41DA-8AFC-E0B670C9B1EA}"/>
              </a:ext>
            </a:extLst>
          </p:cNvPr>
          <p:cNvPicPr/>
          <p:nvPr userDrawn="1"/>
        </p:nvPicPr>
        <p:blipFill>
          <a:blip r:embed="rId18" r:link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415" y="0"/>
            <a:ext cx="1905000" cy="1200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506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957FABA-AC4D-46DB-B26C-5BCC8A8EC3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Chapitre 5</a:t>
            </a:r>
            <a:br>
              <a:rPr lang="fr-FR" dirty="0" smtClean="0"/>
            </a:br>
            <a:r>
              <a:rPr lang="fr-FR" dirty="0" smtClean="0"/>
              <a:t>Liste de Contrôle d’Accès</a:t>
            </a:r>
            <a:br>
              <a:rPr lang="fr-FR" dirty="0" smtClean="0"/>
            </a:br>
            <a:r>
              <a:rPr lang="fr-FR" dirty="0" smtClean="0"/>
              <a:t>ACL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456DBB39-A277-4882-91F3-F0A3C54479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Vivien GAUTIER</a:t>
            </a:r>
            <a:endParaRPr lang="fr-FR" dirty="0"/>
          </a:p>
          <a:p>
            <a:r>
              <a:rPr lang="fr-FR" dirty="0" smtClean="0"/>
              <a:t>Vivien.gautier13@ynov.com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747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recommandations et règles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Préconisation</a:t>
            </a:r>
          </a:p>
          <a:p>
            <a:r>
              <a:rPr lang="fr-FR" dirty="0" smtClean="0"/>
              <a:t>Utilisation d’ACL sur les Routeurs entre les réseaux interne et externe</a:t>
            </a:r>
          </a:p>
          <a:p>
            <a:r>
              <a:rPr lang="fr-FR" dirty="0" smtClean="0"/>
              <a:t>Contrôle du trafic entrant et sortant entre des réseaux internes</a:t>
            </a:r>
          </a:p>
          <a:p>
            <a:r>
              <a:rPr lang="fr-FR" dirty="0" smtClean="0"/>
              <a:t>Configuration d’ACL sur les routeurs de périphéries pour fournir une protection de base contre réseau externe</a:t>
            </a:r>
          </a:p>
          <a:p>
            <a:pPr marL="0" indent="0">
              <a:buNone/>
            </a:pPr>
            <a:r>
              <a:rPr lang="fr-FR" dirty="0" smtClean="0"/>
              <a:t>Règle d’application</a:t>
            </a:r>
          </a:p>
          <a:p>
            <a:r>
              <a:rPr lang="fr-FR" dirty="0" smtClean="0"/>
              <a:t>Une ACL par protocole(IPv4 ou IPv6),</a:t>
            </a:r>
          </a:p>
          <a:p>
            <a:r>
              <a:rPr lang="fr-FR" dirty="0" smtClean="0"/>
              <a:t>Une ACL par interface</a:t>
            </a:r>
          </a:p>
          <a:p>
            <a:r>
              <a:rPr lang="fr-FR" dirty="0" smtClean="0"/>
              <a:t>Une ACL par direction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245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</a:t>
            </a:r>
            <a:r>
              <a:rPr lang="fr-FR" dirty="0" smtClean="0"/>
              <a:t>recommandations </a:t>
            </a:r>
            <a:r>
              <a:rPr lang="fr-FR" dirty="0"/>
              <a:t>et règles</a:t>
            </a:r>
            <a:endParaRPr lang="fr-FR" sz="2800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7075" y="2066795"/>
            <a:ext cx="11503942" cy="372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3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1531"/>
            <a:ext cx="1229677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6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 placer les </a:t>
            </a:r>
            <a:r>
              <a:rPr lang="fr-FR" dirty="0" err="1" smtClean="0"/>
              <a:t>ACLs</a:t>
            </a:r>
            <a:endParaRPr lang="fr-FR" sz="28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34420" y="1320104"/>
            <a:ext cx="7615825" cy="552124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2734" y="2077550"/>
            <a:ext cx="45390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Il existe 2 types d’</a:t>
            </a:r>
            <a:r>
              <a:rPr lang="fr-FR" dirty="0" err="1" smtClean="0"/>
              <a:t>ACLs</a:t>
            </a:r>
            <a:endParaRPr lang="fr-FR" dirty="0" smtClean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ACL Standard </a:t>
            </a:r>
          </a:p>
          <a:p>
            <a:r>
              <a:rPr lang="fr-FR" dirty="0" smtClean="0"/>
              <a:t>Précise uniquement l’IP source à filtrer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ACL étendue (nommée)</a:t>
            </a:r>
          </a:p>
          <a:p>
            <a:r>
              <a:rPr lang="fr-FR" dirty="0" smtClean="0"/>
              <a:t>Filtrage possible sur </a:t>
            </a:r>
            <a:r>
              <a:rPr lang="fr-FR" b="1" dirty="0" smtClean="0"/>
              <a:t>IP</a:t>
            </a:r>
            <a:r>
              <a:rPr lang="fr-FR" dirty="0" smtClean="0"/>
              <a:t> source/destination</a:t>
            </a:r>
          </a:p>
          <a:p>
            <a:r>
              <a:rPr lang="fr-FR" b="1" dirty="0" smtClean="0"/>
              <a:t>Port</a:t>
            </a:r>
            <a:r>
              <a:rPr lang="fr-FR" dirty="0" smtClean="0"/>
              <a:t> source/destination, </a:t>
            </a:r>
            <a:r>
              <a:rPr lang="fr-FR" b="1" dirty="0" smtClean="0"/>
              <a:t>protocole</a:t>
            </a:r>
            <a:r>
              <a:rPr lang="fr-FR" dirty="0" smtClean="0"/>
              <a:t> (</a:t>
            </a:r>
            <a:r>
              <a:rPr lang="fr-FR" dirty="0" err="1" smtClean="0"/>
              <a:t>tcp</a:t>
            </a:r>
            <a:r>
              <a:rPr lang="fr-FR" dirty="0" smtClean="0"/>
              <a:t>/</a:t>
            </a:r>
          </a:p>
          <a:p>
            <a:r>
              <a:rPr lang="fr-FR" dirty="0" err="1" smtClean="0"/>
              <a:t>udp</a:t>
            </a:r>
            <a:r>
              <a:rPr lang="fr-FR" dirty="0" smtClean="0"/>
              <a:t>…), flag…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363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Synthaxe</a:t>
            </a:r>
            <a:r>
              <a:rPr lang="fr-FR" dirty="0" smtClean="0"/>
              <a:t> d’une ACL standard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d’une ACL en mode globale </a:t>
            </a:r>
          </a:p>
          <a:p>
            <a:pPr marL="0" indent="0">
              <a:buNone/>
            </a:pPr>
            <a:r>
              <a:rPr lang="fr-FR" dirty="0" smtClean="0"/>
              <a:t>Router(config</a:t>
            </a:r>
            <a:r>
              <a:rPr lang="fr-FR" dirty="0"/>
              <a:t>)# </a:t>
            </a:r>
            <a:r>
              <a:rPr lang="fr-FR" b="1" dirty="0" err="1"/>
              <a:t>access-list</a:t>
            </a:r>
            <a:r>
              <a:rPr lang="fr-FR" dirty="0"/>
              <a:t> </a:t>
            </a:r>
            <a:r>
              <a:rPr lang="fr-FR" i="1" dirty="0" err="1"/>
              <a:t>access-list-number</a:t>
            </a:r>
            <a:r>
              <a:rPr lang="fr-FR" dirty="0"/>
              <a:t> { </a:t>
            </a:r>
            <a:r>
              <a:rPr lang="fr-FR" b="1" dirty="0" err="1"/>
              <a:t>deny</a:t>
            </a:r>
            <a:r>
              <a:rPr lang="fr-FR" dirty="0"/>
              <a:t> | </a:t>
            </a:r>
            <a:r>
              <a:rPr lang="fr-FR" b="1" dirty="0"/>
              <a:t>permit</a:t>
            </a:r>
            <a:r>
              <a:rPr lang="fr-FR" dirty="0"/>
              <a:t> | </a:t>
            </a:r>
            <a:r>
              <a:rPr lang="fr-FR" b="1" dirty="0" err="1"/>
              <a:t>remark</a:t>
            </a:r>
            <a:r>
              <a:rPr lang="fr-FR" dirty="0"/>
              <a:t> } </a:t>
            </a:r>
            <a:r>
              <a:rPr lang="fr-FR" i="1" dirty="0"/>
              <a:t>source</a:t>
            </a:r>
            <a:r>
              <a:rPr lang="fr-FR" dirty="0"/>
              <a:t> [ </a:t>
            </a:r>
            <a:r>
              <a:rPr lang="fr-FR" i="1" dirty="0"/>
              <a:t>masque-générique-source</a:t>
            </a:r>
            <a:r>
              <a:rPr lang="fr-FR" dirty="0"/>
              <a:t> ][ </a:t>
            </a:r>
            <a:r>
              <a:rPr lang="fr-FR" b="1" dirty="0"/>
              <a:t>journal</a:t>
            </a:r>
            <a:r>
              <a:rPr lang="fr-FR" dirty="0"/>
              <a:t> ] </a:t>
            </a:r>
          </a:p>
          <a:p>
            <a:r>
              <a:rPr lang="fr-FR" dirty="0" smtClean="0"/>
              <a:t>Suppression d’une </a:t>
            </a:r>
            <a:r>
              <a:rPr lang="fr-FR" dirty="0" err="1" smtClean="0"/>
              <a:t>acl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Router(config)# no </a:t>
            </a:r>
            <a:r>
              <a:rPr lang="fr-FR" dirty="0" err="1" smtClean="0"/>
              <a:t>access-list</a:t>
            </a:r>
            <a:r>
              <a:rPr lang="fr-FR" dirty="0" smtClean="0"/>
              <a:t> </a:t>
            </a:r>
            <a:r>
              <a:rPr lang="fr-FR" i="1" dirty="0" err="1"/>
              <a:t>access-list-number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Application d’une ACL sur l’interface à filtrer</a:t>
            </a:r>
          </a:p>
          <a:p>
            <a:pPr marL="0" indent="0">
              <a:buNone/>
            </a:pPr>
            <a:r>
              <a:rPr lang="fr-FR" dirty="0" smtClean="0"/>
              <a:t>Router(config)# interface serial 0/0/0</a:t>
            </a:r>
          </a:p>
          <a:p>
            <a:pPr marL="0" indent="0">
              <a:buNone/>
            </a:pPr>
            <a:r>
              <a:rPr lang="fr-FR" dirty="0" smtClean="0"/>
              <a:t>Router(config-if)# </a:t>
            </a:r>
            <a:r>
              <a:rPr lang="fr-FR" dirty="0" err="1" smtClean="0"/>
              <a:t>ip</a:t>
            </a:r>
            <a:r>
              <a:rPr lang="fr-FR" dirty="0" smtClean="0"/>
              <a:t> </a:t>
            </a:r>
            <a:r>
              <a:rPr lang="fr-FR" dirty="0" err="1" smtClean="0"/>
              <a:t>access</a:t>
            </a:r>
            <a:r>
              <a:rPr lang="fr-FR" dirty="0" smtClean="0"/>
              <a:t>-group </a:t>
            </a:r>
            <a:r>
              <a:rPr lang="fr-FR" i="1" dirty="0" err="1"/>
              <a:t>access-list-number</a:t>
            </a:r>
            <a:r>
              <a:rPr lang="fr-FR" dirty="0"/>
              <a:t> </a:t>
            </a:r>
            <a:r>
              <a:rPr lang="fr-FR" dirty="0" smtClean="0"/>
              <a:t>[ in |out 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951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Synthaxe</a:t>
            </a:r>
            <a:r>
              <a:rPr lang="fr-FR" dirty="0" smtClean="0"/>
              <a:t> d’une ACL standard</a:t>
            </a:r>
            <a:br>
              <a:rPr lang="fr-FR" dirty="0" smtClean="0"/>
            </a:br>
            <a:r>
              <a:rPr lang="fr-FR" dirty="0" smtClean="0"/>
              <a:t>Exemple</a:t>
            </a:r>
            <a:endParaRPr lang="fr-FR" sz="28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5310" y="1270000"/>
            <a:ext cx="7242777" cy="538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6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Synthaxe</a:t>
            </a:r>
            <a:r>
              <a:rPr lang="fr-FR" dirty="0" smtClean="0"/>
              <a:t> d’une ACL Standard nommées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Possibilité de donnée un nom à une ACL plutôt qu’un numéro</a:t>
            </a:r>
          </a:p>
          <a:p>
            <a:r>
              <a:rPr lang="fr-FR" dirty="0" smtClean="0"/>
              <a:t>Permet d’identifier la fonction de l’ACL</a:t>
            </a:r>
          </a:p>
          <a:p>
            <a:pPr marL="0" indent="0">
              <a:buNone/>
            </a:pPr>
            <a:r>
              <a:rPr lang="fr-FR" dirty="0" smtClean="0"/>
              <a:t>Router(config)#</a:t>
            </a:r>
            <a:r>
              <a:rPr lang="fr-FR" dirty="0" err="1" smtClean="0"/>
              <a:t>ip</a:t>
            </a:r>
            <a:r>
              <a:rPr lang="fr-FR" dirty="0" smtClean="0"/>
              <a:t> </a:t>
            </a:r>
            <a:r>
              <a:rPr lang="fr-FR" dirty="0" err="1" smtClean="0"/>
              <a:t>access-list</a:t>
            </a:r>
            <a:r>
              <a:rPr lang="fr-FR" dirty="0" smtClean="0"/>
              <a:t> [standard | </a:t>
            </a:r>
            <a:r>
              <a:rPr lang="fr-FR" dirty="0" err="1" smtClean="0"/>
              <a:t>extended</a:t>
            </a:r>
            <a:r>
              <a:rPr lang="fr-FR" dirty="0" smtClean="0"/>
              <a:t>] </a:t>
            </a:r>
            <a:r>
              <a:rPr lang="fr-FR" dirty="0" err="1" smtClean="0"/>
              <a:t>name</a:t>
            </a:r>
            <a:endParaRPr lang="fr-FR" dirty="0" smtClean="0"/>
          </a:p>
          <a:p>
            <a:r>
              <a:rPr lang="fr-FR" dirty="0" smtClean="0"/>
              <a:t>La chaine du nom alphanumérique doit être unique et ne doit pas commencer par un nombre</a:t>
            </a:r>
          </a:p>
          <a:p>
            <a:pPr marL="0" indent="0">
              <a:buNone/>
            </a:pPr>
            <a:r>
              <a:rPr lang="fr-FR" dirty="0" smtClean="0"/>
              <a:t>Router(config-</a:t>
            </a:r>
            <a:r>
              <a:rPr lang="fr-FR" dirty="0" err="1" smtClean="0"/>
              <a:t>std</a:t>
            </a:r>
            <a:r>
              <a:rPr lang="fr-FR" dirty="0" smtClean="0"/>
              <a:t>-</a:t>
            </a:r>
            <a:r>
              <a:rPr lang="fr-FR" dirty="0" err="1" smtClean="0"/>
              <a:t>nacl</a:t>
            </a:r>
            <a:r>
              <a:rPr lang="fr-FR" dirty="0" smtClean="0"/>
              <a:t>)# [permit |</a:t>
            </a:r>
            <a:r>
              <a:rPr lang="fr-FR" dirty="0" err="1" smtClean="0"/>
              <a:t>deny</a:t>
            </a:r>
            <a:r>
              <a:rPr lang="fr-FR" dirty="0" smtClean="0"/>
              <a:t> | </a:t>
            </a:r>
            <a:r>
              <a:rPr lang="fr-FR" dirty="0" err="1" smtClean="0"/>
              <a:t>remark</a:t>
            </a:r>
            <a:r>
              <a:rPr lang="fr-FR" dirty="0" smtClean="0"/>
              <a:t>] source source-</a:t>
            </a:r>
            <a:r>
              <a:rPr lang="fr-FR" dirty="0" err="1" smtClean="0"/>
              <a:t>wildcard</a:t>
            </a:r>
            <a:r>
              <a:rPr lang="fr-FR" dirty="0" smtClean="0"/>
              <a:t> [log]</a:t>
            </a:r>
          </a:p>
          <a:p>
            <a:pPr marL="0" indent="0">
              <a:buNone/>
            </a:pPr>
            <a:r>
              <a:rPr lang="fr-FR" dirty="0" smtClean="0"/>
              <a:t>Router(config-if)#</a:t>
            </a:r>
            <a:r>
              <a:rPr lang="fr-FR" dirty="0" err="1" smtClean="0"/>
              <a:t>ip</a:t>
            </a:r>
            <a:r>
              <a:rPr lang="fr-FR" dirty="0" smtClean="0"/>
              <a:t> </a:t>
            </a:r>
            <a:r>
              <a:rPr lang="fr-FR" dirty="0" err="1" smtClean="0"/>
              <a:t>access</a:t>
            </a:r>
            <a:r>
              <a:rPr lang="fr-FR" dirty="0" smtClean="0"/>
              <a:t>-group </a:t>
            </a:r>
            <a:r>
              <a:rPr lang="fr-FR" dirty="0" err="1" smtClean="0"/>
              <a:t>name</a:t>
            </a:r>
            <a:r>
              <a:rPr lang="fr-FR" dirty="0" smtClean="0"/>
              <a:t> [in | out]</a:t>
            </a:r>
          </a:p>
        </p:txBody>
      </p:sp>
    </p:spTree>
    <p:extLst>
      <p:ext uri="{BB962C8B-B14F-4D97-AF65-F5344CB8AC3E}">
        <p14:creationId xmlns:p14="http://schemas.microsoft.com/office/powerpoint/2010/main" val="119777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d’une ACL Standard nommées</a:t>
            </a:r>
            <a:endParaRPr lang="fr-FR" sz="28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7825" y="1127343"/>
            <a:ext cx="7579950" cy="573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9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Appliquer une ACL standard sur R1 </a:t>
            </a:r>
          </a:p>
          <a:p>
            <a:r>
              <a:rPr lang="fr-FR" dirty="0" smtClean="0"/>
              <a:t>L’hôte 192.168.3.77 ne doit pas pouvoir accéder au LAN1</a:t>
            </a:r>
          </a:p>
          <a:p>
            <a:r>
              <a:rPr lang="fr-FR" dirty="0" smtClean="0"/>
              <a:t> Autoriser les réseaux 192.168.3.0 et 192.168.4.0 à accéder au LAN1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303" y="3932781"/>
            <a:ext cx="86582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7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2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Réaliser l’exercice 7.2.1.6 et 7.2.1.7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661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 ce qu’une ACL 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A7658B14-9721-49E7-A0D1-6412D8CCD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Série de commande qui détermine si on transfère un paquet ou pas</a:t>
            </a:r>
          </a:p>
          <a:p>
            <a:r>
              <a:rPr lang="fr-FR" dirty="0" smtClean="0"/>
              <a:t>Limitent le trafic réseau</a:t>
            </a:r>
          </a:p>
          <a:p>
            <a:r>
              <a:rPr lang="fr-FR" dirty="0" err="1" smtClean="0"/>
              <a:t>accoît</a:t>
            </a:r>
            <a:r>
              <a:rPr lang="fr-FR" dirty="0" smtClean="0"/>
              <a:t> les performances</a:t>
            </a:r>
          </a:p>
          <a:p>
            <a:r>
              <a:rPr lang="fr-FR" dirty="0" smtClean="0"/>
              <a:t>Contrôlent le flux </a:t>
            </a:r>
          </a:p>
          <a:p>
            <a:r>
              <a:rPr lang="fr-FR" dirty="0" smtClean="0"/>
              <a:t>Assure un niveau de sécurité de base pour l’accès au réseau</a:t>
            </a:r>
          </a:p>
          <a:p>
            <a:r>
              <a:rPr lang="fr-FR" dirty="0" smtClean="0"/>
              <a:t>Filtre le trafic en fonction de son type</a:t>
            </a:r>
          </a:p>
          <a:p>
            <a:r>
              <a:rPr lang="fr-FR" dirty="0" smtClean="0"/>
              <a:t>Filtre les hôtes pour autoriser ou refuser l’accès aux services sur le réseau.</a:t>
            </a:r>
          </a:p>
        </p:txBody>
      </p:sp>
    </p:spTree>
    <p:extLst>
      <p:ext uri="{BB962C8B-B14F-4D97-AF65-F5344CB8AC3E}">
        <p14:creationId xmlns:p14="http://schemas.microsoft.com/office/powerpoint/2010/main" val="29631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Modifier des ACL numérotées avec un éditeur de texte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Utilisation d’un outil tel que </a:t>
            </a:r>
            <a:r>
              <a:rPr lang="fr-FR" dirty="0" err="1" smtClean="0"/>
              <a:t>bloc-note</a:t>
            </a:r>
            <a:r>
              <a:rPr lang="fr-FR" dirty="0" smtClean="0"/>
              <a:t> (</a:t>
            </a:r>
            <a:r>
              <a:rPr lang="fr-FR" dirty="0" err="1" smtClean="0"/>
              <a:t>microsoft</a:t>
            </a:r>
            <a:r>
              <a:rPr lang="fr-FR" dirty="0" smtClean="0"/>
              <a:t>) ou nano/</a:t>
            </a:r>
            <a:r>
              <a:rPr lang="fr-FR" dirty="0" err="1" smtClean="0"/>
              <a:t>vim</a:t>
            </a:r>
            <a:r>
              <a:rPr lang="fr-FR" dirty="0" smtClean="0"/>
              <a:t> (Linux)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smtClean="0"/>
              <a:t>Faite un show-running-config</a:t>
            </a:r>
            <a:r>
              <a:rPr lang="fr-FR" dirty="0"/>
              <a:t> </a:t>
            </a:r>
            <a:r>
              <a:rPr lang="fr-FR" dirty="0" smtClean="0"/>
              <a:t>pour afficher les </a:t>
            </a:r>
            <a:r>
              <a:rPr lang="fr-FR" dirty="0" err="1" smtClean="0"/>
              <a:t>acl</a:t>
            </a:r>
            <a:r>
              <a:rPr lang="fr-FR" dirty="0" smtClean="0"/>
              <a:t> </a:t>
            </a:r>
          </a:p>
          <a:p>
            <a:pPr>
              <a:buFont typeface="+mj-lt"/>
              <a:buAutoNum type="arabicPeriod"/>
            </a:pPr>
            <a:r>
              <a:rPr lang="fr-FR" dirty="0" smtClean="0"/>
              <a:t>copier/coller le bloc voulu dans l’éditeur</a:t>
            </a:r>
          </a:p>
          <a:p>
            <a:pPr>
              <a:buFont typeface="+mj-lt"/>
              <a:buAutoNum type="arabicPeriod"/>
            </a:pPr>
            <a:r>
              <a:rPr lang="fr-FR" dirty="0" smtClean="0"/>
              <a:t>Modifier dans votre éditeur la (ou les) ligne problématique</a:t>
            </a:r>
          </a:p>
          <a:p>
            <a:pPr>
              <a:buFont typeface="+mj-lt"/>
              <a:buAutoNum type="arabicPeriod"/>
            </a:pPr>
            <a:r>
              <a:rPr lang="fr-FR" dirty="0" smtClean="0"/>
              <a:t>Supprimer l’</a:t>
            </a:r>
            <a:r>
              <a:rPr lang="fr-FR" dirty="0" err="1" smtClean="0"/>
              <a:t>acl</a:t>
            </a:r>
            <a:r>
              <a:rPr lang="fr-FR" dirty="0" smtClean="0"/>
              <a:t> dans le routeur</a:t>
            </a:r>
          </a:p>
          <a:p>
            <a:pPr>
              <a:buFont typeface="+mj-lt"/>
              <a:buAutoNum type="arabicPeriod"/>
            </a:pPr>
            <a:r>
              <a:rPr lang="fr-FR" dirty="0" smtClean="0"/>
              <a:t>Copier/coller le bloc de texte de l’éditeur vers le routeur</a:t>
            </a:r>
          </a:p>
          <a:p>
            <a:pPr>
              <a:buFont typeface="+mj-lt"/>
              <a:buAutoNum type="arabicPeriod"/>
            </a:pPr>
            <a:r>
              <a:rPr lang="fr-FR" dirty="0" smtClean="0"/>
              <a:t>Vérifier les modifications avec un show running-config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844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Modifier des ACL numérotées avec le numéro d’ordre séquentiel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Utilisation d’un outil tel que </a:t>
            </a:r>
            <a:r>
              <a:rPr lang="fr-FR" dirty="0" err="1" smtClean="0"/>
              <a:t>bloc-note</a:t>
            </a:r>
            <a:r>
              <a:rPr lang="fr-FR" dirty="0" smtClean="0"/>
              <a:t> (</a:t>
            </a:r>
            <a:r>
              <a:rPr lang="fr-FR" dirty="0" err="1" smtClean="0"/>
              <a:t>microsoft</a:t>
            </a:r>
            <a:r>
              <a:rPr lang="fr-FR" dirty="0" smtClean="0"/>
              <a:t>) ou nano/</a:t>
            </a:r>
            <a:r>
              <a:rPr lang="fr-FR" dirty="0" err="1" smtClean="0"/>
              <a:t>vim</a:t>
            </a:r>
            <a:r>
              <a:rPr lang="fr-FR" dirty="0" smtClean="0"/>
              <a:t> (Linux)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smtClean="0"/>
              <a:t>Faite un show </a:t>
            </a:r>
            <a:r>
              <a:rPr lang="fr-FR" dirty="0" err="1" smtClean="0"/>
              <a:t>access-list</a:t>
            </a:r>
            <a:r>
              <a:rPr lang="fr-FR" dirty="0" smtClean="0"/>
              <a:t> pour afficher les </a:t>
            </a:r>
            <a:r>
              <a:rPr lang="fr-FR" dirty="0" err="1" smtClean="0"/>
              <a:t>acl</a:t>
            </a:r>
            <a:r>
              <a:rPr lang="fr-FR" dirty="0" smtClean="0"/>
              <a:t> </a:t>
            </a:r>
          </a:p>
          <a:p>
            <a:pPr>
              <a:buFont typeface="+mj-lt"/>
              <a:buAutoNum type="arabicPeriod"/>
            </a:pPr>
            <a:r>
              <a:rPr lang="fr-FR" dirty="0" smtClean="0"/>
              <a:t>Tapez la commande </a:t>
            </a:r>
            <a:r>
              <a:rPr lang="fr-FR" b="1" dirty="0" err="1" smtClean="0"/>
              <a:t>ip</a:t>
            </a:r>
            <a:r>
              <a:rPr lang="fr-FR" b="1" dirty="0" smtClean="0"/>
              <a:t> </a:t>
            </a:r>
            <a:r>
              <a:rPr lang="fr-FR" b="1" dirty="0" err="1" smtClean="0"/>
              <a:t>access-list</a:t>
            </a:r>
            <a:r>
              <a:rPr lang="fr-FR" b="1" dirty="0" smtClean="0"/>
              <a:t> standard</a:t>
            </a:r>
            <a:r>
              <a:rPr lang="fr-FR" dirty="0" smtClean="0"/>
              <a:t> </a:t>
            </a:r>
            <a:r>
              <a:rPr lang="fr-FR" i="1" dirty="0" err="1" smtClean="0"/>
              <a:t>num-acl</a:t>
            </a:r>
            <a:endParaRPr lang="fr-FR" i="1" dirty="0" smtClean="0"/>
          </a:p>
          <a:p>
            <a:pPr>
              <a:buFont typeface="+mj-lt"/>
              <a:buAutoNum type="arabicPeriod"/>
            </a:pPr>
            <a:r>
              <a:rPr lang="fr-FR" dirty="0" smtClean="0"/>
              <a:t>Supprimer l’ACE problématique avec la commande</a:t>
            </a:r>
            <a:r>
              <a:rPr lang="fr-FR" i="1" dirty="0" smtClean="0"/>
              <a:t> </a:t>
            </a:r>
            <a:r>
              <a:rPr lang="fr-FR" b="1" i="1" dirty="0" smtClean="0"/>
              <a:t>no numéro-ACE</a:t>
            </a:r>
          </a:p>
          <a:p>
            <a:pPr>
              <a:buFont typeface="+mj-lt"/>
              <a:buAutoNum type="arabicPeriod"/>
            </a:pPr>
            <a:r>
              <a:rPr lang="fr-FR" dirty="0" smtClean="0"/>
              <a:t>Tapez la nouvelle instruction en </a:t>
            </a:r>
            <a:r>
              <a:rPr lang="fr-FR" dirty="0" err="1" smtClean="0"/>
              <a:t>commencant</a:t>
            </a:r>
            <a:r>
              <a:rPr lang="fr-FR" dirty="0" smtClean="0"/>
              <a:t> par le numéro d’ordre séquentiel :</a:t>
            </a:r>
            <a:r>
              <a:rPr lang="fr-FR" b="1" dirty="0" smtClean="0"/>
              <a:t> 10 </a:t>
            </a:r>
            <a:r>
              <a:rPr lang="fr-FR" b="1" dirty="0" err="1" smtClean="0"/>
              <a:t>deny</a:t>
            </a:r>
            <a:r>
              <a:rPr lang="fr-FR" b="1" dirty="0" smtClean="0"/>
              <a:t> host 1.1.1.1 </a:t>
            </a:r>
            <a:endParaRPr lang="fr-FR" dirty="0"/>
          </a:p>
          <a:p>
            <a:pPr>
              <a:buFont typeface="+mj-lt"/>
              <a:buAutoNum type="arabicPeriod"/>
            </a:pPr>
            <a:r>
              <a:rPr lang="fr-FR" b="1" dirty="0" smtClean="0"/>
              <a:t>Vérifiez la modification avec la commande show </a:t>
            </a:r>
            <a:r>
              <a:rPr lang="fr-FR" b="1" dirty="0" err="1" smtClean="0"/>
              <a:t>access-list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74087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Modifier des ACL nommée 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Utilisation d’un outil tel que </a:t>
            </a:r>
            <a:r>
              <a:rPr lang="fr-FR" dirty="0" err="1" smtClean="0"/>
              <a:t>bloc-note</a:t>
            </a:r>
            <a:r>
              <a:rPr lang="fr-FR" dirty="0" smtClean="0"/>
              <a:t> (</a:t>
            </a:r>
            <a:r>
              <a:rPr lang="fr-FR" dirty="0" err="1" smtClean="0"/>
              <a:t>microsoft</a:t>
            </a:r>
            <a:r>
              <a:rPr lang="fr-FR" dirty="0" smtClean="0"/>
              <a:t>) ou nano/</a:t>
            </a:r>
            <a:r>
              <a:rPr lang="fr-FR" dirty="0" err="1" smtClean="0"/>
              <a:t>vim</a:t>
            </a:r>
            <a:r>
              <a:rPr lang="fr-FR" dirty="0" smtClean="0"/>
              <a:t> (Linux)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smtClean="0"/>
              <a:t>Faite un show </a:t>
            </a:r>
            <a:r>
              <a:rPr lang="fr-FR" dirty="0" err="1" smtClean="0"/>
              <a:t>access-list</a:t>
            </a:r>
            <a:r>
              <a:rPr lang="fr-FR" dirty="0" smtClean="0"/>
              <a:t> pour afficher les </a:t>
            </a:r>
            <a:r>
              <a:rPr lang="fr-FR" dirty="0" err="1" smtClean="0"/>
              <a:t>acl</a:t>
            </a:r>
            <a:r>
              <a:rPr lang="fr-FR" dirty="0" smtClean="0"/>
              <a:t> </a:t>
            </a:r>
          </a:p>
          <a:p>
            <a:pPr>
              <a:buFont typeface="+mj-lt"/>
              <a:buAutoNum type="arabicPeriod"/>
            </a:pPr>
            <a:r>
              <a:rPr lang="fr-FR" dirty="0" smtClean="0"/>
              <a:t>Tapez la commande </a:t>
            </a:r>
            <a:r>
              <a:rPr lang="fr-FR" b="1" dirty="0" err="1" smtClean="0"/>
              <a:t>ip</a:t>
            </a:r>
            <a:r>
              <a:rPr lang="fr-FR" b="1" dirty="0" smtClean="0"/>
              <a:t> </a:t>
            </a:r>
            <a:r>
              <a:rPr lang="fr-FR" b="1" dirty="0" err="1" smtClean="0"/>
              <a:t>access-list</a:t>
            </a:r>
            <a:r>
              <a:rPr lang="fr-FR" b="1" dirty="0" smtClean="0"/>
              <a:t> standard</a:t>
            </a:r>
            <a:r>
              <a:rPr lang="fr-FR" dirty="0" smtClean="0"/>
              <a:t> </a:t>
            </a:r>
            <a:r>
              <a:rPr lang="fr-FR" i="1" dirty="0" err="1" smtClean="0"/>
              <a:t>num-acl</a:t>
            </a:r>
            <a:endParaRPr lang="fr-FR" i="1" dirty="0" smtClean="0"/>
          </a:p>
          <a:p>
            <a:pPr>
              <a:buFont typeface="+mj-lt"/>
              <a:buAutoNum type="arabicPeriod"/>
            </a:pPr>
            <a:r>
              <a:rPr lang="fr-FR" dirty="0" smtClean="0"/>
              <a:t>Supprimer l’ACE problématique avec la commande</a:t>
            </a:r>
            <a:r>
              <a:rPr lang="fr-FR" i="1" dirty="0" smtClean="0"/>
              <a:t> </a:t>
            </a:r>
            <a:r>
              <a:rPr lang="fr-FR" b="1" i="1" dirty="0" smtClean="0"/>
              <a:t>no numéro-ACE</a:t>
            </a:r>
          </a:p>
          <a:p>
            <a:pPr>
              <a:buFont typeface="+mj-lt"/>
              <a:buAutoNum type="arabicPeriod"/>
            </a:pPr>
            <a:r>
              <a:rPr lang="fr-FR" dirty="0" smtClean="0"/>
              <a:t>Tapez la nouvelle instruction en commençant par le numéro d’ordre séquentiel :</a:t>
            </a:r>
            <a:r>
              <a:rPr lang="fr-FR" b="1" dirty="0" smtClean="0"/>
              <a:t> 10 </a:t>
            </a:r>
            <a:r>
              <a:rPr lang="fr-FR" b="1" dirty="0" err="1" smtClean="0"/>
              <a:t>deny</a:t>
            </a:r>
            <a:r>
              <a:rPr lang="fr-FR" b="1" dirty="0" smtClean="0"/>
              <a:t> host 1.1.1.1 </a:t>
            </a:r>
            <a:endParaRPr lang="fr-FR" dirty="0"/>
          </a:p>
          <a:p>
            <a:pPr>
              <a:buFont typeface="+mj-lt"/>
              <a:buAutoNum type="arabicPeriod"/>
            </a:pPr>
            <a:r>
              <a:rPr lang="fr-FR" b="1" dirty="0" smtClean="0"/>
              <a:t>Vérifiez la modification avec la commande show </a:t>
            </a:r>
            <a:r>
              <a:rPr lang="fr-FR" b="1" dirty="0" err="1" smtClean="0"/>
              <a:t>access-list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52327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Statistique des ACL</a:t>
            </a:r>
            <a:endParaRPr lang="fr-FR" sz="28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2258413"/>
            <a:ext cx="10971334" cy="307767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27134" y="5749447"/>
            <a:ext cx="6171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Il est possible de reset les compteurs avec la commande :</a:t>
            </a:r>
          </a:p>
          <a:p>
            <a:r>
              <a:rPr lang="fr-FR" dirty="0" smtClean="0"/>
              <a:t> </a:t>
            </a:r>
            <a:r>
              <a:rPr lang="fr-FR" dirty="0" err="1" smtClean="0"/>
              <a:t>clear</a:t>
            </a:r>
            <a:r>
              <a:rPr lang="fr-FR" dirty="0" smtClean="0"/>
              <a:t> </a:t>
            </a:r>
            <a:r>
              <a:rPr lang="fr-FR" dirty="0" err="1" smtClean="0"/>
              <a:t>access-list</a:t>
            </a:r>
            <a:r>
              <a:rPr lang="fr-FR" dirty="0" smtClean="0"/>
              <a:t> </a:t>
            </a:r>
            <a:r>
              <a:rPr lang="fr-FR" dirty="0" err="1" smtClean="0"/>
              <a:t>counters</a:t>
            </a:r>
            <a:r>
              <a:rPr lang="fr-FR" dirty="0" smtClean="0"/>
              <a:t> [</a:t>
            </a:r>
            <a:r>
              <a:rPr lang="fr-FR" dirty="0" err="1" smtClean="0"/>
              <a:t>acl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| </a:t>
            </a:r>
            <a:r>
              <a:rPr lang="fr-FR" dirty="0" err="1" smtClean="0"/>
              <a:t>word</a:t>
            </a:r>
            <a:r>
              <a:rPr lang="fr-FR" dirty="0" smtClean="0"/>
              <a:t> 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27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Access-class</a:t>
            </a:r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1027134" y="57494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commande </a:t>
            </a:r>
            <a:r>
              <a:rPr lang="fr-FR" dirty="0" err="1" smtClean="0"/>
              <a:t>access</a:t>
            </a:r>
            <a:r>
              <a:rPr lang="fr-FR" dirty="0" smtClean="0"/>
              <a:t>-class permet de créer une </a:t>
            </a:r>
            <a:r>
              <a:rPr lang="fr-FR" dirty="0" err="1" smtClean="0"/>
              <a:t>acl</a:t>
            </a:r>
            <a:r>
              <a:rPr lang="fr-FR" dirty="0" smtClean="0"/>
              <a:t> pour protéger l’accès VTY du routeur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865" y="3676427"/>
            <a:ext cx="8808155" cy="225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0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Processus de routage et liste ACL</a:t>
            </a:r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1027134" y="57494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trame arrive sur le router en entrer</a:t>
            </a:r>
          </a:p>
          <a:p>
            <a:pPr marL="457200" lvl="1" indent="0">
              <a:buNone/>
            </a:pPr>
            <a:r>
              <a:rPr lang="fr-FR" dirty="0" smtClean="0"/>
              <a:t>L’interface à t’elle une ACL ?</a:t>
            </a:r>
          </a:p>
          <a:p>
            <a:pPr marL="457200" lvl="1" indent="0">
              <a:buNone/>
            </a:pPr>
            <a:r>
              <a:rPr lang="fr-FR" dirty="0" smtClean="0"/>
              <a:t>Les instructions de la liste correspondent ?</a:t>
            </a:r>
          </a:p>
          <a:p>
            <a:pPr marL="457200" lvl="1" indent="0">
              <a:buNone/>
            </a:pPr>
            <a:r>
              <a:rPr lang="fr-FR" dirty="0" smtClean="0"/>
              <a:t>Paquet  autoriser ?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fr-FR" b="1" dirty="0" smtClean="0">
                <a:sym typeface="Wingdings" panose="05000000000000000000" pitchFamily="2" charset="2"/>
              </a:rPr>
              <a:t>Acheminement du paquet vers interface de sortie</a:t>
            </a:r>
          </a:p>
          <a:p>
            <a:pPr marL="457200" lvl="1" indent="0">
              <a:buNone/>
            </a:pPr>
            <a:r>
              <a:rPr lang="fr-FR" dirty="0"/>
              <a:t>L’interface à t’elle une ACL ?</a:t>
            </a:r>
          </a:p>
          <a:p>
            <a:pPr marL="457200" lvl="1" indent="0">
              <a:buNone/>
            </a:pPr>
            <a:r>
              <a:rPr lang="fr-FR" dirty="0"/>
              <a:t>Les instructions de la liste correspondent ?</a:t>
            </a:r>
          </a:p>
          <a:p>
            <a:pPr marL="457200" lvl="1" indent="0">
              <a:buNone/>
            </a:pPr>
            <a:r>
              <a:rPr lang="fr-FR" dirty="0"/>
              <a:t>Paquet  autoriser ?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fr-FR" b="1" dirty="0" smtClean="0"/>
              <a:t>Envoyer au périphérique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69919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Exercice finale </a:t>
            </a:r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1027134" y="57494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7.4.1.2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61679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 ce qu’une ACL ?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867" y="1270000"/>
            <a:ext cx="8408105" cy="557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2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Filtrage des paquets</a:t>
            </a:r>
            <a:endParaRPr lang="fr-FR" sz="28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2707" y="1270000"/>
            <a:ext cx="7039628" cy="544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7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des ACL</a:t>
            </a:r>
            <a:endParaRPr lang="fr-FR" sz="2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A7658B14-9721-49E7-A0D1-6412D8CCD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Les </a:t>
            </a:r>
            <a:r>
              <a:rPr lang="fr-FR" dirty="0" err="1" smtClean="0"/>
              <a:t>ACLs</a:t>
            </a:r>
            <a:r>
              <a:rPr lang="fr-FR" dirty="0" smtClean="0"/>
              <a:t> définissent des règles de contrôle pour les paquets arrivant par les interfaces d’entrée et sortant par les interfaces de sorties</a:t>
            </a:r>
          </a:p>
          <a:p>
            <a:pPr marL="0" indent="0">
              <a:buNone/>
            </a:pPr>
            <a:r>
              <a:rPr lang="fr-FR" dirty="0" smtClean="0"/>
              <a:t>Elle peuvent donc être appliqués au trafic entrant ou sortant</a:t>
            </a: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851" y="3455199"/>
            <a:ext cx="9674165" cy="258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5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des ACL</a:t>
            </a:r>
            <a:endParaRPr lang="fr-FR" sz="2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A7658B14-9721-49E7-A0D1-6412D8CCD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Exercice 7.1.1.4</a:t>
            </a:r>
          </a:p>
          <a:p>
            <a:pPr marL="0" indent="0">
              <a:buNone/>
            </a:pPr>
            <a:r>
              <a:rPr lang="fr-FR" dirty="0" smtClean="0"/>
              <a:t>Question subsidiaire : pourquoi PC 4 peut pinger PC3 et pas PC1, ni PC2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3899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masques génériques (</a:t>
            </a:r>
            <a:r>
              <a:rPr lang="fr-FR" dirty="0" err="1" smtClean="0"/>
              <a:t>Wildcard</a:t>
            </a:r>
            <a:r>
              <a:rPr lang="fr-FR" dirty="0" smtClean="0"/>
              <a:t> </a:t>
            </a:r>
            <a:r>
              <a:rPr lang="fr-FR" dirty="0" err="1" smtClean="0"/>
              <a:t>mask</a:t>
            </a:r>
            <a:r>
              <a:rPr lang="fr-FR" dirty="0" smtClean="0"/>
              <a:t>)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ACLS utilise des masques génériques</a:t>
            </a:r>
          </a:p>
          <a:p>
            <a:r>
              <a:rPr lang="fr-FR" dirty="0" smtClean="0"/>
              <a:t>Détermine quelle partie de l’IP doit être examiné</a:t>
            </a:r>
          </a:p>
          <a:p>
            <a:r>
              <a:rPr lang="fr-FR" dirty="0" smtClean="0"/>
              <a:t>Correspond à un masque inversé</a:t>
            </a:r>
          </a:p>
          <a:p>
            <a:r>
              <a:rPr lang="fr-FR" dirty="0" smtClean="0"/>
              <a:t>Peuvent correspondre à une adresse précise ou une plage d’adresse réseau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121" y="2427831"/>
            <a:ext cx="3138879" cy="441768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791204" y="2150832"/>
            <a:ext cx="344838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200" b="1" dirty="0"/>
              <a:t>https://en.wikipedia.org/wiki/Wildcard_mask</a:t>
            </a:r>
          </a:p>
        </p:txBody>
      </p:sp>
    </p:spTree>
    <p:extLst>
      <p:ext uri="{BB962C8B-B14F-4D97-AF65-F5344CB8AC3E}">
        <p14:creationId xmlns:p14="http://schemas.microsoft.com/office/powerpoint/2010/main" val="217109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masques génériques (</a:t>
            </a:r>
            <a:r>
              <a:rPr lang="fr-FR" dirty="0" err="1"/>
              <a:t>Wildcard</a:t>
            </a:r>
            <a:r>
              <a:rPr lang="fr-FR" dirty="0"/>
              <a:t> </a:t>
            </a:r>
            <a:r>
              <a:rPr lang="fr-FR" dirty="0" err="1"/>
              <a:t>mask</a:t>
            </a:r>
            <a:r>
              <a:rPr lang="fr-FR" dirty="0"/>
              <a:t>)</a:t>
            </a:r>
            <a:endParaRPr lang="fr-FR" sz="28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31901" y="1930400"/>
            <a:ext cx="4759080" cy="475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1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E0DB9E0-3851-49F9-8090-C008637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Exemples de mot-clé de masque générique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2106602"/>
            <a:ext cx="6988576" cy="152594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3978644"/>
            <a:ext cx="6966433" cy="11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5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Roug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te">
  <a:themeElements>
    <a:clrScheme name="Roug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60A09EBC307946B183D505C5680086" ma:contentTypeVersion="2" ma:contentTypeDescription="Crée un document." ma:contentTypeScope="" ma:versionID="75d98e8bd46c31f213ad40878b82bf4e">
  <xsd:schema xmlns:xsd="http://www.w3.org/2001/XMLSchema" xmlns:xs="http://www.w3.org/2001/XMLSchema" xmlns:p="http://schemas.microsoft.com/office/2006/metadata/properties" xmlns:ns2="49183fd5-254f-4ddb-9df5-128f68dc74ae" targetNamespace="http://schemas.microsoft.com/office/2006/metadata/properties" ma:root="true" ma:fieldsID="c1fb9b8279fd5c2cbc88ad45dd304050" ns2:_="">
    <xsd:import namespace="49183fd5-254f-4ddb-9df5-128f68dc74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183fd5-254f-4ddb-9df5-128f68dc74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8DCA03-5DF8-489F-A254-4E67208E76A2}"/>
</file>

<file path=customXml/itemProps2.xml><?xml version="1.0" encoding="utf-8"?>
<ds:datastoreItem xmlns:ds="http://schemas.openxmlformats.org/officeDocument/2006/customXml" ds:itemID="{7D640639-550C-463C-AF8A-D58BD217C5EB}"/>
</file>

<file path=customXml/itemProps3.xml><?xml version="1.0" encoding="utf-8"?>
<ds:datastoreItem xmlns:ds="http://schemas.openxmlformats.org/officeDocument/2006/customXml" ds:itemID="{DA89B3E3-4E3C-49B6-8B3C-9132A009DF38}"/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970</Words>
  <Application>Microsoft Office PowerPoint</Application>
  <PresentationFormat>Grand écran</PresentationFormat>
  <Paragraphs>149</Paragraphs>
  <Slides>26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26</vt:i4>
      </vt:variant>
    </vt:vector>
  </HeadingPairs>
  <TitlesOfParts>
    <vt:vector size="33" baseType="lpstr">
      <vt:lpstr>Arial</vt:lpstr>
      <vt:lpstr>Calibri</vt:lpstr>
      <vt:lpstr>Trebuchet MS</vt:lpstr>
      <vt:lpstr>Wingdings</vt:lpstr>
      <vt:lpstr>Wingdings 3</vt:lpstr>
      <vt:lpstr>Facette</vt:lpstr>
      <vt:lpstr>1_Facette</vt:lpstr>
      <vt:lpstr>Chapitre 5 Liste de Contrôle d’Accès ACL</vt:lpstr>
      <vt:lpstr>Qu’est ce qu’une ACL ?</vt:lpstr>
      <vt:lpstr>Qu’est ce qu’une ACL ?</vt:lpstr>
      <vt:lpstr>Filtrage des paquets</vt:lpstr>
      <vt:lpstr>Fonctionnement des ACL</vt:lpstr>
      <vt:lpstr>Fonctionnement des ACL</vt:lpstr>
      <vt:lpstr>Les masques génériques (Wildcard mask)</vt:lpstr>
      <vt:lpstr>Les masques génériques (Wildcard mask)</vt:lpstr>
      <vt:lpstr>Exemples de mot-clé de masque générique</vt:lpstr>
      <vt:lpstr>Quelques recommandations et règles</vt:lpstr>
      <vt:lpstr>Quelques recommandations et règles</vt:lpstr>
      <vt:lpstr>Présentation PowerPoint</vt:lpstr>
      <vt:lpstr>Ou placer les ACLs</vt:lpstr>
      <vt:lpstr>Synthaxe d’une ACL standard</vt:lpstr>
      <vt:lpstr>Synthaxe d’une ACL standard Exemple</vt:lpstr>
      <vt:lpstr>Synthaxe d’une ACL Standard nommées</vt:lpstr>
      <vt:lpstr>Exemple d’une ACL Standard nommées</vt:lpstr>
      <vt:lpstr>Exercice 1</vt:lpstr>
      <vt:lpstr>Exercice 2</vt:lpstr>
      <vt:lpstr>Modifier des ACL numérotées avec un éditeur de texte</vt:lpstr>
      <vt:lpstr>Modifier des ACL numérotées avec le numéro d’ordre séquentiel</vt:lpstr>
      <vt:lpstr>Modifier des ACL nommée </vt:lpstr>
      <vt:lpstr>Statistique des ACL</vt:lpstr>
      <vt:lpstr>Access-class</vt:lpstr>
      <vt:lpstr>Processus de routage et liste ACL</vt:lpstr>
      <vt:lpstr>Exercice finale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</dc:title>
  <dc:creator>Vivien GAUTIER</dc:creator>
  <cp:lastModifiedBy>Ghost</cp:lastModifiedBy>
  <cp:revision>80</cp:revision>
  <dcterms:created xsi:type="dcterms:W3CDTF">2019-09-11T06:02:11Z</dcterms:created>
  <dcterms:modified xsi:type="dcterms:W3CDTF">2019-12-05T21:52:38Z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0x0101005360A09EBC307946B183D505C5680086</vt:lpwstr>
  </property>
</Properties>
</file>