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0" r:id="rId1"/>
  </p:sldMasterIdLst>
  <p:notesMasterIdLst>
    <p:notesMasterId r:id="rId57"/>
  </p:notesMasterIdLst>
  <p:sldIdLst>
    <p:sldId id="258" r:id="rId2"/>
    <p:sldId id="288" r:id="rId3"/>
    <p:sldId id="434" r:id="rId4"/>
    <p:sldId id="405" r:id="rId5"/>
    <p:sldId id="290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10" r:id="rId19"/>
    <p:sldId id="309" r:id="rId20"/>
    <p:sldId id="311" r:id="rId21"/>
    <p:sldId id="312" r:id="rId22"/>
    <p:sldId id="331" r:id="rId23"/>
    <p:sldId id="313" r:id="rId24"/>
    <p:sldId id="320" r:id="rId25"/>
    <p:sldId id="319" r:id="rId26"/>
    <p:sldId id="318" r:id="rId27"/>
    <p:sldId id="315" r:id="rId28"/>
    <p:sldId id="316" r:id="rId29"/>
    <p:sldId id="330" r:id="rId30"/>
    <p:sldId id="321" r:id="rId31"/>
    <p:sldId id="370" r:id="rId32"/>
    <p:sldId id="322" r:id="rId33"/>
    <p:sldId id="323" r:id="rId34"/>
    <p:sldId id="324" r:id="rId35"/>
    <p:sldId id="333" r:id="rId36"/>
    <p:sldId id="325" r:id="rId37"/>
    <p:sldId id="326" r:id="rId38"/>
    <p:sldId id="334" r:id="rId39"/>
    <p:sldId id="327" r:id="rId40"/>
    <p:sldId id="328" r:id="rId41"/>
    <p:sldId id="332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52" r:id="rId50"/>
    <p:sldId id="444" r:id="rId51"/>
    <p:sldId id="445" r:id="rId52"/>
    <p:sldId id="446" r:id="rId53"/>
    <p:sldId id="447" r:id="rId54"/>
    <p:sldId id="448" r:id="rId55"/>
    <p:sldId id="44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notesMaster" Target="notesMasters/notesMaster1.xml" /><Relationship Id="rId61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43B7E-9E47-492C-8083-07EE62692516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EEAD3-F89E-42DE-B501-E13A50D6B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23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29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686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14021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5968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62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3280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F8CE-C354-4327-99AD-DF92C54F645E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2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1CB6-09A9-4692-A552-BA19DCA248E6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3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 septembre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 septembre 2016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 septembre 2016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 septembre 2016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3CAC-DD34-4727-B879-9AC229E7E52F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19E2-1F60-4656-95BB-ADBB47695FA4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6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C848-5E70-4DFE-B71B-4A2DFE6FEC8C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668C-9054-4C86-A918-9884109DFB0C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image" Target="../media/image7.png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image" Target="../media/image6.png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A4A148-5771-4394-A339-88918BD83692}" type="datetime4">
              <a:rPr lang="fr-FR" smtClean="0"/>
              <a:t>6 octobre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r>
              <a:rPr lang="fr-FR"/>
              <a:t>Ynov Aix-en-Provence, JAVA - BTS2, Samir AZZAG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533ED6-2C84-46C2-AD68-A1C1045A53C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073" y="67820"/>
            <a:ext cx="883880" cy="8820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70E79E-A24D-49DD-90DE-BC4938040A6A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121" y="6609669"/>
            <a:ext cx="643611" cy="1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3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3649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lorian.berliat13@ynov.com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4.wmf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MATHÉMATIQUES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Appliquées à l'informatique</a:t>
            </a:r>
          </a:p>
        </p:txBody>
      </p:sp>
    </p:spTree>
    <p:extLst>
      <p:ext uri="{BB962C8B-B14F-4D97-AF65-F5344CB8AC3E}">
        <p14:creationId xmlns:p14="http://schemas.microsoft.com/office/powerpoint/2010/main" val="109814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de numération décrit la façon avec laquelle les nombres sont représentés</a:t>
            </a:r>
          </a:p>
          <a:p>
            <a:r>
              <a:rPr lang="fr-FR" dirty="0"/>
              <a:t>Un système de numération est défini par :</a:t>
            </a:r>
          </a:p>
          <a:p>
            <a:pPr lvl="1"/>
            <a:r>
              <a:rPr lang="fr-FR" dirty="0"/>
              <a:t>Un alphabet </a:t>
            </a:r>
            <a:r>
              <a:rPr lang="fr-FR" i="1" dirty="0"/>
              <a:t>A</a:t>
            </a:r>
            <a:r>
              <a:rPr lang="fr-FR" dirty="0"/>
              <a:t> : les signes ou symboles disponibles pour la représentation des nombres.</a:t>
            </a:r>
          </a:p>
          <a:p>
            <a:pPr lvl="1"/>
            <a:r>
              <a:rPr lang="fr-FR" dirty="0"/>
              <a:t>Des règles d'écritures des nombres : juxtaposition de symboles. Elles définissent comment un nombre est construit à partir des symboles de l’alphabet.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Exemple 1 : la Numération Romaine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Lorsqu’un symbole est placé à la droite d’un symbole plus fort ou égal à lui, sa valeur s’ajoute : CCLXXI = 271 ou  plus simple VI = 6</a:t>
            </a:r>
          </a:p>
          <a:p>
            <a:r>
              <a:rPr lang="fr-FR" dirty="0"/>
              <a:t>Un symbole placé immédiatement à la gauche d’un symbole plus fort que lui, indique que le nombre qui lui correspond doit être retranché au nombre qui suit : CCXLIII = 243 ou  plus simple IV = 4</a:t>
            </a:r>
          </a:p>
          <a:p>
            <a:r>
              <a:rPr lang="fr-FR" dirty="0"/>
              <a:t>On ne place jamais 4 symboles identiques à la suite</a:t>
            </a:r>
          </a:p>
          <a:p>
            <a:r>
              <a:rPr lang="fr-FR" dirty="0"/>
              <a:t>Le plus grand nombre exprimable est 3999 (MMMCMXCIX)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     </a:t>
            </a:r>
            <a:r>
              <a:rPr lang="fr-FR" b="1" i="1" u="sng" dirty="0">
                <a:solidFill>
                  <a:schemeClr val="accent1"/>
                </a:solidFill>
              </a:rPr>
              <a:t>Remarque :</a:t>
            </a:r>
            <a:r>
              <a:rPr lang="fr-FR" b="1" i="1" dirty="0">
                <a:solidFill>
                  <a:schemeClr val="accent1"/>
                </a:solidFill>
              </a:rPr>
              <a:t> Système non adapté au calcul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27007"/>
              </p:ext>
            </p:extLst>
          </p:nvPr>
        </p:nvGraphicFramePr>
        <p:xfrm>
          <a:off x="798886" y="2602336"/>
          <a:ext cx="9407609" cy="77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0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9057">
                <a:tc>
                  <a:txBody>
                    <a:bodyPr/>
                    <a:lstStyle/>
                    <a:p>
                      <a:r>
                        <a:rPr lang="fr-FR" dirty="0"/>
                        <a:t>Système romain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01">
                <a:tc>
                  <a:txBody>
                    <a:bodyPr/>
                    <a:lstStyle/>
                    <a:p>
                      <a:r>
                        <a:rPr lang="fr-FR" dirty="0"/>
                        <a:t>Valeur 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2403" y="5578724"/>
            <a:ext cx="1522765" cy="14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2 : la Numération Babylonienne</a:t>
            </a:r>
          </a:p>
          <a:p>
            <a:r>
              <a:rPr lang="fr-FR" dirty="0"/>
              <a:t>Chez les Babyloniens (environ 2000 ans avant J.C. ), les symboles utilisés sont le clou pour l’unité et le chevron pour les dizaines.</a:t>
            </a:r>
          </a:p>
          <a:p>
            <a:r>
              <a:rPr lang="fr-FR" dirty="0"/>
              <a:t>C’est un système de position.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partir de 60, la position des symboles entre en jeu :</a:t>
            </a:r>
          </a:p>
          <a:p>
            <a:pPr lvl="1"/>
            <a:r>
              <a:rPr lang="fr-FR" dirty="0"/>
              <a:t>204 :                                             (3*60)+(24)</a:t>
            </a:r>
          </a:p>
          <a:p>
            <a:pPr lvl="1"/>
            <a:r>
              <a:rPr lang="fr-FR" dirty="0"/>
              <a:t>7392 :                                           (2*3600)+(3*60)+(12)              (3600=60*60)</a:t>
            </a:r>
          </a:p>
          <a:p>
            <a:r>
              <a:rPr lang="fr-FR" dirty="0"/>
              <a:t>Le nombre 60 constitue la base du système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46" y="3693080"/>
            <a:ext cx="5721303" cy="7059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18" y="4879425"/>
            <a:ext cx="2381250" cy="5143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018" y="5344837"/>
            <a:ext cx="2076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3 : la Numération décimale</a:t>
            </a:r>
          </a:p>
          <a:p>
            <a:pPr lvl="1"/>
            <a:r>
              <a:rPr lang="fr-FR" dirty="0"/>
              <a:t>C’est le système de numération le plus pratique actuellement.</a:t>
            </a:r>
          </a:p>
          <a:p>
            <a:pPr lvl="1"/>
            <a:r>
              <a:rPr lang="fr-FR" dirty="0"/>
              <a:t>L’alphabet est compose de dix chiffres : </a:t>
            </a:r>
            <a:r>
              <a:rPr lang="fr-FR" i="1" dirty="0"/>
              <a:t>A</a:t>
            </a:r>
            <a:r>
              <a:rPr lang="fr-FR" dirty="0"/>
              <a:t> = {0,1,2,3,4,5,6,7,8,9}</a:t>
            </a:r>
          </a:p>
          <a:p>
            <a:pPr lvl="1"/>
            <a:r>
              <a:rPr lang="fr-FR" dirty="0"/>
              <a:t>Le nombre 10 est la base de cette numération</a:t>
            </a:r>
          </a:p>
          <a:p>
            <a:pPr lvl="1"/>
            <a:r>
              <a:rPr lang="fr-FR" dirty="0"/>
              <a:t>Pourquoi décimale (10) ? Car on a tous dix doigts, pardi !! Ou presque…</a:t>
            </a:r>
          </a:p>
          <a:p>
            <a:pPr lvl="1"/>
            <a:r>
              <a:rPr lang="fr-FR" dirty="0"/>
              <a:t>C’est un système positionnel. Chaque position possède un poids</a:t>
            </a:r>
          </a:p>
          <a:p>
            <a:pPr lvl="1"/>
            <a:r>
              <a:rPr lang="fr-FR" dirty="0"/>
              <a:t>Par exemple, le nombre 4134 s'écrit comme :</a:t>
            </a:r>
          </a:p>
          <a:p>
            <a:pPr marL="0" indent="0">
              <a:buNone/>
            </a:pPr>
            <a:r>
              <a:rPr lang="fr-FR" dirty="0"/>
              <a:t>			4134 = 4 x 10</a:t>
            </a:r>
            <a:r>
              <a:rPr lang="fr-FR" baseline="30000" dirty="0"/>
              <a:t>3</a:t>
            </a:r>
            <a:r>
              <a:rPr lang="fr-FR" dirty="0"/>
              <a:t> + 1 x 10</a:t>
            </a:r>
            <a:r>
              <a:rPr lang="fr-FR" baseline="30000" dirty="0"/>
              <a:t>2</a:t>
            </a:r>
            <a:r>
              <a:rPr lang="fr-FR" dirty="0"/>
              <a:t> + 3 x 10</a:t>
            </a:r>
            <a:r>
              <a:rPr lang="fr-FR" baseline="30000" dirty="0"/>
              <a:t>1</a:t>
            </a:r>
            <a:r>
              <a:rPr lang="fr-FR" dirty="0"/>
              <a:t> + 4 x 10</a:t>
            </a:r>
            <a:r>
              <a:rPr lang="fr-FR" baseline="30000" dirty="0"/>
              <a:t>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426940" y="53075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4000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508112" y="53075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632578" y="53117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757047" y="5307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92837" y="53075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67875" y="53117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342917" y="53158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252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Un système de numération positionnel à base b est défini sur un alphabet de b chiffres :</a:t>
                </a:r>
              </a:p>
              <a:p>
                <a:pPr marL="457200" lvl="1" indent="0">
                  <a:buNone/>
                </a:pPr>
                <a:r>
                  <a:rPr lang="fr-FR" i="1" dirty="0"/>
                  <a:t>				A</a:t>
                </a:r>
                <a:r>
                  <a:rPr lang="fr-FR" dirty="0"/>
                  <a:t> = {c</a:t>
                </a:r>
                <a:r>
                  <a:rPr lang="fr-FR" baseline="-25000" dirty="0"/>
                  <a:t>0</a:t>
                </a:r>
                <a:r>
                  <a:rPr lang="fr-FR" dirty="0"/>
                  <a:t>,c</a:t>
                </a:r>
                <a:r>
                  <a:rPr lang="fr-FR" baseline="-25000" dirty="0"/>
                  <a:t>1</a:t>
                </a:r>
                <a:r>
                  <a:rPr lang="fr-FR" dirty="0"/>
                  <a:t>,…,c</a:t>
                </a:r>
                <a:r>
                  <a:rPr lang="fr-FR" baseline="-25000" dirty="0"/>
                  <a:t>b-1</a:t>
                </a:r>
                <a:r>
                  <a:rPr lang="fr-FR" dirty="0"/>
                  <a:t>} avec 0 ≤ c</a:t>
                </a:r>
                <a:r>
                  <a:rPr lang="fr-FR" baseline="-25000" dirty="0"/>
                  <a:t>i</a:t>
                </a:r>
                <a:r>
                  <a:rPr lang="fr-FR" dirty="0"/>
                  <a:t> &lt; b</a:t>
                </a:r>
              </a:p>
              <a:p>
                <a:pPr lvl="1"/>
                <a:r>
                  <a:rPr lang="fr-FR" dirty="0"/>
                  <a:t>Soit N = a</a:t>
                </a:r>
                <a:r>
                  <a:rPr lang="fr-FR" baseline="-25000" dirty="0"/>
                  <a:t>n-1</a:t>
                </a:r>
                <a:r>
                  <a:rPr lang="fr-FR" dirty="0"/>
                  <a:t> a</a:t>
                </a:r>
                <a:r>
                  <a:rPr lang="fr-FR" baseline="-25000" dirty="0"/>
                  <a:t>n-2</a:t>
                </a:r>
                <a:r>
                  <a:rPr lang="fr-FR" dirty="0"/>
                  <a:t> ...a</a:t>
                </a:r>
                <a:r>
                  <a:rPr lang="fr-FR" baseline="-25000" dirty="0"/>
                  <a:t>1</a:t>
                </a:r>
                <a:r>
                  <a:rPr lang="fr-FR" dirty="0"/>
                  <a:t> a</a:t>
                </a:r>
                <a:r>
                  <a:rPr lang="fr-FR" baseline="-25000" dirty="0"/>
                  <a:t>0</a:t>
                </a:r>
                <a:r>
                  <a:rPr lang="fr-FR" dirty="0"/>
                  <a:t> </a:t>
                </a:r>
                <a:r>
                  <a:rPr lang="fr-FR" baseline="-25000" dirty="0"/>
                  <a:t>(b) </a:t>
                </a:r>
                <a:r>
                  <a:rPr lang="fr-FR" dirty="0"/>
                  <a:t> la représentation en base b sur n chiffres</a:t>
                </a:r>
              </a:p>
              <a:p>
                <a:pPr lvl="2"/>
                <a:r>
                  <a:rPr lang="fr-FR" dirty="0"/>
                  <a:t>a</a:t>
                </a:r>
                <a:r>
                  <a:rPr lang="fr-FR" baseline="-25000" dirty="0"/>
                  <a:t>i</a:t>
                </a:r>
                <a:r>
                  <a:rPr lang="fr-FR" dirty="0"/>
                  <a:t> : est un chiffre de l’alphabet de poids i (position i).</a:t>
                </a:r>
              </a:p>
              <a:p>
                <a:pPr lvl="2"/>
                <a:r>
                  <a:rPr lang="fr-FR" dirty="0"/>
                  <a:t>a</a:t>
                </a:r>
                <a:r>
                  <a:rPr lang="fr-FR" baseline="-25000" dirty="0"/>
                  <a:t>0</a:t>
                </a:r>
                <a:r>
                  <a:rPr lang="fr-FR" dirty="0"/>
                  <a:t> : chiffre de poids 0 appelé le chiffre de </a:t>
                </a:r>
                <a:r>
                  <a:rPr lang="fr-FR" b="1" i="1" u="sng" dirty="0"/>
                  <a:t>poids faible</a:t>
                </a:r>
              </a:p>
              <a:p>
                <a:pPr lvl="2"/>
                <a:r>
                  <a:rPr lang="fr-FR" dirty="0"/>
                  <a:t>a</a:t>
                </a:r>
                <a:r>
                  <a:rPr lang="fr-FR" baseline="-25000" dirty="0"/>
                  <a:t>n-1</a:t>
                </a:r>
                <a:r>
                  <a:rPr lang="fr-FR" dirty="0"/>
                  <a:t> : chiffre de poids n-1 appelé le chiffre de </a:t>
                </a:r>
                <a:r>
                  <a:rPr lang="fr-FR" b="1" i="1" u="sng" dirty="0"/>
                  <a:t>poids fort</a:t>
                </a:r>
              </a:p>
              <a:p>
                <a:pPr lvl="1"/>
                <a:r>
                  <a:rPr lang="fr-FR" dirty="0"/>
                  <a:t>La valeur de N en base 10 est donnée par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 : le système binaire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mot binaire de « n » bits s’écrit avec des éléments binaires prenant pour valeur 0 ou 1</a:t>
            </a:r>
          </a:p>
          <a:p>
            <a:r>
              <a:rPr lang="fr-FR" dirty="0"/>
              <a:t>On appelle </a:t>
            </a:r>
            <a:r>
              <a:rPr lang="fr-FR" b="1" dirty="0"/>
              <a:t>LSB ( Least </a:t>
            </a:r>
            <a:r>
              <a:rPr lang="fr-FR" b="1" dirty="0" err="1"/>
              <a:t>Significant</a:t>
            </a:r>
            <a:r>
              <a:rPr lang="fr-FR" b="1" dirty="0"/>
              <a:t> Bit )</a:t>
            </a:r>
            <a:r>
              <a:rPr lang="fr-FR" dirty="0"/>
              <a:t> le bit de poids le plus faible. </a:t>
            </a:r>
          </a:p>
          <a:p>
            <a:r>
              <a:rPr lang="fr-FR" dirty="0"/>
              <a:t>On appelle </a:t>
            </a:r>
            <a:r>
              <a:rPr lang="fr-FR" b="1" dirty="0"/>
              <a:t>MSB ( Most </a:t>
            </a:r>
            <a:r>
              <a:rPr lang="fr-FR" b="1" dirty="0" err="1"/>
              <a:t>Significant</a:t>
            </a:r>
            <a:r>
              <a:rPr lang="fr-FR" b="1" dirty="0"/>
              <a:t> Bit ) </a:t>
            </a:r>
            <a:r>
              <a:rPr lang="fr-FR" dirty="0"/>
              <a:t>le bit de poids le plus fort.</a:t>
            </a:r>
          </a:p>
          <a:p>
            <a:r>
              <a:rPr lang="fr-FR" dirty="0"/>
              <a:t>Exemple pour un mot de 8 bits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454637" y="459671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</a:t>
            </a:r>
            <a:r>
              <a:rPr lang="fr-FR" dirty="0">
                <a:solidFill>
                  <a:schemeClr val="bg1"/>
                </a:solidFill>
              </a:rPr>
              <a:t> 0 1 0   1 0 0 </a:t>
            </a:r>
            <a:r>
              <a:rPr lang="fr-F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09909" y="5138025"/>
            <a:ext cx="64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MSB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42306" y="5138025"/>
            <a:ext cx="540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LSB</a:t>
            </a:r>
          </a:p>
        </p:txBody>
      </p:sp>
      <p:cxnSp>
        <p:nvCxnSpPr>
          <p:cNvPr id="13" name="Connecteur en angle 12"/>
          <p:cNvCxnSpPr>
            <a:stCxn id="8" idx="3"/>
          </p:cNvCxnSpPr>
          <p:nvPr/>
        </p:nvCxnSpPr>
        <p:spPr>
          <a:xfrm flipV="1">
            <a:off x="4454637" y="4966045"/>
            <a:ext cx="154308" cy="356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9" idx="1"/>
          </p:cNvCxnSpPr>
          <p:nvPr/>
        </p:nvCxnSpPr>
        <p:spPr>
          <a:xfrm rot="10800000">
            <a:off x="6077528" y="4966045"/>
            <a:ext cx="164779" cy="356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386973" y="5780391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0 1 0 1 0 0 1 = 1 x 2</a:t>
            </a:r>
            <a:r>
              <a:rPr lang="fr-FR" baseline="30000" dirty="0">
                <a:solidFill>
                  <a:schemeClr val="bg1"/>
                </a:solidFill>
              </a:rPr>
              <a:t>7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6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5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4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3</a:t>
            </a:r>
            <a:r>
              <a:rPr lang="fr-FR" dirty="0">
                <a:solidFill>
                  <a:schemeClr val="bg1"/>
                </a:solidFill>
              </a:rPr>
              <a:t>+ 0 x 2</a:t>
            </a:r>
            <a:r>
              <a:rPr lang="fr-FR" baseline="30000" dirty="0">
                <a:solidFill>
                  <a:schemeClr val="bg1"/>
                </a:solidFill>
              </a:rPr>
              <a:t>2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1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164336" y="6137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128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916889" y="6143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32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52060" y="6137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757235" y="61370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432034" y="61437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050187" y="61370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127530" y="6137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805200" y="61370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= 169</a:t>
            </a:r>
          </a:p>
        </p:txBody>
      </p:sp>
    </p:spTree>
    <p:extLst>
      <p:ext uri="{BB962C8B-B14F-4D97-AF65-F5344CB8AC3E}">
        <p14:creationId xmlns:p14="http://schemas.microsoft.com/office/powerpoint/2010/main" val="239653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Bases de numération : Binaire, Octale, Hexadécimale</a:t>
            </a:r>
          </a:p>
          <a:p>
            <a:pPr lvl="1"/>
            <a:r>
              <a:rPr lang="fr-FR" dirty="0"/>
              <a:t>Système binaire (b=2) utilise deux chiffres : {0,1}</a:t>
            </a:r>
          </a:p>
          <a:p>
            <a:pPr lvl="2"/>
            <a:r>
              <a:rPr lang="fr-FR" dirty="0"/>
              <a:t>C’est avec ce système que fonctionnent les ordinateurs</a:t>
            </a:r>
          </a:p>
          <a:p>
            <a:pPr lvl="1"/>
            <a:r>
              <a:rPr lang="fr-FR" dirty="0"/>
              <a:t>Système Octale (b=8) utilise huit chiffres :{0,1,2,3,4,5,6,7}</a:t>
            </a:r>
          </a:p>
          <a:p>
            <a:pPr lvl="2"/>
            <a:r>
              <a:rPr lang="fr-FR" dirty="0"/>
              <a:t>Utilisé il y a un certain temps en Informatique</a:t>
            </a:r>
          </a:p>
          <a:p>
            <a:pPr lvl="2"/>
            <a:r>
              <a:rPr lang="fr-FR" dirty="0"/>
              <a:t>Il permet de coder 3 bits par un seul symbole</a:t>
            </a:r>
          </a:p>
          <a:p>
            <a:pPr lvl="1"/>
            <a:r>
              <a:rPr lang="fr-FR" dirty="0"/>
              <a:t>Système Hexadécimale (b=16) utilise 16 chiffres : </a:t>
            </a:r>
            <a:r>
              <a:rPr lang="pt-BR" dirty="0"/>
              <a:t>{0,1,2,3,4,5,6,7,8,9,A=10</a:t>
            </a:r>
            <a:r>
              <a:rPr lang="pt-BR" sz="900" dirty="0"/>
              <a:t>(10)</a:t>
            </a:r>
            <a:r>
              <a:rPr lang="pt-BR" dirty="0"/>
              <a:t>,B=11</a:t>
            </a:r>
            <a:r>
              <a:rPr lang="pt-BR" sz="900" dirty="0"/>
              <a:t>(10)</a:t>
            </a:r>
            <a:r>
              <a:rPr lang="pt-BR" dirty="0"/>
              <a:t>,C=12</a:t>
            </a:r>
            <a:r>
              <a:rPr lang="pt-BR" sz="900" dirty="0"/>
              <a:t>(10)</a:t>
            </a:r>
            <a:r>
              <a:rPr lang="pt-BR" dirty="0"/>
              <a:t>,D=13</a:t>
            </a:r>
            <a:r>
              <a:rPr lang="pt-BR" sz="900" dirty="0"/>
              <a:t>(10)</a:t>
            </a:r>
            <a:r>
              <a:rPr lang="pt-BR" dirty="0"/>
              <a:t>,E=14</a:t>
            </a:r>
            <a:r>
              <a:rPr lang="pt-BR" sz="900" dirty="0"/>
              <a:t>(10)</a:t>
            </a:r>
            <a:r>
              <a:rPr lang="pt-BR" dirty="0"/>
              <a:t>,F=15</a:t>
            </a:r>
            <a:r>
              <a:rPr lang="pt-BR" sz="900" dirty="0"/>
              <a:t>(10)</a:t>
            </a:r>
            <a:r>
              <a:rPr lang="pt-BR" dirty="0"/>
              <a:t>}</a:t>
            </a:r>
          </a:p>
          <a:p>
            <a:pPr lvl="2"/>
            <a:r>
              <a:rPr lang="fr-FR" dirty="0"/>
              <a:t>Cette base est très utilisée dans le monde de la micro informatique</a:t>
            </a:r>
          </a:p>
          <a:p>
            <a:pPr lvl="2"/>
            <a:r>
              <a:rPr lang="fr-FR" dirty="0"/>
              <a:t>Il permet de coder 4 bits par un seul symbole.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transcodage (ou conversion de base) est l’opération qui permet de passer de la représentation d’un nombre exprimé dans une base à la représentation du même nombre, mais exprimé dans une autre base.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1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 : conversion de la base 10 vers une base b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règle à suivre est celle des divisions successives :</a:t>
            </a:r>
          </a:p>
          <a:p>
            <a:pPr lvl="1"/>
            <a:r>
              <a:rPr lang="fr-FR" dirty="0"/>
              <a:t>On divise le nombre par la base b</a:t>
            </a:r>
          </a:p>
          <a:p>
            <a:pPr lvl="1"/>
            <a:r>
              <a:rPr lang="fr-FR" dirty="0"/>
              <a:t>Puis le quotient par la base b</a:t>
            </a:r>
          </a:p>
          <a:p>
            <a:pPr lvl="1"/>
            <a:r>
              <a:rPr lang="fr-FR" dirty="0"/>
              <a:t>Ainsi de suite jusqu’à l’obtention d’un quotient nul</a:t>
            </a:r>
          </a:p>
          <a:p>
            <a:pPr lvl="1"/>
            <a:r>
              <a:rPr lang="fr-FR" dirty="0"/>
              <a:t>La suite des restes correspond aux symboles de la base visée.</a:t>
            </a:r>
          </a:p>
          <a:p>
            <a:pPr lvl="1"/>
            <a:r>
              <a:rPr lang="fr-FR" dirty="0"/>
              <a:t>On obtient en premier le chiffre de poids faible et en dernier le chiffre de poids fort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décimale vers binaire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le nombre d’étudiants d’une classe représenté en base décimale par : N = 73</a:t>
            </a:r>
            <a:r>
              <a:rPr lang="fr-FR" baseline="-25000" dirty="0"/>
              <a:t>(10)</a:t>
            </a:r>
          </a:p>
          <a:p>
            <a:r>
              <a:rPr lang="fr-FR" dirty="0"/>
              <a:t>Quelle est sa représentation binaire? En utilisant l'algorithme précédent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514273" y="3573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3122" y="3573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73190" y="3910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20443" y="39105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494268" y="3573509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989949" y="3910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578211" y="4251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986760" y="4247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5" name="Connecteur droit 44"/>
          <p:cNvCxnSpPr/>
          <p:nvPr/>
        </p:nvCxnSpPr>
        <p:spPr>
          <a:xfrm>
            <a:off x="2969944" y="3910631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37909" y="4247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927846" y="5261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444607" y="4593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9" name="Connecteur droit 48"/>
          <p:cNvCxnSpPr/>
          <p:nvPr/>
        </p:nvCxnSpPr>
        <p:spPr>
          <a:xfrm>
            <a:off x="3417904" y="4247697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905033" y="45919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446767" y="49382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911400" y="4946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3" name="Connecteur droit 52"/>
          <p:cNvCxnSpPr/>
          <p:nvPr/>
        </p:nvCxnSpPr>
        <p:spPr>
          <a:xfrm>
            <a:off x="3877053" y="4584763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4368271" y="4929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046098" y="4595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64166" y="52660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7" name="Connecteur droit 56"/>
          <p:cNvCxnSpPr/>
          <p:nvPr/>
        </p:nvCxnSpPr>
        <p:spPr>
          <a:xfrm>
            <a:off x="4340767" y="4924500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862458" y="52660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381277" y="5604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870080" y="5625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1" name="Connecteur droit 60"/>
          <p:cNvCxnSpPr/>
          <p:nvPr/>
        </p:nvCxnSpPr>
        <p:spPr>
          <a:xfrm>
            <a:off x="4819287" y="5266093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310253" y="5603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870080" y="5995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300756" y="5995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5" name="Connecteur droit 64"/>
          <p:cNvCxnSpPr/>
          <p:nvPr/>
        </p:nvCxnSpPr>
        <p:spPr>
          <a:xfrm>
            <a:off x="5274053" y="5597454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494268" y="3924369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950583" y="4247697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409732" y="4591961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873446" y="4929027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4351966" y="5266093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819287" y="5597454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286608" y="5968090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 flipV="1">
            <a:off x="1976582" y="4340030"/>
            <a:ext cx="2842705" cy="22177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368039" y="449243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73</a:t>
            </a:r>
            <a:r>
              <a:rPr lang="fr-FR" b="1" baseline="-25000" dirty="0">
                <a:solidFill>
                  <a:schemeClr val="bg1"/>
                </a:solidFill>
              </a:rPr>
              <a:t>(10) </a:t>
            </a:r>
            <a:r>
              <a:rPr lang="fr-FR" b="1" dirty="0">
                <a:solidFill>
                  <a:schemeClr val="bg1"/>
                </a:solidFill>
              </a:rPr>
              <a:t>= 1001001</a:t>
            </a:r>
            <a:r>
              <a:rPr lang="fr-FR" b="1" baseline="-25000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6693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des règles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Florian BERLIAT	</a:t>
            </a:r>
          </a:p>
          <a:p>
            <a:r>
              <a:rPr lang="fr-FR" dirty="0"/>
              <a:t>Contact : </a:t>
            </a:r>
            <a:r>
              <a:rPr lang="fr-FR" dirty="0">
                <a:hlinkClick r:id="rId2"/>
              </a:rPr>
              <a:t>florian.berliat13@ynov.com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décimale vers octale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le nombre d’étudiants d’une classe représenté en base décimale par : N = 73</a:t>
            </a:r>
            <a:r>
              <a:rPr lang="fr-FR" baseline="-25000" dirty="0"/>
              <a:t>(10)</a:t>
            </a:r>
          </a:p>
          <a:p>
            <a:r>
              <a:rPr lang="fr-FR" dirty="0"/>
              <a:t>Quelle est sa représentation octale? En utilisant l'algorithme précédent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514273" y="3573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3122" y="3573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73190" y="3910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20443" y="3910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494268" y="3573509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989949" y="3910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578211" y="4251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986760" y="4247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5" name="Connecteur droit 44"/>
          <p:cNvCxnSpPr/>
          <p:nvPr/>
        </p:nvCxnSpPr>
        <p:spPr>
          <a:xfrm>
            <a:off x="2969944" y="3910631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37909" y="4247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444607" y="4593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" name="Connecteur droit 48"/>
          <p:cNvCxnSpPr/>
          <p:nvPr/>
        </p:nvCxnSpPr>
        <p:spPr>
          <a:xfrm>
            <a:off x="3417904" y="4247697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046098" y="4595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70" name="Connecteur droit 69"/>
          <p:cNvCxnSpPr/>
          <p:nvPr/>
        </p:nvCxnSpPr>
        <p:spPr>
          <a:xfrm>
            <a:off x="2494268" y="3924369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950583" y="4247697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409732" y="4591961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 flipV="1">
            <a:off x="1976583" y="4340030"/>
            <a:ext cx="1219199" cy="8877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309457" y="43400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73</a:t>
            </a:r>
            <a:r>
              <a:rPr lang="fr-FR" b="1" baseline="-25000" dirty="0">
                <a:solidFill>
                  <a:schemeClr val="bg1"/>
                </a:solidFill>
              </a:rPr>
              <a:t>(10) </a:t>
            </a:r>
            <a:r>
              <a:rPr lang="fr-FR" b="1" dirty="0">
                <a:solidFill>
                  <a:schemeClr val="bg1"/>
                </a:solidFill>
              </a:rPr>
              <a:t>= 111</a:t>
            </a:r>
            <a:r>
              <a:rPr lang="fr-FR" b="1" baseline="-25000" dirty="0">
                <a:solidFill>
                  <a:schemeClr val="bg1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162680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décimale vers hexadécimale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le nombre d’étudiants d’une classe représenté en base décimale par : N = 73</a:t>
            </a:r>
            <a:r>
              <a:rPr lang="fr-FR" baseline="-25000" dirty="0"/>
              <a:t>(10)</a:t>
            </a:r>
          </a:p>
          <a:p>
            <a:r>
              <a:rPr lang="fr-FR" dirty="0"/>
              <a:t>Quelle est sa représentation hexadécimale? En utilisant l'algorithme précédent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514273" y="3573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3122" y="3573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73190" y="3910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20443" y="3910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494268" y="3573509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989949" y="39106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578211" y="4251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986760" y="4247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5" name="Connecteur droit 44"/>
          <p:cNvCxnSpPr/>
          <p:nvPr/>
        </p:nvCxnSpPr>
        <p:spPr>
          <a:xfrm>
            <a:off x="2969944" y="3910631"/>
            <a:ext cx="0" cy="8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494268" y="3924369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950583" y="4247697"/>
            <a:ext cx="467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 flipV="1">
            <a:off x="1976583" y="4340030"/>
            <a:ext cx="701962" cy="5217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368039" y="449243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73</a:t>
            </a:r>
            <a:r>
              <a:rPr lang="fr-FR" b="1" baseline="-25000" dirty="0">
                <a:solidFill>
                  <a:schemeClr val="bg1"/>
                </a:solidFill>
              </a:rPr>
              <a:t>(10) </a:t>
            </a:r>
            <a:r>
              <a:rPr lang="fr-FR" b="1" dirty="0">
                <a:solidFill>
                  <a:schemeClr val="bg1"/>
                </a:solidFill>
              </a:rPr>
              <a:t>= 49</a:t>
            </a:r>
            <a:r>
              <a:rPr lang="fr-FR" b="1" baseline="-25000" dirty="0">
                <a:solidFill>
                  <a:schemeClr val="bg1"/>
                </a:solidFill>
              </a:rPr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342575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Exercices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Donner l’écriture en base 2 des nombres suivants : </a:t>
            </a:r>
          </a:p>
          <a:p>
            <a:pPr marL="0" indent="0">
              <a:buNone/>
            </a:pPr>
            <a:r>
              <a:rPr lang="fr-FR" dirty="0"/>
              <a:t>		M = 19</a:t>
            </a:r>
            <a:r>
              <a:rPr lang="fr-FR" baseline="-25000" dirty="0"/>
              <a:t>(10)</a:t>
            </a:r>
            <a:r>
              <a:rPr lang="fr-FR" dirty="0"/>
              <a:t>    N = 31</a:t>
            </a:r>
            <a:r>
              <a:rPr lang="fr-FR" baseline="-25000" dirty="0"/>
              <a:t>(10)</a:t>
            </a:r>
            <a:r>
              <a:rPr lang="fr-FR" dirty="0"/>
              <a:t>     O = 256</a:t>
            </a:r>
            <a:r>
              <a:rPr lang="fr-FR" baseline="-25000" dirty="0"/>
              <a:t>(10)</a:t>
            </a:r>
            <a:r>
              <a:rPr lang="fr-FR" dirty="0"/>
              <a:t>      P = 729</a:t>
            </a:r>
            <a:r>
              <a:rPr lang="fr-FR" baseline="-25000" dirty="0"/>
              <a:t>(10)</a:t>
            </a:r>
          </a:p>
          <a:p>
            <a:endParaRPr lang="fr-FR" dirty="0"/>
          </a:p>
          <a:p>
            <a:r>
              <a:rPr lang="fr-FR" dirty="0"/>
              <a:t>Donner l’écriture en base 8 des nombres suivants : </a:t>
            </a:r>
          </a:p>
          <a:p>
            <a:pPr marL="0" indent="0">
              <a:buNone/>
            </a:pPr>
            <a:r>
              <a:rPr lang="fr-FR" dirty="0"/>
              <a:t>				Q = 18</a:t>
            </a:r>
            <a:r>
              <a:rPr lang="fr-FR" baseline="-25000" dirty="0"/>
              <a:t>(10)</a:t>
            </a:r>
            <a:r>
              <a:rPr lang="fr-FR" dirty="0"/>
              <a:t>     R = 76</a:t>
            </a:r>
            <a:r>
              <a:rPr lang="fr-FR" baseline="-25000" dirty="0"/>
              <a:t>(10)</a:t>
            </a:r>
            <a:r>
              <a:rPr lang="fr-FR" dirty="0"/>
              <a:t>     S = 729</a:t>
            </a:r>
            <a:r>
              <a:rPr lang="fr-FR" baseline="-25000" dirty="0"/>
              <a:t>(10)</a:t>
            </a:r>
          </a:p>
          <a:p>
            <a:endParaRPr lang="fr-FR" dirty="0"/>
          </a:p>
          <a:p>
            <a:r>
              <a:rPr lang="fr-FR" dirty="0"/>
              <a:t>Donner l’écriture en base 16 des nombres suivants : </a:t>
            </a:r>
          </a:p>
          <a:p>
            <a:pPr marL="0" indent="0">
              <a:buNone/>
            </a:pPr>
            <a:r>
              <a:rPr lang="fr-FR" dirty="0"/>
              <a:t>		T = 70</a:t>
            </a:r>
            <a:r>
              <a:rPr lang="fr-FR" baseline="-25000" dirty="0"/>
              <a:t>(10)</a:t>
            </a:r>
            <a:r>
              <a:rPr lang="fr-FR" dirty="0"/>
              <a:t>     U = 471</a:t>
            </a:r>
            <a:r>
              <a:rPr lang="fr-FR" baseline="-25000" dirty="0"/>
              <a:t>(10)</a:t>
            </a:r>
            <a:r>
              <a:rPr lang="fr-FR" dirty="0"/>
              <a:t>     V = 718</a:t>
            </a:r>
            <a:r>
              <a:rPr lang="fr-FR" baseline="-25000" dirty="0"/>
              <a:t>(10)</a:t>
            </a:r>
            <a:r>
              <a:rPr lang="fr-FR" dirty="0"/>
              <a:t>     W = 51727</a:t>
            </a:r>
            <a:r>
              <a:rPr lang="fr-FR" baseline="-25000" dirty="0"/>
              <a:t>(10)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042985" y="29014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0001 0011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422823" y="29014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0001 1111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65348" y="290143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0001 0000 0000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20250" y="290143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0010 1101 1001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84791" y="42055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1 331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02562" y="42055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114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38129" y="42055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22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204264" y="54453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46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619031" y="54453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1D7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72859" y="544537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2CE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01659" y="544537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CA0F</a:t>
            </a:r>
          </a:p>
        </p:txBody>
      </p:sp>
    </p:spTree>
    <p:extLst>
      <p:ext uri="{BB962C8B-B14F-4D97-AF65-F5344CB8AC3E}">
        <p14:creationId xmlns:p14="http://schemas.microsoft.com/office/powerpoint/2010/main" val="282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 : conversion de la base 2 vers une base b</a:t>
            </a:r>
            <a:br>
              <a:rPr lang="fr-FR" sz="2800" dirty="0"/>
            </a:b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Il existe deux solutions selon les cas :</a:t>
                </a:r>
              </a:p>
              <a:p>
                <a:r>
                  <a:rPr lang="fr-FR" dirty="0"/>
                  <a:t>Solution1 :valable dans tous les cas</a:t>
                </a:r>
              </a:p>
              <a:p>
                <a:pPr lvl="1"/>
                <a:r>
                  <a:rPr lang="fr-FR" dirty="0"/>
                  <a:t>Convertir le nombre en base binaire vers la base décimale, puis convertir ce nombre en base 10 vers la base b</a:t>
                </a:r>
              </a:p>
              <a:p>
                <a:r>
                  <a:rPr lang="fr-FR" dirty="0"/>
                  <a:t>Solution 2 : 2, 8, 16</a:t>
                </a:r>
              </a:p>
              <a:p>
                <a:pPr lvl="1"/>
                <a:r>
                  <a:rPr lang="fr-FR" dirty="0"/>
                  <a:t>Binaire vers décimale : par définition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Binaire vers octale : regroupement des bits en des sous-ensembles de trois bits puis remplacer chaque groupe par le symbole correspondant dans la base 8</a:t>
                </a:r>
              </a:p>
              <a:p>
                <a:pPr lvl="1"/>
                <a:r>
                  <a:rPr lang="fr-FR" dirty="0"/>
                  <a:t>Binaire vers Hexadécimale : regroupement des bits en des sous ensembles de quatre bits puis remplacer chaque groupe par le symbole correspondant dans la base 16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binaire vers décimale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un nombre représenté en base binaire par : N = 1010011101</a:t>
            </a:r>
            <a:r>
              <a:rPr lang="fr-FR" baseline="-25000" dirty="0"/>
              <a:t>(2)</a:t>
            </a:r>
          </a:p>
          <a:p>
            <a:r>
              <a:rPr lang="fr-FR" dirty="0"/>
              <a:t>Représentation décimale ?</a:t>
            </a:r>
          </a:p>
          <a:p>
            <a:r>
              <a:rPr lang="fr-FR" dirty="0"/>
              <a:t>Solution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97086" y="3358213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 = 1 0 1 0 0 1 1 1 0 1</a:t>
            </a:r>
            <a:endParaRPr lang="fr-FR" baseline="30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02934" y="40142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512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46117" y="4014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89215" y="40142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128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34308" y="401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325359" y="40084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18086" y="436855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  </a:t>
            </a:r>
            <a:r>
              <a:rPr lang="fr-FR" dirty="0">
                <a:solidFill>
                  <a:srgbClr val="002060"/>
                </a:solidFill>
              </a:rPr>
              <a:t>669</a:t>
            </a:r>
            <a:r>
              <a:rPr lang="fr-FR" baseline="-25000" dirty="0">
                <a:solidFill>
                  <a:srgbClr val="002060"/>
                </a:solidFill>
              </a:rPr>
              <a:t>(10)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08258" y="512292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1010011101</a:t>
            </a:r>
            <a:r>
              <a:rPr lang="fr-FR" b="1" baseline="-25000" dirty="0">
                <a:solidFill>
                  <a:schemeClr val="bg1"/>
                </a:solidFill>
              </a:rPr>
              <a:t>(2)</a:t>
            </a:r>
            <a:r>
              <a:rPr lang="fr-FR" b="1" dirty="0">
                <a:solidFill>
                  <a:schemeClr val="bg1"/>
                </a:solidFill>
              </a:rPr>
              <a:t> =  669</a:t>
            </a:r>
            <a:r>
              <a:rPr lang="fr-FR" b="1" baseline="-250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97086" y="3686943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 = 1 x 2</a:t>
            </a:r>
            <a:r>
              <a:rPr lang="fr-FR" baseline="30000" dirty="0">
                <a:solidFill>
                  <a:schemeClr val="bg1"/>
                </a:solidFill>
              </a:rPr>
              <a:t>9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8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7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6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5 </a:t>
            </a:r>
            <a:r>
              <a:rPr lang="fr-FR" dirty="0">
                <a:solidFill>
                  <a:schemeClr val="bg1"/>
                </a:solidFill>
              </a:rPr>
              <a:t>+ 1 x 2</a:t>
            </a:r>
            <a:r>
              <a:rPr lang="fr-FR" baseline="30000" dirty="0">
                <a:solidFill>
                  <a:schemeClr val="bg1"/>
                </a:solidFill>
              </a:rPr>
              <a:t>4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3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2</a:t>
            </a:r>
            <a:r>
              <a:rPr lang="fr-FR" dirty="0">
                <a:solidFill>
                  <a:schemeClr val="bg1"/>
                </a:solidFill>
              </a:rPr>
              <a:t> + 0 x 2</a:t>
            </a:r>
            <a:r>
              <a:rPr lang="fr-FR" baseline="30000" dirty="0">
                <a:solidFill>
                  <a:schemeClr val="bg1"/>
                </a:solidFill>
              </a:rPr>
              <a:t>1</a:t>
            </a:r>
            <a:r>
              <a:rPr lang="fr-FR" dirty="0">
                <a:solidFill>
                  <a:schemeClr val="bg1"/>
                </a:solidFill>
              </a:rPr>
              <a:t> + 1 x 2</a:t>
            </a:r>
            <a:r>
              <a:rPr lang="fr-FR" baseline="30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079437" y="40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67585" y="40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212713" y="4018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522458" y="4018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3327" y="40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777380" y="40142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16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166640" y="40173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012429" y="40142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852276" y="40127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702027" y="4012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505586" y="40220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54451" y="40213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200240" y="40182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040087" y="40260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889838" y="40260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796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8" grpId="0"/>
      <p:bldP spid="19" grpId="0"/>
      <p:bldP spid="20" grpId="0"/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 : correspondance binaire/octale</a:t>
            </a:r>
            <a:br>
              <a:rPr lang="fr-FR" sz="2800" dirty="0"/>
            </a:br>
            <a:endParaRPr lang="fr-FR" sz="2800" dirty="0"/>
          </a:p>
        </p:txBody>
      </p:sp>
      <p:graphicFrame>
        <p:nvGraphicFramePr>
          <p:cNvPr id="32" name="Espace réservé du contenu 31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Suite binaire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Symbole octale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 : correspondance binaire/hexadécimale</a:t>
            </a:r>
            <a:br>
              <a:rPr lang="fr-FR" sz="2800" dirty="0"/>
            </a:br>
            <a:endParaRPr lang="fr-FR" sz="2800" dirty="0"/>
          </a:p>
        </p:txBody>
      </p:sp>
      <p:graphicFrame>
        <p:nvGraphicFramePr>
          <p:cNvPr id="32" name="Espace réservé du contenu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030406"/>
              </p:ext>
            </p:extLst>
          </p:nvPr>
        </p:nvGraphicFramePr>
        <p:xfrm>
          <a:off x="1106797" y="1627765"/>
          <a:ext cx="894715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Suite</a:t>
                      </a:r>
                      <a:r>
                        <a:rPr lang="fr-FR" sz="1400" baseline="0" dirty="0"/>
                        <a:t> binaire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Symbole 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binaire vers octale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un nombre représenté en base binaire par : N = 1010011101</a:t>
            </a:r>
            <a:r>
              <a:rPr lang="fr-FR" baseline="-25000" dirty="0"/>
              <a:t>(2)</a:t>
            </a:r>
          </a:p>
          <a:p>
            <a:r>
              <a:rPr lang="fr-FR" dirty="0"/>
              <a:t>Représentation Octale ?</a:t>
            </a:r>
          </a:p>
          <a:p>
            <a:r>
              <a:rPr lang="fr-FR" dirty="0"/>
              <a:t>Solution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103312" y="359294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 = 0 0 1   0 1 0   0 1 1   1 0 1</a:t>
            </a:r>
            <a:endParaRPr lang="fr-FR" baseline="30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26280" y="397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16813" y="397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15539" y="3992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818673" y="3981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325359" y="396227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18086" y="43316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  1235</a:t>
            </a:r>
            <a:r>
              <a:rPr lang="fr-FR" baseline="-25000" dirty="0">
                <a:solidFill>
                  <a:schemeClr val="bg1"/>
                </a:solidFill>
              </a:rPr>
              <a:t>(8)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08258" y="512292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1010011101</a:t>
            </a:r>
            <a:r>
              <a:rPr lang="fr-FR" b="1" baseline="-25000" dirty="0">
                <a:solidFill>
                  <a:schemeClr val="bg1"/>
                </a:solidFill>
              </a:rPr>
              <a:t>(2)</a:t>
            </a:r>
            <a:r>
              <a:rPr lang="fr-FR" b="1" dirty="0">
                <a:solidFill>
                  <a:schemeClr val="bg1"/>
                </a:solidFill>
              </a:rPr>
              <a:t> =  1235</a:t>
            </a:r>
            <a:r>
              <a:rPr lang="fr-FR" b="1" baseline="-25000" dirty="0">
                <a:solidFill>
                  <a:schemeClr val="bg1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2604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Transcodage: conversion binaire vers hexadécimale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Soit N un nombre représenté en base binaire par : N = 1010011101</a:t>
            </a:r>
            <a:r>
              <a:rPr lang="fr-FR" baseline="-25000" dirty="0"/>
              <a:t>(2)</a:t>
            </a:r>
          </a:p>
          <a:p>
            <a:r>
              <a:rPr lang="fr-FR" dirty="0"/>
              <a:t>Représentation Hexadécimale ?</a:t>
            </a:r>
          </a:p>
          <a:p>
            <a:r>
              <a:rPr lang="fr-FR" dirty="0"/>
              <a:t>Solution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103312" y="3592947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 = 0 0 1 0   1 0 0 1   1 1 0 1</a:t>
            </a:r>
            <a:endParaRPr lang="fr-FR" baseline="30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46352" y="397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03135" y="397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568120" y="399228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325359" y="396227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18086" y="43316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=  29D</a:t>
            </a:r>
            <a:r>
              <a:rPr lang="fr-FR" baseline="-25000" dirty="0">
                <a:solidFill>
                  <a:schemeClr val="bg1"/>
                </a:solidFill>
              </a:rPr>
              <a:t>(16)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08258" y="5122929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1010011101</a:t>
            </a:r>
            <a:r>
              <a:rPr lang="fr-FR" b="1" baseline="-25000" dirty="0">
                <a:solidFill>
                  <a:schemeClr val="bg1"/>
                </a:solidFill>
              </a:rPr>
              <a:t>(2)</a:t>
            </a:r>
            <a:r>
              <a:rPr lang="fr-FR" b="1" dirty="0">
                <a:solidFill>
                  <a:schemeClr val="bg1"/>
                </a:solidFill>
              </a:rPr>
              <a:t> =  29D</a:t>
            </a:r>
            <a:r>
              <a:rPr lang="fr-FR" b="1" baseline="-25000" dirty="0">
                <a:solidFill>
                  <a:schemeClr val="bg1"/>
                </a:solidFill>
              </a:rPr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30625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Exercices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Donner l'écriture des nombres suivants en base 2, puis en base 8 et 16 :</a:t>
            </a:r>
          </a:p>
          <a:p>
            <a:pPr marL="0" indent="0">
              <a:buNone/>
            </a:pPr>
            <a:r>
              <a:rPr lang="fr-FR" dirty="0"/>
              <a:t>			A = 47</a:t>
            </a:r>
            <a:r>
              <a:rPr lang="fr-FR" baseline="-25000" dirty="0"/>
              <a:t>(10)</a:t>
            </a:r>
            <a:r>
              <a:rPr lang="fr-FR" dirty="0"/>
              <a:t>      B = 425</a:t>
            </a:r>
            <a:r>
              <a:rPr lang="fr-FR" baseline="-25000" dirty="0"/>
              <a:t>(10)</a:t>
            </a:r>
            <a:r>
              <a:rPr lang="fr-FR" dirty="0"/>
              <a:t>     C = 9019</a:t>
            </a:r>
            <a:r>
              <a:rPr lang="fr-FR" baseline="-25000" dirty="0"/>
              <a:t>(10)</a:t>
            </a:r>
            <a:r>
              <a:rPr lang="fr-FR" dirty="0"/>
              <a:t>     D = 127</a:t>
            </a:r>
            <a:r>
              <a:rPr lang="fr-FR" baseline="-25000" dirty="0"/>
              <a:t>(10)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AutoShape 2" descr="Résultat de recherche d'images pour &quot;tableau intéractif&quot;"/>
          <p:cNvSpPr>
            <a:spLocks noChangeAspect="1" noChangeArrowheads="1"/>
          </p:cNvSpPr>
          <p:nvPr/>
        </p:nvSpPr>
        <p:spPr bwMode="auto">
          <a:xfrm>
            <a:off x="155575" y="-25908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04280"/>
              </p:ext>
            </p:extLst>
          </p:nvPr>
        </p:nvGraphicFramePr>
        <p:xfrm>
          <a:off x="4164012" y="3493181"/>
          <a:ext cx="28035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" r:id="rId3" imgW="6666480" imgH="6666480" progId="StaticDib">
                  <p:embed/>
                </p:oleObj>
              </mc:Choice>
              <mc:Fallback>
                <p:oleObj name="Photo" r:id="rId3" imgW="6666480" imgH="6666480" progId="StaticDib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4012" y="3493181"/>
                        <a:ext cx="2803525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RÃ©sultat de recherche d'images pour &quot;inconnu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22" y="2658222"/>
            <a:ext cx="29241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2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Représentation de l'information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0292" y="2532672"/>
            <a:ext cx="1496290" cy="27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46583" y="3022880"/>
            <a:ext cx="1496290" cy="27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Instructions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2983" y="3022880"/>
            <a:ext cx="1496290" cy="27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89528" y="3513631"/>
            <a:ext cx="1496290" cy="27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Caractère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65928" y="3513631"/>
            <a:ext cx="1540036" cy="27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Numérique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14073" y="4004382"/>
            <a:ext cx="1496290" cy="2795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Entiers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94362" y="4495133"/>
            <a:ext cx="2648402" cy="2795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signés (naturels)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94362" y="4972962"/>
            <a:ext cx="2648402" cy="2795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Signés (relatifs)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4073" y="5494023"/>
            <a:ext cx="1496290" cy="2795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Réels </a:t>
            </a:r>
          </a:p>
        </p:txBody>
      </p:sp>
      <p:cxnSp>
        <p:nvCxnSpPr>
          <p:cNvPr id="50" name="Connecteur droit 49"/>
          <p:cNvCxnSpPr/>
          <p:nvPr/>
        </p:nvCxnSpPr>
        <p:spPr>
          <a:xfrm>
            <a:off x="3953164" y="2913812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742873" y="2812213"/>
            <a:ext cx="0" cy="8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53164" y="2913812"/>
            <a:ext cx="0" cy="10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680364" y="2900218"/>
            <a:ext cx="0" cy="12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851528" y="3398721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5641237" y="3297122"/>
            <a:ext cx="0" cy="8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851528" y="3398721"/>
            <a:ext cx="0" cy="10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578728" y="3385127"/>
            <a:ext cx="0" cy="12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6225309" y="3793172"/>
            <a:ext cx="0" cy="182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6751782" y="4283923"/>
            <a:ext cx="0" cy="84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225309" y="4165600"/>
            <a:ext cx="288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6225309" y="5615709"/>
            <a:ext cx="288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6751782" y="4621048"/>
            <a:ext cx="288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6751782" y="5112732"/>
            <a:ext cx="288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3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naturels :</a:t>
            </a:r>
          </a:p>
          <a:p>
            <a:pPr lvl="1"/>
            <a:r>
              <a:rPr lang="fr-FR" dirty="0"/>
              <a:t>Utilisation du code binaire pur :</a:t>
            </a:r>
          </a:p>
          <a:p>
            <a:pPr lvl="2"/>
            <a:r>
              <a:rPr lang="fr-FR" dirty="0"/>
              <a:t>L’entier naturel (positif ou nul) est représenté en base 2,</a:t>
            </a:r>
          </a:p>
          <a:p>
            <a:pPr lvl="2"/>
            <a:r>
              <a:rPr lang="fr-FR" dirty="0"/>
              <a:t>Les bits sont rangés selon leur poids, on complète à gauche par des 0.</a:t>
            </a:r>
          </a:p>
          <a:p>
            <a:pPr lvl="1"/>
            <a:r>
              <a:rPr lang="fr-FR" dirty="0"/>
              <a:t>Exemple : sur un octet, 10</a:t>
            </a:r>
            <a:r>
              <a:rPr lang="fr-FR" baseline="-25000" dirty="0"/>
              <a:t>(10) </a:t>
            </a:r>
            <a:r>
              <a:rPr lang="fr-FR" dirty="0"/>
              <a:t>se code en binaire pur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283675" y="430839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0 0 0 0 1 0 1 0</a:t>
            </a:r>
            <a:r>
              <a:rPr lang="fr-FR" b="1" baseline="-25000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735028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naturels :</a:t>
            </a:r>
          </a:p>
          <a:p>
            <a:pPr lvl="1"/>
            <a:r>
              <a:rPr lang="fr-FR" dirty="0"/>
              <a:t>Étendu du codage binaire pur :</a:t>
            </a:r>
          </a:p>
          <a:p>
            <a:pPr lvl="2"/>
            <a:r>
              <a:rPr lang="fr-FR" dirty="0"/>
              <a:t>Codage sur n bits : représentation des nombres de 0 à 2</a:t>
            </a:r>
            <a:r>
              <a:rPr lang="fr-FR" baseline="30000" dirty="0"/>
              <a:t>n</a:t>
            </a:r>
            <a:r>
              <a:rPr lang="fr-FR" dirty="0"/>
              <a:t>– 1</a:t>
            </a:r>
          </a:p>
          <a:p>
            <a:pPr lvl="2"/>
            <a:r>
              <a:rPr lang="fr-FR" dirty="0"/>
              <a:t>Sur 1 octet (8 bits): codage des nombres de </a:t>
            </a:r>
            <a:r>
              <a:rPr lang="pt-BR" dirty="0"/>
              <a:t>0 à 2</a:t>
            </a:r>
            <a:r>
              <a:rPr lang="pt-BR" baseline="30000" dirty="0"/>
              <a:t>8</a:t>
            </a:r>
            <a:r>
              <a:rPr lang="pt-BR" sz="1100" dirty="0"/>
              <a:t> </a:t>
            </a:r>
            <a:r>
              <a:rPr lang="pt-BR" dirty="0"/>
              <a:t>- 1 = 255</a:t>
            </a:r>
          </a:p>
          <a:p>
            <a:pPr lvl="2"/>
            <a:r>
              <a:rPr lang="fr-FR" dirty="0"/>
              <a:t>sur 2 octets (16 bits): codage des nombres de </a:t>
            </a:r>
            <a:r>
              <a:rPr lang="pt-BR" dirty="0"/>
              <a:t>0 à 2</a:t>
            </a:r>
            <a:r>
              <a:rPr lang="pt-BR" baseline="30000" dirty="0"/>
              <a:t>16</a:t>
            </a:r>
            <a:r>
              <a:rPr lang="pt-BR" sz="1100" dirty="0"/>
              <a:t> </a:t>
            </a:r>
            <a:r>
              <a:rPr lang="pt-BR" dirty="0"/>
              <a:t>- 1 = 65535</a:t>
            </a:r>
          </a:p>
          <a:p>
            <a:pPr lvl="2"/>
            <a:r>
              <a:rPr lang="fr-FR" dirty="0"/>
              <a:t>sur 4 octets (32 bits) : codage des nombres de </a:t>
            </a:r>
            <a:r>
              <a:rPr lang="pt-BR" dirty="0"/>
              <a:t>0 à 2</a:t>
            </a:r>
            <a:r>
              <a:rPr lang="pt-BR" baseline="30000" dirty="0"/>
              <a:t>32</a:t>
            </a:r>
            <a:r>
              <a:rPr lang="pt-BR" sz="1100" dirty="0"/>
              <a:t> </a:t>
            </a:r>
            <a:r>
              <a:rPr lang="pt-BR" dirty="0"/>
              <a:t>- 1 = 4 294 967 295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relatifs :</a:t>
            </a:r>
          </a:p>
          <a:p>
            <a:pPr lvl="1"/>
            <a:r>
              <a:rPr lang="fr-FR" dirty="0"/>
              <a:t>Il existe au moins trois façons pour coder :</a:t>
            </a:r>
          </a:p>
          <a:p>
            <a:pPr lvl="2"/>
            <a:r>
              <a:rPr lang="fr-FR" dirty="0"/>
              <a:t>Code binaire signé (par signe et valeur absolue)</a:t>
            </a:r>
          </a:p>
          <a:p>
            <a:pPr lvl="2"/>
            <a:r>
              <a:rPr lang="fr-FR" dirty="0"/>
              <a:t>Code complément à 1</a:t>
            </a:r>
          </a:p>
          <a:p>
            <a:pPr lvl="2"/>
            <a:r>
              <a:rPr lang="fr-FR" dirty="0"/>
              <a:t>Code complément à 2 (utilisé sur ordinateur)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7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relatifs : binaire signé</a:t>
            </a:r>
          </a:p>
          <a:p>
            <a:pPr lvl="1"/>
            <a:r>
              <a:rPr lang="fr-FR" dirty="0"/>
              <a:t>Le bit le plus significatif est utilisé pour représenter le signe du nombre :</a:t>
            </a:r>
          </a:p>
          <a:p>
            <a:pPr lvl="2"/>
            <a:r>
              <a:rPr lang="fr-FR" dirty="0"/>
              <a:t>si le bit le plus fort = 1 alors nombre négatif</a:t>
            </a:r>
          </a:p>
          <a:p>
            <a:pPr lvl="2"/>
            <a:r>
              <a:rPr lang="fr-FR" dirty="0"/>
              <a:t>si le bit le plus fort = 0 alors nombre positif</a:t>
            </a:r>
          </a:p>
          <a:p>
            <a:pPr lvl="1"/>
            <a:r>
              <a:rPr lang="fr-FR" dirty="0"/>
              <a:t>Les autres bits codent la valeur absolue du nombre</a:t>
            </a:r>
          </a:p>
          <a:p>
            <a:pPr lvl="1"/>
            <a:r>
              <a:rPr lang="fr-FR" dirty="0"/>
              <a:t>Exemple : Sur 8 bits, codage des nombres -24 et 128</a:t>
            </a:r>
          </a:p>
          <a:p>
            <a:pPr lvl="2"/>
            <a:r>
              <a:rPr lang="fr-FR" dirty="0"/>
              <a:t>-24 est codé en binaire signé par : </a:t>
            </a:r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0 0 1 1 0 0 0</a:t>
            </a:r>
            <a:r>
              <a:rPr lang="fr-FR" baseline="-25000" dirty="0"/>
              <a:t>(bs)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128 ne peut pas être codé en binaire signé sur 8 bits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263978" y="5122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Signe -</a:t>
            </a:r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5731414" y="4712043"/>
            <a:ext cx="43310" cy="4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46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Exercices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Coder 100</a:t>
            </a:r>
            <a:r>
              <a:rPr lang="fr-FR" baseline="-25000" dirty="0"/>
              <a:t>(10) </a:t>
            </a:r>
            <a:r>
              <a:rPr lang="fr-FR" dirty="0"/>
              <a:t>et -100</a:t>
            </a:r>
            <a:r>
              <a:rPr lang="fr-FR" baseline="-25000" dirty="0"/>
              <a:t>(10)</a:t>
            </a:r>
            <a:r>
              <a:rPr lang="fr-FR" dirty="0"/>
              <a:t> en binaire signé sur 8 bits</a:t>
            </a:r>
          </a:p>
          <a:p>
            <a:pPr lvl="1"/>
            <a:r>
              <a:rPr lang="fr-FR" dirty="0"/>
              <a:t>100</a:t>
            </a:r>
            <a:r>
              <a:rPr lang="fr-FR" sz="900" dirty="0"/>
              <a:t>(10)   </a:t>
            </a:r>
            <a:r>
              <a:rPr lang="fr-FR" dirty="0"/>
              <a:t>= 0110 0100 </a:t>
            </a:r>
            <a:r>
              <a:rPr lang="fr-FR" sz="900" dirty="0"/>
              <a:t>(bs)</a:t>
            </a:r>
          </a:p>
          <a:p>
            <a:pPr lvl="1"/>
            <a:r>
              <a:rPr lang="fr-FR" dirty="0"/>
              <a:t>-100</a:t>
            </a:r>
            <a:r>
              <a:rPr lang="fr-FR" sz="900" dirty="0"/>
              <a:t>(10) </a:t>
            </a:r>
            <a:r>
              <a:rPr lang="fr-FR" dirty="0"/>
              <a:t>= 1110 0100 </a:t>
            </a:r>
            <a:r>
              <a:rPr lang="fr-FR" sz="900" dirty="0"/>
              <a:t>(bs)</a:t>
            </a:r>
          </a:p>
          <a:p>
            <a:r>
              <a:rPr lang="nb-NO" dirty="0"/>
              <a:t>Décoder en décimal </a:t>
            </a:r>
            <a:r>
              <a:rPr lang="fr-FR" dirty="0"/>
              <a:t>1100 0111 </a:t>
            </a:r>
            <a:r>
              <a:rPr lang="nb-NO" baseline="-25000" dirty="0"/>
              <a:t>(bs) </a:t>
            </a:r>
            <a:r>
              <a:rPr lang="nb-NO" dirty="0"/>
              <a:t>et </a:t>
            </a:r>
            <a:r>
              <a:rPr lang="fr-FR" dirty="0"/>
              <a:t>0000 1111 </a:t>
            </a:r>
            <a:r>
              <a:rPr lang="nb-NO" baseline="-25000" dirty="0"/>
              <a:t>(bs)</a:t>
            </a:r>
          </a:p>
          <a:p>
            <a:pPr lvl="1"/>
            <a:r>
              <a:rPr lang="fr-FR" dirty="0"/>
              <a:t>1100 0111</a:t>
            </a:r>
            <a:r>
              <a:rPr lang="fr-FR" baseline="-25000" dirty="0"/>
              <a:t>(bs)</a:t>
            </a:r>
            <a:r>
              <a:rPr lang="fr-FR" dirty="0"/>
              <a:t> = -71</a:t>
            </a:r>
            <a:r>
              <a:rPr lang="fr-FR" baseline="-25000" dirty="0"/>
              <a:t>(10)</a:t>
            </a:r>
          </a:p>
          <a:p>
            <a:pPr lvl="1"/>
            <a:r>
              <a:rPr lang="fr-FR" dirty="0"/>
              <a:t>0000 1111</a:t>
            </a:r>
            <a:r>
              <a:rPr lang="fr-FR" baseline="-25000" dirty="0"/>
              <a:t>(bs)</a:t>
            </a:r>
            <a:r>
              <a:rPr lang="fr-FR" dirty="0"/>
              <a:t> = 15</a:t>
            </a:r>
            <a:r>
              <a:rPr lang="fr-FR" baseline="-25000" dirty="0"/>
              <a:t>(10)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relatifs : complément à 1</a:t>
            </a:r>
          </a:p>
          <a:p>
            <a:pPr lvl="1"/>
            <a:r>
              <a:rPr lang="fr-FR" dirty="0"/>
              <a:t>Aussi appelé Complément Logique (CL) ou Complément Restreint (CR) :</a:t>
            </a:r>
          </a:p>
          <a:p>
            <a:pPr lvl="2"/>
            <a:r>
              <a:rPr lang="fr-FR" dirty="0"/>
              <a:t>Les nombres positifs sont codés de la même façon qu’en binaire pure</a:t>
            </a:r>
          </a:p>
          <a:p>
            <a:pPr lvl="2"/>
            <a:r>
              <a:rPr lang="fr-FR" dirty="0"/>
              <a:t>Un nombre négatif est codé en inversant chaque bit de la représentation de sa valeur absolue</a:t>
            </a:r>
          </a:p>
          <a:p>
            <a:pPr lvl="1"/>
            <a:r>
              <a:rPr lang="fr-FR" dirty="0"/>
              <a:t>Le bit le plus significatif est utilisé pour représenter le signe du nombre :</a:t>
            </a:r>
          </a:p>
          <a:p>
            <a:pPr lvl="2"/>
            <a:r>
              <a:rPr lang="fr-FR" dirty="0"/>
              <a:t>si le bit le plus fort = 1 alors nombre négatif</a:t>
            </a:r>
          </a:p>
          <a:p>
            <a:pPr lvl="2"/>
            <a:r>
              <a:rPr lang="fr-FR" dirty="0"/>
              <a:t>si le bit le plus fort = 0 alors nombre positif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75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654" y="1907775"/>
            <a:ext cx="7895545" cy="4195481"/>
          </a:xfrm>
        </p:spPr>
        <p:txBody>
          <a:bodyPr>
            <a:normAutofit/>
          </a:bodyPr>
          <a:lstStyle/>
          <a:p>
            <a:r>
              <a:rPr lang="fr-FR" dirty="0"/>
              <a:t>Exemple : -24 en complément a 1 sur 8 bits</a:t>
            </a:r>
          </a:p>
          <a:p>
            <a:pPr lvl="1"/>
            <a:r>
              <a:rPr lang="fr-FR" dirty="0"/>
              <a:t>|-24|en binaire pur          0 0 0 1 1 0 0 0 </a:t>
            </a:r>
            <a:r>
              <a:rPr lang="fr-FR" baseline="-25000" dirty="0"/>
              <a:t>(2)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Puis on inverse les bits       1 1 1 0 0 1 1 1 </a:t>
            </a:r>
            <a:r>
              <a:rPr lang="fr-FR" baseline="-25000" dirty="0"/>
              <a:t>(cà1)</a:t>
            </a:r>
          </a:p>
          <a:p>
            <a:r>
              <a:rPr lang="fr-FR" dirty="0"/>
              <a:t>Limitation :</a:t>
            </a:r>
          </a:p>
          <a:p>
            <a:pPr lvl="1"/>
            <a:r>
              <a:rPr lang="fr-FR" dirty="0"/>
              <a:t>deux codages différents pour 0 (+0 et -0)</a:t>
            </a:r>
          </a:p>
          <a:p>
            <a:pPr lvl="1"/>
            <a:r>
              <a:rPr lang="fr-FR" dirty="0"/>
              <a:t>Sur 8 bits : +0 = 0 0 0 0 0 0 0 0</a:t>
            </a:r>
            <a:r>
              <a:rPr lang="fr-FR" baseline="-25000" dirty="0"/>
              <a:t>(cà1)</a:t>
            </a:r>
            <a:r>
              <a:rPr lang="fr-FR" dirty="0"/>
              <a:t> et -0 = 1 1 1 1 1 1 1 1</a:t>
            </a:r>
            <a:r>
              <a:rPr lang="fr-FR" baseline="-25000" dirty="0"/>
              <a:t>(cà1)</a:t>
            </a:r>
          </a:p>
          <a:p>
            <a:pPr lvl="1"/>
            <a:r>
              <a:rPr lang="fr-FR" dirty="0"/>
              <a:t>La multiplication et l’addition sont moins évidentes.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79" y="1970767"/>
            <a:ext cx="3009474" cy="277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127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Exercices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Coder 100</a:t>
            </a:r>
            <a:r>
              <a:rPr lang="fr-FR" baseline="-25000" dirty="0"/>
              <a:t>(10) </a:t>
            </a:r>
            <a:r>
              <a:rPr lang="fr-FR" dirty="0"/>
              <a:t>et -100</a:t>
            </a:r>
            <a:r>
              <a:rPr lang="fr-FR" baseline="-25000" dirty="0"/>
              <a:t>(10)</a:t>
            </a:r>
            <a:r>
              <a:rPr lang="fr-FR" dirty="0"/>
              <a:t> en complément à 1 sur 8 bits</a:t>
            </a:r>
          </a:p>
          <a:p>
            <a:pPr lvl="1"/>
            <a:r>
              <a:rPr lang="fr-FR" dirty="0"/>
              <a:t>100</a:t>
            </a:r>
            <a:r>
              <a:rPr lang="fr-FR" sz="900" dirty="0"/>
              <a:t>(10)   </a:t>
            </a:r>
            <a:r>
              <a:rPr lang="fr-FR" dirty="0"/>
              <a:t>= 0110 0100 </a:t>
            </a:r>
            <a:r>
              <a:rPr lang="fr-FR" sz="900" dirty="0"/>
              <a:t>(Cà1)</a:t>
            </a:r>
          </a:p>
          <a:p>
            <a:pPr lvl="1"/>
            <a:r>
              <a:rPr lang="fr-FR" dirty="0"/>
              <a:t>-100</a:t>
            </a:r>
            <a:r>
              <a:rPr lang="fr-FR" sz="900" dirty="0"/>
              <a:t>(10) </a:t>
            </a:r>
            <a:r>
              <a:rPr lang="fr-FR" dirty="0"/>
              <a:t>= 1001 1011 </a:t>
            </a:r>
            <a:r>
              <a:rPr lang="fr-FR" sz="900" dirty="0"/>
              <a:t>(Cà1)</a:t>
            </a:r>
          </a:p>
          <a:p>
            <a:r>
              <a:rPr lang="nb-NO" dirty="0"/>
              <a:t>Décoder en décimal </a:t>
            </a:r>
            <a:r>
              <a:rPr lang="fr-FR" dirty="0"/>
              <a:t>1100 0111 </a:t>
            </a:r>
            <a:r>
              <a:rPr lang="nb-NO" baseline="-25000" dirty="0"/>
              <a:t>(Cà1) </a:t>
            </a:r>
            <a:r>
              <a:rPr lang="nb-NO" dirty="0"/>
              <a:t>et </a:t>
            </a:r>
            <a:r>
              <a:rPr lang="fr-FR" dirty="0"/>
              <a:t>0000 1111 </a:t>
            </a:r>
            <a:r>
              <a:rPr lang="nb-NO" baseline="-25000" dirty="0"/>
              <a:t>(Cà1)</a:t>
            </a:r>
          </a:p>
          <a:p>
            <a:pPr lvl="1"/>
            <a:r>
              <a:rPr lang="fr-FR" dirty="0"/>
              <a:t>11000111</a:t>
            </a:r>
            <a:r>
              <a:rPr lang="fr-FR" baseline="-25000" dirty="0"/>
              <a:t>(Cà1)</a:t>
            </a:r>
            <a:r>
              <a:rPr lang="fr-FR" dirty="0"/>
              <a:t> = -56</a:t>
            </a:r>
            <a:r>
              <a:rPr lang="fr-FR" baseline="-25000" dirty="0"/>
              <a:t>(10)</a:t>
            </a:r>
          </a:p>
          <a:p>
            <a:pPr lvl="1"/>
            <a:r>
              <a:rPr lang="fr-FR" dirty="0"/>
              <a:t>00001111</a:t>
            </a:r>
            <a:r>
              <a:rPr lang="fr-FR" baseline="-25000" dirty="0"/>
              <a:t>(Cà1)</a:t>
            </a:r>
            <a:r>
              <a:rPr lang="fr-FR" dirty="0"/>
              <a:t> = 15</a:t>
            </a:r>
            <a:r>
              <a:rPr lang="fr-FR" baseline="-25000" dirty="0"/>
              <a:t>(10)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Codage des entiers relatifs : complément à 2</a:t>
            </a:r>
          </a:p>
          <a:p>
            <a:pPr lvl="1"/>
            <a:r>
              <a:rPr lang="fr-FR" dirty="0"/>
              <a:t>Aussi appelé Complément Vrai (CV) :</a:t>
            </a:r>
          </a:p>
          <a:p>
            <a:pPr lvl="2"/>
            <a:r>
              <a:rPr lang="fr-FR" dirty="0"/>
              <a:t>Les nombres positifs sont codés de la même manière qu’en binaire pure</a:t>
            </a:r>
          </a:p>
          <a:p>
            <a:pPr lvl="2"/>
            <a:r>
              <a:rPr lang="fr-FR" dirty="0"/>
              <a:t>un nombre négatif est codé en ajoutant la valeur 1 à son complément à 1</a:t>
            </a:r>
          </a:p>
          <a:p>
            <a:pPr lvl="1"/>
            <a:r>
              <a:rPr lang="fr-FR" dirty="0"/>
              <a:t>Le bit le plus significatif est utilisé pour représenter le signe du nombre</a:t>
            </a:r>
          </a:p>
          <a:p>
            <a:r>
              <a:rPr lang="fr-FR" dirty="0"/>
              <a:t>Exemple : -24 en complément à 2 sur 8 bits</a:t>
            </a:r>
          </a:p>
          <a:p>
            <a:pPr lvl="1"/>
            <a:r>
              <a:rPr lang="fr-FR" dirty="0"/>
              <a:t>24 est codé par :            0 0 0 1 1 0 0 0</a:t>
            </a:r>
            <a:r>
              <a:rPr lang="fr-FR" baseline="-25000" dirty="0"/>
              <a:t>(2)</a:t>
            </a:r>
          </a:p>
          <a:p>
            <a:pPr lvl="1"/>
            <a:r>
              <a:rPr lang="nn-NO" dirty="0"/>
              <a:t>-24 est codé par :           1 1 1 0 0 1 1 1</a:t>
            </a:r>
            <a:r>
              <a:rPr lang="nn-NO" baseline="-25000" dirty="0"/>
              <a:t>(cà1)</a:t>
            </a:r>
          </a:p>
          <a:p>
            <a:pPr lvl="1"/>
            <a:r>
              <a:rPr lang="fr-FR" dirty="0"/>
              <a:t>donc -24 est codé par : 1 1 1 0 1 0 0 0</a:t>
            </a:r>
            <a:r>
              <a:rPr lang="fr-FR" baseline="-25000" dirty="0"/>
              <a:t>(cà2)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sz="2800" dirty="0"/>
              <a:t>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678489"/>
            <a:ext cx="10902885" cy="501041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Arithmétique</a:t>
            </a:r>
          </a:p>
          <a:p>
            <a:pPr lvl="1"/>
            <a:r>
              <a:rPr lang="fr-FR" dirty="0"/>
              <a:t>Notion de base</a:t>
            </a:r>
          </a:p>
          <a:p>
            <a:pPr lvl="1"/>
            <a:r>
              <a:rPr lang="fr-FR" dirty="0"/>
              <a:t>Manipulations et calculs</a:t>
            </a:r>
          </a:p>
          <a:p>
            <a:r>
              <a:rPr lang="fr-FR" dirty="0"/>
              <a:t>Logique Mathématique</a:t>
            </a:r>
          </a:p>
          <a:p>
            <a:pPr lvl="1"/>
            <a:r>
              <a:rPr lang="fr-FR" dirty="0"/>
              <a:t>Algèbre de </a:t>
            </a:r>
            <a:r>
              <a:rPr lang="fr-FR" dirty="0" err="1"/>
              <a:t>boole</a:t>
            </a:r>
            <a:r>
              <a:rPr lang="fr-FR" dirty="0"/>
              <a:t> et calcul propositionnel</a:t>
            </a:r>
          </a:p>
          <a:p>
            <a:r>
              <a:rPr lang="fr-FR" dirty="0"/>
              <a:t>Les matrices</a:t>
            </a:r>
          </a:p>
          <a:p>
            <a:pPr lvl="1"/>
            <a:r>
              <a:rPr lang="fr-FR" dirty="0"/>
              <a:t>Le calcul matriciel et les systèmes linéaires </a:t>
            </a:r>
          </a:p>
          <a:p>
            <a:pPr lvl="1"/>
            <a:r>
              <a:rPr lang="fr-FR" dirty="0"/>
              <a:t>Les matrices particulières</a:t>
            </a:r>
          </a:p>
          <a:p>
            <a:pPr lvl="1"/>
            <a:r>
              <a:rPr lang="fr-FR" dirty="0"/>
              <a:t>Les opérations sur les matrices</a:t>
            </a:r>
          </a:p>
          <a:p>
            <a:pPr lvl="1"/>
            <a:r>
              <a:rPr lang="fr-FR" dirty="0"/>
              <a:t>Les systèmes linéaires</a:t>
            </a:r>
          </a:p>
          <a:p>
            <a:r>
              <a:rPr lang="fr-FR" dirty="0"/>
              <a:t>Les ensembles</a:t>
            </a:r>
          </a:p>
          <a:p>
            <a:pPr lvl="1"/>
            <a:r>
              <a:rPr lang="fr-FR" dirty="0"/>
              <a:t>Caractérisation de la notion d’ensemble</a:t>
            </a:r>
          </a:p>
          <a:p>
            <a:pPr lvl="1"/>
            <a:r>
              <a:rPr lang="fr-FR" dirty="0"/>
              <a:t>Les relations entre les ensembles</a:t>
            </a:r>
          </a:p>
          <a:p>
            <a:pPr lvl="1"/>
            <a:r>
              <a:rPr lang="fr-FR" dirty="0"/>
              <a:t>Les outils d’analyse et de dénombrement</a:t>
            </a:r>
          </a:p>
          <a:p>
            <a:r>
              <a:rPr lang="fr-FR" dirty="0"/>
              <a:t>Statistiques et probabilités</a:t>
            </a:r>
          </a:p>
          <a:p>
            <a:pPr lvl="1"/>
            <a:r>
              <a:rPr lang="fr-FR" dirty="0"/>
              <a:t>Probabilités conditionnelles ou non conditionnelles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22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Codage des entiers relatifs : complément à 2</a:t>
            </a:r>
          </a:p>
          <a:p>
            <a:pPr lvl="1"/>
            <a:r>
              <a:rPr lang="fr-FR" dirty="0"/>
              <a:t>Un seul codage pour 0. Par exemple sur 8 bits :</a:t>
            </a:r>
          </a:p>
          <a:p>
            <a:pPr lvl="2"/>
            <a:r>
              <a:rPr lang="fr-FR" dirty="0"/>
              <a:t>+0 est code par :                      0 0 0 0 0 0 0 0</a:t>
            </a:r>
            <a:r>
              <a:rPr lang="fr-FR" baseline="-25000" dirty="0"/>
              <a:t>(cà2)</a:t>
            </a:r>
          </a:p>
          <a:p>
            <a:pPr lvl="2"/>
            <a:r>
              <a:rPr lang="fr-FR" dirty="0"/>
              <a:t>-0 est code par :                       1 1 1 1 1 1 1 1</a:t>
            </a:r>
            <a:r>
              <a:rPr lang="fr-FR" baseline="-25000" dirty="0"/>
              <a:t>(cà1)</a:t>
            </a:r>
          </a:p>
          <a:p>
            <a:pPr lvl="2"/>
            <a:r>
              <a:rPr lang="fr-FR" dirty="0"/>
              <a:t>Donc -0 sera représenté par : 0 0 0 0 0 0 0 0</a:t>
            </a:r>
            <a:r>
              <a:rPr lang="fr-FR" baseline="-25000" dirty="0"/>
              <a:t>(cà2)</a:t>
            </a:r>
          </a:p>
          <a:p>
            <a:pPr lvl="1"/>
            <a:r>
              <a:rPr lang="fr-FR" dirty="0"/>
              <a:t>Étendu de codage :</a:t>
            </a:r>
          </a:p>
          <a:p>
            <a:pPr lvl="2"/>
            <a:r>
              <a:rPr lang="fr-FR" dirty="0"/>
              <a:t>Avec n bits, on peut coder de -(2</a:t>
            </a:r>
            <a:r>
              <a:rPr lang="fr-FR" baseline="30000" dirty="0"/>
              <a:t>n-1</a:t>
            </a:r>
            <a:r>
              <a:rPr lang="fr-FR" dirty="0"/>
              <a:t>) à (2</a:t>
            </a:r>
            <a:r>
              <a:rPr lang="fr-FR" baseline="30000" dirty="0"/>
              <a:t>n-1</a:t>
            </a:r>
            <a:r>
              <a:rPr lang="fr-FR" dirty="0"/>
              <a:t>-1)</a:t>
            </a:r>
          </a:p>
          <a:p>
            <a:pPr lvl="2"/>
            <a:r>
              <a:rPr lang="fr-FR" dirty="0"/>
              <a:t>Sur 1 octet (8 bits), codage des nombres de -128 a 127</a:t>
            </a:r>
          </a:p>
          <a:p>
            <a:pPr lvl="3"/>
            <a:r>
              <a:rPr lang="fr-FR" dirty="0"/>
              <a:t>+0 = 00000000                                  -0 = 00000000</a:t>
            </a:r>
          </a:p>
          <a:p>
            <a:pPr lvl="3"/>
            <a:r>
              <a:rPr lang="fr-FR" dirty="0"/>
              <a:t>+1 = 00000001                                  -1 = 111111111</a:t>
            </a:r>
          </a:p>
          <a:p>
            <a:pPr lvl="3"/>
            <a:r>
              <a:rPr lang="fr-FR" dirty="0"/>
              <a:t>…                                                       …</a:t>
            </a:r>
          </a:p>
          <a:p>
            <a:pPr lvl="3"/>
            <a:r>
              <a:rPr lang="fr-FR" dirty="0"/>
              <a:t>+127= 01111111                               -128=10000000</a:t>
            </a:r>
          </a:p>
          <a:p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09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Exercices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Coder 100</a:t>
            </a:r>
            <a:r>
              <a:rPr lang="fr-FR" baseline="-25000" dirty="0"/>
              <a:t>(10) </a:t>
            </a:r>
            <a:r>
              <a:rPr lang="fr-FR" dirty="0"/>
              <a:t>et -100</a:t>
            </a:r>
            <a:r>
              <a:rPr lang="fr-FR" baseline="-25000" dirty="0"/>
              <a:t>(10)</a:t>
            </a:r>
            <a:r>
              <a:rPr lang="fr-FR" dirty="0"/>
              <a:t> par complément à 2 sur 8 bits</a:t>
            </a:r>
          </a:p>
          <a:p>
            <a:pPr lvl="1"/>
            <a:r>
              <a:rPr lang="fr-FR" dirty="0"/>
              <a:t>100</a:t>
            </a:r>
            <a:r>
              <a:rPr lang="fr-FR" sz="900" dirty="0"/>
              <a:t>(10)   </a:t>
            </a:r>
            <a:r>
              <a:rPr lang="fr-FR" dirty="0"/>
              <a:t>= 0110 0100</a:t>
            </a:r>
            <a:r>
              <a:rPr lang="fr-FR" sz="900" dirty="0"/>
              <a:t>(Cà2)</a:t>
            </a:r>
          </a:p>
          <a:p>
            <a:pPr lvl="1"/>
            <a:r>
              <a:rPr lang="fr-FR" dirty="0"/>
              <a:t>-100</a:t>
            </a:r>
            <a:r>
              <a:rPr lang="fr-FR" sz="900" dirty="0"/>
              <a:t>(10) </a:t>
            </a:r>
            <a:r>
              <a:rPr lang="fr-FR" dirty="0"/>
              <a:t>= 1001 1100</a:t>
            </a:r>
            <a:r>
              <a:rPr lang="fr-FR" sz="900" dirty="0"/>
              <a:t>(Cà2)</a:t>
            </a:r>
          </a:p>
          <a:p>
            <a:r>
              <a:rPr lang="nb-NO" dirty="0"/>
              <a:t>Décoder en décimal 1100 1001</a:t>
            </a:r>
            <a:r>
              <a:rPr lang="nb-NO" baseline="-25000" dirty="0"/>
              <a:t>(Cà2) </a:t>
            </a:r>
            <a:r>
              <a:rPr lang="nb-NO" dirty="0"/>
              <a:t>et 0110 1101</a:t>
            </a:r>
            <a:r>
              <a:rPr lang="nb-NO" baseline="-25000" dirty="0"/>
              <a:t>(Cà2)</a:t>
            </a:r>
          </a:p>
          <a:p>
            <a:pPr lvl="1"/>
            <a:r>
              <a:rPr lang="fr-FR" dirty="0"/>
              <a:t>11001001</a:t>
            </a:r>
            <a:r>
              <a:rPr lang="fr-FR" baseline="-25000" dirty="0"/>
              <a:t>(Cà2)</a:t>
            </a:r>
            <a:r>
              <a:rPr lang="fr-FR" dirty="0"/>
              <a:t> = -55</a:t>
            </a:r>
            <a:r>
              <a:rPr lang="fr-FR" baseline="-25000" dirty="0"/>
              <a:t>(10)</a:t>
            </a:r>
          </a:p>
          <a:p>
            <a:pPr lvl="1"/>
            <a:r>
              <a:rPr lang="fr-FR" dirty="0"/>
              <a:t>01101101</a:t>
            </a:r>
            <a:r>
              <a:rPr lang="fr-FR" baseline="-25000" dirty="0"/>
              <a:t>(Cà2)</a:t>
            </a:r>
            <a:r>
              <a:rPr lang="fr-FR" dirty="0"/>
              <a:t> = 109</a:t>
            </a:r>
            <a:r>
              <a:rPr lang="fr-FR" baseline="-25000" dirty="0"/>
              <a:t>(10)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725715" y="1654629"/>
                <a:ext cx="9826171" cy="4949371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Les formats de représentation des nombres réels sont :</a:t>
                </a:r>
              </a:p>
              <a:p>
                <a:pPr lvl="1"/>
                <a:r>
                  <a:rPr lang="fr-FR" dirty="0"/>
                  <a:t>Format à virgule fixe</a:t>
                </a:r>
              </a:p>
              <a:p>
                <a:pPr lvl="2"/>
                <a:r>
                  <a:rPr lang="fr-FR" dirty="0"/>
                  <a:t>Utilisé par les premières machines</a:t>
                </a:r>
              </a:p>
              <a:p>
                <a:pPr lvl="2"/>
                <a:r>
                  <a:rPr lang="fr-FR" dirty="0"/>
                  <a:t>Possède une partie 'entière' et une partie 'décimale' séparés par une virgule. La position de la virgule est fixe d’où le nom.</a:t>
                </a:r>
              </a:p>
              <a:p>
                <a:pPr lvl="3"/>
                <a:r>
                  <a:rPr lang="fr-FR" dirty="0"/>
                  <a:t>Exemple : 54,25</a:t>
                </a:r>
                <a:r>
                  <a:rPr lang="fr-FR" baseline="-25000" dirty="0"/>
                  <a:t>(10)</a:t>
                </a:r>
                <a:r>
                  <a:rPr lang="fr-FR" dirty="0"/>
                  <a:t>; 10,001</a:t>
                </a:r>
                <a:r>
                  <a:rPr lang="fr-FR" baseline="-25000" dirty="0"/>
                  <a:t>(2)</a:t>
                </a:r>
                <a:r>
                  <a:rPr lang="fr-FR" sz="500" dirty="0"/>
                  <a:t> </a:t>
                </a:r>
                <a:r>
                  <a:rPr lang="fr-FR" dirty="0"/>
                  <a:t>; A1,F0B</a:t>
                </a:r>
                <a:r>
                  <a:rPr lang="fr-FR" baseline="-25000" dirty="0"/>
                  <a:t>(16)</a:t>
                </a:r>
                <a:endParaRPr lang="fr-FR" sz="500" baseline="-25000" dirty="0"/>
              </a:p>
              <a:p>
                <a:pPr lvl="1"/>
                <a:r>
                  <a:rPr lang="fr-FR" dirty="0"/>
                  <a:t>Format à virgule flottante (utilisé actuellement sur machine )</a:t>
                </a:r>
              </a:p>
              <a:p>
                <a:pPr lvl="2"/>
                <a:r>
                  <a:rPr lang="fr-FR" dirty="0"/>
                  <a:t>défini par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Un signe : + ou -</a:t>
                </a:r>
              </a:p>
              <a:p>
                <a:pPr lvl="2"/>
                <a:r>
                  <a:rPr lang="fr-FR" dirty="0"/>
                  <a:t>Une mantisse : m (en virgule fixe)</a:t>
                </a:r>
              </a:p>
              <a:p>
                <a:pPr lvl="2"/>
                <a:r>
                  <a:rPr lang="fr-FR" dirty="0"/>
                  <a:t>Un exposant : e (un entier relatif)</a:t>
                </a:r>
              </a:p>
              <a:p>
                <a:pPr lvl="2"/>
                <a:r>
                  <a:rPr lang="fr-FR" dirty="0"/>
                  <a:t>Une base : b(2,8,10,16, …)</a:t>
                </a:r>
              </a:p>
              <a:p>
                <a:pPr lvl="3"/>
                <a:r>
                  <a:rPr lang="fr-FR" dirty="0"/>
                  <a:t>Exemple : 0,5424.10</a:t>
                </a:r>
                <a:r>
                  <a:rPr lang="fr-FR" baseline="30000" dirty="0"/>
                  <a:t>2</a:t>
                </a:r>
                <a:r>
                  <a:rPr lang="fr-FR" baseline="-25000" dirty="0"/>
                  <a:t>(10)</a:t>
                </a:r>
                <a:r>
                  <a:rPr lang="fr-FR" dirty="0"/>
                  <a:t>; 10,1.2</a:t>
                </a:r>
                <a:r>
                  <a:rPr lang="fr-FR" baseline="30000" dirty="0"/>
                  <a:t>-1</a:t>
                </a:r>
                <a:r>
                  <a:rPr lang="fr-FR" baseline="-25000" dirty="0"/>
                  <a:t>(2)</a:t>
                </a:r>
                <a:r>
                  <a:rPr lang="fr-FR" dirty="0"/>
                  <a:t>; A0,B4.16</a:t>
                </a:r>
                <a:r>
                  <a:rPr lang="fr-FR" baseline="30000" dirty="0"/>
                  <a:t>-2</a:t>
                </a:r>
                <a:r>
                  <a:rPr lang="fr-FR" baseline="-25000" dirty="0"/>
                  <a:t>(16)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715" y="1654629"/>
                <a:ext cx="9826171" cy="4949371"/>
              </a:xfrm>
              <a:blipFill rotWithShape="1">
                <a:blip r:embed="rId2"/>
                <a:stretch>
                  <a:fillRect l="-248" t="-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6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Étant donné une base b, un nombre x est représenté, en format virgule fixe, par :</a:t>
                </a:r>
              </a:p>
              <a:p>
                <a:pPr lvl="1"/>
                <a:r>
                  <a:rPr lang="fr-FR" dirty="0"/>
                  <a:t>x = a</a:t>
                </a:r>
                <a:r>
                  <a:rPr lang="fr-FR" baseline="-25000" dirty="0"/>
                  <a:t>n-1</a:t>
                </a:r>
                <a:r>
                  <a:rPr lang="fr-FR" dirty="0"/>
                  <a:t>a</a:t>
                </a:r>
                <a:r>
                  <a:rPr lang="fr-FR" baseline="-25000" dirty="0"/>
                  <a:t>n-2</a:t>
                </a:r>
                <a:r>
                  <a:rPr lang="fr-FR" dirty="0"/>
                  <a:t>…a</a:t>
                </a:r>
                <a:r>
                  <a:rPr lang="fr-FR" baseline="-25000" dirty="0"/>
                  <a:t>1</a:t>
                </a:r>
                <a:r>
                  <a:rPr lang="fr-FR" dirty="0"/>
                  <a:t>a</a:t>
                </a:r>
                <a:r>
                  <a:rPr lang="fr-FR" baseline="-25000" dirty="0"/>
                  <a:t>0</a:t>
                </a:r>
                <a:r>
                  <a:rPr lang="fr-FR" dirty="0"/>
                  <a:t>,a</a:t>
                </a:r>
                <a:r>
                  <a:rPr lang="fr-FR" baseline="-25000" dirty="0"/>
                  <a:t>-1</a:t>
                </a:r>
                <a:r>
                  <a:rPr lang="fr-FR" dirty="0"/>
                  <a:t>a</a:t>
                </a:r>
                <a:r>
                  <a:rPr lang="fr-FR" baseline="-25000" dirty="0"/>
                  <a:t>-2</a:t>
                </a:r>
                <a:r>
                  <a:rPr lang="fr-FR" dirty="0"/>
                  <a:t>…a</a:t>
                </a:r>
                <a:r>
                  <a:rPr lang="fr-FR" baseline="-25000" dirty="0"/>
                  <a:t>-p</a:t>
                </a:r>
                <a:r>
                  <a:rPr lang="fr-FR" dirty="0"/>
                  <a:t> </a:t>
                </a:r>
                <a:r>
                  <a:rPr lang="fr-FR" baseline="-25000" dirty="0"/>
                  <a:t>(b)</a:t>
                </a:r>
              </a:p>
              <a:p>
                <a:pPr lvl="1"/>
                <a:r>
                  <a:rPr lang="fr-FR" dirty="0"/>
                  <a:t>a</a:t>
                </a:r>
                <a:r>
                  <a:rPr lang="fr-FR" baseline="-25000" dirty="0"/>
                  <a:t>n-1</a:t>
                </a:r>
                <a:r>
                  <a:rPr lang="fr-FR" dirty="0"/>
                  <a:t> est le chiffre de poids fort (MSB)</a:t>
                </a:r>
              </a:p>
              <a:p>
                <a:pPr lvl="1"/>
                <a:r>
                  <a:rPr lang="fr-FR" dirty="0"/>
                  <a:t>a</a:t>
                </a:r>
                <a:r>
                  <a:rPr lang="fr-FR" baseline="-25000" dirty="0"/>
                  <a:t>-p</a:t>
                </a:r>
                <a:r>
                  <a:rPr lang="fr-FR" dirty="0"/>
                  <a:t> est le chiffre de poids faible (LSB)</a:t>
                </a:r>
              </a:p>
              <a:p>
                <a:pPr lvl="1"/>
                <a:r>
                  <a:rPr lang="fr-FR" dirty="0"/>
                  <a:t>n est le nombre de chiffres avant la virgule</a:t>
                </a:r>
              </a:p>
              <a:p>
                <a:pPr lvl="1"/>
                <a:r>
                  <a:rPr lang="fr-FR" dirty="0"/>
                  <a:t>p est le nombre de chiffres après la virgule</a:t>
                </a:r>
              </a:p>
              <a:p>
                <a:pPr lvl="1"/>
                <a:r>
                  <a:rPr lang="fr-FR" dirty="0"/>
                  <a:t>La valeur de x en base 10 est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dirty="0"/>
                  <a:t> </a:t>
                </a:r>
                <a:r>
                  <a:rPr lang="fr-FR" baseline="-25000" dirty="0"/>
                  <a:t>(10)</a:t>
                </a:r>
              </a:p>
              <a:p>
                <a:pPr lvl="1"/>
                <a:r>
                  <a:rPr lang="fr-FR" dirty="0"/>
                  <a:t>Exemple : 101,01</a:t>
                </a:r>
                <a:r>
                  <a:rPr lang="fr-FR" baseline="-25000" dirty="0"/>
                  <a:t>(2)</a:t>
                </a:r>
                <a:r>
                  <a:rPr lang="fr-FR" dirty="0"/>
                  <a:t>=1.2</a:t>
                </a:r>
                <a:r>
                  <a:rPr lang="fr-FR" baseline="30000" dirty="0"/>
                  <a:t>2</a:t>
                </a:r>
                <a:r>
                  <a:rPr lang="fr-FR" dirty="0"/>
                  <a:t>+0.2</a:t>
                </a:r>
                <a:r>
                  <a:rPr lang="fr-FR" baseline="30000" dirty="0"/>
                  <a:t>1</a:t>
                </a:r>
                <a:r>
                  <a:rPr lang="fr-FR" dirty="0"/>
                  <a:t>+1.2</a:t>
                </a:r>
                <a:r>
                  <a:rPr lang="fr-FR" baseline="30000" dirty="0"/>
                  <a:t>0</a:t>
                </a:r>
                <a:r>
                  <a:rPr lang="fr-FR" dirty="0"/>
                  <a:t>+0.2</a:t>
                </a:r>
                <a:r>
                  <a:rPr lang="fr-FR" baseline="30000" dirty="0"/>
                  <a:t>-1</a:t>
                </a:r>
                <a:r>
                  <a:rPr lang="fr-FR" dirty="0"/>
                  <a:t>+1.2</a:t>
                </a:r>
                <a:r>
                  <a:rPr lang="fr-FR" baseline="30000" dirty="0"/>
                  <a:t>-2</a:t>
                </a:r>
                <a:r>
                  <a:rPr lang="fr-FR" dirty="0"/>
                  <a:t> = 5,25</a:t>
                </a:r>
                <a:r>
                  <a:rPr lang="fr-FR" baseline="-25000" dirty="0"/>
                  <a:t>(10)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4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Conversion de base b </a:t>
                </a:r>
                <a:r>
                  <a:rPr lang="fr-FR" dirty="0">
                    <a:sym typeface="Wingdings" panose="05000000000000000000" pitchFamily="2" charset="2"/>
                  </a:rPr>
                  <a:t> 10</a:t>
                </a:r>
                <a:endParaRPr lang="fr-FR" dirty="0"/>
              </a:p>
              <a:p>
                <a:pPr lvl="1"/>
                <a:r>
                  <a:rPr lang="fr-FR" dirty="0"/>
                  <a:t>La valeur de x en base 10 est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dirty="0"/>
                  <a:t> </a:t>
                </a:r>
                <a:r>
                  <a:rPr lang="fr-FR" baseline="-25000" dirty="0"/>
                  <a:t>(10)</a:t>
                </a:r>
              </a:p>
              <a:p>
                <a:pPr lvl="1"/>
                <a:r>
                  <a:rPr lang="fr-FR" dirty="0"/>
                  <a:t>Exemple : </a:t>
                </a:r>
              </a:p>
              <a:p>
                <a:pPr marL="457200" lvl="1" indent="0">
                  <a:buNone/>
                </a:pPr>
                <a:r>
                  <a:rPr lang="fr-FR" dirty="0"/>
                  <a:t>     101,01</a:t>
                </a:r>
                <a:r>
                  <a:rPr lang="fr-FR" baseline="-25000" dirty="0"/>
                  <a:t>(2) </a:t>
                </a:r>
                <a:r>
                  <a:rPr lang="fr-FR" dirty="0"/>
                  <a:t>= 1.2</a:t>
                </a:r>
                <a:r>
                  <a:rPr lang="fr-FR" baseline="30000" dirty="0"/>
                  <a:t>2 </a:t>
                </a:r>
                <a:r>
                  <a:rPr lang="fr-FR" dirty="0"/>
                  <a:t>+ 0.2</a:t>
                </a:r>
                <a:r>
                  <a:rPr lang="fr-FR" baseline="30000" dirty="0"/>
                  <a:t>1 </a:t>
                </a:r>
                <a:r>
                  <a:rPr lang="fr-FR" dirty="0"/>
                  <a:t>+ 1.2</a:t>
                </a:r>
                <a:r>
                  <a:rPr lang="fr-FR" baseline="30000" dirty="0"/>
                  <a:t>0 </a:t>
                </a:r>
                <a:r>
                  <a:rPr lang="fr-FR" dirty="0"/>
                  <a:t>+ 0.2</a:t>
                </a:r>
                <a:r>
                  <a:rPr lang="fr-FR" baseline="30000" dirty="0"/>
                  <a:t>-1 </a:t>
                </a:r>
                <a:r>
                  <a:rPr lang="fr-FR" dirty="0"/>
                  <a:t>+ 1.2</a:t>
                </a:r>
                <a:r>
                  <a:rPr lang="fr-FR" baseline="30000" dirty="0"/>
                  <a:t>-2</a:t>
                </a:r>
                <a:r>
                  <a:rPr lang="fr-FR" dirty="0"/>
                  <a:t> = 5,25</a:t>
                </a:r>
                <a:r>
                  <a:rPr lang="fr-FR" baseline="-25000" dirty="0"/>
                  <a:t>(10)</a:t>
                </a:r>
              </a:p>
              <a:p>
                <a:pPr marL="457200" lvl="1" indent="0">
                  <a:buNone/>
                </a:pPr>
                <a:r>
                  <a:rPr lang="fr-FR" dirty="0"/>
                  <a:t>Même chose pour les bases 8</a:t>
                </a:r>
                <a:r>
                  <a:rPr lang="fr-FR" dirty="0">
                    <a:sym typeface="Wingdings" panose="05000000000000000000" pitchFamily="2" charset="2"/>
                  </a:rPr>
                  <a:t>10</a:t>
                </a:r>
                <a:r>
                  <a:rPr lang="fr-FR" dirty="0"/>
                  <a:t>, 16</a:t>
                </a:r>
                <a:r>
                  <a:rPr lang="fr-FR" dirty="0">
                    <a:sym typeface="Wingdings" panose="05000000000000000000" pitchFamily="2" charset="2"/>
                  </a:rPr>
                  <a:t>10, </a:t>
                </a:r>
                <a:r>
                  <a:rPr lang="fr-FR" dirty="0"/>
                  <a:t> 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43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Conversion de base 10 </a:t>
            </a:r>
            <a:r>
              <a:rPr lang="fr-FR" dirty="0">
                <a:sym typeface="Wingdings" panose="05000000000000000000" pitchFamily="2" charset="2"/>
              </a:rPr>
              <a:t> 2</a:t>
            </a:r>
          </a:p>
          <a:p>
            <a:r>
              <a:rPr lang="fr-FR" dirty="0"/>
              <a:t>Le passage de la base 10 à la base 2 est défini par :</a:t>
            </a:r>
          </a:p>
          <a:p>
            <a:pPr lvl="1"/>
            <a:r>
              <a:rPr lang="fr-FR" dirty="0"/>
              <a:t>Partie entière est codée sur p bits (division successive par 2)</a:t>
            </a:r>
          </a:p>
          <a:p>
            <a:pPr lvl="1"/>
            <a:r>
              <a:rPr lang="fr-FR" dirty="0"/>
              <a:t>Partie décimale est codée sur q bits en multipliant par 2 successivement jusqu’à ce que la partie décimale soit nulle ou que le nombre de bits q désiré soit atteint (i.e. que l'on obtienne la précision demandée)</a:t>
            </a:r>
          </a:p>
          <a:p>
            <a:r>
              <a:rPr lang="fr-FR" dirty="0"/>
              <a:t>Exemple 1 : 4,25</a:t>
            </a:r>
            <a:r>
              <a:rPr lang="fr-FR" baseline="-25000" dirty="0"/>
              <a:t>(10) </a:t>
            </a:r>
            <a:r>
              <a:rPr lang="fr-FR" dirty="0"/>
              <a:t>= ? </a:t>
            </a:r>
            <a:r>
              <a:rPr lang="fr-FR" baseline="-25000" dirty="0"/>
              <a:t>(2) </a:t>
            </a:r>
            <a:r>
              <a:rPr lang="fr-FR" dirty="0"/>
              <a:t>format virgule fixe</a:t>
            </a:r>
          </a:p>
          <a:p>
            <a:pPr lvl="1"/>
            <a:r>
              <a:rPr lang="fr-FR" dirty="0"/>
              <a:t>4</a:t>
            </a:r>
            <a:r>
              <a:rPr lang="fr-FR" baseline="-25000" dirty="0"/>
              <a:t>(10) </a:t>
            </a:r>
            <a:r>
              <a:rPr lang="fr-FR" dirty="0"/>
              <a:t>= 100</a:t>
            </a:r>
            <a:r>
              <a:rPr lang="fr-FR" baseline="-25000" dirty="0"/>
              <a:t>(2)</a:t>
            </a:r>
          </a:p>
          <a:p>
            <a:pPr lvl="1"/>
            <a:r>
              <a:rPr lang="fr-FR" dirty="0"/>
              <a:t>0,25 x 2 = </a:t>
            </a:r>
            <a:r>
              <a:rPr lang="fr-FR" dirty="0">
                <a:solidFill>
                  <a:srgbClr val="00B050"/>
                </a:solidFill>
              </a:rPr>
              <a:t>0</a:t>
            </a:r>
            <a:r>
              <a:rPr lang="fr-FR" dirty="0"/>
              <a:t>,5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0,5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Donc 4,25</a:t>
            </a:r>
            <a:r>
              <a:rPr lang="fr-FR" baseline="-25000" dirty="0">
                <a:sym typeface="Wingdings" panose="05000000000000000000" pitchFamily="2" charset="2"/>
              </a:rPr>
              <a:t>(10) </a:t>
            </a:r>
            <a:r>
              <a:rPr lang="fr-FR" dirty="0">
                <a:sym typeface="Wingdings" panose="05000000000000000000" pitchFamily="2" charset="2"/>
              </a:rPr>
              <a:t>= 100,01</a:t>
            </a:r>
            <a:r>
              <a:rPr lang="fr-FR" baseline="-25000" dirty="0">
                <a:sym typeface="Wingdings" panose="05000000000000000000" pitchFamily="2" charset="2"/>
              </a:rPr>
              <a:t>(2)</a:t>
            </a:r>
            <a:endParaRPr lang="fr-FR" baseline="-250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011827" y="4967416"/>
            <a:ext cx="0" cy="5189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5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Exemple 2 : 1234,347 </a:t>
            </a:r>
            <a:r>
              <a:rPr lang="fr-FR" baseline="-25000" dirty="0"/>
              <a:t>(10) </a:t>
            </a:r>
            <a:r>
              <a:rPr lang="fr-FR" dirty="0"/>
              <a:t>= ? </a:t>
            </a:r>
            <a:r>
              <a:rPr lang="fr-FR" baseline="-25000" dirty="0"/>
              <a:t>(2) </a:t>
            </a:r>
            <a:r>
              <a:rPr lang="fr-FR" dirty="0"/>
              <a:t>format virgule fixe</a:t>
            </a:r>
          </a:p>
          <a:p>
            <a:pPr lvl="1"/>
            <a:r>
              <a:rPr lang="fr-FR" dirty="0"/>
              <a:t>1234</a:t>
            </a:r>
            <a:r>
              <a:rPr lang="fr-FR" baseline="-25000" dirty="0"/>
              <a:t>(10) </a:t>
            </a:r>
            <a:r>
              <a:rPr lang="fr-FR" dirty="0"/>
              <a:t>= 10011010010 </a:t>
            </a:r>
            <a:r>
              <a:rPr lang="fr-FR" baseline="-25000" dirty="0"/>
              <a:t>(2)</a:t>
            </a:r>
          </a:p>
          <a:p>
            <a:pPr lvl="1"/>
            <a:r>
              <a:rPr lang="fr-FR" dirty="0"/>
              <a:t>0,347 x 2 = </a:t>
            </a:r>
            <a:r>
              <a:rPr lang="fr-FR" dirty="0">
                <a:solidFill>
                  <a:srgbClr val="00B050"/>
                </a:solidFill>
              </a:rPr>
              <a:t>0</a:t>
            </a:r>
            <a:r>
              <a:rPr lang="fr-FR" dirty="0"/>
              <a:t>,694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0,694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,388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0,388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,766 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0,766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,552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0,552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,104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0,104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,208  </a:t>
            </a:r>
            <a:r>
              <a:rPr lang="fr-FR" b="1" dirty="0">
                <a:sym typeface="Wingdings" panose="05000000000000000000" pitchFamily="2" charset="2"/>
              </a:rPr>
              <a:t>0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0,208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,416 </a:t>
            </a:r>
            <a:r>
              <a:rPr lang="fr-FR" b="1" dirty="0">
                <a:sym typeface="Wingdings" panose="05000000000000000000" pitchFamily="2" charset="2"/>
              </a:rPr>
              <a:t>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continue ainsi jusqu'à la précision désirée (que le nombre de bit soit atteint)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344337" y="2904895"/>
            <a:ext cx="0" cy="22305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2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Exemple 3 : 13,4 </a:t>
            </a:r>
            <a:r>
              <a:rPr lang="fr-FR" baseline="-25000" dirty="0"/>
              <a:t>(10) </a:t>
            </a:r>
            <a:r>
              <a:rPr lang="fr-FR" dirty="0"/>
              <a:t>= ? </a:t>
            </a:r>
            <a:r>
              <a:rPr lang="fr-FR" baseline="-25000" dirty="0"/>
              <a:t>(2) </a:t>
            </a:r>
            <a:r>
              <a:rPr lang="fr-FR" dirty="0"/>
              <a:t>format virgule fixe</a:t>
            </a:r>
          </a:p>
          <a:p>
            <a:pPr lvl="1"/>
            <a:r>
              <a:rPr lang="fr-FR" dirty="0"/>
              <a:t>13</a:t>
            </a:r>
            <a:r>
              <a:rPr lang="fr-FR" baseline="-25000" dirty="0"/>
              <a:t>(10) </a:t>
            </a:r>
            <a:r>
              <a:rPr lang="fr-FR" dirty="0"/>
              <a:t>= 1101 </a:t>
            </a:r>
            <a:r>
              <a:rPr lang="fr-FR" baseline="-25000" dirty="0"/>
              <a:t>(2)</a:t>
            </a:r>
          </a:p>
          <a:p>
            <a:pPr lvl="1"/>
            <a:r>
              <a:rPr lang="fr-FR" dirty="0"/>
              <a:t>0,4 x 2 = </a:t>
            </a:r>
            <a:r>
              <a:rPr lang="fr-FR" dirty="0">
                <a:solidFill>
                  <a:srgbClr val="00B050"/>
                </a:solidFill>
              </a:rPr>
              <a:t>0</a:t>
            </a:r>
            <a:r>
              <a:rPr lang="fr-FR" dirty="0"/>
              <a:t>,8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0,8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,6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0,6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,2  </a:t>
            </a:r>
            <a:r>
              <a:rPr lang="fr-FR" b="1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0,2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,4 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0,4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,8  </a:t>
            </a:r>
            <a:r>
              <a:rPr lang="fr-FR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0,8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,6  </a:t>
            </a:r>
            <a:r>
              <a:rPr lang="fr-FR" b="1" dirty="0">
                <a:sym typeface="Wingdings" panose="05000000000000000000" pitchFamily="2" charset="2"/>
              </a:rPr>
              <a:t>1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0,6 x 2 =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,2 </a:t>
            </a:r>
            <a:r>
              <a:rPr lang="fr-FR" b="1" dirty="0">
                <a:sym typeface="Wingdings" panose="05000000000000000000" pitchFamily="2" charset="2"/>
              </a:rPr>
              <a:t>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La séquence se reproduit indéfiniment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344337" y="2904895"/>
            <a:ext cx="0" cy="22305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/>
          <p:cNvSpPr/>
          <p:nvPr/>
        </p:nvSpPr>
        <p:spPr>
          <a:xfrm>
            <a:off x="1182255" y="4304145"/>
            <a:ext cx="304800" cy="1283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>
            <a:off x="1182255" y="2904895"/>
            <a:ext cx="304800" cy="1283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744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fixe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problème se pose : l'arrondi en binaire !!</a:t>
            </a:r>
          </a:p>
          <a:p>
            <a:pPr lvl="1"/>
            <a:r>
              <a:rPr lang="fr-FR" dirty="0"/>
              <a:t>Si le premier symbole abandonné est 0, on fait une troncature – on abandonne les symboles suivants (arrondi par défaut)</a:t>
            </a:r>
          </a:p>
          <a:p>
            <a:pPr lvl="1"/>
            <a:r>
              <a:rPr lang="fr-FR" dirty="0"/>
              <a:t>Si le premier symbole abandonné est 1, on ajoute 1 au dernier symbole conservé (arrondi par excès).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500581" y="4150658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13,4 = 1101,0110</a:t>
            </a:r>
            <a:r>
              <a:rPr lang="fr-FR" b="1" dirty="0">
                <a:solidFill>
                  <a:srgbClr val="C00000"/>
                </a:solidFill>
              </a:rPr>
              <a:t>0</a:t>
            </a:r>
            <a:r>
              <a:rPr lang="fr-FR" b="1" dirty="0">
                <a:solidFill>
                  <a:schemeClr val="bg1"/>
                </a:solidFill>
              </a:rPr>
              <a:t>1100110…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C00000"/>
                </a:solidFill>
                <a:sym typeface="Wingdings" panose="05000000000000000000" pitchFamily="2" charset="2"/>
              </a:rPr>
              <a:t>1101,0110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36570" y="4910431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Premier symbole abandonné est un zéro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5458691" y="4451927"/>
            <a:ext cx="219607" cy="4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50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flottante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où M est la mantisse (virgule fixe) et E l’exposant (signé).</a:t>
            </a:r>
          </a:p>
          <a:p>
            <a:r>
              <a:rPr lang="fr-FR" dirty="0"/>
              <a:t>Le codage en base 2, format virgule flottante, revient à coder le signe, la mantisse et l’exposant.</a:t>
            </a:r>
          </a:p>
          <a:p>
            <a:r>
              <a:rPr lang="fr-FR" dirty="0"/>
              <a:t>Exemple : Codage en base 2, format virgule flottante de (3,25)</a:t>
            </a:r>
          </a:p>
          <a:p>
            <a:r>
              <a:rPr lang="fr-FR" dirty="0"/>
              <a:t>3,25</a:t>
            </a:r>
            <a:r>
              <a:rPr lang="fr-FR" baseline="-25000" dirty="0"/>
              <a:t>(10) </a:t>
            </a:r>
            <a:r>
              <a:rPr lang="fr-FR" dirty="0"/>
              <a:t>= 11,01</a:t>
            </a:r>
            <a:r>
              <a:rPr lang="fr-FR" baseline="-25000" dirty="0"/>
              <a:t>(2) </a:t>
            </a:r>
            <a:r>
              <a:rPr lang="fr-FR" dirty="0"/>
              <a:t>(en virgule fixe)</a:t>
            </a:r>
          </a:p>
          <a:p>
            <a:r>
              <a:rPr lang="fr-FR" dirty="0"/>
              <a:t>               = 1,101.2</a:t>
            </a:r>
            <a:r>
              <a:rPr lang="fr-FR" baseline="30000" dirty="0"/>
              <a:t>1</a:t>
            </a:r>
            <a:r>
              <a:rPr lang="fr-FR" baseline="-25000" dirty="0"/>
              <a:t>(2)</a:t>
            </a:r>
          </a:p>
          <a:p>
            <a:r>
              <a:rPr lang="fr-FR" dirty="0"/>
              <a:t>               = 110,1.2</a:t>
            </a:r>
            <a:r>
              <a:rPr lang="fr-FR" baseline="30000" dirty="0"/>
              <a:t>-1</a:t>
            </a:r>
            <a:r>
              <a:rPr lang="fr-FR" baseline="-25000" dirty="0"/>
              <a:t>(2)</a:t>
            </a:r>
          </a:p>
          <a:p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349578" y="2079814"/>
                <a:ext cx="146219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±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p>
                      </m:sSup>
                    </m:oMath>
                  </m:oMathPara>
                </a14:m>
                <a:endParaRPr lang="fr-FR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8" y="2079814"/>
                <a:ext cx="1462195" cy="3742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715603" y="4893813"/>
            <a:ext cx="593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Un problème se pose : on a différentes manières de</a:t>
            </a:r>
          </a:p>
          <a:p>
            <a:r>
              <a:rPr lang="fr-FR" b="1" i="1" dirty="0">
                <a:solidFill>
                  <a:srgbClr val="C00000"/>
                </a:solidFill>
              </a:rPr>
              <a:t>représenter E et M </a:t>
            </a:r>
            <a:r>
              <a:rPr lang="fr-FR" b="1" i="1" dirty="0">
                <a:solidFill>
                  <a:srgbClr val="C00000"/>
                </a:solidFill>
                <a:sym typeface="Wingdings" panose="05000000000000000000" pitchFamily="2" charset="2"/>
              </a:rPr>
              <a:t> normalisation</a:t>
            </a:r>
            <a:endParaRPr lang="fr-FR" b="1" i="1" dirty="0">
              <a:solidFill>
                <a:srgbClr val="C0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75208" y="5269579"/>
            <a:ext cx="747707" cy="12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Arithmétique	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flottante – normalisation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signe est codé sur 1 bit ayant le poids fort :</a:t>
            </a:r>
          </a:p>
          <a:p>
            <a:pPr lvl="1"/>
            <a:r>
              <a:rPr lang="fr-FR" dirty="0"/>
              <a:t>Le signe – : bit 1</a:t>
            </a:r>
          </a:p>
          <a:p>
            <a:pPr lvl="1"/>
            <a:r>
              <a:rPr lang="fr-FR" dirty="0"/>
              <a:t>Le signe + : bit 0</a:t>
            </a:r>
          </a:p>
          <a:p>
            <a:r>
              <a:rPr lang="fr-FR" dirty="0"/>
              <a:t>Exposant biaisé (</a:t>
            </a:r>
            <a:r>
              <a:rPr lang="fr-FR" dirty="0" err="1"/>
              <a:t>Eb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Placé avant la mantisse pour simplifier la comparaison</a:t>
            </a:r>
          </a:p>
          <a:p>
            <a:pPr lvl="1"/>
            <a:r>
              <a:rPr lang="fr-FR" dirty="0"/>
              <a:t>Codé sur p bits et </a:t>
            </a:r>
            <a:r>
              <a:rPr lang="fr-FR" b="1" u="sng" dirty="0"/>
              <a:t>biaisé pour être positif </a:t>
            </a:r>
            <a:r>
              <a:rPr lang="fr-FR" dirty="0"/>
              <a:t>(ajout de 2</a:t>
            </a:r>
            <a:r>
              <a:rPr lang="fr-FR" baseline="30000" dirty="0"/>
              <a:t>p-1</a:t>
            </a:r>
            <a:r>
              <a:rPr lang="fr-FR" dirty="0"/>
              <a:t>-1) (pour 8 bit : 2</a:t>
            </a:r>
            <a:r>
              <a:rPr lang="fr-FR" baseline="30000" dirty="0"/>
              <a:t>8-1</a:t>
            </a:r>
            <a:r>
              <a:rPr lang="fr-FR" dirty="0"/>
              <a:t>-1 = 127)</a:t>
            </a:r>
          </a:p>
          <a:p>
            <a:r>
              <a:rPr lang="fr-FR" dirty="0"/>
              <a:t>Mantisse normalisé(M)</a:t>
            </a:r>
          </a:p>
          <a:p>
            <a:pPr lvl="1"/>
            <a:r>
              <a:rPr lang="fr-FR" dirty="0"/>
              <a:t>Normalisé : virgule est placé après le bit à 1 ayant le poids fort</a:t>
            </a:r>
          </a:p>
          <a:p>
            <a:pPr lvl="1"/>
            <a:r>
              <a:rPr lang="fr-FR" dirty="0"/>
              <a:t>M est codé sur q bits</a:t>
            </a:r>
          </a:p>
          <a:p>
            <a:r>
              <a:rPr lang="fr-FR" dirty="0"/>
              <a:t>Exemple : 11,01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1,101 donc M =101</a:t>
            </a:r>
          </a:p>
          <a:p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/>
          </p:nvPr>
        </p:nvGraphicFramePr>
        <p:xfrm>
          <a:off x="4217790" y="6077229"/>
          <a:ext cx="58320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4876799" y="64321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bit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36303" y="643219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 bits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43362" y="643219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 bits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773468" y="4226243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C00000"/>
                </a:solidFill>
              </a:rPr>
              <a:t>Eb</a:t>
            </a:r>
            <a:r>
              <a:rPr lang="fr-FR" sz="1600" dirty="0">
                <a:solidFill>
                  <a:srgbClr val="C00000"/>
                </a:solidFill>
              </a:rPr>
              <a:t> = D + B</a:t>
            </a:r>
          </a:p>
          <a:p>
            <a:r>
              <a:rPr lang="fr-FR" sz="1600" dirty="0">
                <a:solidFill>
                  <a:srgbClr val="C00000"/>
                </a:solidFill>
              </a:rPr>
              <a:t>D </a:t>
            </a:r>
            <a:r>
              <a:rPr lang="fr-FR" sz="1600" dirty="0">
                <a:solidFill>
                  <a:srgbClr val="C00000"/>
                </a:solidFill>
                <a:sym typeface="Wingdings" panose="05000000000000000000" pitchFamily="2" charset="2"/>
              </a:rPr>
              <a:t> déplacement algébrique de la virgule</a:t>
            </a:r>
          </a:p>
          <a:p>
            <a:r>
              <a:rPr lang="fr-FR" sz="1600" dirty="0">
                <a:solidFill>
                  <a:srgbClr val="C00000"/>
                </a:solidFill>
                <a:sym typeface="Wingdings" panose="05000000000000000000" pitchFamily="2" charset="2"/>
              </a:rPr>
              <a:t>B  décalage ou biais = </a:t>
            </a:r>
            <a:r>
              <a:rPr lang="fr-FR" sz="1600" dirty="0">
                <a:solidFill>
                  <a:srgbClr val="C00000"/>
                </a:solidFill>
              </a:rPr>
              <a:t>2</a:t>
            </a:r>
            <a:r>
              <a:rPr lang="fr-FR" sz="1600" baseline="30000" dirty="0">
                <a:solidFill>
                  <a:srgbClr val="C00000"/>
                </a:solidFill>
              </a:rPr>
              <a:t>p-1</a:t>
            </a:r>
            <a:r>
              <a:rPr lang="fr-FR" sz="1600" dirty="0">
                <a:solidFill>
                  <a:srgbClr val="C00000"/>
                </a:solidFill>
              </a:rPr>
              <a:t>-1 </a:t>
            </a:r>
          </a:p>
        </p:txBody>
      </p:sp>
    </p:spTree>
    <p:extLst>
      <p:ext uri="{BB962C8B-B14F-4D97-AF65-F5344CB8AC3E}">
        <p14:creationId xmlns:p14="http://schemas.microsoft.com/office/powerpoint/2010/main" val="418471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Codage des nombres réels : Codage en virgule flottante – normalisation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formule devient alors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 est le bit de signe et l'on comprend alors pourquoi 0 est positif (−1</a:t>
            </a:r>
            <a:r>
              <a:rPr lang="fr-FR" baseline="30000" dirty="0"/>
              <a:t>0</a:t>
            </a:r>
            <a:r>
              <a:rPr lang="fr-FR" dirty="0"/>
              <a:t>=1)</a:t>
            </a:r>
          </a:p>
          <a:p>
            <a:r>
              <a:rPr lang="fr-FR" dirty="0"/>
              <a:t>D+B = </a:t>
            </a:r>
            <a:r>
              <a:rPr lang="fr-FR" dirty="0" err="1"/>
              <a:t>Eb</a:t>
            </a:r>
            <a:r>
              <a:rPr lang="fr-FR" dirty="0"/>
              <a:t> (décalage ou exposant biaisé ou biais)</a:t>
            </a:r>
          </a:p>
          <a:p>
            <a:r>
              <a:rPr lang="fr-FR" dirty="0"/>
              <a:t>F est la partie fractionnaire (mantisse)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748217" y="2715869"/>
                <a:ext cx="278704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217" y="2715869"/>
                <a:ext cx="2787045" cy="375552"/>
              </a:xfrm>
              <a:prstGeom prst="rect">
                <a:avLst/>
              </a:prstGeom>
              <a:blipFill rotWithShape="0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824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Standard IEEE 754 (1985)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Simple précision sur 32 bits :</a:t>
            </a:r>
          </a:p>
          <a:p>
            <a:pPr lvl="1"/>
            <a:r>
              <a:rPr lang="fr-FR" dirty="0"/>
              <a:t>1 bit de signe de la mantisse</a:t>
            </a:r>
          </a:p>
          <a:p>
            <a:pPr lvl="1"/>
            <a:r>
              <a:rPr lang="fr-FR" dirty="0"/>
              <a:t>8 bits pour l’exposant</a:t>
            </a:r>
          </a:p>
          <a:p>
            <a:pPr lvl="1"/>
            <a:r>
              <a:rPr lang="fr-FR" dirty="0"/>
              <a:t>23 bits pour la mantisse</a:t>
            </a:r>
          </a:p>
          <a:p>
            <a:r>
              <a:rPr lang="fr-FR" dirty="0"/>
              <a:t>Double précision sur 64 bits :</a:t>
            </a:r>
          </a:p>
          <a:p>
            <a:pPr lvl="1"/>
            <a:r>
              <a:rPr lang="fr-FR" dirty="0"/>
              <a:t>1 bit de signe de la mantisse</a:t>
            </a:r>
          </a:p>
          <a:p>
            <a:pPr lvl="1"/>
            <a:r>
              <a:rPr lang="fr-FR" dirty="0"/>
              <a:t>11 bits pour l’exposant</a:t>
            </a:r>
          </a:p>
          <a:p>
            <a:pPr lvl="1"/>
            <a:r>
              <a:rPr lang="fr-FR" dirty="0"/>
              <a:t>52 bits pour la mantisse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4769725" y="2900679"/>
          <a:ext cx="58320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5428734" y="32556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bit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388238" y="32556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 bits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295297" y="3255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23 bits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/>
          </p:nvPr>
        </p:nvGraphicFramePr>
        <p:xfrm>
          <a:off x="4769725" y="4737942"/>
          <a:ext cx="58320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5428734" y="509290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bit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388238" y="5092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 bits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295297" y="5092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52 bits</a:t>
            </a:r>
          </a:p>
        </p:txBody>
      </p:sp>
    </p:spTree>
    <p:extLst>
      <p:ext uri="{BB962C8B-B14F-4D97-AF65-F5344CB8AC3E}">
        <p14:creationId xmlns:p14="http://schemas.microsoft.com/office/powerpoint/2010/main" val="39324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Standard IEEE 754 (1985)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Certaines conditions sont toutefois à respecter pour les exposants :</a:t>
            </a:r>
          </a:p>
          <a:p>
            <a:pPr lvl="1"/>
            <a:r>
              <a:rPr lang="fr-FR" dirty="0"/>
              <a:t>L'exposant 00000000 est interdit.</a:t>
            </a:r>
          </a:p>
          <a:p>
            <a:pPr lvl="1"/>
            <a:r>
              <a:rPr lang="fr-FR" dirty="0"/>
              <a:t>L'exposant 11111111 est interdit. On s'en sert toutefois pour signaler des erreurs, on appelle alors cette configuration du nombre </a:t>
            </a:r>
            <a:r>
              <a:rPr lang="fr-FR" dirty="0" err="1"/>
              <a:t>NaN</a:t>
            </a:r>
            <a:r>
              <a:rPr lang="fr-FR" dirty="0"/>
              <a:t>, ce qui signifie « Not a </a:t>
            </a:r>
            <a:r>
              <a:rPr lang="fr-FR" dirty="0" err="1"/>
              <a:t>Number</a:t>
            </a:r>
            <a:r>
              <a:rPr lang="fr-FR" dirty="0"/>
              <a:t> ». </a:t>
            </a:r>
          </a:p>
          <a:p>
            <a:pPr lvl="1"/>
            <a:r>
              <a:rPr lang="fr-FR" dirty="0"/>
              <a:t>Il faut rajouter 127 (01111111) à l'exposant pour une conversion de décimal vers un nombre réel binaire. Les exposants peuvent ainsi aller de −254 à 255.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Conversion décimale </a:t>
            </a:r>
            <a:r>
              <a:rPr lang="fr-FR" sz="2800" dirty="0">
                <a:sym typeface="Wingdings" panose="05000000000000000000" pitchFamily="2" charset="2"/>
              </a:rPr>
              <a:t></a:t>
            </a:r>
            <a:r>
              <a:rPr lang="fr-FR" sz="2800" dirty="0"/>
              <a:t> IEEE754 (Codage d'un réel)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35,5</a:t>
            </a:r>
            <a:r>
              <a:rPr lang="fr-FR" baseline="-25000" dirty="0"/>
              <a:t>(10) </a:t>
            </a:r>
            <a:r>
              <a:rPr lang="fr-FR" dirty="0"/>
              <a:t>= ? </a:t>
            </a:r>
            <a:r>
              <a:rPr lang="fr-FR" baseline="-25000" dirty="0"/>
              <a:t>(IEEE 754 simple précision)</a:t>
            </a:r>
          </a:p>
          <a:p>
            <a:r>
              <a:rPr lang="fr-FR" dirty="0"/>
              <a:t>Nombre positif, donc SM = 0</a:t>
            </a:r>
          </a:p>
          <a:p>
            <a:r>
              <a:rPr lang="fr-FR" dirty="0"/>
              <a:t>35,5  =  100011,1</a:t>
            </a:r>
            <a:r>
              <a:rPr lang="fr-FR" baseline="-25000" dirty="0"/>
              <a:t>(2)</a:t>
            </a:r>
            <a:r>
              <a:rPr lang="fr-FR" dirty="0"/>
              <a:t> (virgule fixe)</a:t>
            </a:r>
          </a:p>
          <a:p>
            <a:r>
              <a:rPr lang="fr-FR" dirty="0"/>
              <a:t>         =  1,000111.2</a:t>
            </a:r>
            <a:r>
              <a:rPr lang="fr-FR" baseline="30000" dirty="0"/>
              <a:t>5</a:t>
            </a:r>
            <a:r>
              <a:rPr lang="fr-FR" baseline="-25000" dirty="0"/>
              <a:t>(2) </a:t>
            </a:r>
            <a:r>
              <a:rPr lang="fr-FR" dirty="0"/>
              <a:t>(virgule flottante)</a:t>
            </a:r>
          </a:p>
          <a:p>
            <a:r>
              <a:rPr lang="fr-FR" dirty="0"/>
              <a:t>Exposant : </a:t>
            </a:r>
            <a:r>
              <a:rPr lang="fr-FR" dirty="0" err="1"/>
              <a:t>Eb</a:t>
            </a:r>
            <a:r>
              <a:rPr lang="fr-FR" dirty="0"/>
              <a:t> = D + B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Eb</a:t>
            </a:r>
            <a:r>
              <a:rPr lang="fr-FR" dirty="0"/>
              <a:t> = 5+127, donc </a:t>
            </a:r>
            <a:r>
              <a:rPr lang="fr-FR" dirty="0" err="1"/>
              <a:t>Eb</a:t>
            </a:r>
            <a:r>
              <a:rPr lang="fr-FR" dirty="0"/>
              <a:t> = 132</a:t>
            </a:r>
          </a:p>
          <a:p>
            <a:r>
              <a:rPr lang="fr-FR" dirty="0"/>
              <a:t>1,M = 1,000111 donc M = 00011100…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368285" y="5307595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0 10000100 00011100000000000000000</a:t>
            </a:r>
          </a:p>
        </p:txBody>
      </p:sp>
      <p:sp>
        <p:nvSpPr>
          <p:cNvPr id="8" name="Accolade ouvrante 7"/>
          <p:cNvSpPr/>
          <p:nvPr/>
        </p:nvSpPr>
        <p:spPr>
          <a:xfrm rot="5400000">
            <a:off x="4035694" y="4697149"/>
            <a:ext cx="244707" cy="976185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 rot="5400000">
            <a:off x="6067380" y="3746738"/>
            <a:ext cx="244707" cy="2877006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ouvrante 15"/>
          <p:cNvSpPr/>
          <p:nvPr/>
        </p:nvSpPr>
        <p:spPr>
          <a:xfrm rot="5400000">
            <a:off x="3376666" y="5066852"/>
            <a:ext cx="244707" cy="236780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46234" y="46537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925451" y="465376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991602" y="465376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28237" y="546997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(IEEE754)</a:t>
            </a:r>
          </a:p>
        </p:txBody>
      </p:sp>
    </p:spTree>
    <p:extLst>
      <p:ext uri="{BB962C8B-B14F-4D97-AF65-F5344CB8AC3E}">
        <p14:creationId xmlns:p14="http://schemas.microsoft.com/office/powerpoint/2010/main" val="398808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Conversion IEEE754 </a:t>
            </a:r>
            <a:r>
              <a:rPr lang="fr-FR" sz="2800" dirty="0">
                <a:sym typeface="Wingdings" panose="05000000000000000000" pitchFamily="2" charset="2"/>
              </a:rPr>
              <a:t> décimal</a:t>
            </a:r>
            <a:r>
              <a:rPr lang="fr-FR" sz="2800" dirty="0"/>
              <a:t> (évaluation d'un réel)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 = 0, donc nombre positif</a:t>
            </a:r>
          </a:p>
          <a:p>
            <a:r>
              <a:rPr lang="fr-FR" dirty="0" err="1"/>
              <a:t>Eb</a:t>
            </a:r>
            <a:r>
              <a:rPr lang="fr-FR" dirty="0"/>
              <a:t> = 129, donc D = </a:t>
            </a:r>
            <a:r>
              <a:rPr lang="fr-FR" dirty="0" err="1"/>
              <a:t>Eb</a:t>
            </a:r>
            <a:r>
              <a:rPr lang="fr-FR" dirty="0"/>
              <a:t> – 127 = 2</a:t>
            </a:r>
          </a:p>
          <a:p>
            <a:r>
              <a:rPr lang="fr-FR" dirty="0"/>
              <a:t>1,M = 1,111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964630" y="240787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0 10000001 11100000000000000000000</a:t>
            </a:r>
          </a:p>
        </p:txBody>
      </p:sp>
      <p:sp>
        <p:nvSpPr>
          <p:cNvPr id="8" name="Accolade ouvrante 7"/>
          <p:cNvSpPr/>
          <p:nvPr/>
        </p:nvSpPr>
        <p:spPr>
          <a:xfrm rot="5400000">
            <a:off x="3632039" y="1797430"/>
            <a:ext cx="244707" cy="976185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 rot="5400000">
            <a:off x="5663725" y="847019"/>
            <a:ext cx="244707" cy="2877006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ouvrante 15"/>
          <p:cNvSpPr/>
          <p:nvPr/>
        </p:nvSpPr>
        <p:spPr>
          <a:xfrm rot="5400000">
            <a:off x="2973011" y="2167133"/>
            <a:ext cx="244707" cy="236780"/>
          </a:xfrm>
          <a:prstGeom prst="leftBrace">
            <a:avLst>
              <a:gd name="adj1" fmla="val 8333"/>
              <a:gd name="adj2" fmla="val 50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42579" y="17540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21796" y="175404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87947" y="175404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224582" y="2518126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(IEEE754)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54258" y="4712043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1,111.2</a:t>
            </a:r>
            <a:r>
              <a:rPr lang="fr-FR" b="1" baseline="30000" dirty="0">
                <a:solidFill>
                  <a:schemeClr val="bg1"/>
                </a:solidFill>
              </a:rPr>
              <a:t>2</a:t>
            </a:r>
            <a:r>
              <a:rPr lang="fr-FR" b="1" baseline="-25000" dirty="0">
                <a:solidFill>
                  <a:schemeClr val="bg1"/>
                </a:solidFill>
              </a:rPr>
              <a:t>(2) </a:t>
            </a:r>
            <a:r>
              <a:rPr lang="fr-FR" b="1" dirty="0">
                <a:solidFill>
                  <a:schemeClr val="bg1"/>
                </a:solidFill>
              </a:rPr>
              <a:t>= 111,1</a:t>
            </a:r>
            <a:r>
              <a:rPr lang="fr-FR" b="1" baseline="-25000" dirty="0">
                <a:solidFill>
                  <a:schemeClr val="bg1"/>
                </a:solidFill>
              </a:rPr>
              <a:t>(2) </a:t>
            </a:r>
            <a:r>
              <a:rPr lang="fr-FR" b="1" dirty="0">
                <a:solidFill>
                  <a:schemeClr val="bg1"/>
                </a:solidFill>
              </a:rPr>
              <a:t>= 7,5</a:t>
            </a:r>
            <a:r>
              <a:rPr lang="fr-FR" b="1" baseline="-25000" dirty="0">
                <a:solidFill>
                  <a:schemeClr val="bg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2298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298646" y="3023290"/>
            <a:ext cx="87543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Il n'y a que 10 types de gens dans </a:t>
            </a:r>
          </a:p>
          <a:p>
            <a:r>
              <a:rPr lang="fr-FR" sz="3200" b="1" i="1" dirty="0">
                <a:solidFill>
                  <a:schemeClr val="bg1"/>
                </a:solidFill>
              </a:rPr>
              <a:t>le monde : ceux qui connaissent le binaire </a:t>
            </a:r>
          </a:p>
          <a:p>
            <a:r>
              <a:rPr lang="fr-FR" sz="3200" b="1" i="1" dirty="0">
                <a:solidFill>
                  <a:schemeClr val="bg1"/>
                </a:solidFill>
              </a:rPr>
              <a:t>et les autres …</a:t>
            </a:r>
          </a:p>
          <a:p>
            <a:endParaRPr lang="fr-FR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informations traitées par les ordinateurs sont de différentes natures :</a:t>
            </a:r>
          </a:p>
          <a:p>
            <a:pPr lvl="1"/>
            <a:r>
              <a:rPr lang="fr-FR" dirty="0"/>
              <a:t>Nombres, texte, images, sons, vidéos, programmes…</a:t>
            </a:r>
          </a:p>
          <a:p>
            <a:r>
              <a:rPr lang="fr-FR" dirty="0"/>
              <a:t>Dans un ordinateur, elles sont toujours représentées sous forme binaire(BIT = </a:t>
            </a:r>
            <a:r>
              <a:rPr lang="fr-FR" dirty="0" err="1">
                <a:solidFill>
                  <a:schemeClr val="accent1"/>
                </a:solidFill>
              </a:rPr>
              <a:t>Bi</a:t>
            </a:r>
            <a:r>
              <a:rPr lang="fr-FR" dirty="0" err="1"/>
              <a:t>nary</a:t>
            </a:r>
            <a:r>
              <a:rPr lang="fr-FR" dirty="0"/>
              <a:t> </a:t>
            </a:r>
            <a:r>
              <a:rPr lang="fr-FR" dirty="0" err="1"/>
              <a:t>dig</a:t>
            </a:r>
            <a:r>
              <a:rPr lang="fr-FR" dirty="0" err="1">
                <a:solidFill>
                  <a:schemeClr val="accent1"/>
                </a:solidFill>
              </a:rPr>
              <a:t>IT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suite de 0 et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018073" y="4549714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00110110 11010101 10100011 00111001 10011000 10101100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00100101 01011010 01110110 11011010 10110111 10101101</a:t>
            </a:r>
          </a:p>
        </p:txBody>
      </p:sp>
    </p:spTree>
    <p:extLst>
      <p:ext uri="{BB962C8B-B14F-4D97-AF65-F5344CB8AC3E}">
        <p14:creationId xmlns:p14="http://schemas.microsoft.com/office/powerpoint/2010/main" val="34529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: le codage de l'information</a:t>
            </a:r>
          </a:p>
          <a:p>
            <a:pPr lvl="1"/>
            <a:r>
              <a:rPr lang="fr-FR" dirty="0"/>
              <a:t>Le codage de l’information permet d’établir une correspondance qui permet sans ambiguïté de passer d’une représentation (dite externe) d’une information à une autre représentation (dite interne : sous forme binaire) de la même information, suivant un ensemble de règles précises.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Le nombre 35 : 35 est la représentation externe du nombre trente cinq</a:t>
            </a:r>
          </a:p>
          <a:p>
            <a:pPr lvl="1"/>
            <a:r>
              <a:rPr lang="fr-FR" dirty="0"/>
              <a:t>La représentation interne de 35 sera une suite de 0 et de 1 : 00100011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9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Arithmétique</a:t>
            </a:r>
            <a:br>
              <a:rPr lang="fr-FR" dirty="0"/>
            </a:br>
            <a:r>
              <a:rPr lang="fr-FR" sz="2800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En informatique, le codage de l’information s’effectue principalement en trois étapes:</a:t>
            </a:r>
          </a:p>
          <a:p>
            <a:pPr lvl="1"/>
            <a:r>
              <a:rPr lang="fr-FR" dirty="0"/>
              <a:t>L’information sera exprimée par une suite de nombres (Numérisation)</a:t>
            </a:r>
          </a:p>
          <a:p>
            <a:pPr lvl="1"/>
            <a:r>
              <a:rPr lang="fr-FR" dirty="0"/>
              <a:t>Chaque nombre est codé sous forme binaire (suite de 0 et 1)</a:t>
            </a:r>
          </a:p>
          <a:p>
            <a:pPr lvl="1"/>
            <a:r>
              <a:rPr lang="fr-FR" dirty="0"/>
              <a:t>Chaque élément binaire est représenté par un état physique</a:t>
            </a:r>
          </a:p>
          <a:p>
            <a:r>
              <a:rPr lang="fr-FR" dirty="0"/>
              <a:t>État physique ??</a:t>
            </a:r>
          </a:p>
          <a:p>
            <a:pPr lvl="1"/>
            <a:r>
              <a:rPr lang="fr-FR" dirty="0"/>
              <a:t>Charge électrique (RAM) : </a:t>
            </a:r>
          </a:p>
          <a:p>
            <a:pPr lvl="3"/>
            <a:r>
              <a:rPr lang="fr-FR" dirty="0"/>
              <a:t>chargé (bit à 1)</a:t>
            </a:r>
          </a:p>
          <a:p>
            <a:pPr lvl="3"/>
            <a:r>
              <a:rPr lang="fr-FR" dirty="0"/>
              <a:t>non chargé (bit à 0)</a:t>
            </a:r>
          </a:p>
          <a:p>
            <a:pPr lvl="1"/>
            <a:r>
              <a:rPr lang="fr-FR" dirty="0"/>
              <a:t>Magnétisation (DD, disquette) : </a:t>
            </a:r>
          </a:p>
          <a:p>
            <a:pPr lvl="3"/>
            <a:r>
              <a:rPr lang="fr-FR" dirty="0"/>
              <a:t>polarisation Nord (bit à 1) </a:t>
            </a:r>
          </a:p>
          <a:p>
            <a:pPr lvl="3"/>
            <a:r>
              <a:rPr lang="fr-FR" dirty="0"/>
              <a:t>polarisation Sud (bit à 0)</a:t>
            </a:r>
          </a:p>
          <a:p>
            <a:pPr lvl="1"/>
            <a:r>
              <a:rPr lang="fr-FR" dirty="0"/>
              <a:t>Fréquences (Modem) dans un signal sinusoïdal :</a:t>
            </a:r>
          </a:p>
          <a:p>
            <a:pPr lvl="2"/>
            <a:r>
              <a:rPr lang="fr-FR" dirty="0"/>
              <a:t>Fréquence f1 (bit à 1) : s(t) = a sin(2πf</a:t>
            </a:r>
            <a:r>
              <a:rPr lang="fr-FR" baseline="-25000" dirty="0"/>
              <a:t>1</a:t>
            </a:r>
            <a:r>
              <a:rPr lang="fr-FR" dirty="0"/>
              <a:t> t + </a:t>
            </a:r>
            <a:r>
              <a:rPr lang="el-GR" dirty="0"/>
              <a:t>Ψ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Fréquence f2 (bit à 0) : s(t) = a sin(2πf</a:t>
            </a:r>
            <a:r>
              <a:rPr lang="fr-FR" baseline="-25000" dirty="0"/>
              <a:t>2</a:t>
            </a:r>
            <a:r>
              <a:rPr lang="fr-FR" dirty="0"/>
              <a:t> t + </a:t>
            </a:r>
            <a:r>
              <a:rPr lang="el-GR" dirty="0"/>
              <a:t>Ψ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641534" y="479442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>
                <a:solidFill>
                  <a:srgbClr val="C00000"/>
                </a:solidFill>
              </a:rPr>
              <a:t>Remarque :</a:t>
            </a:r>
            <a:r>
              <a:rPr lang="fr-FR" b="1" i="1" dirty="0">
                <a:solidFill>
                  <a:srgbClr val="C00000"/>
                </a:solidFill>
              </a:rPr>
              <a:t> ne pas confondre </a:t>
            </a:r>
          </a:p>
          <a:p>
            <a:r>
              <a:rPr lang="fr-FR" b="1" i="1" dirty="0">
                <a:solidFill>
                  <a:srgbClr val="C00000"/>
                </a:solidFill>
              </a:rPr>
              <a:t>nombre et chiffre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2050" y="5181948"/>
            <a:ext cx="583292" cy="9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16965</TotalTime>
  <Words>7705</Words>
  <Application>Microsoft Office PowerPoint</Application>
  <PresentationFormat>Grand écran</PresentationFormat>
  <Paragraphs>1316</Paragraphs>
  <Slides>55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Ion</vt:lpstr>
      <vt:lpstr>MATHÉMATIQUES </vt:lpstr>
      <vt:lpstr>Avant de commencer </vt:lpstr>
      <vt:lpstr>Présentation</vt:lpstr>
      <vt:lpstr>Avant de commencer Programme</vt:lpstr>
      <vt:lpstr>Arithmétique </vt:lpstr>
      <vt:lpstr>Arithmétique Notions</vt:lpstr>
      <vt:lpstr>Arithmétique Notions</vt:lpstr>
      <vt:lpstr>Arithmétique Notions</vt:lpstr>
      <vt:lpstr>Arithmétique Notions</vt:lpstr>
      <vt:lpstr>Arithmétique Notions</vt:lpstr>
      <vt:lpstr>Arithmétique Notions</vt:lpstr>
      <vt:lpstr>Arithmétique Notions</vt:lpstr>
      <vt:lpstr>Arithmétique Notions</vt:lpstr>
      <vt:lpstr>Arithmétique Notions</vt:lpstr>
      <vt:lpstr>Arithmétique Notions : le système binaire </vt:lpstr>
      <vt:lpstr>Arithmétique Notions</vt:lpstr>
      <vt:lpstr>Arithmétique Notions</vt:lpstr>
      <vt:lpstr>Arithmétique Notions : conversion de la base 10 vers une base b </vt:lpstr>
      <vt:lpstr>Arithmétique Transcodage: conversion décimale vers binaire  </vt:lpstr>
      <vt:lpstr>Arithmétique Transcodage: conversion décimale vers octale  </vt:lpstr>
      <vt:lpstr>Arithmétique Transcodage: conversion décimale vers hexadécimale  </vt:lpstr>
      <vt:lpstr>Arithmétique Exercices </vt:lpstr>
      <vt:lpstr>Arithmétique Notions : conversion de la base 2 vers une base b </vt:lpstr>
      <vt:lpstr>Arithmétique Transcodage: conversion binaire vers décimale </vt:lpstr>
      <vt:lpstr>Arithmétique Notions : correspondance binaire/octale </vt:lpstr>
      <vt:lpstr>Arithmétique Notions : correspondance binaire/hexadécimale </vt:lpstr>
      <vt:lpstr>Arithmétique Transcodage: conversion binaire vers octale </vt:lpstr>
      <vt:lpstr>Arithmétique Transcodage: conversion binaire vers hexadécimale </vt:lpstr>
      <vt:lpstr>Arithmétique Exercices </vt:lpstr>
      <vt:lpstr>Arithmétique Codage des nombres </vt:lpstr>
      <vt:lpstr>Arithmétique Codage des nombres </vt:lpstr>
      <vt:lpstr>Arithmétique Codage des nombres </vt:lpstr>
      <vt:lpstr>Arithmétique Codage des nombres </vt:lpstr>
      <vt:lpstr>Arithmétique Codage des nombres </vt:lpstr>
      <vt:lpstr>Arithmétique Exercices </vt:lpstr>
      <vt:lpstr>Arithmétique Codage des nombres </vt:lpstr>
      <vt:lpstr>Arithmétique Codage des nombres </vt:lpstr>
      <vt:lpstr>Arithmétique Exercices </vt:lpstr>
      <vt:lpstr>Arithmétique Codage des nombres </vt:lpstr>
      <vt:lpstr>Arithmétique Codage des nombres </vt:lpstr>
      <vt:lpstr>Arithmétique Exercices </vt:lpstr>
      <vt:lpstr>Arithmétique Codage des nombres réels   </vt:lpstr>
      <vt:lpstr>Arithmétique Codage des nombres réels : Codage en virgule fixe  </vt:lpstr>
      <vt:lpstr>Arithmétique Codage des nombres réels : Codage en virgule fixe  </vt:lpstr>
      <vt:lpstr>Arithmétique Codage des nombres réels : Codage en virgule fixe  </vt:lpstr>
      <vt:lpstr>Arithmétique Codage des nombres réels : Codage en virgule fixe  </vt:lpstr>
      <vt:lpstr>Arithmétique Codage des nombres réels : Codage en virgule fixe  </vt:lpstr>
      <vt:lpstr>Arithmétique Codage des nombres réels : Codage en virgule fixe  </vt:lpstr>
      <vt:lpstr>Arithmétique Codage des nombres réels : Codage en virgule flottante  </vt:lpstr>
      <vt:lpstr>Arithmétique Codage des nombres réels : Codage en virgule flottante – normalisation  </vt:lpstr>
      <vt:lpstr>Arithmétique Codage des nombres réels : Codage en virgule flottante – normalisation</vt:lpstr>
      <vt:lpstr>Arithmétique Standard IEEE 754 (1985)  </vt:lpstr>
      <vt:lpstr>Arithmétique Standard IEEE 754 (1985)  </vt:lpstr>
      <vt:lpstr>Arithmétique Conversion décimale  IEEE754 (Codage d'un réel) </vt:lpstr>
      <vt:lpstr>Arithmétique Conversion IEEE754  décimal (évaluation d'un réel)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cours</dc:title>
  <dc:creator>EPAU</dc:creator>
  <cp:lastModifiedBy>florian.berliat@outlook.com</cp:lastModifiedBy>
  <cp:revision>453</cp:revision>
  <dcterms:created xsi:type="dcterms:W3CDTF">2016-07-07T11:38:17Z</dcterms:created>
  <dcterms:modified xsi:type="dcterms:W3CDTF">2018-10-06T12:14:22Z</dcterms:modified>
</cp:coreProperties>
</file>