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1" r:id="rId1"/>
  </p:sldMasterIdLst>
  <p:notesMasterIdLst>
    <p:notesMasterId r:id="rId50"/>
  </p:notesMasterIdLst>
  <p:sldIdLst>
    <p:sldId id="258" r:id="rId2"/>
    <p:sldId id="259" r:id="rId3"/>
    <p:sldId id="260" r:id="rId4"/>
    <p:sldId id="261" r:id="rId5"/>
    <p:sldId id="263" r:id="rId6"/>
    <p:sldId id="264" r:id="rId7"/>
    <p:sldId id="265" r:id="rId8"/>
    <p:sldId id="266" r:id="rId9"/>
    <p:sldId id="267" r:id="rId10"/>
    <p:sldId id="269" r:id="rId11"/>
    <p:sldId id="270" r:id="rId12"/>
    <p:sldId id="271" r:id="rId13"/>
    <p:sldId id="303" r:id="rId14"/>
    <p:sldId id="272" r:id="rId15"/>
    <p:sldId id="273" r:id="rId16"/>
    <p:sldId id="274" r:id="rId17"/>
    <p:sldId id="275" r:id="rId18"/>
    <p:sldId id="277" r:id="rId19"/>
    <p:sldId id="276" r:id="rId20"/>
    <p:sldId id="278" r:id="rId21"/>
    <p:sldId id="279" r:id="rId22"/>
    <p:sldId id="280" r:id="rId23"/>
    <p:sldId id="281" r:id="rId24"/>
    <p:sldId id="282" r:id="rId25"/>
    <p:sldId id="283" r:id="rId26"/>
    <p:sldId id="284" r:id="rId27"/>
    <p:sldId id="285" r:id="rId28"/>
    <p:sldId id="286" r:id="rId29"/>
    <p:sldId id="306" r:id="rId30"/>
    <p:sldId id="287" r:id="rId31"/>
    <p:sldId id="288" r:id="rId32"/>
    <p:sldId id="289" r:id="rId33"/>
    <p:sldId id="290" r:id="rId34"/>
    <p:sldId id="291" r:id="rId35"/>
    <p:sldId id="292" r:id="rId36"/>
    <p:sldId id="294" r:id="rId37"/>
    <p:sldId id="295" r:id="rId38"/>
    <p:sldId id="307" r:id="rId39"/>
    <p:sldId id="296" r:id="rId40"/>
    <p:sldId id="297" r:id="rId41"/>
    <p:sldId id="298" r:id="rId42"/>
    <p:sldId id="299" r:id="rId43"/>
    <p:sldId id="300" r:id="rId44"/>
    <p:sldId id="301" r:id="rId45"/>
    <p:sldId id="302" r:id="rId46"/>
    <p:sldId id="304" r:id="rId47"/>
    <p:sldId id="305" r:id="rId48"/>
    <p:sldId id="308"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9C3C25-510F-4EB9-9541-332093FE1729}" v="26" dt="2018-11-09T10:04:29.57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an.berliat@outlook.com" userId="c8ad5df3135a04da" providerId="LiveId" clId="{E09C3C25-510F-4EB9-9541-332093FE1729}"/>
    <pc:docChg chg="modSld">
      <pc:chgData name="florian.berliat@outlook.com" userId="c8ad5df3135a04da" providerId="LiveId" clId="{E09C3C25-510F-4EB9-9541-332093FE1729}" dt="2018-11-09T10:04:29.579" v="36" actId="207"/>
      <pc:docMkLst>
        <pc:docMk/>
      </pc:docMkLst>
      <pc:sldChg chg="modSp">
        <pc:chgData name="florian.berliat@outlook.com" userId="c8ad5df3135a04da" providerId="LiveId" clId="{E09C3C25-510F-4EB9-9541-332093FE1729}" dt="2018-11-09T09:27:39.595" v="11" actId="20577"/>
        <pc:sldMkLst>
          <pc:docMk/>
          <pc:sldMk cId="901803927" sldId="259"/>
        </pc:sldMkLst>
        <pc:spChg chg="mod">
          <ac:chgData name="florian.berliat@outlook.com" userId="c8ad5df3135a04da" providerId="LiveId" clId="{E09C3C25-510F-4EB9-9541-332093FE1729}" dt="2018-11-09T09:27:39.595" v="11" actId="20577"/>
          <ac:spMkLst>
            <pc:docMk/>
            <pc:sldMk cId="901803927" sldId="259"/>
            <ac:spMk id="3" creationId="{00000000-0000-0000-0000-000000000000}"/>
          </ac:spMkLst>
        </pc:spChg>
      </pc:sldChg>
      <pc:sldChg chg="modSp">
        <pc:chgData name="florian.berliat@outlook.com" userId="c8ad5df3135a04da" providerId="LiveId" clId="{E09C3C25-510F-4EB9-9541-332093FE1729}" dt="2018-11-09T10:04:29.579" v="36" actId="207"/>
        <pc:sldMkLst>
          <pc:docMk/>
          <pc:sldMk cId="1894187355" sldId="272"/>
        </pc:sldMkLst>
        <pc:spChg chg="mod">
          <ac:chgData name="florian.berliat@outlook.com" userId="c8ad5df3135a04da" providerId="LiveId" clId="{E09C3C25-510F-4EB9-9541-332093FE1729}" dt="2018-11-09T10:04:29.579" v="36" actId="207"/>
          <ac:spMkLst>
            <pc:docMk/>
            <pc:sldMk cId="1894187355" sldId="27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E43B7E-9E47-492C-8083-07EE62692516}" type="datetimeFigureOut">
              <a:rPr lang="fr-FR" smtClean="0"/>
              <a:t>09/11/2018</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1EEAD3-F89E-42DE-B501-E13A50D6BCCB}" type="slidenum">
              <a:rPr lang="fr-FR" smtClean="0"/>
              <a:t>‹N°›</a:t>
            </a:fld>
            <a:endParaRPr lang="fr-FR"/>
          </a:p>
        </p:txBody>
      </p:sp>
    </p:spTree>
    <p:extLst>
      <p:ext uri="{BB962C8B-B14F-4D97-AF65-F5344CB8AC3E}">
        <p14:creationId xmlns:p14="http://schemas.microsoft.com/office/powerpoint/2010/main" val="2815235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9D9566F-E5DF-4731-9D20-ED84171AC83D}" type="datetime4">
              <a:rPr lang="fr-FR" smtClean="0"/>
              <a:t>9 novembre 2018</a:t>
            </a:fld>
            <a:endParaRPr lang="en-US" dirty="0"/>
          </a:p>
        </p:txBody>
      </p:sp>
      <p:sp>
        <p:nvSpPr>
          <p:cNvPr id="5" name="Footer Placeholder 4"/>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610216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F1B99B8C-AB47-4BCC-8FA5-911A4DE9ECAC}" type="datetime4">
              <a:rPr lang="fr-FR" smtClean="0"/>
              <a:t>9 novembre 2018</a:t>
            </a:fld>
            <a:endParaRPr lang="en-US" dirty="0"/>
          </a:p>
        </p:txBody>
      </p:sp>
      <p:sp>
        <p:nvSpPr>
          <p:cNvPr id="6" name="Footer Placeholder 5"/>
          <p:cNvSpPr>
            <a:spLocks noGrp="1"/>
          </p:cNvSpPr>
          <p:nvPr>
            <p:ph type="ftr" sz="quarter" idx="11"/>
          </p:nvPr>
        </p:nvSpPr>
        <p:spPr/>
        <p:txBody>
          <a:bodyPr/>
          <a:lstStyle/>
          <a:p>
            <a:pPr algn="r"/>
            <a:r>
              <a:rPr lang="fr-FR"/>
              <a:t>Ynov Aix-en-Provence, JAVA - BTS2, Samir AZZAG</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711729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2647E6D1-C355-49C8-B38A-8B44BB6EF3BD}" type="datetime4">
              <a:rPr lang="fr-FR" smtClean="0"/>
              <a:t>9 novembre 2018</a:t>
            </a:fld>
            <a:endParaRPr lang="en-US" dirty="0"/>
          </a:p>
        </p:txBody>
      </p:sp>
      <p:sp>
        <p:nvSpPr>
          <p:cNvPr id="5" name="Footer Placeholder 4"/>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54096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a:t>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4" name="Date Placeholder 3"/>
          <p:cNvSpPr>
            <a:spLocks noGrp="1"/>
          </p:cNvSpPr>
          <p:nvPr>
            <p:ph type="dt" sz="half" idx="10"/>
          </p:nvPr>
        </p:nvSpPr>
        <p:spPr/>
        <p:txBody>
          <a:bodyPr/>
          <a:lstStyle/>
          <a:p>
            <a:fld id="{E61A2DE6-4CFE-43CB-8900-8D20BD3287C9}" type="datetime4">
              <a:rPr lang="fr-FR" smtClean="0"/>
              <a:t>9 novembre 2018</a:t>
            </a:fld>
            <a:endParaRPr lang="en-US" dirty="0"/>
          </a:p>
        </p:txBody>
      </p:sp>
      <p:sp>
        <p:nvSpPr>
          <p:cNvPr id="5" name="Footer Placeholder 4"/>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61949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531893E2-6D10-46CE-B9EC-EEFEC82BA747}" type="datetime4">
              <a:rPr lang="fr-FR" smtClean="0"/>
              <a:t>9 novembre 2018</a:t>
            </a:fld>
            <a:endParaRPr lang="en-US" dirty="0"/>
          </a:p>
        </p:txBody>
      </p:sp>
      <p:sp>
        <p:nvSpPr>
          <p:cNvPr id="5" name="Footer Placeholder 4"/>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070092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E9CEEA-2F40-47BA-A385-E8606D12FF73}" type="datetime4">
              <a:rPr lang="fr-FR" smtClean="0"/>
              <a:t>9 novembre 2018</a:t>
            </a:fld>
            <a:endParaRPr lang="en-US" dirty="0"/>
          </a:p>
        </p:txBody>
      </p:sp>
      <p:sp>
        <p:nvSpPr>
          <p:cNvPr id="4" name="Footer Placeholder 4"/>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52081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88CDAA-A909-4752-9912-DA6CA1BE94F4}" type="datetime4">
              <a:rPr lang="fr-FR" smtClean="0"/>
              <a:t>9 novembre 2018</a:t>
            </a:fld>
            <a:endParaRPr lang="en-US" dirty="0"/>
          </a:p>
        </p:txBody>
      </p:sp>
      <p:sp>
        <p:nvSpPr>
          <p:cNvPr id="4" name="Footer Placeholder 4"/>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938919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011F8CE-C354-4327-99AD-DF92C54F645E}" type="datetime4">
              <a:rPr lang="fr-FR" smtClean="0"/>
              <a:t>9 novembre 2018</a:t>
            </a:fld>
            <a:endParaRPr lang="en-US" dirty="0"/>
          </a:p>
        </p:txBody>
      </p:sp>
      <p:sp>
        <p:nvSpPr>
          <p:cNvPr id="5" name="Footer Placeholder 4"/>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838734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8831CB6-09A9-4692-A552-BA19DCA248E6}" type="datetime4">
              <a:rPr lang="fr-FR" smtClean="0"/>
              <a:t>9 novembre 2018</a:t>
            </a:fld>
            <a:endParaRPr lang="en-US" dirty="0"/>
          </a:p>
        </p:txBody>
      </p:sp>
      <p:sp>
        <p:nvSpPr>
          <p:cNvPr id="5" name="Footer Placeholder 4"/>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172069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dirty="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b="1" i="0" cap="all"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Modifiez le style des sous-titres du masque</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a:t>
            </a:fld>
            <a:endParaRPr lang="en-US" dirty="0"/>
          </a:p>
        </p:txBody>
      </p:sp>
      <p:sp>
        <p:nvSpPr>
          <p:cNvPr id="15" name="Date Placeholder 3"/>
          <p:cNvSpPr>
            <a:spLocks noGrp="1"/>
          </p:cNvSpPr>
          <p:nvPr>
            <p:ph type="dt" sz="half" idx="2"/>
          </p:nvPr>
        </p:nvSpPr>
        <p:spPr>
          <a:xfrm rot="16200000">
            <a:off x="10373347" y="2114550"/>
            <a:ext cx="1638299" cy="304799"/>
          </a:xfrm>
          <a:prstGeom prst="rect">
            <a:avLst/>
          </a:prstGeom>
        </p:spPr>
        <p:txBody>
          <a:bodyPr vert="horz" lIns="91440" tIns="45720" rIns="91440" bIns="45720" rtlCol="0" anchor="t"/>
          <a:lstStyle>
            <a:lvl1pPr algn="r">
              <a:defRPr sz="1100" b="1" i="0" baseline="0">
                <a:solidFill>
                  <a:schemeClr val="bg1">
                    <a:alpha val="60000"/>
                  </a:schemeClr>
                </a:solidFill>
                <a:latin typeface="Century Gothic" panose="020B0502020202020204" pitchFamily="34" charset="0"/>
              </a:defRPr>
            </a:lvl1pPr>
          </a:lstStyle>
          <a:p>
            <a:fld id="{C9D9566F-E5DF-4731-9D20-ED84171AC83D}" type="datetime4">
              <a:rPr lang="fr-FR" smtClean="0"/>
              <a:t>9 novembre 2018</a:t>
            </a:fld>
            <a:endParaRPr lang="en-US" dirty="0"/>
          </a:p>
        </p:txBody>
      </p:sp>
      <p:sp>
        <p:nvSpPr>
          <p:cNvPr id="16" name="Footer Placeholder 4"/>
          <p:cNvSpPr>
            <a:spLocks noGrp="1"/>
          </p:cNvSpPr>
          <p:nvPr>
            <p:ph type="ftr" sz="quarter" idx="3"/>
          </p:nvPr>
        </p:nvSpPr>
        <p:spPr>
          <a:xfrm rot="16200000">
            <a:off x="8951573" y="3225297"/>
            <a:ext cx="3859795" cy="304801"/>
          </a:xfrm>
          <a:prstGeom prst="rect">
            <a:avLst/>
          </a:prstGeom>
        </p:spPr>
        <p:txBody>
          <a:bodyPr vert="horz" lIns="91440" tIns="45720" rIns="91440" bIns="45720" rtlCol="0" anchor="b"/>
          <a:lstStyle>
            <a:lvl1pPr algn="l">
              <a:defRPr sz="1100" b="1" i="0" baseline="0">
                <a:solidFill>
                  <a:schemeClr val="bg1"/>
                </a:solidFill>
                <a:latin typeface="Century Gothic" panose="020B0502020202020204" pitchFamily="34" charset="0"/>
              </a:defRPr>
            </a:lvl1pPr>
          </a:lstStyle>
          <a:p>
            <a:pPr algn="r"/>
            <a:r>
              <a:rPr lang="fr-FR"/>
              <a:t>Ynov Aix-en-Provence, JAVA - BTS2, Samir AZZAG</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3"/>
          <p:cNvSpPr>
            <a:spLocks noGrp="1"/>
          </p:cNvSpPr>
          <p:nvPr>
            <p:ph type="dt" sz="half" idx="10"/>
          </p:nvPr>
        </p:nvSpPr>
        <p:spPr/>
        <p:txBody>
          <a:bodyPr/>
          <a:lstStyle/>
          <a:p>
            <a:r>
              <a:rPr lang="en-US"/>
              <a:t>26 septembre 2016</a:t>
            </a:r>
            <a:endParaRPr lang="en-US" dirty="0"/>
          </a:p>
        </p:txBody>
      </p:sp>
      <p:sp>
        <p:nvSpPr>
          <p:cNvPr id="5" name="Footer Placeholder 4"/>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041044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r>
              <a:rPr lang="en-US"/>
              <a:t>26 septembre 2016</a:t>
            </a:r>
          </a:p>
          <a:p>
            <a:endParaRPr lang="en-US" dirty="0"/>
          </a:p>
        </p:txBody>
      </p:sp>
      <p:sp>
        <p:nvSpPr>
          <p:cNvPr id="5" name="Footer Placeholder 4"/>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69882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r>
              <a:rPr lang="en-US"/>
              <a:t>26 septembre 2016</a:t>
            </a:r>
          </a:p>
          <a:p>
            <a:endParaRPr lang="en-US" dirty="0"/>
          </a:p>
        </p:txBody>
      </p:sp>
      <p:sp>
        <p:nvSpPr>
          <p:cNvPr id="6" name="Footer Placeholder 5"/>
          <p:cNvSpPr>
            <a:spLocks noGrp="1"/>
          </p:cNvSpPr>
          <p:nvPr>
            <p:ph type="ftr" sz="quarter" idx="11"/>
          </p:nvPr>
        </p:nvSpPr>
        <p:spPr/>
        <p:txBody>
          <a:bodyPr/>
          <a:lstStyle/>
          <a:p>
            <a:pPr algn="r"/>
            <a:r>
              <a:rPr lang="fr-FR"/>
              <a:t>Ynov Aix-en-Provence, JAVA - BTS2, Samir AZZAG</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098149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r>
              <a:rPr lang="en-US"/>
              <a:t>26 septembre 2016</a:t>
            </a:r>
          </a:p>
          <a:p>
            <a:endParaRPr lang="en-US" dirty="0"/>
          </a:p>
        </p:txBody>
      </p:sp>
      <p:sp>
        <p:nvSpPr>
          <p:cNvPr id="8" name="Footer Placeholder 7"/>
          <p:cNvSpPr>
            <a:spLocks noGrp="1"/>
          </p:cNvSpPr>
          <p:nvPr>
            <p:ph type="ftr" sz="quarter" idx="11"/>
          </p:nvPr>
        </p:nvSpPr>
        <p:spPr/>
        <p:txBody>
          <a:bodyPr/>
          <a:lstStyle/>
          <a:p>
            <a:pPr algn="r"/>
            <a:r>
              <a:rPr lang="fr-FR"/>
              <a:t>Ynov Aix-en-Provence, JAVA - BTS2, Samir AZZAG</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65297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7" name="Date Placeholder 2"/>
          <p:cNvSpPr>
            <a:spLocks noGrp="1"/>
          </p:cNvSpPr>
          <p:nvPr>
            <p:ph type="dt" sz="half" idx="10"/>
          </p:nvPr>
        </p:nvSpPr>
        <p:spPr/>
        <p:txBody>
          <a:bodyPr/>
          <a:lstStyle/>
          <a:p>
            <a:fld id="{5C493CAC-DD34-4727-B879-9AC229E7E52F}" type="datetime4">
              <a:rPr lang="fr-FR" smtClean="0"/>
              <a:t>9 novembre 2018</a:t>
            </a:fld>
            <a:endParaRPr lang="en-US" dirty="0"/>
          </a:p>
        </p:txBody>
      </p:sp>
      <p:sp>
        <p:nvSpPr>
          <p:cNvPr id="5" name="Footer Placeholder 3"/>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59045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8FE19E2-1F60-4656-95BB-ADBB47695FA4}" type="datetime4">
              <a:rPr lang="fr-FR" smtClean="0"/>
              <a:t>9 novembre 2018</a:t>
            </a:fld>
            <a:endParaRPr lang="en-US" dirty="0"/>
          </a:p>
        </p:txBody>
      </p:sp>
      <p:sp>
        <p:nvSpPr>
          <p:cNvPr id="5" name="Footer Placeholder 2"/>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212348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7" name="Date Placeholder 4"/>
          <p:cNvSpPr>
            <a:spLocks noGrp="1"/>
          </p:cNvSpPr>
          <p:nvPr>
            <p:ph type="dt" sz="half" idx="10"/>
          </p:nvPr>
        </p:nvSpPr>
        <p:spPr/>
        <p:txBody>
          <a:bodyPr/>
          <a:lstStyle/>
          <a:p>
            <a:fld id="{15BAC848-5E70-4DFE-B71B-4A2DFE6FEC8C}" type="datetime4">
              <a:rPr lang="fr-FR" smtClean="0"/>
              <a:t>9 novembre 2018</a:t>
            </a:fld>
            <a:endParaRPr lang="en-US" dirty="0"/>
          </a:p>
        </p:txBody>
      </p:sp>
      <p:sp>
        <p:nvSpPr>
          <p:cNvPr id="5" name="Footer Placeholder 5"/>
          <p:cNvSpPr>
            <a:spLocks noGrp="1"/>
          </p:cNvSpPr>
          <p:nvPr>
            <p:ph type="ftr" sz="quarter" idx="11"/>
          </p:nvPr>
        </p:nvSpPr>
        <p:spPr/>
        <p:txBody>
          <a:bodyPr/>
          <a:lstStyle/>
          <a:p>
            <a:pPr algn="r"/>
            <a:r>
              <a:rPr lang="fr-FR"/>
              <a:t>Ynov Aix-en-Provence, JAVA - BTS2, Samir AZZAG</a:t>
            </a:r>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31561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65E0668C-9054-4C86-A918-9884109DFB0C}" type="datetime4">
              <a:rPr lang="fr-FR" smtClean="0"/>
              <a:t>9 novembre 2018</a:t>
            </a:fld>
            <a:endParaRPr lang="en-US" dirty="0"/>
          </a:p>
        </p:txBody>
      </p:sp>
      <p:sp>
        <p:nvSpPr>
          <p:cNvPr id="6" name="Footer Placeholder 5"/>
          <p:cNvSpPr>
            <a:spLocks noGrp="1"/>
          </p:cNvSpPr>
          <p:nvPr>
            <p:ph type="ftr" sz="quarter" idx="11"/>
          </p:nvPr>
        </p:nvSpPr>
        <p:spPr/>
        <p:txBody>
          <a:bodyPr/>
          <a:lstStyle/>
          <a:p>
            <a:pPr algn="r"/>
            <a:r>
              <a:rPr lang="fr-FR"/>
              <a:t>Ynov Aix-en-Provence, JAVA - BTS2, Samir AZZAG</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413635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BA4A148-5771-4394-A339-88918BD83692}" type="datetime4">
              <a:rPr lang="fr-FR" smtClean="0"/>
              <a:t>9 novembre 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algn="r"/>
            <a:r>
              <a:rPr lang="fr-FR"/>
              <a:t>Ynov Aix-en-Provence, JAVA - BTS2, Samir AZZAG</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‹N°›</a:t>
            </a:fld>
            <a:endParaRPr lang="en-US" dirty="0"/>
          </a:p>
        </p:txBody>
      </p:sp>
      <p:pic>
        <p:nvPicPr>
          <p:cNvPr id="13" name="Image 12">
            <a:extLst>
              <a:ext uri="{FF2B5EF4-FFF2-40B4-BE49-F238E27FC236}">
                <a16:creationId xmlns:a16="http://schemas.microsoft.com/office/drawing/2014/main" id="{F42B3D74-7684-475C-BF53-DB4629EC8F41}"/>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11192073" y="67820"/>
            <a:ext cx="883880" cy="882083"/>
          </a:xfrm>
          <a:prstGeom prst="rect">
            <a:avLst/>
          </a:prstGeom>
        </p:spPr>
      </p:pic>
      <p:pic>
        <p:nvPicPr>
          <p:cNvPr id="15" name="Image 14">
            <a:extLst>
              <a:ext uri="{FF2B5EF4-FFF2-40B4-BE49-F238E27FC236}">
                <a16:creationId xmlns:a16="http://schemas.microsoft.com/office/drawing/2014/main" id="{3EA34878-2A44-4EEE-805C-329A8B26B894}"/>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11495121" y="6609669"/>
            <a:ext cx="643611" cy="198934"/>
          </a:xfrm>
          <a:prstGeom prst="rect">
            <a:avLst/>
          </a:prstGeom>
        </p:spPr>
      </p:pic>
    </p:spTree>
    <p:extLst>
      <p:ext uri="{BB962C8B-B14F-4D97-AF65-F5344CB8AC3E}">
        <p14:creationId xmlns:p14="http://schemas.microsoft.com/office/powerpoint/2010/main" val="148955326"/>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49" r:id="rId18"/>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44.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4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4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48.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 Id="rId9" Type="http://schemas.openxmlformats.org/officeDocument/2006/relationships/image" Target="../media/image8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Calcul des propositions et algèbre de Boole</a:t>
            </a:r>
          </a:p>
        </p:txBody>
      </p:sp>
    </p:spTree>
    <p:extLst>
      <p:ext uri="{BB962C8B-B14F-4D97-AF65-F5344CB8AC3E}">
        <p14:creationId xmlns:p14="http://schemas.microsoft.com/office/powerpoint/2010/main" val="1098149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propositions</a:t>
            </a:r>
          </a:p>
        </p:txBody>
      </p:sp>
      <p:sp>
        <p:nvSpPr>
          <p:cNvPr id="3" name="Espace réservé du contenu 2"/>
          <p:cNvSpPr>
            <a:spLocks noGrp="1"/>
          </p:cNvSpPr>
          <p:nvPr>
            <p:ph idx="1"/>
          </p:nvPr>
        </p:nvSpPr>
        <p:spPr/>
        <p:txBody>
          <a:bodyPr>
            <a:normAutofit/>
          </a:bodyPr>
          <a:lstStyle/>
          <a:p>
            <a:r>
              <a:rPr lang="fr-FR" b="1" dirty="0"/>
              <a:t>Disjonction de deux propositions</a:t>
            </a:r>
          </a:p>
          <a:p>
            <a:r>
              <a:rPr lang="fr-FR" dirty="0"/>
              <a:t>Si P et Q sont deux propositions, la proposition "P ou Q" est définie par la table de vérité suivante</a:t>
            </a:r>
          </a:p>
          <a:p>
            <a:endParaRPr lang="fr-FR" dirty="0"/>
          </a:p>
          <a:p>
            <a:endParaRPr lang="fr-FR" dirty="0"/>
          </a:p>
          <a:p>
            <a:endParaRPr lang="fr-FR" dirty="0"/>
          </a:p>
          <a:p>
            <a:endParaRPr lang="fr-FR" dirty="0"/>
          </a:p>
          <a:p>
            <a:endParaRPr lang="fr-FR" dirty="0"/>
          </a:p>
          <a:p>
            <a:r>
              <a:rPr lang="fr-FR" dirty="0"/>
              <a:t>P et Q n'est vraie que si au moins une des deux propositions est vraie</a:t>
            </a:r>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10</a:t>
            </a:fld>
            <a:endParaRPr lang="en-US" dirty="0"/>
          </a:p>
        </p:txBody>
      </p:sp>
      <p:graphicFrame>
        <p:nvGraphicFramePr>
          <p:cNvPr id="9" name="Tableau 8"/>
          <p:cNvGraphicFramePr>
            <a:graphicFrameLocks noGrp="1"/>
          </p:cNvGraphicFramePr>
          <p:nvPr>
            <p:extLst>
              <p:ext uri="{D42A27DB-BD31-4B8C-83A1-F6EECF244321}">
                <p14:modId xmlns:p14="http://schemas.microsoft.com/office/powerpoint/2010/main" val="1316104597"/>
              </p:ext>
            </p:extLst>
          </p:nvPr>
        </p:nvGraphicFramePr>
        <p:xfrm>
          <a:off x="1625600" y="3377697"/>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fr-FR" dirty="0"/>
                        <a:t>P</a:t>
                      </a:r>
                    </a:p>
                  </a:txBody>
                  <a:tcPr/>
                </a:tc>
                <a:tc>
                  <a:txBody>
                    <a:bodyPr/>
                    <a:lstStyle/>
                    <a:p>
                      <a:r>
                        <a:rPr lang="fr-FR" dirty="0"/>
                        <a:t>Q</a:t>
                      </a:r>
                    </a:p>
                  </a:txBody>
                  <a:tcPr/>
                </a:tc>
                <a:tc>
                  <a:txBody>
                    <a:bodyPr/>
                    <a:lstStyle/>
                    <a:p>
                      <a:r>
                        <a:rPr lang="fr-FR" dirty="0"/>
                        <a:t>P ou Q</a:t>
                      </a:r>
                    </a:p>
                  </a:txBody>
                  <a:tcPr/>
                </a:tc>
                <a:extLst>
                  <a:ext uri="{0D108BD9-81ED-4DB2-BD59-A6C34878D82A}">
                    <a16:rowId xmlns:a16="http://schemas.microsoft.com/office/drawing/2014/main" val="10000"/>
                  </a:ext>
                </a:extLst>
              </a:tr>
              <a:tr h="370840">
                <a:tc>
                  <a:txBody>
                    <a:bodyPr/>
                    <a:lstStyle/>
                    <a:p>
                      <a:r>
                        <a:rPr lang="fr-FR" dirty="0"/>
                        <a:t>0</a:t>
                      </a:r>
                    </a:p>
                  </a:txBody>
                  <a:tcPr/>
                </a:tc>
                <a:tc>
                  <a:txBody>
                    <a:bodyPr/>
                    <a:lstStyle/>
                    <a:p>
                      <a:r>
                        <a:rPr lang="fr-FR" dirty="0"/>
                        <a:t>0</a:t>
                      </a:r>
                    </a:p>
                  </a:txBody>
                  <a:tcPr/>
                </a:tc>
                <a:tc>
                  <a:txBody>
                    <a:bodyPr/>
                    <a:lstStyle/>
                    <a:p>
                      <a:r>
                        <a:rPr lang="fr-FR" dirty="0"/>
                        <a:t>0</a:t>
                      </a:r>
                    </a:p>
                  </a:txBody>
                  <a:tcPr/>
                </a:tc>
                <a:extLst>
                  <a:ext uri="{0D108BD9-81ED-4DB2-BD59-A6C34878D82A}">
                    <a16:rowId xmlns:a16="http://schemas.microsoft.com/office/drawing/2014/main" val="10001"/>
                  </a:ext>
                </a:extLst>
              </a:tr>
              <a:tr h="370840">
                <a:tc>
                  <a:txBody>
                    <a:bodyPr/>
                    <a:lstStyle/>
                    <a:p>
                      <a:r>
                        <a:rPr lang="fr-FR" dirty="0"/>
                        <a:t>0</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10002"/>
                  </a:ext>
                </a:extLst>
              </a:tr>
              <a:tr h="370840">
                <a:tc>
                  <a:txBody>
                    <a:bodyPr/>
                    <a:lstStyle/>
                    <a:p>
                      <a:r>
                        <a:rPr lang="fr-FR" dirty="0"/>
                        <a:t>1</a:t>
                      </a:r>
                    </a:p>
                  </a:txBody>
                  <a:tcPr/>
                </a:tc>
                <a:tc>
                  <a:txBody>
                    <a:bodyPr/>
                    <a:lstStyle/>
                    <a:p>
                      <a:r>
                        <a:rPr lang="fr-FR" dirty="0"/>
                        <a:t>0</a:t>
                      </a:r>
                    </a:p>
                  </a:txBody>
                  <a:tcPr/>
                </a:tc>
                <a:tc>
                  <a:txBody>
                    <a:bodyPr/>
                    <a:lstStyle/>
                    <a:p>
                      <a:r>
                        <a:rPr lang="fr-FR" dirty="0"/>
                        <a:t>1</a:t>
                      </a:r>
                    </a:p>
                  </a:txBody>
                  <a:tcPr/>
                </a:tc>
                <a:extLst>
                  <a:ext uri="{0D108BD9-81ED-4DB2-BD59-A6C34878D82A}">
                    <a16:rowId xmlns:a16="http://schemas.microsoft.com/office/drawing/2014/main" val="10003"/>
                  </a:ext>
                </a:extLst>
              </a:tr>
              <a:tr h="370840">
                <a:tc>
                  <a:txBody>
                    <a:bodyPr/>
                    <a:lstStyle/>
                    <a:p>
                      <a:r>
                        <a:rPr lang="fr-FR" dirty="0"/>
                        <a:t>1</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48802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propositions</a:t>
            </a:r>
          </a:p>
        </p:txBody>
      </p:sp>
      <p:sp>
        <p:nvSpPr>
          <p:cNvPr id="3" name="Espace réservé du contenu 2"/>
          <p:cNvSpPr>
            <a:spLocks noGrp="1"/>
          </p:cNvSpPr>
          <p:nvPr>
            <p:ph idx="1"/>
          </p:nvPr>
        </p:nvSpPr>
        <p:spPr/>
        <p:txBody>
          <a:bodyPr>
            <a:normAutofit/>
          </a:bodyPr>
          <a:lstStyle/>
          <a:p>
            <a:r>
              <a:rPr lang="fr-FR" b="1" dirty="0"/>
              <a:t>Exemple</a:t>
            </a:r>
          </a:p>
          <a:p>
            <a:pPr lvl="1"/>
            <a:r>
              <a:rPr lang="fr-FR" dirty="0"/>
              <a:t>La proposition "14 – 3 =11 ou 2&gt;3" est vraie car la disjonction d'une proposition vraie et fausse est vraie.</a:t>
            </a:r>
          </a:p>
          <a:p>
            <a:pPr lvl="1"/>
            <a:r>
              <a:rPr lang="fr-FR" dirty="0"/>
              <a:t>La proposition "100 est pair ou 100 = 10</a:t>
            </a:r>
            <a:r>
              <a:rPr lang="fr-FR" baseline="30000" dirty="0"/>
              <a:t>2</a:t>
            </a:r>
            <a:r>
              <a:rPr lang="fr-FR" dirty="0"/>
              <a:t>" est vraie</a:t>
            </a:r>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867850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propositions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b="1" dirty="0"/>
                  <a:t>L'implication</a:t>
                </a:r>
              </a:p>
              <a:p>
                <a:r>
                  <a:rPr lang="fr-FR" dirty="0"/>
                  <a:t>Si P et Q sont deux propositions, la proposition "P </a:t>
                </a:r>
                <a14:m>
                  <m:oMath xmlns:m="http://schemas.openxmlformats.org/officeDocument/2006/math">
                    <m:r>
                      <a:rPr lang="fr-FR" i="1" smtClean="0">
                        <a:latin typeface="Cambria Math" panose="02040503050406030204" pitchFamily="18" charset="0"/>
                        <a:ea typeface="Cambria Math" panose="02040503050406030204" pitchFamily="18" charset="0"/>
                      </a:rPr>
                      <m:t>→</m:t>
                    </m:r>
                  </m:oMath>
                </a14:m>
                <a:r>
                  <a:rPr lang="fr-FR" dirty="0"/>
                  <a:t> Q" est définie par la table de vérité suivante</a:t>
                </a:r>
              </a:p>
              <a:p>
                <a:endParaRPr lang="fr-FR" dirty="0"/>
              </a:p>
              <a:p>
                <a:endParaRPr lang="fr-FR" dirty="0"/>
              </a:p>
              <a:p>
                <a:endParaRPr lang="fr-FR" dirty="0"/>
              </a:p>
              <a:p>
                <a:endParaRPr lang="fr-FR" dirty="0"/>
              </a:p>
              <a:p>
                <a:endParaRPr lang="fr-FR" dirty="0"/>
              </a:p>
              <a:p>
                <a:r>
                  <a:rPr lang="fr-FR" dirty="0"/>
                  <a:t>Le faux implique n'importe quoi, mais le vrai n'implique que le vrai</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r="-886"/>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12</a:t>
            </a:fld>
            <a:endParaRPr lang="en-US" dirty="0"/>
          </a:p>
        </p:txBody>
      </p:sp>
      <mc:AlternateContent xmlns:mc="http://schemas.openxmlformats.org/markup-compatibility/2006" xmlns:a14="http://schemas.microsoft.com/office/drawing/2010/main">
        <mc:Choice Requires="a14">
          <p:graphicFrame>
            <p:nvGraphicFramePr>
              <p:cNvPr id="9" name="Tableau 8"/>
              <p:cNvGraphicFramePr>
                <a:graphicFrameLocks noGrp="1"/>
              </p:cNvGraphicFramePr>
              <p:nvPr>
                <p:extLst>
                  <p:ext uri="{D42A27DB-BD31-4B8C-83A1-F6EECF244321}">
                    <p14:modId xmlns:p14="http://schemas.microsoft.com/office/powerpoint/2010/main" val="4151250659"/>
                  </p:ext>
                </p:extLst>
              </p:nvPr>
            </p:nvGraphicFramePr>
            <p:xfrm>
              <a:off x="1625600" y="3377697"/>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fr-FR" dirty="0"/>
                            <a:t>P</a:t>
                          </a:r>
                        </a:p>
                      </a:txBody>
                      <a:tcPr/>
                    </a:tc>
                    <a:tc>
                      <a:txBody>
                        <a:bodyPr/>
                        <a:lstStyle/>
                        <a:p>
                          <a:r>
                            <a:rPr lang="fr-FR" dirty="0"/>
                            <a:t>Q</a:t>
                          </a:r>
                        </a:p>
                      </a:txBody>
                      <a:tcPr/>
                    </a:tc>
                    <a:tc>
                      <a:txBody>
                        <a:bodyPr/>
                        <a:lstStyle/>
                        <a:p>
                          <a:r>
                            <a:rPr lang="fr-FR" dirty="0"/>
                            <a:t>P </a:t>
                          </a:r>
                          <a14:m>
                            <m:oMath xmlns:m="http://schemas.openxmlformats.org/officeDocument/2006/math">
                              <m:r>
                                <a:rPr lang="fr-FR" i="1" smtClean="0">
                                  <a:latin typeface="Cambria Math" panose="02040503050406030204" pitchFamily="18" charset="0"/>
                                  <a:ea typeface="Cambria Math" panose="02040503050406030204" pitchFamily="18" charset="0"/>
                                </a:rPr>
                                <m:t>→</m:t>
                              </m:r>
                            </m:oMath>
                          </a14:m>
                          <a:r>
                            <a:rPr lang="fr-FR" dirty="0"/>
                            <a:t> Q</a:t>
                          </a:r>
                        </a:p>
                      </a:txBody>
                      <a:tcPr/>
                    </a:tc>
                    <a:extLst>
                      <a:ext uri="{0D108BD9-81ED-4DB2-BD59-A6C34878D82A}">
                        <a16:rowId xmlns:a16="http://schemas.microsoft.com/office/drawing/2014/main" val="10000"/>
                      </a:ext>
                    </a:extLst>
                  </a:tr>
                  <a:tr h="370840">
                    <a:tc>
                      <a:txBody>
                        <a:bodyPr/>
                        <a:lstStyle/>
                        <a:p>
                          <a:r>
                            <a:rPr lang="fr-FR" dirty="0"/>
                            <a:t>0</a:t>
                          </a:r>
                        </a:p>
                      </a:txBody>
                      <a:tcPr/>
                    </a:tc>
                    <a:tc>
                      <a:txBody>
                        <a:bodyPr/>
                        <a:lstStyle/>
                        <a:p>
                          <a:r>
                            <a:rPr lang="fr-FR" dirty="0"/>
                            <a:t>0</a:t>
                          </a:r>
                        </a:p>
                      </a:txBody>
                      <a:tcPr/>
                    </a:tc>
                    <a:tc>
                      <a:txBody>
                        <a:bodyPr/>
                        <a:lstStyle/>
                        <a:p>
                          <a:r>
                            <a:rPr lang="fr-FR" dirty="0"/>
                            <a:t>1</a:t>
                          </a:r>
                        </a:p>
                      </a:txBody>
                      <a:tcPr/>
                    </a:tc>
                    <a:extLst>
                      <a:ext uri="{0D108BD9-81ED-4DB2-BD59-A6C34878D82A}">
                        <a16:rowId xmlns:a16="http://schemas.microsoft.com/office/drawing/2014/main" val="10001"/>
                      </a:ext>
                    </a:extLst>
                  </a:tr>
                  <a:tr h="370840">
                    <a:tc>
                      <a:txBody>
                        <a:bodyPr/>
                        <a:lstStyle/>
                        <a:p>
                          <a:r>
                            <a:rPr lang="fr-FR" dirty="0"/>
                            <a:t>0</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10002"/>
                      </a:ext>
                    </a:extLst>
                  </a:tr>
                  <a:tr h="370840">
                    <a:tc>
                      <a:txBody>
                        <a:bodyPr/>
                        <a:lstStyle/>
                        <a:p>
                          <a:r>
                            <a:rPr lang="fr-FR" dirty="0"/>
                            <a:t>1</a:t>
                          </a:r>
                        </a:p>
                      </a:txBody>
                      <a:tcPr/>
                    </a:tc>
                    <a:tc>
                      <a:txBody>
                        <a:bodyPr/>
                        <a:lstStyle/>
                        <a:p>
                          <a:r>
                            <a:rPr lang="fr-FR" dirty="0"/>
                            <a:t>0</a:t>
                          </a:r>
                        </a:p>
                      </a:txBody>
                      <a:tcPr/>
                    </a:tc>
                    <a:tc>
                      <a:txBody>
                        <a:bodyPr/>
                        <a:lstStyle/>
                        <a:p>
                          <a:r>
                            <a:rPr lang="fr-FR" dirty="0"/>
                            <a:t>0</a:t>
                          </a:r>
                        </a:p>
                      </a:txBody>
                      <a:tcPr/>
                    </a:tc>
                    <a:extLst>
                      <a:ext uri="{0D108BD9-81ED-4DB2-BD59-A6C34878D82A}">
                        <a16:rowId xmlns:a16="http://schemas.microsoft.com/office/drawing/2014/main" val="10003"/>
                      </a:ext>
                    </a:extLst>
                  </a:tr>
                  <a:tr h="370840">
                    <a:tc>
                      <a:txBody>
                        <a:bodyPr/>
                        <a:lstStyle/>
                        <a:p>
                          <a:r>
                            <a:rPr lang="fr-FR" dirty="0"/>
                            <a:t>1</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10004"/>
                      </a:ext>
                    </a:extLst>
                  </a:tr>
                </a:tbl>
              </a:graphicData>
            </a:graphic>
          </p:graphicFrame>
        </mc:Choice>
        <mc:Fallback xmlns="">
          <p:graphicFrame>
            <p:nvGraphicFramePr>
              <p:cNvPr id="9" name="Tableau 8"/>
              <p:cNvGraphicFramePr>
                <a:graphicFrameLocks noGrp="1"/>
              </p:cNvGraphicFramePr>
              <p:nvPr>
                <p:extLst>
                  <p:ext uri="{D42A27DB-BD31-4B8C-83A1-F6EECF244321}">
                    <p14:modId xmlns:p14="http://schemas.microsoft.com/office/powerpoint/2010/main" val="4151250659"/>
                  </p:ext>
                </p:extLst>
              </p:nvPr>
            </p:nvGraphicFramePr>
            <p:xfrm>
              <a:off x="1625600" y="3377697"/>
              <a:ext cx="8127999" cy="185420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fr-FR" dirty="0" smtClean="0"/>
                            <a:t>P</a:t>
                          </a:r>
                          <a:endParaRPr lang="fr-FR" dirty="0"/>
                        </a:p>
                      </a:txBody>
                      <a:tcPr/>
                    </a:tc>
                    <a:tc>
                      <a:txBody>
                        <a:bodyPr/>
                        <a:lstStyle/>
                        <a:p>
                          <a:r>
                            <a:rPr lang="fr-FR" dirty="0" smtClean="0"/>
                            <a:t>Q</a:t>
                          </a:r>
                          <a:endParaRPr lang="fr-FR" dirty="0"/>
                        </a:p>
                      </a:txBody>
                      <a:tcPr/>
                    </a:tc>
                    <a:tc>
                      <a:txBody>
                        <a:bodyPr/>
                        <a:lstStyle/>
                        <a:p>
                          <a:endParaRPr lang="fr-FR"/>
                        </a:p>
                      </a:txBody>
                      <a:tcPr>
                        <a:blipFill rotWithShape="0">
                          <a:blip r:embed="rId3"/>
                          <a:stretch>
                            <a:fillRect l="-200000" t="-8197" r="-1124" b="-422951"/>
                          </a:stretch>
                        </a:blipFill>
                      </a:tcPr>
                    </a:tc>
                  </a:tr>
                  <a:tr h="370840">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r>
                  <a:tr h="370840">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dirty="0" smtClean="0"/>
                            <a:t>1</a:t>
                          </a:r>
                          <a:endParaRPr lang="fr-FR" dirty="0"/>
                        </a:p>
                      </a:txBody>
                      <a:tcPr/>
                    </a:tc>
                  </a:tr>
                  <a:tr h="370840">
                    <a:tc>
                      <a:txBody>
                        <a:bodyPr/>
                        <a:lstStyle/>
                        <a:p>
                          <a:r>
                            <a:rPr lang="fr-FR" dirty="0" smtClean="0"/>
                            <a:t>1</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r>
                  <a:tr h="370840">
                    <a:tc>
                      <a:txBody>
                        <a:bodyPr/>
                        <a:lstStyle/>
                        <a:p>
                          <a:r>
                            <a:rPr lang="fr-FR" dirty="0" smtClean="0"/>
                            <a:t>1</a:t>
                          </a:r>
                          <a:endParaRPr lang="fr-FR" dirty="0"/>
                        </a:p>
                      </a:txBody>
                      <a:tcPr/>
                    </a:tc>
                    <a:tc>
                      <a:txBody>
                        <a:bodyPr/>
                        <a:lstStyle/>
                        <a:p>
                          <a:r>
                            <a:rPr lang="fr-FR" dirty="0" smtClean="0"/>
                            <a:t>1</a:t>
                          </a:r>
                          <a:endParaRPr lang="fr-FR" dirty="0"/>
                        </a:p>
                      </a:txBody>
                      <a:tcPr/>
                    </a:tc>
                    <a:tc>
                      <a:txBody>
                        <a:bodyPr/>
                        <a:lstStyle/>
                        <a:p>
                          <a:r>
                            <a:rPr lang="fr-FR" dirty="0" smtClean="0"/>
                            <a:t>1</a:t>
                          </a:r>
                          <a:endParaRPr lang="fr-FR" dirty="0"/>
                        </a:p>
                      </a:txBody>
                      <a:tcPr/>
                    </a:tc>
                  </a:tr>
                </a:tbl>
              </a:graphicData>
            </a:graphic>
          </p:graphicFrame>
        </mc:Fallback>
      </mc:AlternateContent>
    </p:spTree>
    <p:extLst>
      <p:ext uri="{BB962C8B-B14F-4D97-AF65-F5344CB8AC3E}">
        <p14:creationId xmlns:p14="http://schemas.microsoft.com/office/powerpoint/2010/main" val="1819431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propositions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b="1" dirty="0"/>
                  <a:t>Le OU exclusif (XOR)</a:t>
                </a:r>
              </a:p>
              <a:p>
                <a:r>
                  <a:rPr lang="fr-FR" dirty="0"/>
                  <a:t>Si P et Q sont deux propositions, la proposition "P</a:t>
                </a:r>
                <a14:m>
                  <m:oMath xmlns:m="http://schemas.openxmlformats.org/officeDocument/2006/math">
                    <m:r>
                      <a:rPr lang="fr-FR" i="1" dirty="0">
                        <a:latin typeface="Cambria Math" panose="02040503050406030204" pitchFamily="18" charset="0"/>
                        <a:ea typeface="Cambria Math" panose="02040503050406030204" pitchFamily="18" charset="0"/>
                      </a:rPr>
                      <m:t>⊕</m:t>
                    </m:r>
                  </m:oMath>
                </a14:m>
                <a:r>
                  <a:rPr lang="fr-FR" dirty="0"/>
                  <a:t>Q" est définie par la table de vérité suivante</a:t>
                </a:r>
              </a:p>
              <a:p>
                <a:endParaRPr lang="fr-FR" dirty="0"/>
              </a:p>
              <a:p>
                <a:endParaRPr lang="fr-FR" dirty="0"/>
              </a:p>
              <a:p>
                <a:endParaRPr lang="fr-FR" dirty="0"/>
              </a:p>
              <a:p>
                <a:endParaRPr lang="fr-FR" dirty="0"/>
              </a:p>
              <a:p>
                <a:endParaRPr lang="fr-FR" dirty="0"/>
              </a:p>
              <a:p>
                <a:r>
                  <a:rPr lang="fr-FR" dirty="0"/>
                  <a:t>P et Q n'est vrai que si P est vrai et Q est faux ou P est faux et Q est vrai</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13</a:t>
            </a:fld>
            <a:endParaRPr lang="en-US" dirty="0"/>
          </a:p>
        </p:txBody>
      </p:sp>
      <mc:AlternateContent xmlns:mc="http://schemas.openxmlformats.org/markup-compatibility/2006" xmlns:a14="http://schemas.microsoft.com/office/drawing/2010/main">
        <mc:Choice Requires="a14">
          <p:graphicFrame>
            <p:nvGraphicFramePr>
              <p:cNvPr id="9" name="Tableau 8"/>
              <p:cNvGraphicFramePr>
                <a:graphicFrameLocks noGrp="1"/>
              </p:cNvGraphicFramePr>
              <p:nvPr>
                <p:extLst>
                  <p:ext uri="{D42A27DB-BD31-4B8C-83A1-F6EECF244321}">
                    <p14:modId xmlns:p14="http://schemas.microsoft.com/office/powerpoint/2010/main" val="914981211"/>
                  </p:ext>
                </p:extLst>
              </p:nvPr>
            </p:nvGraphicFramePr>
            <p:xfrm>
              <a:off x="1625600" y="3377697"/>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fr-FR" dirty="0"/>
                            <a:t>P</a:t>
                          </a:r>
                        </a:p>
                      </a:txBody>
                      <a:tcPr/>
                    </a:tc>
                    <a:tc>
                      <a:txBody>
                        <a:bodyPr/>
                        <a:lstStyle/>
                        <a:p>
                          <a:r>
                            <a:rPr lang="fr-FR" dirty="0"/>
                            <a:t>Q</a:t>
                          </a:r>
                        </a:p>
                      </a:txBody>
                      <a:tcPr/>
                    </a:tc>
                    <a:tc>
                      <a:txBody>
                        <a:bodyPr/>
                        <a:lstStyle/>
                        <a:p>
                          <a:r>
                            <a:rPr lang="fr-FR" dirty="0"/>
                            <a:t>P</a:t>
                          </a:r>
                          <a14:m>
                            <m:oMath xmlns:m="http://schemas.openxmlformats.org/officeDocument/2006/math">
                              <m:r>
                                <a:rPr lang="fr-FR" i="1" dirty="0" smtClean="0">
                                  <a:latin typeface="Cambria Math" panose="02040503050406030204" pitchFamily="18" charset="0"/>
                                  <a:ea typeface="Cambria Math" panose="02040503050406030204" pitchFamily="18" charset="0"/>
                                </a:rPr>
                                <m:t>⊕</m:t>
                              </m:r>
                            </m:oMath>
                          </a14:m>
                          <a:r>
                            <a:rPr lang="fr-FR" dirty="0"/>
                            <a:t>Q</a:t>
                          </a:r>
                        </a:p>
                      </a:txBody>
                      <a:tcPr/>
                    </a:tc>
                    <a:extLst>
                      <a:ext uri="{0D108BD9-81ED-4DB2-BD59-A6C34878D82A}">
                        <a16:rowId xmlns:a16="http://schemas.microsoft.com/office/drawing/2014/main" val="10000"/>
                      </a:ext>
                    </a:extLst>
                  </a:tr>
                  <a:tr h="370840">
                    <a:tc>
                      <a:txBody>
                        <a:bodyPr/>
                        <a:lstStyle/>
                        <a:p>
                          <a:r>
                            <a:rPr lang="fr-FR" dirty="0"/>
                            <a:t>0</a:t>
                          </a:r>
                        </a:p>
                      </a:txBody>
                      <a:tcPr/>
                    </a:tc>
                    <a:tc>
                      <a:txBody>
                        <a:bodyPr/>
                        <a:lstStyle/>
                        <a:p>
                          <a:r>
                            <a:rPr lang="fr-FR" dirty="0"/>
                            <a:t>0</a:t>
                          </a:r>
                        </a:p>
                      </a:txBody>
                      <a:tcPr/>
                    </a:tc>
                    <a:tc>
                      <a:txBody>
                        <a:bodyPr/>
                        <a:lstStyle/>
                        <a:p>
                          <a:r>
                            <a:rPr lang="fr-FR" dirty="0"/>
                            <a:t>0</a:t>
                          </a:r>
                        </a:p>
                      </a:txBody>
                      <a:tcPr/>
                    </a:tc>
                    <a:extLst>
                      <a:ext uri="{0D108BD9-81ED-4DB2-BD59-A6C34878D82A}">
                        <a16:rowId xmlns:a16="http://schemas.microsoft.com/office/drawing/2014/main" val="10001"/>
                      </a:ext>
                    </a:extLst>
                  </a:tr>
                  <a:tr h="370840">
                    <a:tc>
                      <a:txBody>
                        <a:bodyPr/>
                        <a:lstStyle/>
                        <a:p>
                          <a:r>
                            <a:rPr lang="fr-FR" dirty="0"/>
                            <a:t>0</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10002"/>
                      </a:ext>
                    </a:extLst>
                  </a:tr>
                  <a:tr h="370840">
                    <a:tc>
                      <a:txBody>
                        <a:bodyPr/>
                        <a:lstStyle/>
                        <a:p>
                          <a:r>
                            <a:rPr lang="fr-FR" dirty="0"/>
                            <a:t>1</a:t>
                          </a:r>
                        </a:p>
                      </a:txBody>
                      <a:tcPr/>
                    </a:tc>
                    <a:tc>
                      <a:txBody>
                        <a:bodyPr/>
                        <a:lstStyle/>
                        <a:p>
                          <a:r>
                            <a:rPr lang="fr-FR" dirty="0"/>
                            <a:t>0</a:t>
                          </a:r>
                        </a:p>
                      </a:txBody>
                      <a:tcPr/>
                    </a:tc>
                    <a:tc>
                      <a:txBody>
                        <a:bodyPr/>
                        <a:lstStyle/>
                        <a:p>
                          <a:r>
                            <a:rPr lang="fr-FR" dirty="0"/>
                            <a:t>1</a:t>
                          </a:r>
                        </a:p>
                      </a:txBody>
                      <a:tcPr/>
                    </a:tc>
                    <a:extLst>
                      <a:ext uri="{0D108BD9-81ED-4DB2-BD59-A6C34878D82A}">
                        <a16:rowId xmlns:a16="http://schemas.microsoft.com/office/drawing/2014/main" val="10003"/>
                      </a:ext>
                    </a:extLst>
                  </a:tr>
                  <a:tr h="370840">
                    <a:tc>
                      <a:txBody>
                        <a:bodyPr/>
                        <a:lstStyle/>
                        <a:p>
                          <a:r>
                            <a:rPr lang="fr-FR" dirty="0"/>
                            <a:t>1</a:t>
                          </a:r>
                        </a:p>
                      </a:txBody>
                      <a:tcPr/>
                    </a:tc>
                    <a:tc>
                      <a:txBody>
                        <a:bodyPr/>
                        <a:lstStyle/>
                        <a:p>
                          <a:r>
                            <a:rPr lang="fr-FR" dirty="0"/>
                            <a:t>1</a:t>
                          </a:r>
                        </a:p>
                      </a:txBody>
                      <a:tcPr/>
                    </a:tc>
                    <a:tc>
                      <a:txBody>
                        <a:bodyPr/>
                        <a:lstStyle/>
                        <a:p>
                          <a:r>
                            <a:rPr lang="fr-FR" dirty="0"/>
                            <a:t>0</a:t>
                          </a:r>
                        </a:p>
                      </a:txBody>
                      <a:tcPr/>
                    </a:tc>
                    <a:extLst>
                      <a:ext uri="{0D108BD9-81ED-4DB2-BD59-A6C34878D82A}">
                        <a16:rowId xmlns:a16="http://schemas.microsoft.com/office/drawing/2014/main" val="10004"/>
                      </a:ext>
                    </a:extLst>
                  </a:tr>
                </a:tbl>
              </a:graphicData>
            </a:graphic>
          </p:graphicFrame>
        </mc:Choice>
        <mc:Fallback xmlns="">
          <p:graphicFrame>
            <p:nvGraphicFramePr>
              <p:cNvPr id="9" name="Tableau 8"/>
              <p:cNvGraphicFramePr>
                <a:graphicFrameLocks noGrp="1"/>
              </p:cNvGraphicFramePr>
              <p:nvPr>
                <p:extLst>
                  <p:ext uri="{D42A27DB-BD31-4B8C-83A1-F6EECF244321}">
                    <p14:modId xmlns:p14="http://schemas.microsoft.com/office/powerpoint/2010/main" val="914981211"/>
                  </p:ext>
                </p:extLst>
              </p:nvPr>
            </p:nvGraphicFramePr>
            <p:xfrm>
              <a:off x="1625600" y="3377697"/>
              <a:ext cx="8127999" cy="185420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fr-FR" dirty="0" smtClean="0"/>
                            <a:t>P</a:t>
                          </a:r>
                          <a:endParaRPr lang="fr-FR" dirty="0"/>
                        </a:p>
                      </a:txBody>
                      <a:tcPr/>
                    </a:tc>
                    <a:tc>
                      <a:txBody>
                        <a:bodyPr/>
                        <a:lstStyle/>
                        <a:p>
                          <a:r>
                            <a:rPr lang="fr-FR" dirty="0" smtClean="0"/>
                            <a:t>Q</a:t>
                          </a:r>
                          <a:endParaRPr lang="fr-FR" dirty="0"/>
                        </a:p>
                      </a:txBody>
                      <a:tcPr/>
                    </a:tc>
                    <a:tc>
                      <a:txBody>
                        <a:bodyPr/>
                        <a:lstStyle/>
                        <a:p>
                          <a:endParaRPr lang="fr-FR"/>
                        </a:p>
                      </a:txBody>
                      <a:tcPr>
                        <a:blipFill rotWithShape="0">
                          <a:blip r:embed="rId3"/>
                          <a:stretch>
                            <a:fillRect l="-200000" t="-8197" r="-1124" b="-422951"/>
                          </a:stretch>
                        </a:blipFill>
                      </a:tcPr>
                    </a:tc>
                  </a:tr>
                  <a:tr h="370840">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r>
                  <a:tr h="370840">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dirty="0" smtClean="0"/>
                            <a:t>1</a:t>
                          </a:r>
                          <a:endParaRPr lang="fr-FR" dirty="0"/>
                        </a:p>
                      </a:txBody>
                      <a:tcPr/>
                    </a:tc>
                  </a:tr>
                  <a:tr h="370840">
                    <a:tc>
                      <a:txBody>
                        <a:bodyPr/>
                        <a:lstStyle/>
                        <a:p>
                          <a:r>
                            <a:rPr lang="fr-FR" dirty="0" smtClean="0"/>
                            <a:t>1</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r>
                  <a:tr h="370840">
                    <a:tc>
                      <a:txBody>
                        <a:bodyPr/>
                        <a:lstStyle/>
                        <a:p>
                          <a:r>
                            <a:rPr lang="fr-FR" dirty="0" smtClean="0"/>
                            <a:t>1</a:t>
                          </a:r>
                          <a:endParaRPr lang="fr-FR" dirty="0"/>
                        </a:p>
                      </a:txBody>
                      <a:tcPr/>
                    </a:tc>
                    <a:tc>
                      <a:txBody>
                        <a:bodyPr/>
                        <a:lstStyle/>
                        <a:p>
                          <a:r>
                            <a:rPr lang="fr-FR" dirty="0" smtClean="0"/>
                            <a:t>1</a:t>
                          </a:r>
                          <a:endParaRPr lang="fr-FR" dirty="0"/>
                        </a:p>
                      </a:txBody>
                      <a:tcPr/>
                    </a:tc>
                    <a:tc>
                      <a:txBody>
                        <a:bodyPr/>
                        <a:lstStyle/>
                        <a:p>
                          <a:r>
                            <a:rPr lang="fr-FR" dirty="0" smtClean="0"/>
                            <a:t>0</a:t>
                          </a:r>
                          <a:endParaRPr lang="fr-FR" dirty="0"/>
                        </a:p>
                      </a:txBody>
                      <a:tcPr/>
                    </a:tc>
                  </a:tr>
                </a:tbl>
              </a:graphicData>
            </a:graphic>
          </p:graphicFrame>
        </mc:Fallback>
      </mc:AlternateContent>
    </p:spTree>
    <p:extLst>
      <p:ext uri="{BB962C8B-B14F-4D97-AF65-F5344CB8AC3E}">
        <p14:creationId xmlns:p14="http://schemas.microsoft.com/office/powerpoint/2010/main" val="3589357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propositions</a:t>
            </a:r>
          </a:p>
        </p:txBody>
      </p:sp>
      <mc:AlternateContent xmlns:mc="http://schemas.openxmlformats.org/markup-compatibility/2006">
        <mc:Choice xmlns:a14="http://schemas.microsoft.com/office/drawing/2010/main" Requires="a14">
          <p:sp>
            <p:nvSpPr>
              <p:cNvPr id="3" name="Espace réservé du contenu 2"/>
              <p:cNvSpPr>
                <a:spLocks noGrp="1"/>
              </p:cNvSpPr>
              <p:nvPr>
                <p:ph idx="1"/>
              </p:nvPr>
            </p:nvSpPr>
            <p:spPr/>
            <p:txBody>
              <a:bodyPr>
                <a:normAutofit/>
              </a:bodyPr>
              <a:lstStyle/>
              <a:p>
                <a:r>
                  <a:rPr lang="fr-FR" b="1" dirty="0"/>
                  <a:t>Exemple</a:t>
                </a:r>
              </a:p>
              <a:p>
                <a:pPr lvl="1"/>
                <a:r>
                  <a:rPr lang="fr-FR" dirty="0"/>
                  <a:t>La proposition "5&lt;5 </a:t>
                </a:r>
                <a14:m>
                  <m:oMath xmlns:m="http://schemas.openxmlformats.org/officeDocument/2006/math">
                    <m:r>
                      <a:rPr lang="fr-FR" i="1" smtClean="0">
                        <a:latin typeface="Cambria Math" panose="02040503050406030204" pitchFamily="18" charset="0"/>
                        <a:ea typeface="Cambria Math" panose="02040503050406030204" pitchFamily="18" charset="0"/>
                      </a:rPr>
                      <m:t>→</m:t>
                    </m:r>
                  </m:oMath>
                </a14:m>
                <a:r>
                  <a:rPr lang="fr-FR" dirty="0"/>
                  <a:t> 5 = 5" est vraie. Le faux implique le vrai</a:t>
                </a:r>
              </a:p>
              <a:p>
                <a:pPr lvl="1"/>
                <a:r>
                  <a:rPr lang="fr-FR" dirty="0"/>
                  <a:t>Mais "5=5 </a:t>
                </a:r>
                <a14:m>
                  <m:oMath xmlns:m="http://schemas.openxmlformats.org/officeDocument/2006/math">
                    <m:r>
                      <a:rPr lang="fr-FR" i="1">
                        <a:latin typeface="Cambria Math" panose="02040503050406030204" pitchFamily="18" charset="0"/>
                        <a:ea typeface="Cambria Math" panose="02040503050406030204" pitchFamily="18" charset="0"/>
                      </a:rPr>
                      <m:t>→</m:t>
                    </m:r>
                  </m:oMath>
                </a14:m>
                <a:r>
                  <a:rPr lang="fr-FR" dirty="0"/>
                  <a:t> 5 &gt; 5" est </a:t>
                </a:r>
                <a:r>
                  <a:rPr lang="fr-FR" dirty="0">
                    <a:solidFill>
                      <a:srgbClr val="FF0000"/>
                    </a:solidFill>
                  </a:rPr>
                  <a:t>faux. A	 </a:t>
                </a:r>
                <a:r>
                  <a:rPr lang="fr-FR" dirty="0" err="1">
                    <a:solidFill>
                      <a:srgbClr val="FF0000"/>
                    </a:solidFill>
                  </a:rPr>
                  <a:t>completer</a:t>
                </a:r>
                <a:endParaRPr lang="fr-FR" dirty="0">
                  <a:solidFill>
                    <a:srgbClr val="FF0000"/>
                  </a:solidFill>
                </a:endParaRPr>
              </a:p>
            </p:txBody>
          </p:sp>
        </mc:Choice>
        <mc:Fallback>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894187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propositions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b="1" dirty="0"/>
                  <a:t>Quelques propriétés</a:t>
                </a:r>
              </a:p>
              <a:p>
                <a:r>
                  <a:rPr lang="fr-FR" dirty="0"/>
                  <a:t>Montrons que la proposition ((P et Q)</a:t>
                </a:r>
                <a14:m>
                  <m:oMath xmlns:m="http://schemas.openxmlformats.org/officeDocument/2006/math">
                    <m:r>
                      <a:rPr lang="fr-FR" b="0" i="1" smtClean="0">
                        <a:latin typeface="Cambria Math" panose="02040503050406030204" pitchFamily="18" charset="0"/>
                        <a:ea typeface="Cambria Math" panose="02040503050406030204" pitchFamily="18" charset="0"/>
                      </a:rPr>
                      <m:t>↔</m:t>
                    </m:r>
                  </m:oMath>
                </a14:m>
                <a:r>
                  <a:rPr lang="fr-FR" dirty="0"/>
                  <a:t>(Q et P))</a:t>
                </a:r>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15</a:t>
            </a:fld>
            <a:endParaRPr lang="en-US" dirty="0"/>
          </a:p>
        </p:txBody>
      </p:sp>
      <mc:AlternateContent xmlns:mc="http://schemas.openxmlformats.org/markup-compatibility/2006" xmlns:a14="http://schemas.microsoft.com/office/drawing/2010/main">
        <mc:Choice Requires="a14">
          <p:graphicFrame>
            <p:nvGraphicFramePr>
              <p:cNvPr id="7" name="Tableau 6"/>
              <p:cNvGraphicFramePr>
                <a:graphicFrameLocks noGrp="1"/>
              </p:cNvGraphicFramePr>
              <p:nvPr>
                <p:extLst>
                  <p:ext uri="{D42A27DB-BD31-4B8C-83A1-F6EECF244321}">
                    <p14:modId xmlns:p14="http://schemas.microsoft.com/office/powerpoint/2010/main" val="1290714243"/>
                  </p:ext>
                </p:extLst>
              </p:nvPr>
            </p:nvGraphicFramePr>
            <p:xfrm>
              <a:off x="858980" y="3377697"/>
              <a:ext cx="9652000" cy="2123440"/>
            </p:xfrm>
            <a:graphic>
              <a:graphicData uri="http://schemas.openxmlformats.org/drawingml/2006/table">
                <a:tbl>
                  <a:tblPr firstRow="1" bandRow="1">
                    <a:tableStyleId>{5C22544A-7EE6-4342-B048-85BDC9FD1C3A}</a:tableStyleId>
                  </a:tblPr>
                  <a:tblGrid>
                    <a:gridCol w="1237675">
                      <a:extLst>
                        <a:ext uri="{9D8B030D-6E8A-4147-A177-3AD203B41FA5}">
                          <a16:colId xmlns:a16="http://schemas.microsoft.com/office/drawing/2014/main" val="20000"/>
                        </a:ext>
                      </a:extLst>
                    </a:gridCol>
                    <a:gridCol w="1413163">
                      <a:extLst>
                        <a:ext uri="{9D8B030D-6E8A-4147-A177-3AD203B41FA5}">
                          <a16:colId xmlns:a16="http://schemas.microsoft.com/office/drawing/2014/main" val="20001"/>
                        </a:ext>
                      </a:extLst>
                    </a:gridCol>
                    <a:gridCol w="1782618">
                      <a:extLst>
                        <a:ext uri="{9D8B030D-6E8A-4147-A177-3AD203B41FA5}">
                          <a16:colId xmlns:a16="http://schemas.microsoft.com/office/drawing/2014/main" val="20002"/>
                        </a:ext>
                      </a:extLst>
                    </a:gridCol>
                    <a:gridCol w="1690255">
                      <a:extLst>
                        <a:ext uri="{9D8B030D-6E8A-4147-A177-3AD203B41FA5}">
                          <a16:colId xmlns:a16="http://schemas.microsoft.com/office/drawing/2014/main" val="20003"/>
                        </a:ext>
                      </a:extLst>
                    </a:gridCol>
                    <a:gridCol w="3528289">
                      <a:extLst>
                        <a:ext uri="{9D8B030D-6E8A-4147-A177-3AD203B41FA5}">
                          <a16:colId xmlns:a16="http://schemas.microsoft.com/office/drawing/2014/main" val="20004"/>
                        </a:ext>
                      </a:extLst>
                    </a:gridCol>
                  </a:tblGrid>
                  <a:tr h="640080">
                    <a:tc>
                      <a:txBody>
                        <a:bodyPr/>
                        <a:lstStyle/>
                        <a:p>
                          <a:r>
                            <a:rPr lang="fr-FR" dirty="0"/>
                            <a:t>P</a:t>
                          </a:r>
                        </a:p>
                      </a:txBody>
                      <a:tcPr/>
                    </a:tc>
                    <a:tc>
                      <a:txBody>
                        <a:bodyPr/>
                        <a:lstStyle/>
                        <a:p>
                          <a:r>
                            <a:rPr lang="fr-FR" dirty="0"/>
                            <a:t>Q</a:t>
                          </a:r>
                        </a:p>
                      </a:txBody>
                      <a:tcPr/>
                    </a:tc>
                    <a:tc>
                      <a:txBody>
                        <a:bodyPr/>
                        <a:lstStyle/>
                        <a:p>
                          <a:r>
                            <a:rPr lang="fr-FR" dirty="0"/>
                            <a:t>P et Q</a:t>
                          </a:r>
                        </a:p>
                      </a:txBody>
                      <a:tcPr/>
                    </a:tc>
                    <a:tc>
                      <a:txBody>
                        <a:bodyPr/>
                        <a:lstStyle/>
                        <a:p>
                          <a:r>
                            <a:rPr lang="fr-FR" dirty="0"/>
                            <a:t>Q et 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dirty="0"/>
                            <a:t>((P et Q)</a:t>
                          </a:r>
                          <a14:m>
                            <m:oMath xmlns:m="http://schemas.openxmlformats.org/officeDocument/2006/math">
                              <m:r>
                                <a:rPr lang="fr-FR" b="0" i="1" smtClean="0">
                                  <a:latin typeface="Cambria Math" panose="02040503050406030204" pitchFamily="18" charset="0"/>
                                  <a:ea typeface="Cambria Math" panose="02040503050406030204" pitchFamily="18" charset="0"/>
                                </a:rPr>
                                <m:t>↔</m:t>
                              </m:r>
                            </m:oMath>
                          </a14:m>
                          <a:r>
                            <a:rPr lang="fr-FR" dirty="0"/>
                            <a:t>(Q et P))</a:t>
                          </a:r>
                        </a:p>
                        <a:p>
                          <a:endParaRPr lang="fr-FR" dirty="0"/>
                        </a:p>
                      </a:txBody>
                      <a:tcPr/>
                    </a:tc>
                    <a:extLst>
                      <a:ext uri="{0D108BD9-81ED-4DB2-BD59-A6C34878D82A}">
                        <a16:rowId xmlns:a16="http://schemas.microsoft.com/office/drawing/2014/main" val="10000"/>
                      </a:ext>
                    </a:extLst>
                  </a:tr>
                  <a:tr h="370840">
                    <a:tc>
                      <a:txBody>
                        <a:bodyPr/>
                        <a:lstStyle/>
                        <a:p>
                          <a:r>
                            <a:rPr lang="fr-FR" dirty="0"/>
                            <a:t>0</a:t>
                          </a:r>
                        </a:p>
                      </a:txBody>
                      <a:tcPr/>
                    </a:tc>
                    <a:tc>
                      <a:txBody>
                        <a:bodyPr/>
                        <a:lstStyle/>
                        <a:p>
                          <a:r>
                            <a:rPr lang="fr-FR" dirty="0"/>
                            <a:t>0</a:t>
                          </a:r>
                        </a:p>
                      </a:txBody>
                      <a:tcPr/>
                    </a:tc>
                    <a:tc>
                      <a:txBody>
                        <a:bodyPr/>
                        <a:lstStyle/>
                        <a:p>
                          <a:r>
                            <a:rPr lang="fr-FR" dirty="0"/>
                            <a:t>0</a:t>
                          </a:r>
                        </a:p>
                      </a:txBody>
                      <a:tcPr/>
                    </a:tc>
                    <a:tc>
                      <a:txBody>
                        <a:bodyPr/>
                        <a:lstStyle/>
                        <a:p>
                          <a:r>
                            <a:rPr lang="fr-FR" dirty="0"/>
                            <a:t>0</a:t>
                          </a:r>
                        </a:p>
                      </a:txBody>
                      <a:tcPr/>
                    </a:tc>
                    <a:tc>
                      <a:txBody>
                        <a:bodyPr/>
                        <a:lstStyle/>
                        <a:p>
                          <a:r>
                            <a:rPr lang="fr-FR" dirty="0"/>
                            <a:t>1</a:t>
                          </a:r>
                        </a:p>
                      </a:txBody>
                      <a:tcPr/>
                    </a:tc>
                    <a:extLst>
                      <a:ext uri="{0D108BD9-81ED-4DB2-BD59-A6C34878D82A}">
                        <a16:rowId xmlns:a16="http://schemas.microsoft.com/office/drawing/2014/main" val="10001"/>
                      </a:ext>
                    </a:extLst>
                  </a:tr>
                  <a:tr h="370840">
                    <a:tc>
                      <a:txBody>
                        <a:bodyPr/>
                        <a:lstStyle/>
                        <a:p>
                          <a:r>
                            <a:rPr lang="fr-FR" dirty="0"/>
                            <a:t>0</a:t>
                          </a:r>
                        </a:p>
                      </a:txBody>
                      <a:tcPr/>
                    </a:tc>
                    <a:tc>
                      <a:txBody>
                        <a:bodyPr/>
                        <a:lstStyle/>
                        <a:p>
                          <a:r>
                            <a:rPr lang="fr-FR" dirty="0"/>
                            <a:t>1</a:t>
                          </a:r>
                        </a:p>
                      </a:txBody>
                      <a:tcPr/>
                    </a:tc>
                    <a:tc>
                      <a:txBody>
                        <a:bodyPr/>
                        <a:lstStyle/>
                        <a:p>
                          <a:r>
                            <a:rPr lang="fr-FR" dirty="0"/>
                            <a:t>0</a:t>
                          </a:r>
                        </a:p>
                      </a:txBody>
                      <a:tcPr/>
                    </a:tc>
                    <a:tc>
                      <a:txBody>
                        <a:bodyPr/>
                        <a:lstStyle/>
                        <a:p>
                          <a:r>
                            <a:rPr lang="fr-FR" dirty="0"/>
                            <a:t>0</a:t>
                          </a:r>
                        </a:p>
                      </a:txBody>
                      <a:tcPr/>
                    </a:tc>
                    <a:tc>
                      <a:txBody>
                        <a:bodyPr/>
                        <a:lstStyle/>
                        <a:p>
                          <a:r>
                            <a:rPr lang="fr-FR" dirty="0"/>
                            <a:t>1</a:t>
                          </a:r>
                        </a:p>
                      </a:txBody>
                      <a:tcPr/>
                    </a:tc>
                    <a:extLst>
                      <a:ext uri="{0D108BD9-81ED-4DB2-BD59-A6C34878D82A}">
                        <a16:rowId xmlns:a16="http://schemas.microsoft.com/office/drawing/2014/main" val="10002"/>
                      </a:ext>
                    </a:extLst>
                  </a:tr>
                  <a:tr h="370840">
                    <a:tc>
                      <a:txBody>
                        <a:bodyPr/>
                        <a:lstStyle/>
                        <a:p>
                          <a:r>
                            <a:rPr lang="fr-FR" dirty="0"/>
                            <a:t>1</a:t>
                          </a:r>
                        </a:p>
                      </a:txBody>
                      <a:tcPr/>
                    </a:tc>
                    <a:tc>
                      <a:txBody>
                        <a:bodyPr/>
                        <a:lstStyle/>
                        <a:p>
                          <a:r>
                            <a:rPr lang="fr-FR" dirty="0"/>
                            <a:t>0</a:t>
                          </a:r>
                        </a:p>
                      </a:txBody>
                      <a:tcPr/>
                    </a:tc>
                    <a:tc>
                      <a:txBody>
                        <a:bodyPr/>
                        <a:lstStyle/>
                        <a:p>
                          <a:r>
                            <a:rPr lang="fr-FR" dirty="0"/>
                            <a:t>0</a:t>
                          </a:r>
                        </a:p>
                      </a:txBody>
                      <a:tcPr/>
                    </a:tc>
                    <a:tc>
                      <a:txBody>
                        <a:bodyPr/>
                        <a:lstStyle/>
                        <a:p>
                          <a:r>
                            <a:rPr lang="fr-FR" dirty="0"/>
                            <a:t>0</a:t>
                          </a:r>
                        </a:p>
                      </a:txBody>
                      <a:tcPr/>
                    </a:tc>
                    <a:tc>
                      <a:txBody>
                        <a:bodyPr/>
                        <a:lstStyle/>
                        <a:p>
                          <a:r>
                            <a:rPr lang="fr-FR" dirty="0"/>
                            <a:t>1</a:t>
                          </a:r>
                        </a:p>
                      </a:txBody>
                      <a:tcPr/>
                    </a:tc>
                    <a:extLst>
                      <a:ext uri="{0D108BD9-81ED-4DB2-BD59-A6C34878D82A}">
                        <a16:rowId xmlns:a16="http://schemas.microsoft.com/office/drawing/2014/main" val="10003"/>
                      </a:ext>
                    </a:extLst>
                  </a:tr>
                  <a:tr h="370840">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10004"/>
                      </a:ext>
                    </a:extLst>
                  </a:tr>
                </a:tbl>
              </a:graphicData>
            </a:graphic>
          </p:graphicFrame>
        </mc:Choice>
        <mc:Fallback xmlns="">
          <p:graphicFrame>
            <p:nvGraphicFramePr>
              <p:cNvPr id="7" name="Tableau 6"/>
              <p:cNvGraphicFramePr>
                <a:graphicFrameLocks noGrp="1"/>
              </p:cNvGraphicFramePr>
              <p:nvPr>
                <p:extLst>
                  <p:ext uri="{D42A27DB-BD31-4B8C-83A1-F6EECF244321}">
                    <p14:modId xmlns:p14="http://schemas.microsoft.com/office/powerpoint/2010/main" val="1290714243"/>
                  </p:ext>
                </p:extLst>
              </p:nvPr>
            </p:nvGraphicFramePr>
            <p:xfrm>
              <a:off x="858980" y="3377697"/>
              <a:ext cx="9652000" cy="2123440"/>
            </p:xfrm>
            <a:graphic>
              <a:graphicData uri="http://schemas.openxmlformats.org/drawingml/2006/table">
                <a:tbl>
                  <a:tblPr firstRow="1" bandRow="1">
                    <a:tableStyleId>{5C22544A-7EE6-4342-B048-85BDC9FD1C3A}</a:tableStyleId>
                  </a:tblPr>
                  <a:tblGrid>
                    <a:gridCol w="1237675"/>
                    <a:gridCol w="1413163"/>
                    <a:gridCol w="1782618"/>
                    <a:gridCol w="1690255"/>
                    <a:gridCol w="3528289"/>
                  </a:tblGrid>
                  <a:tr h="640080">
                    <a:tc>
                      <a:txBody>
                        <a:bodyPr/>
                        <a:lstStyle/>
                        <a:p>
                          <a:r>
                            <a:rPr lang="fr-FR" dirty="0" smtClean="0"/>
                            <a:t>P</a:t>
                          </a:r>
                          <a:endParaRPr lang="fr-FR" dirty="0"/>
                        </a:p>
                      </a:txBody>
                      <a:tcPr/>
                    </a:tc>
                    <a:tc>
                      <a:txBody>
                        <a:bodyPr/>
                        <a:lstStyle/>
                        <a:p>
                          <a:r>
                            <a:rPr lang="fr-FR" dirty="0" smtClean="0"/>
                            <a:t>Q</a:t>
                          </a:r>
                          <a:endParaRPr lang="fr-FR" dirty="0"/>
                        </a:p>
                      </a:txBody>
                      <a:tcPr/>
                    </a:tc>
                    <a:tc>
                      <a:txBody>
                        <a:bodyPr/>
                        <a:lstStyle/>
                        <a:p>
                          <a:r>
                            <a:rPr lang="fr-FR" dirty="0" smtClean="0"/>
                            <a:t>P et Q</a:t>
                          </a:r>
                          <a:endParaRPr lang="fr-FR" dirty="0"/>
                        </a:p>
                      </a:txBody>
                      <a:tcPr/>
                    </a:tc>
                    <a:tc>
                      <a:txBody>
                        <a:bodyPr/>
                        <a:lstStyle/>
                        <a:p>
                          <a:r>
                            <a:rPr lang="fr-FR" dirty="0" smtClean="0"/>
                            <a:t>Q et P</a:t>
                          </a:r>
                          <a:endParaRPr lang="fr-FR" dirty="0"/>
                        </a:p>
                      </a:txBody>
                      <a:tcPr/>
                    </a:tc>
                    <a:tc>
                      <a:txBody>
                        <a:bodyPr/>
                        <a:lstStyle/>
                        <a:p>
                          <a:endParaRPr lang="fr-FR"/>
                        </a:p>
                      </a:txBody>
                      <a:tcPr>
                        <a:blipFill rotWithShape="0">
                          <a:blip r:embed="rId3"/>
                          <a:stretch>
                            <a:fillRect l="-173921" t="-4762" r="-691" b="-246667"/>
                          </a:stretch>
                        </a:blipFill>
                      </a:tcPr>
                    </a:tc>
                  </a:tr>
                  <a:tr h="370840">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r>
                  <a:tr h="370840">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r>
                  <a:tr h="370840">
                    <a:tc>
                      <a:txBody>
                        <a:bodyPr/>
                        <a:lstStyle/>
                        <a:p>
                          <a:r>
                            <a:rPr lang="fr-FR" dirty="0" smtClean="0"/>
                            <a:t>1</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r>
                  <a:tr h="370840">
                    <a:tc>
                      <a:txBody>
                        <a:bodyPr/>
                        <a:lstStyle/>
                        <a:p>
                          <a:r>
                            <a:rPr lang="fr-FR" dirty="0" smtClean="0"/>
                            <a:t>1</a:t>
                          </a:r>
                          <a:endParaRPr lang="fr-FR" dirty="0"/>
                        </a:p>
                      </a:txBody>
                      <a:tcPr/>
                    </a:tc>
                    <a:tc>
                      <a:txBody>
                        <a:bodyPr/>
                        <a:lstStyle/>
                        <a:p>
                          <a:r>
                            <a:rPr lang="fr-FR" dirty="0" smtClean="0"/>
                            <a:t>1</a:t>
                          </a:r>
                          <a:endParaRPr lang="fr-FR" dirty="0"/>
                        </a:p>
                      </a:txBody>
                      <a:tcPr/>
                    </a:tc>
                    <a:tc>
                      <a:txBody>
                        <a:bodyPr/>
                        <a:lstStyle/>
                        <a:p>
                          <a:r>
                            <a:rPr lang="fr-FR" dirty="0" smtClean="0"/>
                            <a:t>1</a:t>
                          </a:r>
                          <a:endParaRPr lang="fr-FR" dirty="0"/>
                        </a:p>
                      </a:txBody>
                      <a:tcPr/>
                    </a:tc>
                    <a:tc>
                      <a:txBody>
                        <a:bodyPr/>
                        <a:lstStyle/>
                        <a:p>
                          <a:r>
                            <a:rPr lang="fr-FR" dirty="0" smtClean="0"/>
                            <a:t>1</a:t>
                          </a:r>
                          <a:endParaRPr lang="fr-FR" dirty="0"/>
                        </a:p>
                      </a:txBody>
                      <a:tcPr/>
                    </a:tc>
                    <a:tc>
                      <a:txBody>
                        <a:bodyPr/>
                        <a:lstStyle/>
                        <a:p>
                          <a:r>
                            <a:rPr lang="fr-FR" dirty="0" smtClean="0"/>
                            <a:t>1</a:t>
                          </a:r>
                          <a:endParaRPr lang="fr-FR" dirty="0"/>
                        </a:p>
                      </a:txBody>
                      <a:tcPr/>
                    </a:tc>
                  </a:tr>
                </a:tbl>
              </a:graphicData>
            </a:graphic>
          </p:graphicFrame>
        </mc:Fallback>
      </mc:AlternateContent>
    </p:spTree>
    <p:extLst>
      <p:ext uri="{BB962C8B-B14F-4D97-AF65-F5344CB8AC3E}">
        <p14:creationId xmlns:p14="http://schemas.microsoft.com/office/powerpoint/2010/main" val="369714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propositions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dirty="0"/>
                  <a:t>Montrons à l'aide d'une table de vérité que la proposition suivante est une tautologie, c’est-à-dire une proposition toujours évaluée à vrai, quelles que soient les valeurs de vérité des propositions P, Q et R :</a:t>
                </a:r>
              </a:p>
              <a:p>
                <a:r>
                  <a:rPr lang="fr-FR" dirty="0"/>
                  <a:t>((P ou (Q et R)) </a:t>
                </a:r>
                <a14:m>
                  <m:oMath xmlns:m="http://schemas.openxmlformats.org/officeDocument/2006/math">
                    <m:r>
                      <a:rPr lang="fr-FR" i="1" smtClean="0">
                        <a:latin typeface="Cambria Math" panose="02040503050406030204" pitchFamily="18" charset="0"/>
                        <a:ea typeface="Cambria Math" panose="02040503050406030204" pitchFamily="18" charset="0"/>
                      </a:rPr>
                      <m:t>↔</m:t>
                    </m:r>
                  </m:oMath>
                </a14:m>
                <a:r>
                  <a:rPr lang="fr-FR" dirty="0"/>
                  <a:t> ((P ou Q) et (P ou R))</a:t>
                </a:r>
              </a:p>
              <a:p>
                <a:r>
                  <a:rPr lang="fr-FR" dirty="0"/>
                  <a:t>Pour condenser la table, on appellera cette proposition T</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250900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propositions</a:t>
            </a:r>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2488647106"/>
              </p:ext>
            </p:extLst>
          </p:nvPr>
        </p:nvGraphicFramePr>
        <p:xfrm>
          <a:off x="1103313" y="2052638"/>
          <a:ext cx="8947152" cy="4155440"/>
        </p:xfrm>
        <a:graphic>
          <a:graphicData uri="http://schemas.openxmlformats.org/drawingml/2006/table">
            <a:tbl>
              <a:tblPr firstRow="1" bandRow="1">
                <a:tableStyleId>{5C22544A-7EE6-4342-B048-85BDC9FD1C3A}</a:tableStyleId>
              </a:tblPr>
              <a:tblGrid>
                <a:gridCol w="994128">
                  <a:extLst>
                    <a:ext uri="{9D8B030D-6E8A-4147-A177-3AD203B41FA5}">
                      <a16:colId xmlns:a16="http://schemas.microsoft.com/office/drawing/2014/main" val="20000"/>
                    </a:ext>
                  </a:extLst>
                </a:gridCol>
                <a:gridCol w="994128">
                  <a:extLst>
                    <a:ext uri="{9D8B030D-6E8A-4147-A177-3AD203B41FA5}">
                      <a16:colId xmlns:a16="http://schemas.microsoft.com/office/drawing/2014/main" val="20001"/>
                    </a:ext>
                  </a:extLst>
                </a:gridCol>
                <a:gridCol w="994128">
                  <a:extLst>
                    <a:ext uri="{9D8B030D-6E8A-4147-A177-3AD203B41FA5}">
                      <a16:colId xmlns:a16="http://schemas.microsoft.com/office/drawing/2014/main" val="20002"/>
                    </a:ext>
                  </a:extLst>
                </a:gridCol>
                <a:gridCol w="994128">
                  <a:extLst>
                    <a:ext uri="{9D8B030D-6E8A-4147-A177-3AD203B41FA5}">
                      <a16:colId xmlns:a16="http://schemas.microsoft.com/office/drawing/2014/main" val="20003"/>
                    </a:ext>
                  </a:extLst>
                </a:gridCol>
                <a:gridCol w="994128">
                  <a:extLst>
                    <a:ext uri="{9D8B030D-6E8A-4147-A177-3AD203B41FA5}">
                      <a16:colId xmlns:a16="http://schemas.microsoft.com/office/drawing/2014/main" val="20004"/>
                    </a:ext>
                  </a:extLst>
                </a:gridCol>
                <a:gridCol w="994128">
                  <a:extLst>
                    <a:ext uri="{9D8B030D-6E8A-4147-A177-3AD203B41FA5}">
                      <a16:colId xmlns:a16="http://schemas.microsoft.com/office/drawing/2014/main" val="20005"/>
                    </a:ext>
                  </a:extLst>
                </a:gridCol>
                <a:gridCol w="994128">
                  <a:extLst>
                    <a:ext uri="{9D8B030D-6E8A-4147-A177-3AD203B41FA5}">
                      <a16:colId xmlns:a16="http://schemas.microsoft.com/office/drawing/2014/main" val="20006"/>
                    </a:ext>
                  </a:extLst>
                </a:gridCol>
                <a:gridCol w="994128">
                  <a:extLst>
                    <a:ext uri="{9D8B030D-6E8A-4147-A177-3AD203B41FA5}">
                      <a16:colId xmlns:a16="http://schemas.microsoft.com/office/drawing/2014/main" val="20007"/>
                    </a:ext>
                  </a:extLst>
                </a:gridCol>
                <a:gridCol w="994128">
                  <a:extLst>
                    <a:ext uri="{9D8B030D-6E8A-4147-A177-3AD203B41FA5}">
                      <a16:colId xmlns:a16="http://schemas.microsoft.com/office/drawing/2014/main" val="20008"/>
                    </a:ext>
                  </a:extLst>
                </a:gridCol>
              </a:tblGrid>
              <a:tr h="1188720">
                <a:tc>
                  <a:txBody>
                    <a:bodyPr/>
                    <a:lstStyle/>
                    <a:p>
                      <a:r>
                        <a:rPr lang="fr-FR" dirty="0"/>
                        <a:t>P</a:t>
                      </a:r>
                    </a:p>
                  </a:txBody>
                  <a:tcPr/>
                </a:tc>
                <a:tc>
                  <a:txBody>
                    <a:bodyPr/>
                    <a:lstStyle/>
                    <a:p>
                      <a:r>
                        <a:rPr lang="fr-FR" dirty="0"/>
                        <a:t>Q</a:t>
                      </a:r>
                    </a:p>
                  </a:txBody>
                  <a:tcPr/>
                </a:tc>
                <a:tc>
                  <a:txBody>
                    <a:bodyPr/>
                    <a:lstStyle/>
                    <a:p>
                      <a:r>
                        <a:rPr lang="fr-FR" dirty="0"/>
                        <a:t>R</a:t>
                      </a:r>
                    </a:p>
                  </a:txBody>
                  <a:tcPr/>
                </a:tc>
                <a:tc>
                  <a:txBody>
                    <a:bodyPr/>
                    <a:lstStyle/>
                    <a:p>
                      <a:r>
                        <a:rPr lang="fr-FR" dirty="0"/>
                        <a:t>Q et R</a:t>
                      </a:r>
                    </a:p>
                  </a:txBody>
                  <a:tcPr/>
                </a:tc>
                <a:tc>
                  <a:txBody>
                    <a:bodyPr/>
                    <a:lstStyle/>
                    <a:p>
                      <a:r>
                        <a:rPr lang="fr-FR" dirty="0"/>
                        <a:t>P ou (Q et R)</a:t>
                      </a:r>
                    </a:p>
                  </a:txBody>
                  <a:tcPr/>
                </a:tc>
                <a:tc>
                  <a:txBody>
                    <a:bodyPr/>
                    <a:lstStyle/>
                    <a:p>
                      <a:r>
                        <a:rPr lang="fr-FR" dirty="0"/>
                        <a:t>P ou Q</a:t>
                      </a:r>
                    </a:p>
                  </a:txBody>
                  <a:tcPr/>
                </a:tc>
                <a:tc>
                  <a:txBody>
                    <a:bodyPr/>
                    <a:lstStyle/>
                    <a:p>
                      <a:r>
                        <a:rPr lang="fr-FR" dirty="0"/>
                        <a:t>P ou R</a:t>
                      </a:r>
                    </a:p>
                  </a:txBody>
                  <a:tcPr/>
                </a:tc>
                <a:tc>
                  <a:txBody>
                    <a:bodyPr/>
                    <a:lstStyle/>
                    <a:p>
                      <a:r>
                        <a:rPr lang="fr-FR" dirty="0"/>
                        <a:t>(P ou Q) et (P ou R)</a:t>
                      </a:r>
                    </a:p>
                  </a:txBody>
                  <a:tcPr/>
                </a:tc>
                <a:tc>
                  <a:txBody>
                    <a:bodyPr/>
                    <a:lstStyle/>
                    <a:p>
                      <a:r>
                        <a:rPr lang="fr-FR" dirty="0"/>
                        <a:t>T</a:t>
                      </a:r>
                    </a:p>
                  </a:txBody>
                  <a:tcPr/>
                </a:tc>
                <a:extLst>
                  <a:ext uri="{0D108BD9-81ED-4DB2-BD59-A6C34878D82A}">
                    <a16:rowId xmlns:a16="http://schemas.microsoft.com/office/drawing/2014/main" val="10000"/>
                  </a:ext>
                </a:extLst>
              </a:tr>
              <a:tr h="370840">
                <a:tc>
                  <a:txBody>
                    <a:bodyPr/>
                    <a:lstStyle/>
                    <a:p>
                      <a:r>
                        <a:rPr lang="fr-FR" dirty="0"/>
                        <a:t>0</a:t>
                      </a:r>
                    </a:p>
                  </a:txBody>
                  <a:tcPr/>
                </a:tc>
                <a:tc>
                  <a:txBody>
                    <a:bodyPr/>
                    <a:lstStyle/>
                    <a:p>
                      <a:r>
                        <a:rPr lang="fr-FR" dirty="0"/>
                        <a:t>0</a:t>
                      </a:r>
                    </a:p>
                  </a:txBody>
                  <a:tcPr/>
                </a:tc>
                <a:tc>
                  <a:txBody>
                    <a:bodyPr/>
                    <a:lstStyle/>
                    <a:p>
                      <a:r>
                        <a:rPr lang="fr-FR" dirty="0"/>
                        <a:t>0</a:t>
                      </a:r>
                    </a:p>
                  </a:txBody>
                  <a:tcPr/>
                </a:tc>
                <a:tc>
                  <a:txBody>
                    <a:bodyPr/>
                    <a:lstStyle/>
                    <a:p>
                      <a:r>
                        <a:rPr lang="fr-FR" dirty="0"/>
                        <a:t>0</a:t>
                      </a:r>
                    </a:p>
                  </a:txBody>
                  <a:tcPr/>
                </a:tc>
                <a:tc>
                  <a:txBody>
                    <a:bodyPr/>
                    <a:lstStyle/>
                    <a:p>
                      <a:r>
                        <a:rPr lang="fr-FR" dirty="0"/>
                        <a:t>0</a:t>
                      </a:r>
                    </a:p>
                  </a:txBody>
                  <a:tcPr/>
                </a:tc>
                <a:tc>
                  <a:txBody>
                    <a:bodyPr/>
                    <a:lstStyle/>
                    <a:p>
                      <a:r>
                        <a:rPr lang="fr-FR" dirty="0"/>
                        <a:t>0</a:t>
                      </a:r>
                    </a:p>
                  </a:txBody>
                  <a:tcPr/>
                </a:tc>
                <a:tc>
                  <a:txBody>
                    <a:bodyPr/>
                    <a:lstStyle/>
                    <a:p>
                      <a:r>
                        <a:rPr lang="fr-FR" dirty="0"/>
                        <a:t>0</a:t>
                      </a:r>
                    </a:p>
                  </a:txBody>
                  <a:tcPr/>
                </a:tc>
                <a:tc>
                  <a:txBody>
                    <a:bodyPr/>
                    <a:lstStyle/>
                    <a:p>
                      <a:r>
                        <a:rPr lang="fr-FR" dirty="0"/>
                        <a:t>0</a:t>
                      </a:r>
                    </a:p>
                  </a:txBody>
                  <a:tcPr/>
                </a:tc>
                <a:tc>
                  <a:txBody>
                    <a:bodyPr/>
                    <a:lstStyle/>
                    <a:p>
                      <a:r>
                        <a:rPr lang="fr-FR" dirty="0"/>
                        <a:t>1</a:t>
                      </a:r>
                    </a:p>
                  </a:txBody>
                  <a:tcPr/>
                </a:tc>
                <a:extLst>
                  <a:ext uri="{0D108BD9-81ED-4DB2-BD59-A6C34878D82A}">
                    <a16:rowId xmlns:a16="http://schemas.microsoft.com/office/drawing/2014/main" val="10001"/>
                  </a:ext>
                </a:extLst>
              </a:tr>
              <a:tr h="370840">
                <a:tc>
                  <a:txBody>
                    <a:bodyPr/>
                    <a:lstStyle/>
                    <a:p>
                      <a:r>
                        <a:rPr lang="fr-FR" dirty="0"/>
                        <a:t>0</a:t>
                      </a:r>
                    </a:p>
                  </a:txBody>
                  <a:tcPr/>
                </a:tc>
                <a:tc>
                  <a:txBody>
                    <a:bodyPr/>
                    <a:lstStyle/>
                    <a:p>
                      <a:r>
                        <a:rPr lang="fr-FR" dirty="0"/>
                        <a:t>0</a:t>
                      </a:r>
                    </a:p>
                  </a:txBody>
                  <a:tcPr/>
                </a:tc>
                <a:tc>
                  <a:txBody>
                    <a:bodyPr/>
                    <a:lstStyle/>
                    <a:p>
                      <a:r>
                        <a:rPr lang="fr-FR" dirty="0"/>
                        <a:t>1</a:t>
                      </a:r>
                    </a:p>
                  </a:txBody>
                  <a:tcPr/>
                </a:tc>
                <a:tc>
                  <a:txBody>
                    <a:bodyPr/>
                    <a:lstStyle/>
                    <a:p>
                      <a:r>
                        <a:rPr lang="fr-FR" dirty="0"/>
                        <a:t>0</a:t>
                      </a:r>
                    </a:p>
                  </a:txBody>
                  <a:tcPr/>
                </a:tc>
                <a:tc>
                  <a:txBody>
                    <a:bodyPr/>
                    <a:lstStyle/>
                    <a:p>
                      <a:r>
                        <a:rPr lang="fr-FR" dirty="0"/>
                        <a:t>0</a:t>
                      </a:r>
                    </a:p>
                  </a:txBody>
                  <a:tcPr/>
                </a:tc>
                <a:tc>
                  <a:txBody>
                    <a:bodyPr/>
                    <a:lstStyle/>
                    <a:p>
                      <a:r>
                        <a:rPr lang="fr-FR" dirty="0"/>
                        <a:t>0</a:t>
                      </a:r>
                    </a:p>
                  </a:txBody>
                  <a:tcPr/>
                </a:tc>
                <a:tc>
                  <a:txBody>
                    <a:bodyPr/>
                    <a:lstStyle/>
                    <a:p>
                      <a:r>
                        <a:rPr lang="fr-FR" dirty="0"/>
                        <a:t>1</a:t>
                      </a:r>
                    </a:p>
                  </a:txBody>
                  <a:tcPr/>
                </a:tc>
                <a:tc>
                  <a:txBody>
                    <a:bodyPr/>
                    <a:lstStyle/>
                    <a:p>
                      <a:r>
                        <a:rPr lang="fr-FR" dirty="0"/>
                        <a:t>0</a:t>
                      </a:r>
                    </a:p>
                  </a:txBody>
                  <a:tcPr/>
                </a:tc>
                <a:tc>
                  <a:txBody>
                    <a:bodyPr/>
                    <a:lstStyle/>
                    <a:p>
                      <a:r>
                        <a:rPr lang="fr-FR" dirty="0"/>
                        <a:t>1</a:t>
                      </a:r>
                    </a:p>
                  </a:txBody>
                  <a:tcPr/>
                </a:tc>
                <a:extLst>
                  <a:ext uri="{0D108BD9-81ED-4DB2-BD59-A6C34878D82A}">
                    <a16:rowId xmlns:a16="http://schemas.microsoft.com/office/drawing/2014/main" val="10002"/>
                  </a:ext>
                </a:extLst>
              </a:tr>
              <a:tr h="370840">
                <a:tc>
                  <a:txBody>
                    <a:bodyPr/>
                    <a:lstStyle/>
                    <a:p>
                      <a:r>
                        <a:rPr lang="fr-FR" dirty="0"/>
                        <a:t>0</a:t>
                      </a:r>
                    </a:p>
                  </a:txBody>
                  <a:tcPr/>
                </a:tc>
                <a:tc>
                  <a:txBody>
                    <a:bodyPr/>
                    <a:lstStyle/>
                    <a:p>
                      <a:r>
                        <a:rPr lang="fr-FR" dirty="0"/>
                        <a:t>1</a:t>
                      </a:r>
                    </a:p>
                  </a:txBody>
                  <a:tcPr/>
                </a:tc>
                <a:tc>
                  <a:txBody>
                    <a:bodyPr/>
                    <a:lstStyle/>
                    <a:p>
                      <a:r>
                        <a:rPr lang="fr-FR" dirty="0"/>
                        <a:t>0</a:t>
                      </a:r>
                    </a:p>
                  </a:txBody>
                  <a:tcPr/>
                </a:tc>
                <a:tc>
                  <a:txBody>
                    <a:bodyPr/>
                    <a:lstStyle/>
                    <a:p>
                      <a:r>
                        <a:rPr lang="fr-FR" dirty="0"/>
                        <a:t>0</a:t>
                      </a:r>
                    </a:p>
                  </a:txBody>
                  <a:tcPr/>
                </a:tc>
                <a:tc>
                  <a:txBody>
                    <a:bodyPr/>
                    <a:lstStyle/>
                    <a:p>
                      <a:r>
                        <a:rPr lang="fr-FR" dirty="0"/>
                        <a:t>0</a:t>
                      </a:r>
                    </a:p>
                  </a:txBody>
                  <a:tcPr/>
                </a:tc>
                <a:tc>
                  <a:txBody>
                    <a:bodyPr/>
                    <a:lstStyle/>
                    <a:p>
                      <a:r>
                        <a:rPr lang="fr-FR" dirty="0"/>
                        <a:t>1</a:t>
                      </a:r>
                    </a:p>
                  </a:txBody>
                  <a:tcPr/>
                </a:tc>
                <a:tc>
                  <a:txBody>
                    <a:bodyPr/>
                    <a:lstStyle/>
                    <a:p>
                      <a:r>
                        <a:rPr lang="fr-FR" dirty="0"/>
                        <a:t>0</a:t>
                      </a:r>
                    </a:p>
                  </a:txBody>
                  <a:tcPr/>
                </a:tc>
                <a:tc>
                  <a:txBody>
                    <a:bodyPr/>
                    <a:lstStyle/>
                    <a:p>
                      <a:r>
                        <a:rPr lang="fr-FR" dirty="0"/>
                        <a:t>0</a:t>
                      </a:r>
                    </a:p>
                  </a:txBody>
                  <a:tcPr/>
                </a:tc>
                <a:tc>
                  <a:txBody>
                    <a:bodyPr/>
                    <a:lstStyle/>
                    <a:p>
                      <a:r>
                        <a:rPr lang="fr-FR" dirty="0"/>
                        <a:t>1</a:t>
                      </a:r>
                    </a:p>
                  </a:txBody>
                  <a:tcPr/>
                </a:tc>
                <a:extLst>
                  <a:ext uri="{0D108BD9-81ED-4DB2-BD59-A6C34878D82A}">
                    <a16:rowId xmlns:a16="http://schemas.microsoft.com/office/drawing/2014/main" val="10003"/>
                  </a:ext>
                </a:extLst>
              </a:tr>
              <a:tr h="370840">
                <a:tc>
                  <a:txBody>
                    <a:bodyPr/>
                    <a:lstStyle/>
                    <a:p>
                      <a:r>
                        <a:rPr lang="fr-FR" dirty="0"/>
                        <a:t>0</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10004"/>
                  </a:ext>
                </a:extLst>
              </a:tr>
              <a:tr h="370840">
                <a:tc>
                  <a:txBody>
                    <a:bodyPr/>
                    <a:lstStyle/>
                    <a:p>
                      <a:r>
                        <a:rPr lang="fr-FR" dirty="0"/>
                        <a:t>1</a:t>
                      </a:r>
                    </a:p>
                  </a:txBody>
                  <a:tcPr/>
                </a:tc>
                <a:tc>
                  <a:txBody>
                    <a:bodyPr/>
                    <a:lstStyle/>
                    <a:p>
                      <a:r>
                        <a:rPr lang="fr-FR" dirty="0"/>
                        <a:t>0</a:t>
                      </a:r>
                    </a:p>
                  </a:txBody>
                  <a:tcPr/>
                </a:tc>
                <a:tc>
                  <a:txBody>
                    <a:bodyPr/>
                    <a:lstStyle/>
                    <a:p>
                      <a:r>
                        <a:rPr lang="fr-FR" dirty="0"/>
                        <a:t>0</a:t>
                      </a:r>
                    </a:p>
                  </a:txBody>
                  <a:tcPr/>
                </a:tc>
                <a:tc>
                  <a:txBody>
                    <a:bodyPr/>
                    <a:lstStyle/>
                    <a:p>
                      <a:r>
                        <a:rPr lang="fr-FR" dirty="0"/>
                        <a:t>0</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10005"/>
                  </a:ext>
                </a:extLst>
              </a:tr>
              <a:tr h="370840">
                <a:tc>
                  <a:txBody>
                    <a:bodyPr/>
                    <a:lstStyle/>
                    <a:p>
                      <a:r>
                        <a:rPr lang="fr-FR" dirty="0"/>
                        <a:t>1</a:t>
                      </a:r>
                    </a:p>
                  </a:txBody>
                  <a:tcPr/>
                </a:tc>
                <a:tc>
                  <a:txBody>
                    <a:bodyPr/>
                    <a:lstStyle/>
                    <a:p>
                      <a:r>
                        <a:rPr lang="fr-FR" dirty="0"/>
                        <a:t>0</a:t>
                      </a:r>
                    </a:p>
                  </a:txBody>
                  <a:tcPr/>
                </a:tc>
                <a:tc>
                  <a:txBody>
                    <a:bodyPr/>
                    <a:lstStyle/>
                    <a:p>
                      <a:r>
                        <a:rPr lang="fr-FR" dirty="0"/>
                        <a:t>1</a:t>
                      </a:r>
                    </a:p>
                  </a:txBody>
                  <a:tcPr/>
                </a:tc>
                <a:tc>
                  <a:txBody>
                    <a:bodyPr/>
                    <a:lstStyle/>
                    <a:p>
                      <a:r>
                        <a:rPr lang="fr-FR" dirty="0"/>
                        <a:t>0</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10006"/>
                  </a:ext>
                </a:extLst>
              </a:tr>
              <a:tr h="370840">
                <a:tc>
                  <a:txBody>
                    <a:bodyPr/>
                    <a:lstStyle/>
                    <a:p>
                      <a:r>
                        <a:rPr lang="fr-FR" dirty="0"/>
                        <a:t>1</a:t>
                      </a:r>
                    </a:p>
                  </a:txBody>
                  <a:tcPr/>
                </a:tc>
                <a:tc>
                  <a:txBody>
                    <a:bodyPr/>
                    <a:lstStyle/>
                    <a:p>
                      <a:r>
                        <a:rPr lang="fr-FR" dirty="0"/>
                        <a:t>1</a:t>
                      </a:r>
                    </a:p>
                  </a:txBody>
                  <a:tcPr/>
                </a:tc>
                <a:tc>
                  <a:txBody>
                    <a:bodyPr/>
                    <a:lstStyle/>
                    <a:p>
                      <a:r>
                        <a:rPr lang="fr-FR" dirty="0"/>
                        <a:t>0</a:t>
                      </a:r>
                    </a:p>
                  </a:txBody>
                  <a:tcPr/>
                </a:tc>
                <a:tc>
                  <a:txBody>
                    <a:bodyPr/>
                    <a:lstStyle/>
                    <a:p>
                      <a:r>
                        <a:rPr lang="fr-FR" dirty="0"/>
                        <a:t>0</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10007"/>
                  </a:ext>
                </a:extLst>
              </a:tr>
              <a:tr h="370840">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10008"/>
                  </a:ext>
                </a:extLst>
              </a:tr>
            </a:tbl>
          </a:graphicData>
        </a:graphic>
      </p:graphicFrame>
      <p:sp>
        <p:nvSpPr>
          <p:cNvPr id="4" name="Espace réservé du numéro de diapositive 3"/>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259661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propositions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a:xfrm>
                <a:off x="1103312" y="2052918"/>
                <a:ext cx="9329161" cy="4195481"/>
              </a:xfrm>
            </p:spPr>
            <p:txBody>
              <a:bodyPr>
                <a:normAutofit lnSpcReduction="10000"/>
              </a:bodyPr>
              <a:lstStyle/>
              <a:p>
                <a:r>
                  <a:rPr lang="fr-FR" dirty="0"/>
                  <a:t>On pourrait procéder de la même manière pour démontrer les propriétés qui suivent :</a:t>
                </a:r>
              </a:p>
              <a:p>
                <a:pPr lvl="1"/>
                <a:r>
                  <a:rPr lang="fr-FR" dirty="0"/>
                  <a:t>(P et Q)</a:t>
                </a:r>
                <a14:m>
                  <m:oMath xmlns:m="http://schemas.openxmlformats.org/officeDocument/2006/math">
                    <m:r>
                      <a:rPr lang="fr-FR" i="1" smtClean="0">
                        <a:latin typeface="Cambria Math" panose="02040503050406030204" pitchFamily="18" charset="0"/>
                        <a:ea typeface="Cambria Math" panose="02040503050406030204" pitchFamily="18" charset="0"/>
                      </a:rPr>
                      <m:t>↔</m:t>
                    </m:r>
                  </m:oMath>
                </a14:m>
                <a:r>
                  <a:rPr lang="fr-FR" dirty="0"/>
                  <a:t>(Q et P)  commutativité de l'opérateur et</a:t>
                </a:r>
              </a:p>
              <a:p>
                <a:pPr lvl="1"/>
                <a:r>
                  <a:rPr lang="fr-FR" dirty="0"/>
                  <a:t>(P ou Q)</a:t>
                </a:r>
                <a14:m>
                  <m:oMath xmlns:m="http://schemas.openxmlformats.org/officeDocument/2006/math">
                    <m:r>
                      <a:rPr lang="fr-FR" i="1">
                        <a:latin typeface="Cambria Math" panose="02040503050406030204" pitchFamily="18" charset="0"/>
                        <a:ea typeface="Cambria Math" panose="02040503050406030204" pitchFamily="18" charset="0"/>
                      </a:rPr>
                      <m:t>↔</m:t>
                    </m:r>
                  </m:oMath>
                </a14:m>
                <a:r>
                  <a:rPr lang="fr-FR" dirty="0"/>
                  <a:t>(Q ou P)  commutativité de l'opérateur ou</a:t>
                </a:r>
              </a:p>
              <a:p>
                <a:pPr lvl="1"/>
                <a:r>
                  <a:rPr lang="fr-FR" dirty="0"/>
                  <a:t>((P et Q)ou R)</a:t>
                </a:r>
                <a14:m>
                  <m:oMath xmlns:m="http://schemas.openxmlformats.org/officeDocument/2006/math">
                    <m:r>
                      <a:rPr lang="fr-FR" i="1">
                        <a:latin typeface="Cambria Math" panose="02040503050406030204" pitchFamily="18" charset="0"/>
                        <a:ea typeface="Cambria Math" panose="02040503050406030204" pitchFamily="18" charset="0"/>
                      </a:rPr>
                      <m:t>↔</m:t>
                    </m:r>
                  </m:oMath>
                </a14:m>
                <a:r>
                  <a:rPr lang="fr-FR" dirty="0"/>
                  <a:t>(P ou (Q ou R))  associativité de l'opérateur et</a:t>
                </a:r>
              </a:p>
              <a:p>
                <a:pPr lvl="1"/>
                <a:r>
                  <a:rPr lang="fr-FR" dirty="0"/>
                  <a:t>((P et Q)ou R)</a:t>
                </a:r>
                <a14:m>
                  <m:oMath xmlns:m="http://schemas.openxmlformats.org/officeDocument/2006/math">
                    <m:r>
                      <a:rPr lang="fr-FR" i="1">
                        <a:latin typeface="Cambria Math" panose="02040503050406030204" pitchFamily="18" charset="0"/>
                        <a:ea typeface="Cambria Math" panose="02040503050406030204" pitchFamily="18" charset="0"/>
                      </a:rPr>
                      <m:t>↔</m:t>
                    </m:r>
                  </m:oMath>
                </a14:m>
                <a:r>
                  <a:rPr lang="fr-FR" dirty="0"/>
                  <a:t>(P ou (Q ou R))  associativité de l'opérateur ou</a:t>
                </a:r>
              </a:p>
              <a:p>
                <a:pPr lvl="1"/>
                <a:r>
                  <a:rPr lang="fr-FR" dirty="0"/>
                  <a:t>(P ou (Q et R))</a:t>
                </a:r>
                <a14:m>
                  <m:oMath xmlns:m="http://schemas.openxmlformats.org/officeDocument/2006/math">
                    <m:r>
                      <a:rPr lang="fr-FR" i="1">
                        <a:latin typeface="Cambria Math" panose="02040503050406030204" pitchFamily="18" charset="0"/>
                        <a:ea typeface="Cambria Math" panose="02040503050406030204" pitchFamily="18" charset="0"/>
                      </a:rPr>
                      <m:t>↔</m:t>
                    </m:r>
                  </m:oMath>
                </a14:m>
                <a:r>
                  <a:rPr lang="fr-FR" dirty="0"/>
                  <a:t>((P ou Q) et (P ou R))  distributivité de ou par rapport à et</a:t>
                </a:r>
              </a:p>
              <a:p>
                <a:pPr lvl="1"/>
                <a:r>
                  <a:rPr lang="fr-FR" dirty="0"/>
                  <a:t>(P et (Q ou R))</a:t>
                </a:r>
                <a14:m>
                  <m:oMath xmlns:m="http://schemas.openxmlformats.org/officeDocument/2006/math">
                    <m:r>
                      <a:rPr lang="fr-FR" i="1">
                        <a:latin typeface="Cambria Math" panose="02040503050406030204" pitchFamily="18" charset="0"/>
                        <a:ea typeface="Cambria Math" panose="02040503050406030204" pitchFamily="18" charset="0"/>
                      </a:rPr>
                      <m:t>↔</m:t>
                    </m:r>
                  </m:oMath>
                </a14:m>
                <a:r>
                  <a:rPr lang="fr-FR" dirty="0"/>
                  <a:t>((P et Q) ou (P et R))  distributivité de et par rapport à ou</a:t>
                </a:r>
              </a:p>
              <a:p>
                <a:pPr lvl="1"/>
                <a:r>
                  <a:rPr lang="fr-FR" dirty="0"/>
                  <a:t>(P</a:t>
                </a:r>
                <a14:m>
                  <m:oMath xmlns:m="http://schemas.openxmlformats.org/officeDocument/2006/math">
                    <m:r>
                      <a:rPr lang="fr-FR" i="1" smtClean="0">
                        <a:latin typeface="Cambria Math" panose="02040503050406030204" pitchFamily="18" charset="0"/>
                        <a:ea typeface="Cambria Math" panose="02040503050406030204" pitchFamily="18" charset="0"/>
                      </a:rPr>
                      <m:t>→</m:t>
                    </m:r>
                  </m:oMath>
                </a14:m>
                <a:r>
                  <a:rPr lang="fr-FR" dirty="0"/>
                  <a:t>Q)</a:t>
                </a:r>
                <a:r>
                  <a:rPr lang="fr-FR" dirty="0">
                    <a:ea typeface="Cambria Math" panose="02040503050406030204" pitchFamily="18" charset="0"/>
                  </a:rPr>
                  <a:t> </a:t>
                </a:r>
                <a14:m>
                  <m:oMath xmlns:m="http://schemas.openxmlformats.org/officeDocument/2006/math">
                    <m:r>
                      <a:rPr lang="fr-FR" i="1">
                        <a:latin typeface="Cambria Math" panose="02040503050406030204" pitchFamily="18" charset="0"/>
                        <a:ea typeface="Cambria Math" panose="02040503050406030204" pitchFamily="18" charset="0"/>
                      </a:rPr>
                      <m:t>↔</m:t>
                    </m:r>
                  </m:oMath>
                </a14:m>
                <a:r>
                  <a:rPr lang="fr-FR" dirty="0"/>
                  <a:t> (non(P) ou Q)</a:t>
                </a:r>
              </a:p>
              <a:p>
                <a:pPr lvl="1"/>
                <a:r>
                  <a:rPr lang="fr-FR" dirty="0"/>
                  <a:t>Non(P et Q) </a:t>
                </a:r>
                <a14:m>
                  <m:oMath xmlns:m="http://schemas.openxmlformats.org/officeDocument/2006/math">
                    <m:r>
                      <a:rPr lang="fr-FR" i="1">
                        <a:latin typeface="Cambria Math" panose="02040503050406030204" pitchFamily="18" charset="0"/>
                        <a:ea typeface="Cambria Math" panose="02040503050406030204" pitchFamily="18" charset="0"/>
                      </a:rPr>
                      <m:t>↔</m:t>
                    </m:r>
                  </m:oMath>
                </a14:m>
                <a:r>
                  <a:rPr lang="fr-FR" dirty="0"/>
                  <a:t> ((non(P)) ou (non(Q)))  </a:t>
                </a:r>
                <a:r>
                  <a:rPr lang="fr-FR" b="1" dirty="0"/>
                  <a:t>loi de DE MORGAN </a:t>
                </a:r>
              </a:p>
              <a:p>
                <a:pPr lvl="1"/>
                <a:r>
                  <a:rPr lang="fr-FR" dirty="0"/>
                  <a:t>Non(P ou Q) </a:t>
                </a:r>
                <a14:m>
                  <m:oMath xmlns:m="http://schemas.openxmlformats.org/officeDocument/2006/math">
                    <m:r>
                      <a:rPr lang="fr-FR" i="1">
                        <a:latin typeface="Cambria Math" panose="02040503050406030204" pitchFamily="18" charset="0"/>
                        <a:ea typeface="Cambria Math" panose="02040503050406030204" pitchFamily="18" charset="0"/>
                      </a:rPr>
                      <m:t>↔</m:t>
                    </m:r>
                  </m:oMath>
                </a14:m>
                <a:r>
                  <a:rPr lang="fr-FR" dirty="0"/>
                  <a:t> ((non(P)) et (non(Q)))  </a:t>
                </a:r>
                <a:r>
                  <a:rPr lang="fr-FR" b="1" dirty="0"/>
                  <a:t>loi de DE MORGAN </a:t>
                </a:r>
              </a:p>
              <a:p>
                <a:pPr lvl="1"/>
                <a:endParaRPr lang="fr-FR" dirty="0"/>
              </a:p>
              <a:p>
                <a:pPr lvl="1"/>
                <a:endParaRPr lang="fr-FR" dirty="0"/>
              </a:p>
              <a:p>
                <a:pPr lvl="1"/>
                <a:endParaRPr lang="fr-FR" dirty="0"/>
              </a:p>
              <a:p>
                <a:pPr lvl="1"/>
                <a:endParaRPr lang="fr-FR" dirty="0"/>
              </a:p>
              <a:p>
                <a:pPr lvl="1"/>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xfrm>
                <a:off x="1103312" y="2052918"/>
                <a:ext cx="9329161" cy="4195481"/>
              </a:xfrm>
              <a:blipFill>
                <a:blip r:embed="rId2"/>
                <a:stretch>
                  <a:fillRect l="-327" t="-1599"/>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396712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propositions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dirty="0"/>
                  <a:t>L'utilisation de la propriété précédente permet de simplifier l'écriture de certaines propositions</a:t>
                </a:r>
              </a:p>
              <a:p>
                <a:r>
                  <a:rPr lang="fr-FR" b="1" dirty="0"/>
                  <a:t>Exemple</a:t>
                </a:r>
              </a:p>
              <a:p>
                <a:r>
                  <a:rPr lang="fr-FR" dirty="0"/>
                  <a:t>La proposition "On n'a pas : x = 1 ou  x&gt; 4 " peut se noter non(x = 1 ou x&gt;4)</a:t>
                </a:r>
              </a:p>
              <a:p>
                <a:r>
                  <a:rPr lang="fr-FR" dirty="0"/>
                  <a:t>Donc, d'après la loi de DE MORGAN, elle peut s'écrire (non(x=1) et non(x&gt;4)), </a:t>
                </a:r>
              </a:p>
              <a:p>
                <a:r>
                  <a:rPr lang="fr-FR" dirty="0"/>
                  <a:t>D'où x</a:t>
                </a:r>
                <a14:m>
                  <m:oMath xmlns:m="http://schemas.openxmlformats.org/officeDocument/2006/math">
                    <m:r>
                      <a:rPr lang="fr-FR" i="1" smtClean="0">
                        <a:latin typeface="Cambria Math" panose="02040503050406030204" pitchFamily="18" charset="0"/>
                        <a:ea typeface="Cambria Math" panose="02040503050406030204" pitchFamily="18" charset="0"/>
                      </a:rPr>
                      <m:t>≠</m:t>
                    </m:r>
                  </m:oMath>
                </a14:m>
                <a:r>
                  <a:rPr lang="fr-FR" dirty="0"/>
                  <a:t>1 et x &lt;=4</a:t>
                </a:r>
              </a:p>
              <a:p>
                <a:pPr lvl="1"/>
                <a:endParaRPr lang="fr-FR" dirty="0"/>
              </a:p>
              <a:p>
                <a:pPr lvl="1"/>
                <a:endParaRPr lang="fr-FR" dirty="0"/>
              </a:p>
              <a:p>
                <a:pPr lvl="1"/>
                <a:endParaRPr lang="fr-FR" dirty="0"/>
              </a:p>
              <a:p>
                <a:pPr lvl="1"/>
                <a:endParaRPr lang="fr-FR" dirty="0"/>
              </a:p>
              <a:p>
                <a:pPr lvl="1"/>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341" t="-872" r="-681"/>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218295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propositions</a:t>
            </a:r>
          </a:p>
        </p:txBody>
      </p:sp>
      <p:sp>
        <p:nvSpPr>
          <p:cNvPr id="3" name="Espace réservé du contenu 2"/>
          <p:cNvSpPr>
            <a:spLocks noGrp="1"/>
          </p:cNvSpPr>
          <p:nvPr>
            <p:ph idx="1"/>
          </p:nvPr>
        </p:nvSpPr>
        <p:spPr/>
        <p:txBody>
          <a:bodyPr>
            <a:normAutofit lnSpcReduction="10000"/>
          </a:bodyPr>
          <a:lstStyle/>
          <a:p>
            <a:r>
              <a:rPr lang="fr-FR" dirty="0"/>
              <a:t>Une proposition est un énonce ayant un sens et dont on peut dire avec certitude qu'il est vrai (on dit alors que vrai est sa valeur de vérité) ou qu'il est faux ()on dit alors que sa valeur faux est sa vérité)</a:t>
            </a:r>
          </a:p>
          <a:p>
            <a:r>
              <a:rPr lang="fr-FR" dirty="0"/>
              <a:t>Exemples :</a:t>
            </a:r>
          </a:p>
          <a:p>
            <a:pPr lvl="1"/>
            <a:r>
              <a:rPr lang="fr-FR" dirty="0"/>
              <a:t>Les énoncés "Grand" et "8" ne sont pas des propositions car il n'ont aucun sens</a:t>
            </a:r>
          </a:p>
          <a:p>
            <a:pPr lvl="1"/>
            <a:r>
              <a:rPr lang="fr-FR" dirty="0"/>
              <a:t>L'énoncé "Je vais gagner au loto" n'est pas une proposition car on ne peut pas dire avec certitude qu'il est vrai ou faux</a:t>
            </a:r>
          </a:p>
          <a:p>
            <a:pPr lvl="1"/>
            <a:r>
              <a:rPr lang="fr-FR" dirty="0"/>
              <a:t>Les énoncé "4 = 9" et "7 + 9 &gt; 11" sont des propositions. Leurs valeurs de vérité sont respectivement </a:t>
            </a:r>
            <a:r>
              <a:rPr lang="fr-FR" dirty="0" err="1"/>
              <a:t>Fauxx</a:t>
            </a:r>
            <a:r>
              <a:rPr lang="fr-FR" dirty="0"/>
              <a:t>  et vrai</a:t>
            </a:r>
          </a:p>
          <a:p>
            <a:pPr lvl="1"/>
            <a:r>
              <a:rPr lang="fr-FR" dirty="0"/>
              <a:t>Les énoncés écrits en python "6*5==30" et "2!=2" sont aussi des propositions. La valeur de vérité du premier est vrai et celle du second est faux</a:t>
            </a:r>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901803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prédicats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dirty="0"/>
                  <a:t>Le symbole </a:t>
                </a:r>
                <a14:m>
                  <m:oMath xmlns:m="http://schemas.openxmlformats.org/officeDocument/2006/math">
                    <m:r>
                      <a:rPr lang="fr-FR" i="1" smtClean="0">
                        <a:latin typeface="Cambria Math" panose="02040503050406030204" pitchFamily="18" charset="0"/>
                        <a:ea typeface="Cambria Math" panose="02040503050406030204" pitchFamily="18" charset="0"/>
                      </a:rPr>
                      <m:t>∀</m:t>
                    </m:r>
                  </m:oMath>
                </a14:m>
                <a:r>
                  <a:rPr lang="fr-FR" dirty="0"/>
                  <a:t> signifie "pour tout" et est appelé quantificateur universel</a:t>
                </a:r>
              </a:p>
              <a:p>
                <a:r>
                  <a:rPr lang="fr-FR" dirty="0"/>
                  <a:t>Le symbole </a:t>
                </a:r>
                <a14:m>
                  <m:oMath xmlns:m="http://schemas.openxmlformats.org/officeDocument/2006/math">
                    <m:r>
                      <a:rPr lang="fr-FR" i="1" smtClean="0">
                        <a:latin typeface="Cambria Math" panose="02040503050406030204" pitchFamily="18" charset="0"/>
                        <a:ea typeface="Cambria Math" panose="02040503050406030204" pitchFamily="18" charset="0"/>
                      </a:rPr>
                      <m:t>∃</m:t>
                    </m:r>
                  </m:oMath>
                </a14:m>
                <a:r>
                  <a:rPr lang="fr-FR" dirty="0"/>
                  <a:t> signifie "il existe" et est appelé quantificateur existentiel</a:t>
                </a:r>
              </a:p>
              <a:p>
                <a:endParaRPr lang="fr-FR" dirty="0"/>
              </a:p>
              <a:p>
                <a:r>
                  <a:rPr lang="fr-FR" dirty="0"/>
                  <a:t>Dans les énoncés "x</a:t>
                </a:r>
                <a:r>
                  <a:rPr lang="fr-FR" baseline="30000" dirty="0"/>
                  <a:t>2</a:t>
                </a:r>
                <a:r>
                  <a:rPr lang="fr-FR" dirty="0"/>
                  <a:t> = 9", "x&lt;</a:t>
                </a:r>
                <a:r>
                  <a:rPr lang="fr-FR" dirty="0" err="1"/>
                  <a:t>y","n</a:t>
                </a:r>
                <a:r>
                  <a:rPr lang="fr-FR" dirty="0"/>
                  <a:t> est divisible par 3" on trouve des variables (x, y et n)</a:t>
                </a:r>
              </a:p>
              <a:p>
                <a:r>
                  <a:rPr lang="fr-FR" dirty="0"/>
                  <a:t>Ces énoncés ne sont pas des propositions car ils n'ont aucune valeur de vérité.</a:t>
                </a:r>
              </a:p>
              <a:p>
                <a:r>
                  <a:rPr lang="fr-FR" dirty="0"/>
                  <a:t>Cependant, en ajoutant des quantificateurs, chacun de ces énoncés peut devenir une proposition</a:t>
                </a:r>
              </a:p>
              <a:p>
                <a:pPr lvl="1"/>
                <a:endParaRPr lang="fr-FR" dirty="0"/>
              </a:p>
              <a:p>
                <a:pPr lvl="1"/>
                <a:endParaRPr lang="fr-FR" dirty="0"/>
              </a:p>
              <a:p>
                <a:pPr lvl="1"/>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r="-68"/>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4179893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prédicats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dirty="0"/>
                  <a:t>Par exemple:</a:t>
                </a:r>
              </a:p>
              <a:p>
                <a:r>
                  <a:rPr lang="fr-FR" dirty="0"/>
                  <a:t>P : "</a:t>
                </a:r>
                <a14:m>
                  <m:oMath xmlns:m="http://schemas.openxmlformats.org/officeDocument/2006/math">
                    <m:r>
                      <a:rPr lang="fr-FR" i="1" smtClean="0">
                        <a:latin typeface="Cambria Math" panose="02040503050406030204" pitchFamily="18" charset="0"/>
                        <a:ea typeface="Cambria Math" panose="02040503050406030204" pitchFamily="18" charset="0"/>
                      </a:rPr>
                      <m:t>∀</m:t>
                    </m:r>
                    <m:r>
                      <m:rPr>
                        <m:sty m:val="p"/>
                      </m:rPr>
                      <a:rPr lang="fr-FR" b="0" i="0" smtClean="0">
                        <a:latin typeface="Cambria Math" panose="02040503050406030204" pitchFamily="18" charset="0"/>
                        <a:ea typeface="Cambria Math" panose="02040503050406030204" pitchFamily="18" charset="0"/>
                      </a:rPr>
                      <m:t>x</m:t>
                    </m:r>
                    <m:r>
                      <a:rPr lang="fr-FR" b="0" i="0"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 </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𝑥</m:t>
                        </m:r>
                      </m:e>
                      <m:sup>
                        <m:r>
                          <a:rPr lang="fr-FR" b="0" i="1" smtClean="0">
                            <a:latin typeface="Cambria Math" panose="02040503050406030204" pitchFamily="18" charset="0"/>
                            <a:ea typeface="Cambria Math" panose="02040503050406030204" pitchFamily="18" charset="0"/>
                          </a:rPr>
                          <m:t>2</m:t>
                        </m:r>
                      </m:sup>
                    </m:sSup>
                    <m:r>
                      <a:rPr lang="fr-FR" b="0" i="1" smtClean="0">
                        <a:latin typeface="Cambria Math" panose="02040503050406030204" pitchFamily="18" charset="0"/>
                        <a:ea typeface="Cambria Math" panose="02040503050406030204" pitchFamily="18" charset="0"/>
                      </a:rPr>
                      <m:t>=9"</m:t>
                    </m:r>
                  </m:oMath>
                </a14:m>
                <a:r>
                  <a:rPr lang="fr-FR" dirty="0"/>
                  <a:t>       Q : "</a:t>
                </a:r>
                <a14:m>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𝑥</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𝑁</m:t>
                    </m:r>
                    <m:r>
                      <a:rPr lang="fr-FR" b="0" i="1" smtClean="0">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𝑥</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=9</m:t>
                    </m:r>
                  </m:oMath>
                </a14:m>
                <a:endParaRPr lang="fr-FR" dirty="0">
                  <a:ea typeface="Cambria Math" panose="02040503050406030204" pitchFamily="18" charset="0"/>
                </a:endParaRPr>
              </a:p>
              <a:p>
                <a:r>
                  <a:rPr lang="fr-FR" dirty="0"/>
                  <a:t>P et Q sont bien des propositions puisque ces énoncés ont un sens et une valeur de vérité :</a:t>
                </a:r>
              </a:p>
              <a:p>
                <a:pPr lvl="1"/>
                <a:r>
                  <a:rPr lang="fr-FR" dirty="0"/>
                  <a:t>Q est vraie puisque, par exemple on a bien 3</a:t>
                </a:r>
                <a:r>
                  <a:rPr lang="fr-FR" baseline="30000" dirty="0"/>
                  <a:t>2 </a:t>
                </a:r>
                <a:r>
                  <a:rPr lang="fr-FR" dirty="0"/>
                  <a:t>= 9</a:t>
                </a:r>
              </a:p>
              <a:p>
                <a:pPr lvl="1"/>
                <a:r>
                  <a:rPr lang="fr-FR" dirty="0"/>
                  <a:t>P est fausse car x2 = 9 n'est pas vrai pour tout réel x (5</a:t>
                </a:r>
                <a:r>
                  <a:rPr lang="fr-FR" baseline="30000" dirty="0"/>
                  <a:t>2</a:t>
                </a:r>
                <a14:m>
                  <m:oMath xmlns:m="http://schemas.openxmlformats.org/officeDocument/2006/math">
                    <m:r>
                      <a:rPr lang="fr-FR" i="1" smtClean="0">
                        <a:latin typeface="Cambria Math" panose="02040503050406030204" pitchFamily="18" charset="0"/>
                        <a:ea typeface="Cambria Math" panose="02040503050406030204" pitchFamily="18" charset="0"/>
                      </a:rPr>
                      <m:t>≠</m:t>
                    </m:r>
                  </m:oMath>
                </a14:m>
                <a:r>
                  <a:rPr lang="fr-FR" dirty="0"/>
                  <a:t>9)</a:t>
                </a:r>
              </a:p>
              <a:p>
                <a:r>
                  <a:rPr lang="fr-FR" dirty="0"/>
                  <a:t>Une variable est un élément (nombre, une matrice…) pouvant prendre plusieurs valeurs</a:t>
                </a:r>
              </a:p>
              <a:p>
                <a:r>
                  <a:rPr lang="fr-FR" dirty="0"/>
                  <a:t>Un prédicat est un énoncé sans valeur de vérité, dans lequel intervient au moins une variable et qui devient une proposition par ajout de quantificateurs</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b="-1453"/>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088288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prédicats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92500" lnSpcReduction="10000"/>
              </a:bodyPr>
              <a:lstStyle/>
              <a:p>
                <a:r>
                  <a:rPr lang="fr-FR" dirty="0"/>
                  <a:t>Par exemple:</a:t>
                </a:r>
              </a:p>
              <a:p>
                <a:r>
                  <a:rPr lang="fr-FR" dirty="0"/>
                  <a:t>La proposition "</a:t>
                </a:r>
                <a14:m>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𝑥</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𝑥</m:t>
                    </m:r>
                    <m:r>
                      <a:rPr lang="fr-FR" b="0" i="1" smtClean="0">
                        <a:latin typeface="Cambria Math" panose="02040503050406030204" pitchFamily="18" charset="0"/>
                        <a:ea typeface="Cambria Math" panose="02040503050406030204" pitchFamily="18" charset="0"/>
                      </a:rPr>
                      <m:t>&lt;1</m:t>
                    </m:r>
                  </m:oMath>
                </a14:m>
                <a:r>
                  <a:rPr lang="fr-FR" dirty="0"/>
                  <a:t>" qui signifie "il existe un nombre réel x tel que x &lt; 1" est vraie puisque par exemple 0&lt;1</a:t>
                </a:r>
              </a:p>
              <a:p>
                <a:r>
                  <a:rPr lang="fr-FR" dirty="0"/>
                  <a:t>Cette proposition est constituée d'un quantificateur existentiel et du prédicat "x&lt;1"</a:t>
                </a:r>
              </a:p>
              <a:p>
                <a:r>
                  <a:rPr lang="fr-FR" dirty="0"/>
                  <a:t>Considérons les propositions :</a:t>
                </a:r>
              </a:p>
              <a:p>
                <a:pPr lvl="1"/>
                <a:r>
                  <a:rPr lang="fr-FR" dirty="0"/>
                  <a:t>P : </a:t>
                </a:r>
                <a14:m>
                  <m:oMath xmlns:m="http://schemas.openxmlformats.org/officeDocument/2006/math">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𝑥</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𝑅</m:t>
                    </m:r>
                    <m:r>
                      <a:rPr lang="fr-FR" i="1">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𝑥</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=3</m:t>
                    </m:r>
                    <m:r>
                      <m:rPr>
                        <m:nor/>
                      </m:rPr>
                      <a:rPr lang="fr-FR" dirty="0"/>
                      <m:t> </m:t>
                    </m:r>
                  </m:oMath>
                </a14:m>
                <a:endParaRPr lang="fr-FR" dirty="0"/>
              </a:p>
              <a:p>
                <a:pPr lvl="1"/>
                <a:r>
                  <a:rPr lang="fr-FR" dirty="0"/>
                  <a:t>et    Q : </a:t>
                </a:r>
                <a14:m>
                  <m:oMath xmlns:m="http://schemas.openxmlformats.org/officeDocument/2006/math">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𝑥</m:t>
                    </m:r>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𝑁</m:t>
                    </m:r>
                    <m:r>
                      <a:rPr lang="fr-FR" i="1">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𝑥</m:t>
                        </m:r>
                      </m:e>
                      <m:sup>
                        <m:r>
                          <a:rPr lang="fr-FR" i="1">
                            <a:latin typeface="Cambria Math" panose="02040503050406030204" pitchFamily="18" charset="0"/>
                            <a:ea typeface="Cambria Math" panose="02040503050406030204" pitchFamily="18" charset="0"/>
                          </a:rPr>
                          <m:t>2</m:t>
                        </m:r>
                      </m:sup>
                    </m:sSup>
                    <m:r>
                      <a:rPr lang="fr-FR" b="0" i="1" smtClean="0">
                        <a:latin typeface="Cambria Math" panose="02040503050406030204" pitchFamily="18" charset="0"/>
                        <a:ea typeface="Cambria Math" panose="02040503050406030204" pitchFamily="18" charset="0"/>
                      </a:rPr>
                      <m:t>=3</m:t>
                    </m:r>
                  </m:oMath>
                </a14:m>
                <a:r>
                  <a:rPr lang="fr-FR" dirty="0"/>
                  <a:t> </a:t>
                </a:r>
              </a:p>
              <a:p>
                <a:pPr lvl="1"/>
                <a:r>
                  <a:rPr lang="fr-FR" dirty="0"/>
                  <a:t>Dans lesquels intervient le prédicat </a:t>
                </a:r>
                <a14:m>
                  <m:oMath xmlns:m="http://schemas.openxmlformats.org/officeDocument/2006/math">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𝑥</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=3</m:t>
                    </m:r>
                  </m:oMath>
                </a14:m>
                <a:r>
                  <a:rPr lang="fr-FR" dirty="0"/>
                  <a:t> </a:t>
                </a:r>
              </a:p>
              <a:p>
                <a:r>
                  <a:rPr lang="fr-FR" dirty="0"/>
                  <a:t>La proposition P est vraie puisque, par exemple </a:t>
                </a:r>
                <a14:m>
                  <m:oMath xmlns:m="http://schemas.openxmlformats.org/officeDocument/2006/math">
                    <m:rad>
                      <m:radPr>
                        <m:degHide m:val="on"/>
                        <m:ctrlPr>
                          <a:rPr lang="fr-FR" b="0" i="1" smtClean="0">
                            <a:latin typeface="Cambria Math" panose="02040503050406030204" pitchFamily="18" charset="0"/>
                            <a:ea typeface="Cambria Math" panose="02040503050406030204" pitchFamily="18" charset="0"/>
                          </a:rPr>
                        </m:ctrlPr>
                      </m:radPr>
                      <m:deg/>
                      <m:e>
                        <m:sSup>
                          <m:sSupPr>
                            <m:ctrlPr>
                              <a:rPr lang="fr-FR" i="1">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3</m:t>
                            </m:r>
                          </m:e>
                          <m:sup>
                            <m:r>
                              <a:rPr lang="fr-FR" b="0" i="1" smtClean="0">
                                <a:latin typeface="Cambria Math" panose="02040503050406030204" pitchFamily="18" charset="0"/>
                                <a:ea typeface="Cambria Math" panose="02040503050406030204" pitchFamily="18" charset="0"/>
                              </a:rPr>
                              <m:t>2</m:t>
                            </m:r>
                          </m:sup>
                        </m:sSup>
                      </m:e>
                    </m:rad>
                    <m:r>
                      <a:rPr lang="fr-FR" b="0" i="1" smtClean="0">
                        <a:latin typeface="Cambria Math" panose="02040503050406030204" pitchFamily="18" charset="0"/>
                        <a:ea typeface="Cambria Math" panose="02040503050406030204" pitchFamily="18" charset="0"/>
                      </a:rPr>
                      <m:t>=3</m:t>
                    </m:r>
                  </m:oMath>
                </a14:m>
                <a:endParaRPr lang="fr-FR" dirty="0"/>
              </a:p>
              <a:p>
                <a:r>
                  <a:rPr lang="fr-FR" dirty="0"/>
                  <a:t>La proposition Q est quant à elle fausse. 3 n'est le carré d'aucun nombre entier</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272" t="-1453" r="-1226" b="-2326"/>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4208932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prédicats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92500"/>
              </a:bodyPr>
              <a:lstStyle/>
              <a:p>
                <a:r>
                  <a:rPr lang="fr-FR" dirty="0"/>
                  <a:t>Par exemple:</a:t>
                </a:r>
              </a:p>
              <a:p>
                <a:r>
                  <a:rPr lang="fr-FR" dirty="0"/>
                  <a:t>Soient S et T deux propositions construites autour du prédicat "x&lt;y" (prédicat à deux variables)</a:t>
                </a:r>
              </a:p>
              <a:p>
                <a:pPr lvl="1"/>
                <a:r>
                  <a:rPr lang="fr-FR" dirty="0"/>
                  <a:t>S : </a:t>
                </a:r>
                <a14:m>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𝑥</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𝑦</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𝑅</m:t>
                    </m:r>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𝑥</m:t>
                    </m:r>
                    <m:r>
                      <a:rPr lang="fr-FR" i="1" smtClean="0">
                        <a:latin typeface="Cambria Math" panose="02040503050406030204" pitchFamily="18" charset="0"/>
                        <a:ea typeface="Cambria Math" panose="02040503050406030204" pitchFamily="18" charset="0"/>
                      </a:rPr>
                      <m:t> </m:t>
                    </m:r>
                    <m:r>
                      <a:rPr lang="fr-FR" i="1">
                        <a:latin typeface="Cambria Math" panose="02040503050406030204" pitchFamily="18" charset="0"/>
                        <a:ea typeface="Cambria Math" panose="02040503050406030204" pitchFamily="18" charset="0"/>
                      </a:rPr>
                      <m:t>&lt;</m:t>
                    </m:r>
                    <m:r>
                      <a:rPr lang="fr-FR" b="0" i="1" smtClean="0">
                        <a:latin typeface="Cambria Math" panose="02040503050406030204" pitchFamily="18" charset="0"/>
                        <a:ea typeface="Cambria Math" panose="02040503050406030204" pitchFamily="18" charset="0"/>
                      </a:rPr>
                      <m:t>𝑦</m:t>
                    </m:r>
                  </m:oMath>
                </a14:m>
                <a:r>
                  <a:rPr lang="fr-FR" dirty="0"/>
                  <a:t>     et    T : </a:t>
                </a:r>
                <a14:m>
                  <m:oMath xmlns:m="http://schemas.openxmlformats.org/officeDocument/2006/math">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𝑦</m:t>
                    </m:r>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𝑅</m:t>
                    </m:r>
                    <m:r>
                      <a:rPr lang="fr-FR" i="1">
                        <a:latin typeface="Cambria Math" panose="02040503050406030204" pitchFamily="18" charset="0"/>
                        <a:ea typeface="Cambria Math" panose="02040503050406030204" pitchFamily="18" charset="0"/>
                      </a:rPr>
                      <m:t>,</m:t>
                    </m:r>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𝑥</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𝑥</m:t>
                    </m:r>
                    <m:r>
                      <a:rPr lang="fr-FR" b="0" i="1" smtClean="0">
                        <a:latin typeface="Cambria Math" panose="02040503050406030204" pitchFamily="18" charset="0"/>
                        <a:ea typeface="Cambria Math" panose="02040503050406030204" pitchFamily="18" charset="0"/>
                      </a:rPr>
                      <m:t>&lt;</m:t>
                    </m:r>
                    <m:r>
                      <a:rPr lang="fr-FR" b="0" i="1" smtClean="0">
                        <a:latin typeface="Cambria Math" panose="02040503050406030204" pitchFamily="18" charset="0"/>
                        <a:ea typeface="Cambria Math" panose="02040503050406030204" pitchFamily="18" charset="0"/>
                      </a:rPr>
                      <m:t>𝑦</m:t>
                    </m:r>
                  </m:oMath>
                </a14:m>
                <a:r>
                  <a:rPr lang="fr-FR" dirty="0"/>
                  <a:t> </a:t>
                </a:r>
              </a:p>
              <a:p>
                <a:pPr lvl="1"/>
                <a:r>
                  <a:rPr lang="fr-FR" dirty="0"/>
                  <a:t>La proposition S signifie que "pour tout réel x, il existe un réel y tel que x &lt;y</a:t>
                </a:r>
              </a:p>
              <a:p>
                <a:pPr lvl="1"/>
                <a:r>
                  <a:rPr lang="fr-FR" dirty="0"/>
                  <a:t>Cette proposition est vraie puisque quel que soit le nombre réel x, on peut toujours trouver un réel y qui lui est supérieur</a:t>
                </a:r>
              </a:p>
              <a:p>
                <a:pPr lvl="1"/>
                <a:r>
                  <a:rPr lang="fr-FR" dirty="0"/>
                  <a:t>La seconde est fausse puisqu'il n'existe aucun réel supérieur à tous les autres et à lui-même</a:t>
                </a:r>
              </a:p>
              <a:p>
                <a:r>
                  <a:rPr lang="fr-FR" dirty="0"/>
                  <a:t>L'ordre dans lequel interviennent les quantificateurs a une importance. On ne peut pas les changer sans changer le sens de la proposition</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272" t="-727"/>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537182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prédicats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lnSpcReduction="10000"/>
              </a:bodyPr>
              <a:lstStyle/>
              <a:p>
                <a:r>
                  <a:rPr lang="fr-FR" dirty="0"/>
                  <a:t>On ne peut pas changer, dans une proposition, l'ordre des quantificateurs sans en changer le sens, mais on peut très bien intervertir des quantificateurs de même nature.</a:t>
                </a:r>
              </a:p>
              <a:p>
                <a:r>
                  <a:rPr lang="fr-FR" dirty="0"/>
                  <a:t>Par exemple :</a:t>
                </a:r>
              </a:p>
              <a:p>
                <a:pPr lvl="1"/>
                <a14:m>
                  <m:oMath xmlns:m="http://schemas.openxmlformats.org/officeDocument/2006/math">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𝑥</m:t>
                    </m:r>
                    <m:r>
                      <a:rPr lang="fr-FR" b="0" i="1" smtClean="0">
                        <a:latin typeface="Cambria Math" panose="02040503050406030204" pitchFamily="18" charset="0"/>
                        <a:ea typeface="Cambria Math" panose="02040503050406030204" pitchFamily="18" charset="0"/>
                      </a:rPr>
                      <m:t>&gt;0, ∀</m:t>
                    </m:r>
                    <m:r>
                      <a:rPr lang="fr-FR" b="0" i="1" smtClean="0">
                        <a:latin typeface="Cambria Math" panose="02040503050406030204" pitchFamily="18" charset="0"/>
                        <a:ea typeface="Cambria Math" panose="02040503050406030204" pitchFamily="18" charset="0"/>
                      </a:rPr>
                      <m:t>𝑦</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m:t>
                    </m:r>
                  </m:oMath>
                </a14:m>
                <a:r>
                  <a:rPr lang="fr-FR" dirty="0"/>
                  <a:t> peut s'écrire </a:t>
                </a:r>
                <a14:m>
                  <m:oMath xmlns:m="http://schemas.openxmlformats.org/officeDocument/2006/math">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𝑦</m:t>
                    </m:r>
                    <m:r>
                      <a:rPr lang="fr-FR" i="1">
                        <a:latin typeface="Cambria Math" panose="02040503050406030204" pitchFamily="18" charset="0"/>
                        <a:ea typeface="Cambria Math" panose="02040503050406030204" pitchFamily="18" charset="0"/>
                      </a:rPr>
                      <m:t> ∈</m:t>
                    </m:r>
                    <m:r>
                      <a:rPr lang="fr-FR" i="1">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𝑥</m:t>
                    </m:r>
                    <m:r>
                      <a:rPr lang="fr-FR" i="1">
                        <a:latin typeface="Cambria Math" panose="02040503050406030204" pitchFamily="18" charset="0"/>
                        <a:ea typeface="Cambria Math" panose="02040503050406030204" pitchFamily="18" charset="0"/>
                      </a:rPr>
                      <m:t>&gt;0…</m:t>
                    </m:r>
                  </m:oMath>
                </a14:m>
                <a:r>
                  <a:rPr lang="fr-FR" dirty="0"/>
                  <a:t> </a:t>
                </a:r>
              </a:p>
              <a:p>
                <a:pPr lvl="1"/>
                <a14:m>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𝑁</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𝑥</m:t>
                    </m:r>
                    <m:r>
                      <a:rPr lang="fr-FR" b="0" i="1" smtClean="0">
                        <a:latin typeface="Cambria Math" panose="02040503050406030204" pitchFamily="18" charset="0"/>
                        <a:ea typeface="Cambria Math" panose="02040503050406030204" pitchFamily="18" charset="0"/>
                      </a:rPr>
                      <m:t>&gt;1…</m:t>
                    </m:r>
                  </m:oMath>
                </a14:m>
                <a:r>
                  <a:rPr lang="fr-FR" dirty="0"/>
                  <a:t> peut s'écrire </a:t>
                </a:r>
                <a14:m>
                  <m:oMath xmlns:m="http://schemas.openxmlformats.org/officeDocument/2006/math">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𝑥</m:t>
                    </m:r>
                    <m:r>
                      <a:rPr lang="fr-FR" i="1">
                        <a:latin typeface="Cambria Math" panose="02040503050406030204" pitchFamily="18" charset="0"/>
                        <a:ea typeface="Cambria Math" panose="02040503050406030204" pitchFamily="18" charset="0"/>
                      </a:rPr>
                      <m:t>&gt;1</m:t>
                    </m:r>
                  </m:oMath>
                </a14:m>
                <a:r>
                  <a:rPr lang="fr-FR" dirty="0"/>
                  <a:t>,</a:t>
                </a:r>
                <a:r>
                  <a:rPr lang="fr-FR" dirty="0">
                    <a:ea typeface="Cambria Math" panose="02040503050406030204" pitchFamily="18" charset="0"/>
                  </a:rPr>
                  <a:t> </a:t>
                </a:r>
                <a14:m>
                  <m:oMath xmlns:m="http://schemas.openxmlformats.org/officeDocument/2006/math">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𝑛</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𝑁</m:t>
                    </m:r>
                    <m:r>
                      <a:rPr lang="fr-FR" b="0" i="0" smtClean="0">
                        <a:latin typeface="Cambria Math" panose="02040503050406030204" pitchFamily="18" charset="0"/>
                        <a:ea typeface="Cambria Math" panose="02040503050406030204" pitchFamily="18" charset="0"/>
                      </a:rPr>
                      <m:t>…</m:t>
                    </m:r>
                  </m:oMath>
                </a14:m>
                <a:endParaRPr lang="fr-FR" dirty="0"/>
              </a:p>
              <a:p>
                <a:r>
                  <a:rPr lang="fr-FR" dirty="0"/>
                  <a:t>Exemple :</a:t>
                </a:r>
              </a:p>
              <a:p>
                <a:r>
                  <a:rPr lang="fr-FR" dirty="0"/>
                  <a:t>La négation de "Tous les chats sont gris" est "il existe un chat non gris"</a:t>
                </a:r>
              </a:p>
              <a:p>
                <a:r>
                  <a:rPr lang="fr-FR" dirty="0"/>
                  <a:t>La négation de "il existe un chat gris" est "tous les chats sont non gris"</a:t>
                </a:r>
              </a:p>
              <a:p>
                <a:r>
                  <a:rPr lang="fr-FR" dirty="0"/>
                  <a:t>La négation de "</a:t>
                </a:r>
                <a:r>
                  <a:rPr lang="fr-FR" dirty="0">
                    <a:ea typeface="Cambria Math" panose="02040503050406030204" pitchFamily="18" charset="0"/>
                  </a:rPr>
                  <a:t> </a:t>
                </a:r>
                <a14:m>
                  <m:oMath xmlns:m="http://schemas.openxmlformats.org/officeDocument/2006/math">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𝑥</m:t>
                    </m:r>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𝑅</m:t>
                    </m:r>
                    <m:r>
                      <a:rPr lang="fr-FR" i="1">
                        <a:latin typeface="Cambria Math" panose="02040503050406030204" pitchFamily="18" charset="0"/>
                        <a:ea typeface="Cambria Math" panose="02040503050406030204" pitchFamily="18" charset="0"/>
                      </a:rPr>
                      <m:t>,</m:t>
                    </m:r>
                    <m:sSup>
                      <m:sSupPr>
                        <m:ctrlPr>
                          <a:rPr lang="fr-FR" i="1" dirty="0" smtClean="0">
                            <a:latin typeface="Cambria Math" panose="02040503050406030204" pitchFamily="18" charset="0"/>
                          </a:rPr>
                        </m:ctrlPr>
                      </m:sSupPr>
                      <m:e>
                        <m:r>
                          <a:rPr lang="fr-FR" b="0" i="1" dirty="0" smtClean="0">
                            <a:latin typeface="Cambria Math" panose="02040503050406030204" pitchFamily="18" charset="0"/>
                          </a:rPr>
                          <m:t>𝑥</m:t>
                        </m:r>
                      </m:e>
                      <m:sup>
                        <m:r>
                          <a:rPr lang="fr-FR" i="1" dirty="0" smtClean="0">
                            <a:latin typeface="Cambria Math" panose="02040503050406030204" pitchFamily="18" charset="0"/>
                          </a:rPr>
                          <m:t>2</m:t>
                        </m:r>
                      </m:sup>
                    </m:sSup>
                    <m:r>
                      <a:rPr lang="fr-FR" b="0" i="1" dirty="0" smtClean="0">
                        <a:latin typeface="Cambria Math" panose="02040503050406030204" pitchFamily="18" charset="0"/>
                      </a:rPr>
                      <m:t>=9</m:t>
                    </m:r>
                  </m:oMath>
                </a14:m>
                <a:r>
                  <a:rPr lang="fr-FR" dirty="0"/>
                  <a:t> "est "</a:t>
                </a:r>
                <a14:m>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𝑥</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m:t>
                    </m:r>
                  </m:oMath>
                </a14:m>
                <a:r>
                  <a:rPr lang="fr-FR" dirty="0"/>
                  <a:t> </a:t>
                </a:r>
                <a14:m>
                  <m:oMath xmlns:m="http://schemas.openxmlformats.org/officeDocument/2006/math">
                    <m:sSup>
                      <m:sSupPr>
                        <m:ctrlPr>
                          <a:rPr lang="fr-FR" i="1" dirty="0">
                            <a:latin typeface="Cambria Math" panose="02040503050406030204" pitchFamily="18" charset="0"/>
                          </a:rPr>
                        </m:ctrlPr>
                      </m:sSupPr>
                      <m:e>
                        <m:r>
                          <a:rPr lang="fr-FR" i="1" dirty="0">
                            <a:latin typeface="Cambria Math" panose="02040503050406030204" pitchFamily="18" charset="0"/>
                          </a:rPr>
                          <m:t>𝑥</m:t>
                        </m:r>
                      </m:e>
                      <m:sup>
                        <m:r>
                          <a:rPr lang="fr-FR" i="1" dirty="0">
                            <a:latin typeface="Cambria Math" panose="02040503050406030204" pitchFamily="18" charset="0"/>
                          </a:rPr>
                          <m:t>2</m:t>
                        </m:r>
                      </m:sup>
                    </m:sSup>
                    <m:r>
                      <a:rPr lang="fr-FR" i="1" dirty="0" smtClean="0">
                        <a:latin typeface="Cambria Math" panose="02040503050406030204" pitchFamily="18" charset="0"/>
                        <a:ea typeface="Cambria Math" panose="02040503050406030204" pitchFamily="18" charset="0"/>
                      </a:rPr>
                      <m:t>≠</m:t>
                    </m:r>
                    <m:r>
                      <a:rPr lang="fr-FR" b="0" i="1" dirty="0" smtClean="0">
                        <a:latin typeface="Cambria Math" panose="02040503050406030204" pitchFamily="18" charset="0"/>
                        <a:ea typeface="Cambria Math" panose="02040503050406030204" pitchFamily="18" charset="0"/>
                      </a:rPr>
                      <m:t>9</m:t>
                    </m:r>
                  </m:oMath>
                </a14:m>
                <a:r>
                  <a:rPr lang="fr-FR" dirty="0"/>
                  <a:t>"</a:t>
                </a:r>
              </a:p>
              <a:p>
                <a:r>
                  <a:rPr lang="fr-FR" dirty="0"/>
                  <a:t>La négation de "</a:t>
                </a:r>
                <a:r>
                  <a:rPr lang="fr-FR" dirty="0">
                    <a:ea typeface="Cambria Math" panose="02040503050406030204" pitchFamily="18" charset="0"/>
                  </a:rPr>
                  <a:t> </a:t>
                </a:r>
                <a14:m>
                  <m:oMath xmlns:m="http://schemas.openxmlformats.org/officeDocument/2006/math">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𝑥</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𝑅</m:t>
                    </m:r>
                    <m:r>
                      <a:rPr lang="fr-FR" i="1">
                        <a:latin typeface="Cambria Math" panose="02040503050406030204" pitchFamily="18" charset="0"/>
                        <a:ea typeface="Cambria Math" panose="02040503050406030204" pitchFamily="18" charset="0"/>
                      </a:rPr>
                      <m:t>,</m:t>
                    </m:r>
                    <m:sSup>
                      <m:sSupPr>
                        <m:ctrlPr>
                          <a:rPr lang="fr-FR" i="1" dirty="0">
                            <a:latin typeface="Cambria Math" panose="02040503050406030204" pitchFamily="18" charset="0"/>
                          </a:rPr>
                        </m:ctrlPr>
                      </m:sSupPr>
                      <m:e>
                        <m:r>
                          <a:rPr lang="fr-FR" i="1" dirty="0">
                            <a:latin typeface="Cambria Math" panose="02040503050406030204" pitchFamily="18" charset="0"/>
                          </a:rPr>
                          <m:t>𝑥</m:t>
                        </m:r>
                      </m:e>
                      <m:sup>
                        <m:r>
                          <a:rPr lang="fr-FR" i="1" dirty="0">
                            <a:latin typeface="Cambria Math" panose="02040503050406030204" pitchFamily="18" charset="0"/>
                          </a:rPr>
                          <m:t>2</m:t>
                        </m:r>
                      </m:sup>
                    </m:sSup>
                    <m:r>
                      <a:rPr lang="fr-FR" i="1" dirty="0">
                        <a:latin typeface="Cambria Math" panose="02040503050406030204" pitchFamily="18" charset="0"/>
                        <a:ea typeface="Cambria Math" panose="02040503050406030204" pitchFamily="18" charset="0"/>
                      </a:rPr>
                      <m:t>≠</m:t>
                    </m:r>
                    <m:r>
                      <a:rPr lang="fr-FR" i="1" dirty="0">
                        <a:latin typeface="Cambria Math" panose="02040503050406030204" pitchFamily="18" charset="0"/>
                      </a:rPr>
                      <m:t>9</m:t>
                    </m:r>
                  </m:oMath>
                </a14:m>
                <a:r>
                  <a:rPr lang="fr-FR" dirty="0"/>
                  <a:t> " est "</a:t>
                </a:r>
                <a:r>
                  <a:rPr lang="fr-FR" dirty="0">
                    <a:ea typeface="Cambria Math" panose="02040503050406030204" pitchFamily="18" charset="0"/>
                  </a:rPr>
                  <a:t> </a:t>
                </a:r>
                <a14:m>
                  <m:oMath xmlns:m="http://schemas.openxmlformats.org/officeDocument/2006/math">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𝑥</m:t>
                    </m:r>
                    <m:r>
                      <a:rPr lang="fr-FR" i="1">
                        <a:latin typeface="Cambria Math" panose="02040503050406030204" pitchFamily="18" charset="0"/>
                        <a:ea typeface="Cambria Math" panose="02040503050406030204" pitchFamily="18" charset="0"/>
                      </a:rPr>
                      <m:t> ∈</m:t>
                    </m:r>
                    <m:r>
                      <a:rPr lang="fr-FR" i="1">
                        <a:latin typeface="Cambria Math" panose="02040503050406030204" pitchFamily="18" charset="0"/>
                        <a:ea typeface="Cambria Math" panose="02040503050406030204" pitchFamily="18" charset="0"/>
                      </a:rPr>
                      <m:t>𝑅</m:t>
                    </m:r>
                    <m:r>
                      <a:rPr lang="fr-FR" i="1">
                        <a:latin typeface="Cambria Math" panose="02040503050406030204" pitchFamily="18" charset="0"/>
                        <a:ea typeface="Cambria Math" panose="02040503050406030204" pitchFamily="18" charset="0"/>
                      </a:rPr>
                      <m:t>,</m:t>
                    </m:r>
                  </m:oMath>
                </a14:m>
                <a:r>
                  <a:rPr lang="fr-FR" dirty="0"/>
                  <a:t> </a:t>
                </a:r>
                <a14:m>
                  <m:oMath xmlns:m="http://schemas.openxmlformats.org/officeDocument/2006/math">
                    <m:r>
                      <a:rPr lang="fr-FR" i="1">
                        <a:latin typeface="Cambria Math" panose="02040503050406030204" pitchFamily="18" charset="0"/>
                        <a:ea typeface="Cambria Math" panose="02040503050406030204" pitchFamily="18" charset="0"/>
                      </a:rPr>
                      <m:t>,</m:t>
                    </m:r>
                    <m:sSup>
                      <m:sSupPr>
                        <m:ctrlPr>
                          <a:rPr lang="fr-FR" i="1" dirty="0">
                            <a:latin typeface="Cambria Math" panose="02040503050406030204" pitchFamily="18" charset="0"/>
                          </a:rPr>
                        </m:ctrlPr>
                      </m:sSupPr>
                      <m:e>
                        <m:r>
                          <a:rPr lang="fr-FR" i="1" dirty="0">
                            <a:latin typeface="Cambria Math" panose="02040503050406030204" pitchFamily="18" charset="0"/>
                          </a:rPr>
                          <m:t>𝑥</m:t>
                        </m:r>
                      </m:e>
                      <m:sup>
                        <m:r>
                          <a:rPr lang="fr-FR" i="1" dirty="0">
                            <a:latin typeface="Cambria Math" panose="02040503050406030204" pitchFamily="18" charset="0"/>
                          </a:rPr>
                          <m:t>2</m:t>
                        </m:r>
                      </m:sup>
                    </m:sSup>
                    <m:r>
                      <a:rPr lang="fr-FR" i="1" dirty="0">
                        <a:latin typeface="Cambria Math" panose="02040503050406030204" pitchFamily="18" charset="0"/>
                      </a:rPr>
                      <m:t>=9</m:t>
                    </m:r>
                  </m:oMath>
                </a14:m>
                <a:r>
                  <a:rPr lang="fr-FR" dirty="0"/>
                  <a:t> "</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1599" r="-136"/>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2983342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prédicats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b="1" dirty="0"/>
                  <a:t>De manière plus générale : </a:t>
                </a:r>
              </a:p>
              <a:p>
                <a:r>
                  <a:rPr lang="fr-FR" dirty="0"/>
                  <a:t>Si p(x) est un prédicat, alors :</a:t>
                </a:r>
              </a:p>
              <a:p>
                <a:pPr lvl="1"/>
                <a:r>
                  <a:rPr lang="fr-FR" dirty="0"/>
                  <a:t>La négation de la proposition "</a:t>
                </a:r>
                <a:r>
                  <a:rPr lang="fr-FR" dirty="0">
                    <a:ea typeface="Cambria Math" panose="02040503050406030204" pitchFamily="18" charset="0"/>
                  </a:rPr>
                  <a:t> </a:t>
                </a:r>
                <a14:m>
                  <m:oMath xmlns:m="http://schemas.openxmlformats.org/officeDocument/2006/math">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𝑥</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𝑝</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𝑥</m:t>
                    </m:r>
                    <m:r>
                      <a:rPr lang="fr-FR" b="0" i="1" smtClean="0">
                        <a:latin typeface="Cambria Math" panose="02040503050406030204" pitchFamily="18" charset="0"/>
                        <a:ea typeface="Cambria Math" panose="02040503050406030204" pitchFamily="18" charset="0"/>
                      </a:rPr>
                      <m:t>)</m:t>
                    </m:r>
                  </m:oMath>
                </a14:m>
                <a:r>
                  <a:rPr lang="fr-FR" dirty="0"/>
                  <a:t>" est "</a:t>
                </a:r>
                <a:r>
                  <a:rPr lang="fr-FR" dirty="0">
                    <a:ea typeface="Cambria Math" panose="02040503050406030204" pitchFamily="18" charset="0"/>
                  </a:rPr>
                  <a:t> </a:t>
                </a:r>
                <a14:m>
                  <m:oMath xmlns:m="http://schemas.openxmlformats.org/officeDocument/2006/math">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𝑥</m:t>
                    </m:r>
                    <m:r>
                      <a:rPr lang="fr-FR" b="0" i="0" smtClean="0">
                        <a:latin typeface="Cambria Math" panose="02040503050406030204" pitchFamily="18" charset="0"/>
                        <a:ea typeface="Cambria Math" panose="02040503050406030204" pitchFamily="18" charset="0"/>
                      </a:rPr>
                      <m:t>, </m:t>
                    </m:r>
                    <m:r>
                      <m:rPr>
                        <m:sty m:val="p"/>
                      </m:rPr>
                      <a:rPr lang="fr-FR" b="0" i="0" smtClean="0">
                        <a:latin typeface="Cambria Math" panose="02040503050406030204" pitchFamily="18" charset="0"/>
                        <a:ea typeface="Cambria Math" panose="02040503050406030204" pitchFamily="18" charset="0"/>
                      </a:rPr>
                      <m:t>non</m:t>
                    </m:r>
                    <m:r>
                      <a:rPr lang="fr-FR" b="0" i="0" smtClean="0">
                        <a:latin typeface="Cambria Math" panose="02040503050406030204" pitchFamily="18" charset="0"/>
                        <a:ea typeface="Cambria Math" panose="02040503050406030204" pitchFamily="18" charset="0"/>
                      </a:rPr>
                      <m:t>(</m:t>
                    </m:r>
                    <m:r>
                      <m:rPr>
                        <m:sty m:val="p"/>
                      </m:rPr>
                      <a:rPr lang="fr-FR" b="0" i="0" smtClean="0">
                        <a:latin typeface="Cambria Math" panose="02040503050406030204" pitchFamily="18" charset="0"/>
                        <a:ea typeface="Cambria Math" panose="02040503050406030204" pitchFamily="18" charset="0"/>
                      </a:rPr>
                      <m:t>p</m:t>
                    </m:r>
                    <m:r>
                      <a:rPr lang="fr-FR" b="0" i="0" smtClean="0">
                        <a:latin typeface="Cambria Math" panose="02040503050406030204" pitchFamily="18" charset="0"/>
                        <a:ea typeface="Cambria Math" panose="02040503050406030204" pitchFamily="18" charset="0"/>
                      </a:rPr>
                      <m:t>(</m:t>
                    </m:r>
                    <m:r>
                      <m:rPr>
                        <m:sty m:val="p"/>
                      </m:rPr>
                      <a:rPr lang="fr-FR" b="0" i="0" smtClean="0">
                        <a:latin typeface="Cambria Math" panose="02040503050406030204" pitchFamily="18" charset="0"/>
                        <a:ea typeface="Cambria Math" panose="02040503050406030204" pitchFamily="18" charset="0"/>
                      </a:rPr>
                      <m:t>x</m:t>
                    </m:r>
                    <m:r>
                      <a:rPr lang="fr-FR" b="0" i="0" smtClean="0">
                        <a:latin typeface="Cambria Math" panose="02040503050406030204" pitchFamily="18" charset="0"/>
                        <a:ea typeface="Cambria Math" panose="02040503050406030204" pitchFamily="18" charset="0"/>
                      </a:rPr>
                      <m:t>))</m:t>
                    </m:r>
                  </m:oMath>
                </a14:m>
                <a:endParaRPr lang="fr-FR" dirty="0"/>
              </a:p>
              <a:p>
                <a:pPr lvl="1"/>
                <a:r>
                  <a:rPr lang="fr-FR" dirty="0"/>
                  <a:t>La négation de la proposition "</a:t>
                </a:r>
                <a:r>
                  <a:rPr lang="fr-FR" dirty="0">
                    <a:ea typeface="Cambria Math" panose="02040503050406030204" pitchFamily="18" charset="0"/>
                  </a:rPr>
                  <a:t> </a:t>
                </a:r>
                <a14:m>
                  <m:oMath xmlns:m="http://schemas.openxmlformats.org/officeDocument/2006/math">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𝑥</m:t>
                    </m:r>
                    <m:r>
                      <a:rPr lang="fr-FR">
                        <a:latin typeface="Cambria Math" panose="02040503050406030204" pitchFamily="18" charset="0"/>
                        <a:ea typeface="Cambria Math" panose="02040503050406030204" pitchFamily="18" charset="0"/>
                      </a:rPr>
                      <m:t>, </m:t>
                    </m:r>
                    <m:r>
                      <m:rPr>
                        <m:sty m:val="p"/>
                      </m:rPr>
                      <a:rPr lang="fr-FR">
                        <a:latin typeface="Cambria Math" panose="02040503050406030204" pitchFamily="18" charset="0"/>
                        <a:ea typeface="Cambria Math" panose="02040503050406030204" pitchFamily="18" charset="0"/>
                      </a:rPr>
                      <m:t>p</m:t>
                    </m:r>
                    <m:r>
                      <a:rPr lang="fr-FR">
                        <a:latin typeface="Cambria Math" panose="02040503050406030204" pitchFamily="18" charset="0"/>
                        <a:ea typeface="Cambria Math" panose="02040503050406030204" pitchFamily="18" charset="0"/>
                      </a:rPr>
                      <m:t>(</m:t>
                    </m:r>
                    <m:r>
                      <m:rPr>
                        <m:sty m:val="p"/>
                      </m:rPr>
                      <a:rPr lang="fr-FR">
                        <a:latin typeface="Cambria Math" panose="02040503050406030204" pitchFamily="18" charset="0"/>
                        <a:ea typeface="Cambria Math" panose="02040503050406030204" pitchFamily="18" charset="0"/>
                      </a:rPr>
                      <m:t>x</m:t>
                    </m:r>
                    <m:r>
                      <a:rPr lang="fr-FR">
                        <a:latin typeface="Cambria Math" panose="02040503050406030204" pitchFamily="18" charset="0"/>
                        <a:ea typeface="Cambria Math" panose="02040503050406030204" pitchFamily="18" charset="0"/>
                      </a:rPr>
                      <m:t>)</m:t>
                    </m:r>
                  </m:oMath>
                </a14:m>
                <a:r>
                  <a:rPr lang="fr-FR" dirty="0"/>
                  <a:t>" est "</a:t>
                </a:r>
                <a:r>
                  <a:rPr lang="fr-FR" dirty="0">
                    <a:ea typeface="Cambria Math" panose="02040503050406030204" pitchFamily="18" charset="0"/>
                  </a:rPr>
                  <a:t> </a:t>
                </a:r>
                <a14:m>
                  <m:oMath xmlns:m="http://schemas.openxmlformats.org/officeDocument/2006/math">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𝑥</m:t>
                    </m:r>
                    <m:r>
                      <a:rPr lang="fr-FR" i="1">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𝑛𝑜𝑛</m:t>
                    </m:r>
                    <m:r>
                      <a:rPr lang="fr-FR" b="0" i="1" smtClean="0">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𝑝</m:t>
                    </m:r>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𝑥</m:t>
                        </m:r>
                      </m:e>
                    </m:d>
                    <m:r>
                      <a:rPr lang="fr-FR" b="0" i="1" smtClean="0">
                        <a:latin typeface="Cambria Math" panose="02040503050406030204" pitchFamily="18" charset="0"/>
                        <a:ea typeface="Cambria Math" panose="02040503050406030204" pitchFamily="18" charset="0"/>
                      </a:rPr>
                      <m:t>)</m:t>
                    </m:r>
                  </m:oMath>
                </a14:m>
                <a:r>
                  <a:rPr lang="fr-FR" dirty="0"/>
                  <a:t>"</a:t>
                </a:r>
              </a:p>
              <a:p>
                <a:r>
                  <a:rPr lang="fr-FR" dirty="0"/>
                  <a:t>Exemple</a:t>
                </a:r>
              </a:p>
              <a:p>
                <a:pPr lvl="1"/>
                <a:r>
                  <a:rPr lang="fr-FR" dirty="0"/>
                  <a:t>La négation de la proposition P : </a:t>
                </a:r>
                <a14:m>
                  <m:oMath xmlns:m="http://schemas.openxmlformats.org/officeDocument/2006/math">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𝑁</m:t>
                    </m:r>
                    <m:r>
                      <a:rPr lang="fr-FR" i="1">
                        <a:latin typeface="Cambria Math" panose="02040503050406030204" pitchFamily="18" charset="0"/>
                        <a:ea typeface="Cambria Math" panose="02040503050406030204" pitchFamily="18" charset="0"/>
                      </a:rPr>
                      <m:t>, </m:t>
                    </m:r>
                    <m:sSup>
                      <m:sSupPr>
                        <m:ctrlPr>
                          <a:rPr lang="fr-FR"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2</m:t>
                        </m:r>
                      </m:e>
                      <m:sup>
                        <m:r>
                          <a:rPr lang="fr-FR" b="0" i="1" smtClean="0">
                            <a:latin typeface="Cambria Math" panose="02040503050406030204" pitchFamily="18" charset="0"/>
                            <a:ea typeface="Cambria Math" panose="02040503050406030204" pitchFamily="18" charset="0"/>
                          </a:rPr>
                          <m:t>𝑛</m:t>
                        </m:r>
                      </m:sup>
                    </m:sSup>
                    <m:r>
                      <a:rPr lang="fr-FR" b="0" i="1" smtClean="0">
                        <a:latin typeface="Cambria Math" panose="02040503050406030204" pitchFamily="18" charset="0"/>
                        <a:ea typeface="Cambria Math" panose="02040503050406030204" pitchFamily="18" charset="0"/>
                      </a:rPr>
                      <m:t>&lt;100</m:t>
                    </m:r>
                  </m:oMath>
                </a14:m>
                <a:r>
                  <a:rPr lang="fr-FR" dirty="0"/>
                  <a:t>" est "</a:t>
                </a:r>
                <a14:m>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𝑛𝑁</m:t>
                    </m:r>
                    <m:r>
                      <a:rPr lang="fr-FR" b="0" i="1" smtClean="0">
                        <a:latin typeface="Cambria Math" panose="02040503050406030204" pitchFamily="18" charset="0"/>
                        <a:ea typeface="Cambria Math" panose="02040503050406030204" pitchFamily="18" charset="0"/>
                      </a:rPr>
                      <m:t>,∈</m:t>
                    </m:r>
                    <m:sSup>
                      <m:sSupPr>
                        <m:ctrlPr>
                          <a:rPr lang="fr-FR"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2</m:t>
                        </m:r>
                      </m:e>
                      <m:sup>
                        <m:r>
                          <a:rPr lang="fr-FR" b="0" i="1" smtClean="0">
                            <a:latin typeface="Cambria Math" panose="02040503050406030204" pitchFamily="18" charset="0"/>
                            <a:ea typeface="Cambria Math" panose="02040503050406030204" pitchFamily="18" charset="0"/>
                          </a:rPr>
                          <m:t>𝑛</m:t>
                        </m:r>
                      </m:sup>
                    </m:sSup>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100</m:t>
                    </m:r>
                  </m:oMath>
                </a14:m>
                <a:r>
                  <a:rPr lang="fr-FR" dirty="0"/>
                  <a:t> </a:t>
                </a:r>
              </a:p>
              <a:p>
                <a:pPr lvl="1"/>
                <a:r>
                  <a:rPr lang="fr-FR" dirty="0"/>
                  <a:t>La proposition est fausse puisque toutes les puissances de 2 ne sont pas inférieures &lt; 100.</a:t>
                </a:r>
              </a:p>
              <a:p>
                <a:pPr lvl="1"/>
                <a:r>
                  <a:rPr lang="fr-FR" dirty="0"/>
                  <a:t>Sa négation est donc vraie (par exemple pour n = 10)</a:t>
                </a:r>
              </a:p>
              <a:p>
                <a:r>
                  <a:rPr lang="fr-FR" dirty="0"/>
                  <a:t>Quelle est la négation de la proposition "</a:t>
                </a:r>
                <a14:m>
                  <m:oMath xmlns:m="http://schemas.openxmlformats.org/officeDocument/2006/math">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𝑥</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𝑅</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𝑦</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𝑅</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𝑥</m:t>
                    </m:r>
                    <m:r>
                      <a:rPr lang="fr-FR" i="1">
                        <a:latin typeface="Cambria Math" panose="02040503050406030204" pitchFamily="18" charset="0"/>
                        <a:ea typeface="Cambria Math" panose="02040503050406030204" pitchFamily="18" charset="0"/>
                      </a:rPr>
                      <m:t>&lt;</m:t>
                    </m:r>
                    <m:r>
                      <a:rPr lang="fr-FR" i="1">
                        <a:latin typeface="Cambria Math" panose="02040503050406030204" pitchFamily="18" charset="0"/>
                        <a:ea typeface="Cambria Math" panose="02040503050406030204" pitchFamily="18" charset="0"/>
                      </a:rPr>
                      <m:t>𝑦</m:t>
                    </m:r>
                  </m:oMath>
                </a14:m>
                <a:r>
                  <a:rPr lang="fr-FR" dirty="0"/>
                  <a:t>"?</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452336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prédicats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dirty="0"/>
                  <a:t>En appliquant les règles de la négation successivement, on obtient :</a:t>
                </a:r>
              </a:p>
              <a:p>
                <a14:m>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𝑥</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𝑛𝑜𝑛</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𝑦</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𝑥</m:t>
                    </m:r>
                    <m:r>
                      <a:rPr lang="fr-FR" b="0" i="1" smtClean="0">
                        <a:latin typeface="Cambria Math" panose="02040503050406030204" pitchFamily="18" charset="0"/>
                        <a:ea typeface="Cambria Math" panose="02040503050406030204" pitchFamily="18" charset="0"/>
                      </a:rPr>
                      <m:t>&lt;</m:t>
                    </m:r>
                    <m:r>
                      <a:rPr lang="fr-FR" b="0" i="1" smtClean="0">
                        <a:latin typeface="Cambria Math" panose="02040503050406030204" pitchFamily="18" charset="0"/>
                        <a:ea typeface="Cambria Math" panose="02040503050406030204" pitchFamily="18" charset="0"/>
                      </a:rPr>
                      <m:t>𝑦</m:t>
                    </m:r>
                    <m:r>
                      <a:rPr lang="fr-FR" b="0" i="1" smtClean="0">
                        <a:latin typeface="Cambria Math" panose="02040503050406030204" pitchFamily="18" charset="0"/>
                        <a:ea typeface="Cambria Math" panose="02040503050406030204" pitchFamily="18" charset="0"/>
                      </a:rPr>
                      <m:t>)</m:t>
                    </m:r>
                  </m:oMath>
                </a14:m>
                <a:r>
                  <a:rPr lang="fr-FR" dirty="0"/>
                  <a:t> puis</a:t>
                </a:r>
              </a:p>
              <a:p>
                <a:r>
                  <a:rPr lang="fr-FR" dirty="0"/>
                  <a:t>"</a:t>
                </a:r>
                <a14:m>
                  <m:oMath xmlns:m="http://schemas.openxmlformats.org/officeDocument/2006/math">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𝑥</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𝑅</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𝑦</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𝑅</m:t>
                    </m:r>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𝑛𝑜𝑛</m:t>
                    </m:r>
                    <m:r>
                      <a:rPr lang="fr-FR" b="0" i="1" smtClean="0">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𝑥</m:t>
                    </m:r>
                    <m:r>
                      <a:rPr lang="fr-FR" b="0" i="1" smtClean="0">
                        <a:latin typeface="Cambria Math" panose="02040503050406030204" pitchFamily="18" charset="0"/>
                        <a:ea typeface="Cambria Math" panose="02040503050406030204" pitchFamily="18" charset="0"/>
                      </a:rPr>
                      <m:t>&lt;</m:t>
                    </m:r>
                    <m:r>
                      <a:rPr lang="fr-FR" i="1">
                        <a:latin typeface="Cambria Math" panose="02040503050406030204" pitchFamily="18" charset="0"/>
                        <a:ea typeface="Cambria Math" panose="02040503050406030204" pitchFamily="18" charset="0"/>
                      </a:rPr>
                      <m:t>𝑦</m:t>
                    </m:r>
                    <m:r>
                      <a:rPr lang="fr-FR" b="0" i="1" smtClean="0">
                        <a:latin typeface="Cambria Math" panose="02040503050406030204" pitchFamily="18" charset="0"/>
                        <a:ea typeface="Cambria Math" panose="02040503050406030204" pitchFamily="18" charset="0"/>
                      </a:rPr>
                      <m:t>)</m:t>
                    </m:r>
                  </m:oMath>
                </a14:m>
                <a:r>
                  <a:rPr lang="fr-FR" dirty="0"/>
                  <a:t>", d'où</a:t>
                </a:r>
              </a:p>
              <a:p>
                <a:r>
                  <a:rPr lang="fr-FR" dirty="0"/>
                  <a:t>"</a:t>
                </a:r>
                <a14:m>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𝑥</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𝑦</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𝑥</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𝑦</m:t>
                    </m:r>
                  </m:oMath>
                </a14:m>
                <a:r>
                  <a:rPr lang="fr-FR" dirty="0"/>
                  <a:t>"</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r="-68"/>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2327610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prédicats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dirty="0"/>
                  <a:t>On obtient la négation d'une proposition formée d'une suite de quantificateurs suivie d'un prédicat en changeant partout </a:t>
                </a:r>
                <a14:m>
                  <m:oMath xmlns:m="http://schemas.openxmlformats.org/officeDocument/2006/math">
                    <m:r>
                      <a:rPr lang="fr-FR" i="1" smtClean="0">
                        <a:latin typeface="Cambria Math" panose="02040503050406030204" pitchFamily="18" charset="0"/>
                        <a:ea typeface="Cambria Math" panose="02040503050406030204" pitchFamily="18" charset="0"/>
                      </a:rPr>
                      <m:t>∀</m:t>
                    </m:r>
                  </m:oMath>
                </a14:m>
                <a:r>
                  <a:rPr lang="fr-FR" dirty="0"/>
                  <a:t> par </a:t>
                </a:r>
                <a14:m>
                  <m:oMath xmlns:m="http://schemas.openxmlformats.org/officeDocument/2006/math">
                    <m:r>
                      <a:rPr lang="fr-FR" i="1" smtClean="0">
                        <a:latin typeface="Cambria Math" panose="02040503050406030204" pitchFamily="18" charset="0"/>
                        <a:ea typeface="Cambria Math" panose="02040503050406030204" pitchFamily="18" charset="0"/>
                      </a:rPr>
                      <m:t>∃</m:t>
                    </m:r>
                  </m:oMath>
                </a14:m>
                <a:r>
                  <a:rPr lang="fr-FR" dirty="0"/>
                  <a:t> puis en changeant le prédicat par sa négation</a:t>
                </a:r>
              </a:p>
              <a:p>
                <a:endParaRPr lang="fr-FR" dirty="0"/>
              </a:p>
              <a:p>
                <a:r>
                  <a:rPr lang="fr-FR" dirty="0"/>
                  <a:t>Pour démontrer une affirmation, on peut montrer qu'elle est vraie, mais il peut être plus simple de montrer que sa négation est fausse et pour montrer qu'une affirmation est fausse, il peut être plus simple de montrer que sa négation est vraie</a:t>
                </a:r>
              </a:p>
              <a:p>
                <a:r>
                  <a:rPr lang="fr-FR" dirty="0"/>
                  <a:t>Par exemple :</a:t>
                </a:r>
              </a:p>
              <a:p>
                <a:pPr lvl="1"/>
                <a:r>
                  <a:rPr lang="fr-FR" dirty="0"/>
                  <a:t>Pour démontrer que l'affirmation "</a:t>
                </a:r>
                <a14:m>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𝑥</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𝑥</m:t>
                        </m:r>
                      </m:e>
                      <m:sup>
                        <m:r>
                          <a:rPr lang="fr-FR" b="0" i="1" smtClean="0">
                            <a:latin typeface="Cambria Math" panose="02040503050406030204" pitchFamily="18" charset="0"/>
                            <a:ea typeface="Cambria Math" panose="02040503050406030204" pitchFamily="18" charset="0"/>
                          </a:rPr>
                          <m:t>3</m:t>
                        </m:r>
                      </m:sup>
                    </m:sSup>
                    <m:r>
                      <a:rPr lang="fr-FR" b="0" i="1" smtClean="0">
                        <a:latin typeface="Cambria Math" panose="02040503050406030204" pitchFamily="18" charset="0"/>
                        <a:ea typeface="Cambria Math" panose="02040503050406030204" pitchFamily="18" charset="0"/>
                      </a:rPr>
                      <m:t>≠8</m:t>
                    </m:r>
                  </m:oMath>
                </a14:m>
                <a:r>
                  <a:rPr lang="fr-FR" dirty="0"/>
                  <a:t>" est fausse, on peut plus simplement montrer sa négation "</a:t>
                </a:r>
                <a14:m>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𝑥</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𝑥</m:t>
                        </m:r>
                      </m:e>
                      <m:sup>
                        <m:r>
                          <a:rPr lang="fr-FR" b="0" i="1" smtClean="0">
                            <a:latin typeface="Cambria Math" panose="02040503050406030204" pitchFamily="18" charset="0"/>
                            <a:ea typeface="Cambria Math" panose="02040503050406030204" pitchFamily="18" charset="0"/>
                          </a:rPr>
                          <m:t>3</m:t>
                        </m:r>
                      </m:sup>
                    </m:sSup>
                    <m:r>
                      <a:rPr lang="fr-FR" b="0" i="1" smtClean="0">
                        <a:latin typeface="Cambria Math" panose="02040503050406030204" pitchFamily="18" charset="0"/>
                        <a:ea typeface="Cambria Math" panose="02040503050406030204" pitchFamily="18" charset="0"/>
                      </a:rPr>
                      <m:t>=8</m:t>
                    </m:r>
                  </m:oMath>
                </a14:m>
                <a:r>
                  <a:rPr lang="fr-FR" dirty="0"/>
                  <a:t>" est vrai en remarquant que 2</a:t>
                </a:r>
                <a:r>
                  <a:rPr lang="fr-FR" baseline="30000" dirty="0"/>
                  <a:t>3</a:t>
                </a:r>
                <a:r>
                  <a:rPr lang="fr-FR" dirty="0"/>
                  <a:t>=8 (on dit qu'il s'agit d'un contre-exemple ou d'une contraposée)</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341" t="-872" r="-545" b="-1599"/>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1238792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booléen</a:t>
            </a:r>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3842558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booléen</a:t>
            </a:r>
          </a:p>
        </p:txBody>
      </p:sp>
      <p:sp>
        <p:nvSpPr>
          <p:cNvPr id="3" name="Espace réservé du contenu 2"/>
          <p:cNvSpPr>
            <a:spLocks noGrp="1"/>
          </p:cNvSpPr>
          <p:nvPr>
            <p:ph idx="1"/>
          </p:nvPr>
        </p:nvSpPr>
        <p:spPr/>
        <p:txBody>
          <a:bodyPr>
            <a:normAutofit/>
          </a:bodyPr>
          <a:lstStyle/>
          <a:p>
            <a:r>
              <a:rPr lang="fr-FR" b="1" dirty="0"/>
              <a:t>Exemple introductif</a:t>
            </a:r>
          </a:p>
          <a:p>
            <a:r>
              <a:rPr lang="fr-FR" b="1" dirty="0"/>
              <a:t>Premier montage</a:t>
            </a:r>
          </a:p>
          <a:p>
            <a:r>
              <a:rPr lang="fr-FR" dirty="0"/>
              <a:t>On considère la portion de circuit électrique suivante :</a:t>
            </a:r>
          </a:p>
          <a:p>
            <a:endParaRPr lang="fr-FR" dirty="0"/>
          </a:p>
          <a:p>
            <a:endParaRPr lang="fr-FR" dirty="0"/>
          </a:p>
          <a:p>
            <a:endParaRPr lang="fr-FR" dirty="0"/>
          </a:p>
          <a:p>
            <a:r>
              <a:rPr lang="fr-FR" dirty="0"/>
              <a:t> A et B sont deux interrupteurs et L est une lampe</a:t>
            </a:r>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29</a:t>
            </a:fld>
            <a:endParaRPr lang="en-US" dirty="0"/>
          </a:p>
        </p:txBody>
      </p:sp>
      <p:pic>
        <p:nvPicPr>
          <p:cNvPr id="7" name="Image 6"/>
          <p:cNvPicPr>
            <a:picLocks noChangeAspect="1"/>
          </p:cNvPicPr>
          <p:nvPr/>
        </p:nvPicPr>
        <p:blipFill>
          <a:blip r:embed="rId2"/>
          <a:stretch>
            <a:fillRect/>
          </a:stretch>
        </p:blipFill>
        <p:spPr>
          <a:xfrm>
            <a:off x="3630757" y="3513859"/>
            <a:ext cx="4210050" cy="1104900"/>
          </a:xfrm>
          <a:prstGeom prst="rect">
            <a:avLst/>
          </a:prstGeom>
        </p:spPr>
      </p:pic>
    </p:spTree>
    <p:extLst>
      <p:ext uri="{BB962C8B-B14F-4D97-AF65-F5344CB8AC3E}">
        <p14:creationId xmlns:p14="http://schemas.microsoft.com/office/powerpoint/2010/main" val="3940982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propositions</a:t>
            </a:r>
          </a:p>
        </p:txBody>
      </p:sp>
      <p:sp>
        <p:nvSpPr>
          <p:cNvPr id="3" name="Espace réservé du contenu 2"/>
          <p:cNvSpPr>
            <a:spLocks noGrp="1"/>
          </p:cNvSpPr>
          <p:nvPr>
            <p:ph idx="1"/>
          </p:nvPr>
        </p:nvSpPr>
        <p:spPr/>
        <p:txBody>
          <a:bodyPr>
            <a:normAutofit/>
          </a:bodyPr>
          <a:lstStyle/>
          <a:p>
            <a:r>
              <a:rPr lang="fr-FR" dirty="0"/>
              <a:t>Pour voir si un énoncé est une proposition, il est important de savoir dans quel langage il est écrit. Par exemple, "1==2" a bien un sens en </a:t>
            </a:r>
            <a:r>
              <a:rPr lang="fr-FR" dirty="0" err="1"/>
              <a:t>Javascript</a:t>
            </a:r>
            <a:r>
              <a:rPr lang="fr-FR" dirty="0"/>
              <a:t>, mais ne veut rien dire en français.</a:t>
            </a:r>
          </a:p>
          <a:p>
            <a:r>
              <a:rPr lang="fr-FR" dirty="0"/>
              <a:t>Les propositions sont très utilisées en programmation. </a:t>
            </a:r>
          </a:p>
          <a:p>
            <a:r>
              <a:rPr lang="fr-FR" dirty="0"/>
              <a:t>Considérons le programme Python suivant :</a:t>
            </a:r>
          </a:p>
          <a:p>
            <a:endParaRPr lang="fr-FR" dirty="0"/>
          </a:p>
          <a:p>
            <a:endParaRPr lang="fr-FR" dirty="0"/>
          </a:p>
          <a:p>
            <a:endParaRPr lang="fr-FR" dirty="0"/>
          </a:p>
          <a:p>
            <a:r>
              <a:rPr lang="fr-FR" dirty="0"/>
              <a:t>Il se traduit par : Tant que la valeur de vérité de la proposition N&lt;10 est vrai, augmenter N de 1 et afficher bonjour</a:t>
            </a:r>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3</a:t>
            </a:fld>
            <a:endParaRPr lang="en-US" dirty="0"/>
          </a:p>
        </p:txBody>
      </p:sp>
      <p:pic>
        <p:nvPicPr>
          <p:cNvPr id="7" name="Image 6"/>
          <p:cNvPicPr>
            <a:picLocks noChangeAspect="1"/>
          </p:cNvPicPr>
          <p:nvPr/>
        </p:nvPicPr>
        <p:blipFill>
          <a:blip r:embed="rId2"/>
          <a:stretch>
            <a:fillRect/>
          </a:stretch>
        </p:blipFill>
        <p:spPr>
          <a:xfrm>
            <a:off x="3919722" y="4150658"/>
            <a:ext cx="2857500" cy="857250"/>
          </a:xfrm>
          <a:prstGeom prst="rect">
            <a:avLst/>
          </a:prstGeom>
        </p:spPr>
      </p:pic>
    </p:spTree>
    <p:extLst>
      <p:ext uri="{BB962C8B-B14F-4D97-AF65-F5344CB8AC3E}">
        <p14:creationId xmlns:p14="http://schemas.microsoft.com/office/powerpoint/2010/main" val="414825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booléen</a:t>
            </a:r>
          </a:p>
        </p:txBody>
      </p:sp>
      <p:sp>
        <p:nvSpPr>
          <p:cNvPr id="3" name="Espace réservé du contenu 2"/>
          <p:cNvSpPr>
            <a:spLocks noGrp="1"/>
          </p:cNvSpPr>
          <p:nvPr>
            <p:ph idx="1"/>
          </p:nvPr>
        </p:nvSpPr>
        <p:spPr/>
        <p:txBody>
          <a:bodyPr>
            <a:normAutofit/>
          </a:bodyPr>
          <a:lstStyle/>
          <a:p>
            <a:r>
              <a:rPr lang="fr-FR" dirty="0"/>
              <a:t>On crée trois variables numériques a, b et l ne pouvant prendre que les valeurs 0 ou 1 en décidant :</a:t>
            </a:r>
          </a:p>
          <a:p>
            <a:pPr lvl="1"/>
            <a:r>
              <a:rPr lang="fr-FR" dirty="0"/>
              <a:t>A = 0 si l'interrupteur A est ouvert (le courant ne passe pas)</a:t>
            </a:r>
          </a:p>
          <a:p>
            <a:pPr lvl="1"/>
            <a:r>
              <a:rPr lang="fr-FR" dirty="0"/>
              <a:t>A = 1 si A est fermé</a:t>
            </a:r>
          </a:p>
          <a:p>
            <a:pPr lvl="1"/>
            <a:r>
              <a:rPr lang="fr-FR" dirty="0"/>
              <a:t>B = 0 si B est ouvert, b=1 si B est fermé</a:t>
            </a:r>
          </a:p>
          <a:p>
            <a:pPr lvl="1"/>
            <a:r>
              <a:rPr lang="fr-FR" dirty="0"/>
              <a:t>L=0 si la lampe L est éteinte, l=1 si L est allumée</a:t>
            </a:r>
          </a:p>
          <a:p>
            <a:r>
              <a:rPr lang="fr-FR" dirty="0"/>
              <a:t>Pur ce montage, on a la table suivante :</a:t>
            </a:r>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30</a:t>
            </a:fld>
            <a:endParaRPr lang="en-US" dirty="0"/>
          </a:p>
        </p:txBody>
      </p:sp>
      <p:graphicFrame>
        <p:nvGraphicFramePr>
          <p:cNvPr id="8" name="Tableau 7"/>
          <p:cNvGraphicFramePr>
            <a:graphicFrameLocks noGrp="1"/>
          </p:cNvGraphicFramePr>
          <p:nvPr>
            <p:extLst>
              <p:ext uri="{D42A27DB-BD31-4B8C-83A1-F6EECF244321}">
                <p14:modId xmlns:p14="http://schemas.microsoft.com/office/powerpoint/2010/main" val="960751555"/>
              </p:ext>
            </p:extLst>
          </p:nvPr>
        </p:nvGraphicFramePr>
        <p:xfrm>
          <a:off x="489527" y="4876030"/>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fr-FR" dirty="0"/>
                        <a:t>a</a:t>
                      </a:r>
                    </a:p>
                  </a:txBody>
                  <a:tcPr/>
                </a:tc>
                <a:tc>
                  <a:txBody>
                    <a:bodyPr/>
                    <a:lstStyle/>
                    <a:p>
                      <a:r>
                        <a:rPr lang="fr-FR" dirty="0"/>
                        <a:t>b</a:t>
                      </a:r>
                    </a:p>
                  </a:txBody>
                  <a:tcPr/>
                </a:tc>
                <a:tc>
                  <a:txBody>
                    <a:bodyPr/>
                    <a:lstStyle/>
                    <a:p>
                      <a:r>
                        <a:rPr lang="fr-FR" dirty="0"/>
                        <a:t>l</a:t>
                      </a:r>
                    </a:p>
                  </a:txBody>
                  <a:tcPr/>
                </a:tc>
                <a:extLst>
                  <a:ext uri="{0D108BD9-81ED-4DB2-BD59-A6C34878D82A}">
                    <a16:rowId xmlns:a16="http://schemas.microsoft.com/office/drawing/2014/main" val="10000"/>
                  </a:ext>
                </a:extLst>
              </a:tr>
              <a:tr h="370840">
                <a:tc>
                  <a:txBody>
                    <a:bodyPr/>
                    <a:lstStyle/>
                    <a:p>
                      <a:r>
                        <a:rPr lang="fr-FR" dirty="0"/>
                        <a:t>0</a:t>
                      </a:r>
                    </a:p>
                  </a:txBody>
                  <a:tcPr/>
                </a:tc>
                <a:tc>
                  <a:txBody>
                    <a:bodyPr/>
                    <a:lstStyle/>
                    <a:p>
                      <a:r>
                        <a:rPr lang="fr-FR" dirty="0"/>
                        <a:t>0</a:t>
                      </a:r>
                    </a:p>
                  </a:txBody>
                  <a:tcPr/>
                </a:tc>
                <a:tc>
                  <a:txBody>
                    <a:bodyPr/>
                    <a:lstStyle/>
                    <a:p>
                      <a:r>
                        <a:rPr lang="fr-FR" dirty="0"/>
                        <a:t>0</a:t>
                      </a:r>
                    </a:p>
                  </a:txBody>
                  <a:tcPr/>
                </a:tc>
                <a:extLst>
                  <a:ext uri="{0D108BD9-81ED-4DB2-BD59-A6C34878D82A}">
                    <a16:rowId xmlns:a16="http://schemas.microsoft.com/office/drawing/2014/main" val="10001"/>
                  </a:ext>
                </a:extLst>
              </a:tr>
              <a:tr h="370840">
                <a:tc>
                  <a:txBody>
                    <a:bodyPr/>
                    <a:lstStyle/>
                    <a:p>
                      <a:r>
                        <a:rPr lang="fr-FR" dirty="0"/>
                        <a:t>0</a:t>
                      </a:r>
                    </a:p>
                  </a:txBody>
                  <a:tcPr/>
                </a:tc>
                <a:tc>
                  <a:txBody>
                    <a:bodyPr/>
                    <a:lstStyle/>
                    <a:p>
                      <a:r>
                        <a:rPr lang="fr-FR" dirty="0"/>
                        <a:t>1</a:t>
                      </a:r>
                    </a:p>
                  </a:txBody>
                  <a:tcPr/>
                </a:tc>
                <a:tc>
                  <a:txBody>
                    <a:bodyPr/>
                    <a:lstStyle/>
                    <a:p>
                      <a:r>
                        <a:rPr lang="fr-FR" dirty="0"/>
                        <a:t>0</a:t>
                      </a:r>
                    </a:p>
                  </a:txBody>
                  <a:tcPr/>
                </a:tc>
                <a:extLst>
                  <a:ext uri="{0D108BD9-81ED-4DB2-BD59-A6C34878D82A}">
                    <a16:rowId xmlns:a16="http://schemas.microsoft.com/office/drawing/2014/main" val="10002"/>
                  </a:ext>
                </a:extLst>
              </a:tr>
              <a:tr h="370840">
                <a:tc>
                  <a:txBody>
                    <a:bodyPr/>
                    <a:lstStyle/>
                    <a:p>
                      <a:r>
                        <a:rPr lang="fr-FR" dirty="0"/>
                        <a:t>1</a:t>
                      </a:r>
                    </a:p>
                  </a:txBody>
                  <a:tcPr/>
                </a:tc>
                <a:tc>
                  <a:txBody>
                    <a:bodyPr/>
                    <a:lstStyle/>
                    <a:p>
                      <a:r>
                        <a:rPr lang="fr-FR" dirty="0"/>
                        <a:t>0</a:t>
                      </a:r>
                    </a:p>
                  </a:txBody>
                  <a:tcPr/>
                </a:tc>
                <a:tc>
                  <a:txBody>
                    <a:bodyPr/>
                    <a:lstStyle/>
                    <a:p>
                      <a:r>
                        <a:rPr lang="fr-FR" dirty="0"/>
                        <a:t>0</a:t>
                      </a:r>
                    </a:p>
                  </a:txBody>
                  <a:tcPr/>
                </a:tc>
                <a:extLst>
                  <a:ext uri="{0D108BD9-81ED-4DB2-BD59-A6C34878D82A}">
                    <a16:rowId xmlns:a16="http://schemas.microsoft.com/office/drawing/2014/main" val="10003"/>
                  </a:ext>
                </a:extLst>
              </a:tr>
              <a:tr h="370840">
                <a:tc>
                  <a:txBody>
                    <a:bodyPr/>
                    <a:lstStyle/>
                    <a:p>
                      <a:r>
                        <a:rPr lang="fr-FR" dirty="0"/>
                        <a:t>1</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10004"/>
                  </a:ext>
                </a:extLst>
              </a:tr>
            </a:tbl>
          </a:graphicData>
        </a:graphic>
      </p:graphicFrame>
      <p:sp>
        <p:nvSpPr>
          <p:cNvPr id="9" name="ZoneTexte 8"/>
          <p:cNvSpPr txBox="1"/>
          <p:nvPr/>
        </p:nvSpPr>
        <p:spPr>
          <a:xfrm>
            <a:off x="8803243" y="5341465"/>
            <a:ext cx="3098593" cy="923330"/>
          </a:xfrm>
          <a:prstGeom prst="rect">
            <a:avLst/>
          </a:prstGeom>
          <a:noFill/>
        </p:spPr>
        <p:txBody>
          <a:bodyPr wrap="square" rtlCol="0">
            <a:spAutoFit/>
          </a:bodyPr>
          <a:lstStyle/>
          <a:p>
            <a:r>
              <a:rPr lang="fr-FR" dirty="0">
                <a:solidFill>
                  <a:schemeClr val="bg1"/>
                </a:solidFill>
              </a:rPr>
              <a:t>On voit que l =1 uniquement si a ET b valent 1</a:t>
            </a:r>
          </a:p>
        </p:txBody>
      </p:sp>
    </p:spTree>
    <p:extLst>
      <p:ext uri="{BB962C8B-B14F-4D97-AF65-F5344CB8AC3E}">
        <p14:creationId xmlns:p14="http://schemas.microsoft.com/office/powerpoint/2010/main" val="869290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booléen</a:t>
            </a:r>
          </a:p>
        </p:txBody>
      </p:sp>
      <p:sp>
        <p:nvSpPr>
          <p:cNvPr id="3" name="Espace réservé du contenu 2"/>
          <p:cNvSpPr>
            <a:spLocks noGrp="1"/>
          </p:cNvSpPr>
          <p:nvPr>
            <p:ph idx="1"/>
          </p:nvPr>
        </p:nvSpPr>
        <p:spPr/>
        <p:txBody>
          <a:bodyPr>
            <a:normAutofit/>
          </a:bodyPr>
          <a:lstStyle/>
          <a:p>
            <a:r>
              <a:rPr lang="fr-FR" dirty="0"/>
              <a:t>Deuxième montage</a:t>
            </a:r>
          </a:p>
          <a:p>
            <a:r>
              <a:rPr lang="fr-FR" dirty="0"/>
              <a:t>On considère maintenant le montage suivant :</a:t>
            </a:r>
          </a:p>
          <a:p>
            <a:endParaRPr lang="fr-FR" dirty="0"/>
          </a:p>
          <a:p>
            <a:endParaRPr lang="fr-FR" dirty="0"/>
          </a:p>
          <a:p>
            <a:endParaRPr lang="fr-FR" dirty="0"/>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31</a:t>
            </a:fld>
            <a:endParaRPr lang="en-US" dirty="0"/>
          </a:p>
        </p:txBody>
      </p:sp>
      <p:pic>
        <p:nvPicPr>
          <p:cNvPr id="7" name="Image 6"/>
          <p:cNvPicPr>
            <a:picLocks noChangeAspect="1"/>
          </p:cNvPicPr>
          <p:nvPr/>
        </p:nvPicPr>
        <p:blipFill>
          <a:blip r:embed="rId2"/>
          <a:stretch>
            <a:fillRect/>
          </a:stretch>
        </p:blipFill>
        <p:spPr>
          <a:xfrm>
            <a:off x="3205347" y="2998932"/>
            <a:ext cx="4286250" cy="1562100"/>
          </a:xfrm>
          <a:prstGeom prst="rect">
            <a:avLst/>
          </a:prstGeom>
        </p:spPr>
      </p:pic>
      <p:graphicFrame>
        <p:nvGraphicFramePr>
          <p:cNvPr id="10" name="Tableau 9"/>
          <p:cNvGraphicFramePr>
            <a:graphicFrameLocks noGrp="1"/>
          </p:cNvGraphicFramePr>
          <p:nvPr>
            <p:extLst>
              <p:ext uri="{D42A27DB-BD31-4B8C-83A1-F6EECF244321}">
                <p14:modId xmlns:p14="http://schemas.microsoft.com/office/powerpoint/2010/main" val="4121410419"/>
              </p:ext>
            </p:extLst>
          </p:nvPr>
        </p:nvGraphicFramePr>
        <p:xfrm>
          <a:off x="424095" y="4755957"/>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fr-FR" dirty="0"/>
                        <a:t>a</a:t>
                      </a:r>
                    </a:p>
                  </a:txBody>
                  <a:tcPr/>
                </a:tc>
                <a:tc>
                  <a:txBody>
                    <a:bodyPr/>
                    <a:lstStyle/>
                    <a:p>
                      <a:r>
                        <a:rPr lang="fr-FR" dirty="0"/>
                        <a:t>b</a:t>
                      </a:r>
                    </a:p>
                  </a:txBody>
                  <a:tcPr/>
                </a:tc>
                <a:tc>
                  <a:txBody>
                    <a:bodyPr/>
                    <a:lstStyle/>
                    <a:p>
                      <a:r>
                        <a:rPr lang="fr-FR" dirty="0"/>
                        <a:t>l</a:t>
                      </a:r>
                    </a:p>
                  </a:txBody>
                  <a:tcPr/>
                </a:tc>
                <a:extLst>
                  <a:ext uri="{0D108BD9-81ED-4DB2-BD59-A6C34878D82A}">
                    <a16:rowId xmlns:a16="http://schemas.microsoft.com/office/drawing/2014/main" val="10000"/>
                  </a:ext>
                </a:extLst>
              </a:tr>
              <a:tr h="370840">
                <a:tc>
                  <a:txBody>
                    <a:bodyPr/>
                    <a:lstStyle/>
                    <a:p>
                      <a:r>
                        <a:rPr lang="fr-FR" dirty="0"/>
                        <a:t>0</a:t>
                      </a:r>
                    </a:p>
                  </a:txBody>
                  <a:tcPr/>
                </a:tc>
                <a:tc>
                  <a:txBody>
                    <a:bodyPr/>
                    <a:lstStyle/>
                    <a:p>
                      <a:r>
                        <a:rPr lang="fr-FR" dirty="0"/>
                        <a:t>0</a:t>
                      </a:r>
                    </a:p>
                  </a:txBody>
                  <a:tcPr/>
                </a:tc>
                <a:tc>
                  <a:txBody>
                    <a:bodyPr/>
                    <a:lstStyle/>
                    <a:p>
                      <a:r>
                        <a:rPr lang="fr-FR" dirty="0"/>
                        <a:t>0</a:t>
                      </a:r>
                    </a:p>
                  </a:txBody>
                  <a:tcPr/>
                </a:tc>
                <a:extLst>
                  <a:ext uri="{0D108BD9-81ED-4DB2-BD59-A6C34878D82A}">
                    <a16:rowId xmlns:a16="http://schemas.microsoft.com/office/drawing/2014/main" val="10001"/>
                  </a:ext>
                </a:extLst>
              </a:tr>
              <a:tr h="370840">
                <a:tc>
                  <a:txBody>
                    <a:bodyPr/>
                    <a:lstStyle/>
                    <a:p>
                      <a:r>
                        <a:rPr lang="fr-FR" dirty="0"/>
                        <a:t>0</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10002"/>
                  </a:ext>
                </a:extLst>
              </a:tr>
              <a:tr h="370840">
                <a:tc>
                  <a:txBody>
                    <a:bodyPr/>
                    <a:lstStyle/>
                    <a:p>
                      <a:r>
                        <a:rPr lang="fr-FR" dirty="0"/>
                        <a:t>1</a:t>
                      </a:r>
                    </a:p>
                  </a:txBody>
                  <a:tcPr/>
                </a:tc>
                <a:tc>
                  <a:txBody>
                    <a:bodyPr/>
                    <a:lstStyle/>
                    <a:p>
                      <a:r>
                        <a:rPr lang="fr-FR" dirty="0"/>
                        <a:t>0</a:t>
                      </a:r>
                    </a:p>
                  </a:txBody>
                  <a:tcPr/>
                </a:tc>
                <a:tc>
                  <a:txBody>
                    <a:bodyPr/>
                    <a:lstStyle/>
                    <a:p>
                      <a:r>
                        <a:rPr lang="fr-FR" dirty="0"/>
                        <a:t>1</a:t>
                      </a:r>
                    </a:p>
                  </a:txBody>
                  <a:tcPr/>
                </a:tc>
                <a:extLst>
                  <a:ext uri="{0D108BD9-81ED-4DB2-BD59-A6C34878D82A}">
                    <a16:rowId xmlns:a16="http://schemas.microsoft.com/office/drawing/2014/main" val="10003"/>
                  </a:ext>
                </a:extLst>
              </a:tr>
              <a:tr h="370840">
                <a:tc>
                  <a:txBody>
                    <a:bodyPr/>
                    <a:lstStyle/>
                    <a:p>
                      <a:r>
                        <a:rPr lang="fr-FR" dirty="0"/>
                        <a:t>1</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10004"/>
                  </a:ext>
                </a:extLst>
              </a:tr>
            </a:tbl>
          </a:graphicData>
        </a:graphic>
      </p:graphicFrame>
      <p:sp>
        <p:nvSpPr>
          <p:cNvPr id="11" name="ZoneTexte 10"/>
          <p:cNvSpPr txBox="1"/>
          <p:nvPr/>
        </p:nvSpPr>
        <p:spPr>
          <a:xfrm>
            <a:off x="8803243" y="5341465"/>
            <a:ext cx="3098593" cy="923330"/>
          </a:xfrm>
          <a:prstGeom prst="rect">
            <a:avLst/>
          </a:prstGeom>
          <a:noFill/>
        </p:spPr>
        <p:txBody>
          <a:bodyPr wrap="square" rtlCol="0">
            <a:spAutoFit/>
          </a:bodyPr>
          <a:lstStyle/>
          <a:p>
            <a:r>
              <a:rPr lang="fr-FR" dirty="0">
                <a:solidFill>
                  <a:schemeClr val="bg1"/>
                </a:solidFill>
              </a:rPr>
              <a:t>On voit que l =1 uniquement si a OU b valent 1</a:t>
            </a:r>
          </a:p>
        </p:txBody>
      </p:sp>
    </p:spTree>
    <p:extLst>
      <p:ext uri="{BB962C8B-B14F-4D97-AF65-F5344CB8AC3E}">
        <p14:creationId xmlns:p14="http://schemas.microsoft.com/office/powerpoint/2010/main" val="3647039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booléen</a:t>
            </a:r>
          </a:p>
        </p:txBody>
      </p:sp>
      <p:sp>
        <p:nvSpPr>
          <p:cNvPr id="3" name="Espace réservé du contenu 2"/>
          <p:cNvSpPr>
            <a:spLocks noGrp="1"/>
          </p:cNvSpPr>
          <p:nvPr>
            <p:ph idx="1"/>
          </p:nvPr>
        </p:nvSpPr>
        <p:spPr/>
        <p:txBody>
          <a:bodyPr>
            <a:normAutofit/>
          </a:bodyPr>
          <a:lstStyle/>
          <a:p>
            <a:r>
              <a:rPr lang="fr-FR" dirty="0"/>
              <a:t>Bilan :</a:t>
            </a:r>
          </a:p>
          <a:p>
            <a:r>
              <a:rPr lang="fr-FR" dirty="0"/>
              <a:t>Dans ces deux cas, on a défini des variables ne prenant que deux valeurs 0 et 1.</a:t>
            </a:r>
          </a:p>
          <a:p>
            <a:r>
              <a:rPr lang="fr-FR" dirty="0"/>
              <a:t>On dit que ce sont des variables booléennes</a:t>
            </a:r>
          </a:p>
          <a:p>
            <a:r>
              <a:rPr lang="fr-FR" dirty="0"/>
              <a:t>Dans le premier montage, l est produit des variables a et b, ce que l'on peut écrire : l=</a:t>
            </a:r>
            <a:r>
              <a:rPr lang="fr-FR" dirty="0" err="1"/>
              <a:t>a.b</a:t>
            </a:r>
            <a:r>
              <a:rPr lang="fr-FR" dirty="0"/>
              <a:t> ou plus simplement l=ab</a:t>
            </a:r>
          </a:p>
          <a:p>
            <a:r>
              <a:rPr lang="fr-FR" dirty="0"/>
              <a:t>Dans le second montage, l est la somme des variables a et b, ce que l'on peut écrire l=</a:t>
            </a:r>
            <a:r>
              <a:rPr lang="fr-FR" dirty="0" err="1"/>
              <a:t>a+b</a:t>
            </a:r>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1131853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Algèbre de </a:t>
            </a:r>
            <a:r>
              <a:rPr lang="fr-FR" dirty="0" err="1"/>
              <a:t>boole</a:t>
            </a:r>
            <a:endParaRPr lang="fr-FR" dirty="0"/>
          </a:p>
        </p:txBody>
      </p:sp>
      <p:sp>
        <p:nvSpPr>
          <p:cNvPr id="3" name="Espace réservé du contenu 2"/>
          <p:cNvSpPr>
            <a:spLocks noGrp="1"/>
          </p:cNvSpPr>
          <p:nvPr>
            <p:ph idx="1"/>
          </p:nvPr>
        </p:nvSpPr>
        <p:spPr/>
        <p:txBody>
          <a:bodyPr>
            <a:normAutofit/>
          </a:bodyPr>
          <a:lstStyle/>
          <a:p>
            <a:r>
              <a:rPr lang="fr-FR" dirty="0"/>
              <a:t>Considérons:</a:t>
            </a:r>
          </a:p>
          <a:p>
            <a:pPr lvl="1"/>
            <a:r>
              <a:rPr lang="fr-FR" dirty="0"/>
              <a:t>Un ensemble dont les éléments sont des variables(souvent notées </a:t>
            </a:r>
            <a:r>
              <a:rPr lang="fr-FR" dirty="0" err="1"/>
              <a:t>a,b,c</a:t>
            </a:r>
            <a:r>
              <a:rPr lang="fr-FR" dirty="0"/>
              <a:t>…) ne pouvant prendre que deux valeurs 0 et 1</a:t>
            </a:r>
          </a:p>
          <a:p>
            <a:pPr lvl="1"/>
            <a:r>
              <a:rPr lang="fr-FR" dirty="0"/>
              <a:t>Et trois opérations appelées addition, multiplication et complémentation définies par les tables suivantes</a:t>
            </a:r>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33</a:t>
            </a:fld>
            <a:endParaRPr lang="en-US" dirty="0"/>
          </a:p>
        </p:txBody>
      </p:sp>
      <p:graphicFrame>
        <p:nvGraphicFramePr>
          <p:cNvPr id="7" name="Tableau 6"/>
          <p:cNvGraphicFramePr>
            <a:graphicFrameLocks noGrp="1"/>
          </p:cNvGraphicFramePr>
          <p:nvPr>
            <p:extLst>
              <p:ext uri="{D42A27DB-BD31-4B8C-83A1-F6EECF244321}">
                <p14:modId xmlns:p14="http://schemas.microsoft.com/office/powerpoint/2010/main" val="544036398"/>
              </p:ext>
            </p:extLst>
          </p:nvPr>
        </p:nvGraphicFramePr>
        <p:xfrm>
          <a:off x="332512" y="4284903"/>
          <a:ext cx="3001815" cy="1854200"/>
        </p:xfrm>
        <a:graphic>
          <a:graphicData uri="http://schemas.openxmlformats.org/drawingml/2006/table">
            <a:tbl>
              <a:tblPr firstRow="1" bandRow="1">
                <a:tableStyleId>{5C22544A-7EE6-4342-B048-85BDC9FD1C3A}</a:tableStyleId>
              </a:tblPr>
              <a:tblGrid>
                <a:gridCol w="1000605">
                  <a:extLst>
                    <a:ext uri="{9D8B030D-6E8A-4147-A177-3AD203B41FA5}">
                      <a16:colId xmlns:a16="http://schemas.microsoft.com/office/drawing/2014/main" val="20000"/>
                    </a:ext>
                  </a:extLst>
                </a:gridCol>
                <a:gridCol w="1000605">
                  <a:extLst>
                    <a:ext uri="{9D8B030D-6E8A-4147-A177-3AD203B41FA5}">
                      <a16:colId xmlns:a16="http://schemas.microsoft.com/office/drawing/2014/main" val="20001"/>
                    </a:ext>
                  </a:extLst>
                </a:gridCol>
                <a:gridCol w="1000605">
                  <a:extLst>
                    <a:ext uri="{9D8B030D-6E8A-4147-A177-3AD203B41FA5}">
                      <a16:colId xmlns:a16="http://schemas.microsoft.com/office/drawing/2014/main" val="20002"/>
                    </a:ext>
                  </a:extLst>
                </a:gridCol>
              </a:tblGrid>
              <a:tr h="370840">
                <a:tc>
                  <a:txBody>
                    <a:bodyPr/>
                    <a:lstStyle/>
                    <a:p>
                      <a:r>
                        <a:rPr lang="fr-FR" dirty="0"/>
                        <a:t>a</a:t>
                      </a:r>
                    </a:p>
                  </a:txBody>
                  <a:tcPr/>
                </a:tc>
                <a:tc>
                  <a:txBody>
                    <a:bodyPr/>
                    <a:lstStyle/>
                    <a:p>
                      <a:r>
                        <a:rPr lang="fr-FR" dirty="0"/>
                        <a:t>b</a:t>
                      </a:r>
                    </a:p>
                  </a:txBody>
                  <a:tcPr/>
                </a:tc>
                <a:tc>
                  <a:txBody>
                    <a:bodyPr/>
                    <a:lstStyle/>
                    <a:p>
                      <a:r>
                        <a:rPr lang="fr-FR" dirty="0" err="1"/>
                        <a:t>a+b</a:t>
                      </a:r>
                      <a:endParaRPr lang="fr-FR" dirty="0"/>
                    </a:p>
                  </a:txBody>
                  <a:tcPr/>
                </a:tc>
                <a:extLst>
                  <a:ext uri="{0D108BD9-81ED-4DB2-BD59-A6C34878D82A}">
                    <a16:rowId xmlns:a16="http://schemas.microsoft.com/office/drawing/2014/main" val="10000"/>
                  </a:ext>
                </a:extLst>
              </a:tr>
              <a:tr h="370840">
                <a:tc>
                  <a:txBody>
                    <a:bodyPr/>
                    <a:lstStyle/>
                    <a:p>
                      <a:r>
                        <a:rPr lang="fr-FR" dirty="0"/>
                        <a:t>0</a:t>
                      </a:r>
                    </a:p>
                  </a:txBody>
                  <a:tcPr/>
                </a:tc>
                <a:tc>
                  <a:txBody>
                    <a:bodyPr/>
                    <a:lstStyle/>
                    <a:p>
                      <a:r>
                        <a:rPr lang="fr-FR" dirty="0"/>
                        <a:t>0</a:t>
                      </a:r>
                    </a:p>
                  </a:txBody>
                  <a:tcPr/>
                </a:tc>
                <a:tc>
                  <a:txBody>
                    <a:bodyPr/>
                    <a:lstStyle/>
                    <a:p>
                      <a:r>
                        <a:rPr lang="fr-FR" dirty="0"/>
                        <a:t>0</a:t>
                      </a:r>
                    </a:p>
                  </a:txBody>
                  <a:tcPr/>
                </a:tc>
                <a:extLst>
                  <a:ext uri="{0D108BD9-81ED-4DB2-BD59-A6C34878D82A}">
                    <a16:rowId xmlns:a16="http://schemas.microsoft.com/office/drawing/2014/main" val="10001"/>
                  </a:ext>
                </a:extLst>
              </a:tr>
              <a:tr h="370840">
                <a:tc>
                  <a:txBody>
                    <a:bodyPr/>
                    <a:lstStyle/>
                    <a:p>
                      <a:r>
                        <a:rPr lang="fr-FR" dirty="0"/>
                        <a:t>0</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10002"/>
                  </a:ext>
                </a:extLst>
              </a:tr>
              <a:tr h="370840">
                <a:tc>
                  <a:txBody>
                    <a:bodyPr/>
                    <a:lstStyle/>
                    <a:p>
                      <a:r>
                        <a:rPr lang="fr-FR" dirty="0"/>
                        <a:t>1</a:t>
                      </a:r>
                    </a:p>
                  </a:txBody>
                  <a:tcPr/>
                </a:tc>
                <a:tc>
                  <a:txBody>
                    <a:bodyPr/>
                    <a:lstStyle/>
                    <a:p>
                      <a:r>
                        <a:rPr lang="fr-FR" dirty="0"/>
                        <a:t>0</a:t>
                      </a:r>
                    </a:p>
                  </a:txBody>
                  <a:tcPr/>
                </a:tc>
                <a:tc>
                  <a:txBody>
                    <a:bodyPr/>
                    <a:lstStyle/>
                    <a:p>
                      <a:r>
                        <a:rPr lang="fr-FR" dirty="0"/>
                        <a:t>1</a:t>
                      </a:r>
                    </a:p>
                  </a:txBody>
                  <a:tcPr/>
                </a:tc>
                <a:extLst>
                  <a:ext uri="{0D108BD9-81ED-4DB2-BD59-A6C34878D82A}">
                    <a16:rowId xmlns:a16="http://schemas.microsoft.com/office/drawing/2014/main" val="10003"/>
                  </a:ext>
                </a:extLst>
              </a:tr>
              <a:tr h="370840">
                <a:tc>
                  <a:txBody>
                    <a:bodyPr/>
                    <a:lstStyle/>
                    <a:p>
                      <a:r>
                        <a:rPr lang="fr-FR" dirty="0"/>
                        <a:t>1</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10004"/>
                  </a:ext>
                </a:extLst>
              </a:tr>
            </a:tbl>
          </a:graphicData>
        </a:graphic>
      </p:graphicFrame>
      <p:graphicFrame>
        <p:nvGraphicFramePr>
          <p:cNvPr id="8" name="Tableau 7"/>
          <p:cNvGraphicFramePr>
            <a:graphicFrameLocks noGrp="1"/>
          </p:cNvGraphicFramePr>
          <p:nvPr>
            <p:extLst>
              <p:ext uri="{D42A27DB-BD31-4B8C-83A1-F6EECF244321}">
                <p14:modId xmlns:p14="http://schemas.microsoft.com/office/powerpoint/2010/main" val="3175101449"/>
              </p:ext>
            </p:extLst>
          </p:nvPr>
        </p:nvGraphicFramePr>
        <p:xfrm>
          <a:off x="4012563" y="4284903"/>
          <a:ext cx="3001815" cy="1854200"/>
        </p:xfrm>
        <a:graphic>
          <a:graphicData uri="http://schemas.openxmlformats.org/drawingml/2006/table">
            <a:tbl>
              <a:tblPr firstRow="1" bandRow="1">
                <a:tableStyleId>{5C22544A-7EE6-4342-B048-85BDC9FD1C3A}</a:tableStyleId>
              </a:tblPr>
              <a:tblGrid>
                <a:gridCol w="1000605">
                  <a:extLst>
                    <a:ext uri="{9D8B030D-6E8A-4147-A177-3AD203B41FA5}">
                      <a16:colId xmlns:a16="http://schemas.microsoft.com/office/drawing/2014/main" val="20000"/>
                    </a:ext>
                  </a:extLst>
                </a:gridCol>
                <a:gridCol w="1000605">
                  <a:extLst>
                    <a:ext uri="{9D8B030D-6E8A-4147-A177-3AD203B41FA5}">
                      <a16:colId xmlns:a16="http://schemas.microsoft.com/office/drawing/2014/main" val="20001"/>
                    </a:ext>
                  </a:extLst>
                </a:gridCol>
                <a:gridCol w="1000605">
                  <a:extLst>
                    <a:ext uri="{9D8B030D-6E8A-4147-A177-3AD203B41FA5}">
                      <a16:colId xmlns:a16="http://schemas.microsoft.com/office/drawing/2014/main" val="20002"/>
                    </a:ext>
                  </a:extLst>
                </a:gridCol>
              </a:tblGrid>
              <a:tr h="370840">
                <a:tc>
                  <a:txBody>
                    <a:bodyPr/>
                    <a:lstStyle/>
                    <a:p>
                      <a:r>
                        <a:rPr lang="fr-FR" dirty="0"/>
                        <a:t>a</a:t>
                      </a:r>
                    </a:p>
                  </a:txBody>
                  <a:tcPr/>
                </a:tc>
                <a:tc>
                  <a:txBody>
                    <a:bodyPr/>
                    <a:lstStyle/>
                    <a:p>
                      <a:r>
                        <a:rPr lang="fr-FR" dirty="0"/>
                        <a:t>b</a:t>
                      </a:r>
                    </a:p>
                  </a:txBody>
                  <a:tcPr/>
                </a:tc>
                <a:tc>
                  <a:txBody>
                    <a:bodyPr/>
                    <a:lstStyle/>
                    <a:p>
                      <a:r>
                        <a:rPr lang="fr-FR" dirty="0"/>
                        <a:t>ab</a:t>
                      </a:r>
                    </a:p>
                  </a:txBody>
                  <a:tcPr/>
                </a:tc>
                <a:extLst>
                  <a:ext uri="{0D108BD9-81ED-4DB2-BD59-A6C34878D82A}">
                    <a16:rowId xmlns:a16="http://schemas.microsoft.com/office/drawing/2014/main" val="10000"/>
                  </a:ext>
                </a:extLst>
              </a:tr>
              <a:tr h="370840">
                <a:tc>
                  <a:txBody>
                    <a:bodyPr/>
                    <a:lstStyle/>
                    <a:p>
                      <a:r>
                        <a:rPr lang="fr-FR" dirty="0"/>
                        <a:t>0</a:t>
                      </a:r>
                    </a:p>
                  </a:txBody>
                  <a:tcPr/>
                </a:tc>
                <a:tc>
                  <a:txBody>
                    <a:bodyPr/>
                    <a:lstStyle/>
                    <a:p>
                      <a:r>
                        <a:rPr lang="fr-FR" dirty="0"/>
                        <a:t>0</a:t>
                      </a:r>
                    </a:p>
                  </a:txBody>
                  <a:tcPr/>
                </a:tc>
                <a:tc>
                  <a:txBody>
                    <a:bodyPr/>
                    <a:lstStyle/>
                    <a:p>
                      <a:r>
                        <a:rPr lang="fr-FR" dirty="0"/>
                        <a:t>0</a:t>
                      </a:r>
                    </a:p>
                  </a:txBody>
                  <a:tcPr/>
                </a:tc>
                <a:extLst>
                  <a:ext uri="{0D108BD9-81ED-4DB2-BD59-A6C34878D82A}">
                    <a16:rowId xmlns:a16="http://schemas.microsoft.com/office/drawing/2014/main" val="10001"/>
                  </a:ext>
                </a:extLst>
              </a:tr>
              <a:tr h="370840">
                <a:tc>
                  <a:txBody>
                    <a:bodyPr/>
                    <a:lstStyle/>
                    <a:p>
                      <a:r>
                        <a:rPr lang="fr-FR" dirty="0"/>
                        <a:t>0</a:t>
                      </a:r>
                    </a:p>
                  </a:txBody>
                  <a:tcPr/>
                </a:tc>
                <a:tc>
                  <a:txBody>
                    <a:bodyPr/>
                    <a:lstStyle/>
                    <a:p>
                      <a:r>
                        <a:rPr lang="fr-FR" dirty="0"/>
                        <a:t>1</a:t>
                      </a:r>
                    </a:p>
                  </a:txBody>
                  <a:tcPr/>
                </a:tc>
                <a:tc>
                  <a:txBody>
                    <a:bodyPr/>
                    <a:lstStyle/>
                    <a:p>
                      <a:r>
                        <a:rPr lang="fr-FR" dirty="0"/>
                        <a:t>0</a:t>
                      </a:r>
                    </a:p>
                  </a:txBody>
                  <a:tcPr/>
                </a:tc>
                <a:extLst>
                  <a:ext uri="{0D108BD9-81ED-4DB2-BD59-A6C34878D82A}">
                    <a16:rowId xmlns:a16="http://schemas.microsoft.com/office/drawing/2014/main" val="10002"/>
                  </a:ext>
                </a:extLst>
              </a:tr>
              <a:tr h="370840">
                <a:tc>
                  <a:txBody>
                    <a:bodyPr/>
                    <a:lstStyle/>
                    <a:p>
                      <a:r>
                        <a:rPr lang="fr-FR" dirty="0"/>
                        <a:t>1</a:t>
                      </a:r>
                    </a:p>
                  </a:txBody>
                  <a:tcPr/>
                </a:tc>
                <a:tc>
                  <a:txBody>
                    <a:bodyPr/>
                    <a:lstStyle/>
                    <a:p>
                      <a:r>
                        <a:rPr lang="fr-FR" dirty="0"/>
                        <a:t>0</a:t>
                      </a:r>
                    </a:p>
                  </a:txBody>
                  <a:tcPr/>
                </a:tc>
                <a:tc>
                  <a:txBody>
                    <a:bodyPr/>
                    <a:lstStyle/>
                    <a:p>
                      <a:r>
                        <a:rPr lang="fr-FR" dirty="0"/>
                        <a:t>0</a:t>
                      </a:r>
                    </a:p>
                  </a:txBody>
                  <a:tcPr/>
                </a:tc>
                <a:extLst>
                  <a:ext uri="{0D108BD9-81ED-4DB2-BD59-A6C34878D82A}">
                    <a16:rowId xmlns:a16="http://schemas.microsoft.com/office/drawing/2014/main" val="10003"/>
                  </a:ext>
                </a:extLst>
              </a:tr>
              <a:tr h="370840">
                <a:tc>
                  <a:txBody>
                    <a:bodyPr/>
                    <a:lstStyle/>
                    <a:p>
                      <a:r>
                        <a:rPr lang="fr-FR" dirty="0"/>
                        <a:t>1</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graphicFrame>
            <p:nvGraphicFramePr>
              <p:cNvPr id="9" name="Tableau 8"/>
              <p:cNvGraphicFramePr>
                <a:graphicFrameLocks noGrp="1"/>
              </p:cNvGraphicFramePr>
              <p:nvPr>
                <p:extLst>
                  <p:ext uri="{D42A27DB-BD31-4B8C-83A1-F6EECF244321}">
                    <p14:modId xmlns:p14="http://schemas.microsoft.com/office/powerpoint/2010/main" val="2167065028"/>
                  </p:ext>
                </p:extLst>
              </p:nvPr>
            </p:nvGraphicFramePr>
            <p:xfrm>
              <a:off x="7409603" y="4751335"/>
              <a:ext cx="2843450" cy="1112520"/>
            </p:xfrm>
            <a:graphic>
              <a:graphicData uri="http://schemas.openxmlformats.org/drawingml/2006/table">
                <a:tbl>
                  <a:tblPr firstRow="1" bandRow="1">
                    <a:tableStyleId>{5C22544A-7EE6-4342-B048-85BDC9FD1C3A}</a:tableStyleId>
                  </a:tblPr>
                  <a:tblGrid>
                    <a:gridCol w="1421725">
                      <a:extLst>
                        <a:ext uri="{9D8B030D-6E8A-4147-A177-3AD203B41FA5}">
                          <a16:colId xmlns:a16="http://schemas.microsoft.com/office/drawing/2014/main" val="20000"/>
                        </a:ext>
                      </a:extLst>
                    </a:gridCol>
                    <a:gridCol w="1421725">
                      <a:extLst>
                        <a:ext uri="{9D8B030D-6E8A-4147-A177-3AD203B41FA5}">
                          <a16:colId xmlns:a16="http://schemas.microsoft.com/office/drawing/2014/main" val="20001"/>
                        </a:ext>
                      </a:extLst>
                    </a:gridCol>
                  </a:tblGrid>
                  <a:tr h="370840">
                    <a:tc>
                      <a:txBody>
                        <a:bodyPr/>
                        <a:lstStyle/>
                        <a:p>
                          <a:r>
                            <a:rPr lang="fr-FR" dirty="0"/>
                            <a:t>a</a:t>
                          </a:r>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fr-FR" b="1" i="1" smtClean="0">
                                        <a:latin typeface="Cambria Math" panose="02040503050406030204" pitchFamily="18" charset="0"/>
                                      </a:rPr>
                                      <m:t>𝒂</m:t>
                                    </m:r>
                                  </m:e>
                                </m:acc>
                              </m:oMath>
                            </m:oMathPara>
                          </a14:m>
                          <a:endParaRPr lang="fr-FR" dirty="0"/>
                        </a:p>
                      </a:txBody>
                      <a:tcPr/>
                    </a:tc>
                    <a:extLst>
                      <a:ext uri="{0D108BD9-81ED-4DB2-BD59-A6C34878D82A}">
                        <a16:rowId xmlns:a16="http://schemas.microsoft.com/office/drawing/2014/main" val="10000"/>
                      </a:ext>
                    </a:extLst>
                  </a:tr>
                  <a:tr h="370840">
                    <a:tc>
                      <a:txBody>
                        <a:bodyPr/>
                        <a:lstStyle/>
                        <a:p>
                          <a:r>
                            <a:rPr lang="fr-FR" dirty="0"/>
                            <a:t>0</a:t>
                          </a:r>
                        </a:p>
                      </a:txBody>
                      <a:tcPr/>
                    </a:tc>
                    <a:tc>
                      <a:txBody>
                        <a:bodyPr/>
                        <a:lstStyle/>
                        <a:p>
                          <a:r>
                            <a:rPr lang="fr-FR" dirty="0"/>
                            <a:t>1</a:t>
                          </a:r>
                        </a:p>
                      </a:txBody>
                      <a:tcPr/>
                    </a:tc>
                    <a:extLst>
                      <a:ext uri="{0D108BD9-81ED-4DB2-BD59-A6C34878D82A}">
                        <a16:rowId xmlns:a16="http://schemas.microsoft.com/office/drawing/2014/main" val="10001"/>
                      </a:ext>
                    </a:extLst>
                  </a:tr>
                  <a:tr h="370840">
                    <a:tc>
                      <a:txBody>
                        <a:bodyPr/>
                        <a:lstStyle/>
                        <a:p>
                          <a:r>
                            <a:rPr lang="fr-FR" dirty="0"/>
                            <a:t>1</a:t>
                          </a:r>
                        </a:p>
                      </a:txBody>
                      <a:tcPr/>
                    </a:tc>
                    <a:tc>
                      <a:txBody>
                        <a:bodyPr/>
                        <a:lstStyle/>
                        <a:p>
                          <a:r>
                            <a:rPr lang="fr-FR" dirty="0"/>
                            <a:t>0</a:t>
                          </a:r>
                        </a:p>
                      </a:txBody>
                      <a:tcPr/>
                    </a:tc>
                    <a:extLst>
                      <a:ext uri="{0D108BD9-81ED-4DB2-BD59-A6C34878D82A}">
                        <a16:rowId xmlns:a16="http://schemas.microsoft.com/office/drawing/2014/main" val="10002"/>
                      </a:ext>
                    </a:extLst>
                  </a:tr>
                </a:tbl>
              </a:graphicData>
            </a:graphic>
          </p:graphicFrame>
        </mc:Choice>
        <mc:Fallback xmlns="">
          <p:graphicFrame>
            <p:nvGraphicFramePr>
              <p:cNvPr id="9" name="Tableau 8"/>
              <p:cNvGraphicFramePr>
                <a:graphicFrameLocks noGrp="1"/>
              </p:cNvGraphicFramePr>
              <p:nvPr>
                <p:extLst>
                  <p:ext uri="{D42A27DB-BD31-4B8C-83A1-F6EECF244321}">
                    <p14:modId xmlns:p14="http://schemas.microsoft.com/office/powerpoint/2010/main" val="2167065028"/>
                  </p:ext>
                </p:extLst>
              </p:nvPr>
            </p:nvGraphicFramePr>
            <p:xfrm>
              <a:off x="7409603" y="4751335"/>
              <a:ext cx="2843450" cy="1112520"/>
            </p:xfrm>
            <a:graphic>
              <a:graphicData uri="http://schemas.openxmlformats.org/drawingml/2006/table">
                <a:tbl>
                  <a:tblPr firstRow="1" bandRow="1">
                    <a:tableStyleId>{5C22544A-7EE6-4342-B048-85BDC9FD1C3A}</a:tableStyleId>
                  </a:tblPr>
                  <a:tblGrid>
                    <a:gridCol w="1421725"/>
                    <a:gridCol w="1421725"/>
                  </a:tblGrid>
                  <a:tr h="370840">
                    <a:tc>
                      <a:txBody>
                        <a:bodyPr/>
                        <a:lstStyle/>
                        <a:p>
                          <a:r>
                            <a:rPr lang="fr-FR" dirty="0" smtClean="0"/>
                            <a:t>a</a:t>
                          </a:r>
                          <a:endParaRPr lang="fr-FR" dirty="0"/>
                        </a:p>
                      </a:txBody>
                      <a:tcPr/>
                    </a:tc>
                    <a:tc>
                      <a:txBody>
                        <a:bodyPr/>
                        <a:lstStyle/>
                        <a:p>
                          <a:endParaRPr lang="fr-FR"/>
                        </a:p>
                      </a:txBody>
                      <a:tcPr>
                        <a:blipFill rotWithShape="0">
                          <a:blip r:embed="rId2"/>
                          <a:stretch>
                            <a:fillRect l="-100858" t="-8197" r="-2146" b="-224590"/>
                          </a:stretch>
                        </a:blipFill>
                      </a:tcPr>
                    </a:tc>
                  </a:tr>
                  <a:tr h="370840">
                    <a:tc>
                      <a:txBody>
                        <a:bodyPr/>
                        <a:lstStyle/>
                        <a:p>
                          <a:r>
                            <a:rPr lang="fr-FR" dirty="0" smtClean="0"/>
                            <a:t>0</a:t>
                          </a:r>
                          <a:endParaRPr lang="fr-FR" dirty="0"/>
                        </a:p>
                      </a:txBody>
                      <a:tcPr/>
                    </a:tc>
                    <a:tc>
                      <a:txBody>
                        <a:bodyPr/>
                        <a:lstStyle/>
                        <a:p>
                          <a:r>
                            <a:rPr lang="fr-FR" dirty="0" smtClean="0"/>
                            <a:t>1</a:t>
                          </a:r>
                          <a:endParaRPr lang="fr-FR" dirty="0"/>
                        </a:p>
                      </a:txBody>
                      <a:tcPr/>
                    </a:tc>
                  </a:tr>
                  <a:tr h="370840">
                    <a:tc>
                      <a:txBody>
                        <a:bodyPr/>
                        <a:lstStyle/>
                        <a:p>
                          <a:r>
                            <a:rPr lang="fr-FR" dirty="0" smtClean="0"/>
                            <a:t>1</a:t>
                          </a:r>
                          <a:endParaRPr lang="fr-FR" dirty="0"/>
                        </a:p>
                      </a:txBody>
                      <a:tcPr/>
                    </a:tc>
                    <a:tc>
                      <a:txBody>
                        <a:bodyPr/>
                        <a:lstStyle/>
                        <a:p>
                          <a:r>
                            <a:rPr lang="fr-FR" dirty="0" smtClean="0"/>
                            <a:t>0</a:t>
                          </a:r>
                          <a:endParaRPr lang="fr-FR" dirty="0"/>
                        </a:p>
                      </a:txBody>
                      <a:tcPr/>
                    </a:tc>
                  </a:tr>
                </a:tbl>
              </a:graphicData>
            </a:graphic>
          </p:graphicFrame>
        </mc:Fallback>
      </mc:AlternateContent>
      <p:sp>
        <p:nvSpPr>
          <p:cNvPr id="10" name="ZoneTexte 9"/>
          <p:cNvSpPr txBox="1"/>
          <p:nvPr/>
        </p:nvSpPr>
        <p:spPr>
          <a:xfrm>
            <a:off x="1025236" y="6263403"/>
            <a:ext cx="1122423" cy="369332"/>
          </a:xfrm>
          <a:prstGeom prst="rect">
            <a:avLst/>
          </a:prstGeom>
          <a:noFill/>
        </p:spPr>
        <p:txBody>
          <a:bodyPr wrap="none" rtlCol="0">
            <a:spAutoFit/>
          </a:bodyPr>
          <a:lstStyle/>
          <a:p>
            <a:r>
              <a:rPr lang="fr-FR" dirty="0">
                <a:solidFill>
                  <a:schemeClr val="bg1"/>
                </a:solidFill>
              </a:rPr>
              <a:t>addition</a:t>
            </a:r>
          </a:p>
        </p:txBody>
      </p:sp>
      <p:sp>
        <p:nvSpPr>
          <p:cNvPr id="11" name="ZoneTexte 10"/>
          <p:cNvSpPr txBox="1"/>
          <p:nvPr/>
        </p:nvSpPr>
        <p:spPr>
          <a:xfrm>
            <a:off x="4670130" y="6248399"/>
            <a:ext cx="1686680" cy="369332"/>
          </a:xfrm>
          <a:prstGeom prst="rect">
            <a:avLst/>
          </a:prstGeom>
          <a:noFill/>
        </p:spPr>
        <p:txBody>
          <a:bodyPr wrap="none" rtlCol="0">
            <a:spAutoFit/>
          </a:bodyPr>
          <a:lstStyle/>
          <a:p>
            <a:r>
              <a:rPr lang="fr-FR" dirty="0">
                <a:solidFill>
                  <a:schemeClr val="bg1"/>
                </a:solidFill>
              </a:rPr>
              <a:t>multiplication</a:t>
            </a:r>
          </a:p>
        </p:txBody>
      </p:sp>
      <p:sp>
        <p:nvSpPr>
          <p:cNvPr id="12" name="ZoneTexte 11"/>
          <p:cNvSpPr txBox="1"/>
          <p:nvPr/>
        </p:nvSpPr>
        <p:spPr>
          <a:xfrm>
            <a:off x="7987988" y="6214408"/>
            <a:ext cx="2215671" cy="369332"/>
          </a:xfrm>
          <a:prstGeom prst="rect">
            <a:avLst/>
          </a:prstGeom>
          <a:noFill/>
        </p:spPr>
        <p:txBody>
          <a:bodyPr wrap="none" rtlCol="0">
            <a:spAutoFit/>
          </a:bodyPr>
          <a:lstStyle/>
          <a:p>
            <a:r>
              <a:rPr lang="fr-FR" dirty="0">
                <a:solidFill>
                  <a:schemeClr val="bg1"/>
                </a:solidFill>
              </a:rPr>
              <a:t>complémentation</a:t>
            </a:r>
          </a:p>
        </p:txBody>
      </p:sp>
    </p:spTree>
    <p:extLst>
      <p:ext uri="{BB962C8B-B14F-4D97-AF65-F5344CB8AC3E}">
        <p14:creationId xmlns:p14="http://schemas.microsoft.com/office/powerpoint/2010/main" val="580603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Algèbre de </a:t>
            </a:r>
            <a:r>
              <a:rPr lang="fr-FR" dirty="0" err="1"/>
              <a:t>boole</a:t>
            </a:r>
            <a:endParaRPr lang="fr-FR" dirty="0"/>
          </a:p>
        </p:txBody>
      </p:sp>
      <p:sp>
        <p:nvSpPr>
          <p:cNvPr id="3" name="Espace réservé du contenu 2"/>
          <p:cNvSpPr>
            <a:spLocks noGrp="1"/>
          </p:cNvSpPr>
          <p:nvPr>
            <p:ph idx="1"/>
          </p:nvPr>
        </p:nvSpPr>
        <p:spPr/>
        <p:txBody>
          <a:bodyPr>
            <a:normAutofit/>
          </a:bodyPr>
          <a:lstStyle/>
          <a:p>
            <a:r>
              <a:rPr lang="fr-FR" dirty="0"/>
              <a:t>On dit que l'ensemble de ces variables, muni de ces trois opérations, a une structure d'algèbre de </a:t>
            </a:r>
            <a:r>
              <a:rPr lang="fr-FR" dirty="0" err="1"/>
              <a:t>boole</a:t>
            </a:r>
            <a:r>
              <a:rPr lang="fr-FR" dirty="0"/>
              <a:t>.</a:t>
            </a:r>
          </a:p>
          <a:p>
            <a:r>
              <a:rPr lang="fr-FR" dirty="0"/>
              <a:t>Les variables sont appelées variables booléennes</a:t>
            </a:r>
          </a:p>
          <a:p>
            <a:r>
              <a:rPr lang="fr-FR" dirty="0"/>
              <a:t>Un lien évident avec la logique montre que l'addition est le OU, la multiplication est le ET </a:t>
            </a:r>
            <a:r>
              <a:rPr lang="fr-FR" dirty="0" err="1"/>
              <a:t>et</a:t>
            </a:r>
            <a:r>
              <a:rPr lang="fr-FR" dirty="0"/>
              <a:t> la complémentation est le NON</a:t>
            </a:r>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893354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Algèbre de </a:t>
            </a:r>
            <a:r>
              <a:rPr lang="fr-FR" dirty="0" err="1"/>
              <a:t>boole</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fontScale="92500" lnSpcReduction="10000"/>
              </a:bodyPr>
              <a:lstStyle/>
              <a:p>
                <a:r>
                  <a:rPr lang="fr-FR" dirty="0"/>
                  <a:t>Dans l'algèbre de Boole :</a:t>
                </a:r>
              </a:p>
              <a:p>
                <a:pPr lvl="1"/>
                <a:r>
                  <a:rPr lang="fr-FR" dirty="0"/>
                  <a:t>L'addition et la multiplication sont commutatives : </a:t>
                </a:r>
                <a:r>
                  <a:rPr lang="fr-FR" dirty="0" err="1"/>
                  <a:t>a+b</a:t>
                </a:r>
                <a:r>
                  <a:rPr lang="fr-FR" dirty="0"/>
                  <a:t>=</a:t>
                </a:r>
                <a:r>
                  <a:rPr lang="fr-FR" dirty="0" err="1"/>
                  <a:t>b+a;ab</a:t>
                </a:r>
                <a:r>
                  <a:rPr lang="fr-FR" dirty="0"/>
                  <a:t>=</a:t>
                </a:r>
                <a:r>
                  <a:rPr lang="fr-FR" dirty="0" err="1"/>
                  <a:t>ba</a:t>
                </a:r>
                <a:r>
                  <a:rPr lang="fr-FR" dirty="0"/>
                  <a:t>.</a:t>
                </a:r>
              </a:p>
              <a:p>
                <a:pPr lvl="1"/>
                <a:r>
                  <a:rPr lang="fr-FR" dirty="0"/>
                  <a:t>L'addition et la multiplication sont associatives : (</a:t>
                </a:r>
                <a:r>
                  <a:rPr lang="fr-FR" dirty="0" err="1"/>
                  <a:t>a+b</a:t>
                </a:r>
                <a:r>
                  <a:rPr lang="fr-FR" dirty="0"/>
                  <a:t>)+c = a+(</a:t>
                </a:r>
                <a:r>
                  <a:rPr lang="fr-FR" dirty="0" err="1"/>
                  <a:t>b+c</a:t>
                </a:r>
                <a:r>
                  <a:rPr lang="fr-FR" dirty="0"/>
                  <a:t>);(ab)c=a(</a:t>
                </a:r>
                <a:r>
                  <a:rPr lang="fr-FR" dirty="0" err="1"/>
                  <a:t>bc</a:t>
                </a:r>
                <a:r>
                  <a:rPr lang="fr-FR" dirty="0"/>
                  <a:t>)</a:t>
                </a:r>
              </a:p>
              <a:p>
                <a:pPr lvl="1"/>
                <a:r>
                  <a:rPr lang="fr-FR" dirty="0"/>
                  <a:t>La multiplication et l'addition sont distributives l'une par rapport à l'autre : a(</a:t>
                </a:r>
                <a:r>
                  <a:rPr lang="fr-FR" dirty="0" err="1"/>
                  <a:t>b+c</a:t>
                </a:r>
                <a:r>
                  <a:rPr lang="fr-FR" dirty="0"/>
                  <a:t>)=</a:t>
                </a:r>
                <a:r>
                  <a:rPr lang="fr-FR" dirty="0" err="1"/>
                  <a:t>ab+ac</a:t>
                </a:r>
                <a:r>
                  <a:rPr lang="fr-FR" dirty="0"/>
                  <a:t>; </a:t>
                </a:r>
                <a:r>
                  <a:rPr lang="fr-FR" dirty="0" err="1"/>
                  <a:t>a+bc</a:t>
                </a:r>
                <a:r>
                  <a:rPr lang="fr-FR" dirty="0"/>
                  <a:t>=(</a:t>
                </a:r>
                <a:r>
                  <a:rPr lang="fr-FR" dirty="0" err="1"/>
                  <a:t>a+b</a:t>
                </a:r>
                <a:r>
                  <a:rPr lang="fr-FR" dirty="0"/>
                  <a:t>)(</a:t>
                </a:r>
                <a:r>
                  <a:rPr lang="fr-FR" dirty="0" err="1"/>
                  <a:t>a+c</a:t>
                </a:r>
                <a:r>
                  <a:rPr lang="fr-FR" dirty="0"/>
                  <a:t>)</a:t>
                </a:r>
              </a:p>
              <a:p>
                <a:pPr lvl="1"/>
                <a:r>
                  <a:rPr lang="fr-FR" dirty="0"/>
                  <a:t>0 est l'élément neutre de l'addition : 0+a=a+0=a</a:t>
                </a:r>
              </a:p>
              <a:p>
                <a:pPr lvl="1"/>
                <a:r>
                  <a:rPr lang="fr-FR" dirty="0"/>
                  <a:t>1 est l'élément neutre de la multiplication : 1a=a1=a</a:t>
                </a:r>
              </a:p>
              <a:p>
                <a:pPr lvl="1"/>
                <a:r>
                  <a:rPr lang="fr-FR" dirty="0"/>
                  <a:t>1 est l'élément absorbant de l'addition : a+1=1+a=1</a:t>
                </a:r>
              </a:p>
              <a:p>
                <a:pPr lvl="1"/>
                <a:r>
                  <a:rPr lang="fr-FR" dirty="0"/>
                  <a:t>0 est l'élément absorbant de la multiplication : 0a=a0=0</a:t>
                </a:r>
              </a:p>
              <a:p>
                <a:pPr lvl="1"/>
                <a:r>
                  <a:rPr lang="fr-FR" dirty="0"/>
                  <a:t>Quel que soit a : </a:t>
                </a:r>
                <a:r>
                  <a:rPr lang="fr-FR" dirty="0" err="1"/>
                  <a:t>a+a</a:t>
                </a:r>
                <a:r>
                  <a:rPr lang="fr-FR" dirty="0"/>
                  <a:t>=1; a</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𝑎</m:t>
                        </m:r>
                      </m:e>
                    </m:acc>
                    <m:r>
                      <a:rPr lang="fr-FR" b="0" i="1" smtClean="0">
                        <a:latin typeface="Cambria Math" panose="02040503050406030204" pitchFamily="18" charset="0"/>
                      </a:rPr>
                      <m:t>= </m:t>
                    </m:r>
                  </m:oMath>
                </a14:m>
                <a:r>
                  <a:rPr lang="fr-FR" dirty="0"/>
                  <a:t>0</a:t>
                </a:r>
              </a:p>
              <a:p>
                <a:r>
                  <a:rPr lang="fr-FR" dirty="0"/>
                  <a:t>On démontrera dans les exercices ces propriétés</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272" t="-1453"/>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3895345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Algèbre de </a:t>
            </a:r>
            <a:r>
              <a:rPr lang="fr-FR" dirty="0" err="1"/>
              <a:t>boole</a:t>
            </a:r>
            <a:endParaRPr lang="fr-FR" dirty="0"/>
          </a:p>
        </p:txBody>
      </p:sp>
      <p:sp>
        <p:nvSpPr>
          <p:cNvPr id="3" name="Espace réservé du contenu 2"/>
          <p:cNvSpPr>
            <a:spLocks noGrp="1"/>
          </p:cNvSpPr>
          <p:nvPr>
            <p:ph idx="1"/>
          </p:nvPr>
        </p:nvSpPr>
        <p:spPr/>
        <p:txBody>
          <a:bodyPr>
            <a:normAutofit/>
          </a:bodyPr>
          <a:lstStyle/>
          <a:p>
            <a:r>
              <a:rPr lang="fr-FR" dirty="0"/>
              <a:t>Exemple</a:t>
            </a:r>
          </a:p>
          <a:p>
            <a:r>
              <a:rPr lang="fr-FR" dirty="0"/>
              <a:t>Montrons que a est élément neutre de l'addition :</a:t>
            </a:r>
          </a:p>
          <a:p>
            <a:pPr lvl="1"/>
            <a:r>
              <a:rPr lang="fr-FR" dirty="0"/>
              <a:t>Si a = 0, alors a+0 = 0 +0 =0 et 0 +a = 0+ 0=0.</a:t>
            </a:r>
          </a:p>
          <a:p>
            <a:pPr lvl="1"/>
            <a:r>
              <a:rPr lang="fr-FR" dirty="0"/>
              <a:t>Si a =1 , alors a+0 =1+0=1 et 0+a=0+1=1</a:t>
            </a:r>
          </a:p>
          <a:p>
            <a:pPr lvl="1"/>
            <a:r>
              <a:rPr lang="fr-FR" dirty="0"/>
              <a:t>Donc quelque soit a, on a bien 0+a=a+0=a</a:t>
            </a:r>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42722891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Algèbre de </a:t>
            </a:r>
            <a:r>
              <a:rPr lang="fr-FR" dirty="0" err="1"/>
              <a:t>boole</a:t>
            </a:r>
            <a:endParaRPr lang="fr-FR" dirty="0"/>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dirty="0"/>
                  <a:t>Dans une expression, la complétion est prioritaire sur la multiplication qui est prioritaire sur l'addition</a:t>
                </a:r>
              </a:p>
              <a:p>
                <a:r>
                  <a:rPr lang="fr-FR" dirty="0"/>
                  <a:t>Si on doit calculer </a:t>
                </a:r>
                <a:r>
                  <a:rPr lang="fr-FR" dirty="0" err="1"/>
                  <a:t>a+b</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𝑐</m:t>
                        </m:r>
                      </m:e>
                    </m:acc>
                  </m:oMath>
                </a14:m>
                <a:r>
                  <a:rPr lang="fr-FR" dirty="0"/>
                  <a:t> pour a=0, b=1 et c=0, on commence par calculer </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𝑐</m:t>
                        </m:r>
                      </m:e>
                    </m:acc>
                  </m:oMath>
                </a14:m>
                <a:r>
                  <a:rPr lang="fr-FR" dirty="0"/>
                  <a:t> = </a:t>
                </a:r>
                <a14:m>
                  <m:oMath xmlns:m="http://schemas.openxmlformats.org/officeDocument/2006/math">
                    <m:acc>
                      <m:accPr>
                        <m:chr m:val="̅"/>
                        <m:ctrlPr>
                          <a:rPr lang="fr-FR" i="1">
                            <a:latin typeface="Cambria Math" panose="02040503050406030204" pitchFamily="18" charset="0"/>
                          </a:rPr>
                        </m:ctrlPr>
                      </m:accPr>
                      <m:e>
                        <m:r>
                          <a:rPr lang="fr-FR" b="0" i="1" smtClean="0">
                            <a:latin typeface="Cambria Math" panose="02040503050406030204" pitchFamily="18" charset="0"/>
                          </a:rPr>
                          <m:t>0 </m:t>
                        </m:r>
                      </m:e>
                    </m:acc>
                  </m:oMath>
                </a14:m>
                <a:r>
                  <a:rPr lang="fr-FR" dirty="0"/>
                  <a:t>=1</a:t>
                </a:r>
              </a:p>
              <a:p>
                <a:r>
                  <a:rPr lang="fr-FR" dirty="0"/>
                  <a:t>Puis on calcul le produit b</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𝑐</m:t>
                        </m:r>
                      </m:e>
                    </m:acc>
                  </m:oMath>
                </a14:m>
                <a:r>
                  <a:rPr lang="fr-FR" dirty="0"/>
                  <a:t> = 1.1 = 1 et enfin la somme </a:t>
                </a:r>
                <a:r>
                  <a:rPr lang="fr-FR" dirty="0" err="1"/>
                  <a:t>a+b</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𝑐</m:t>
                        </m:r>
                      </m:e>
                    </m:acc>
                  </m:oMath>
                </a14:m>
                <a:r>
                  <a:rPr lang="fr-FR" dirty="0"/>
                  <a:t> = 0+1=1</a:t>
                </a:r>
              </a:p>
              <a:p>
                <a:endParaRPr lang="fr-FR" dirty="0"/>
              </a:p>
              <a:p>
                <a:r>
                  <a:rPr lang="fr-FR" dirty="0" err="1"/>
                  <a:t>A+a</a:t>
                </a:r>
                <a:r>
                  <a:rPr lang="fr-FR" dirty="0"/>
                  <a:t>=a et </a:t>
                </a:r>
                <a:r>
                  <a:rPr lang="fr-FR" dirty="0" err="1"/>
                  <a:t>a+a+a+a+a</a:t>
                </a:r>
                <a:r>
                  <a:rPr lang="fr-FR" dirty="0"/>
                  <a:t>….+a=a</a:t>
                </a:r>
              </a:p>
              <a:p>
                <a:r>
                  <a:rPr lang="fr-FR" dirty="0"/>
                  <a:t>Aa=a et </a:t>
                </a:r>
                <a:r>
                  <a:rPr lang="fr-FR" dirty="0" err="1"/>
                  <a:t>aaaa</a:t>
                </a:r>
                <a:r>
                  <a:rPr lang="fr-FR" dirty="0"/>
                  <a:t>…a=a</a:t>
                </a:r>
              </a:p>
              <a:p>
                <a:r>
                  <a:rPr lang="fr-FR" dirty="0"/>
                  <a:t>Ces formules montrent qu'en calcul booléen, il n'y a ni multiple, ni puissance</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r="-1158"/>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1290435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Algèbre de </a:t>
            </a:r>
            <a:r>
              <a:rPr lang="fr-FR" dirty="0" err="1"/>
              <a:t>boole</a:t>
            </a:r>
            <a:br>
              <a:rPr lang="fr-FR" dirty="0"/>
            </a:br>
            <a:r>
              <a:rPr lang="fr-FR" sz="2800" dirty="0"/>
              <a:t>Résumé</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a:t>Commutativité du ET </a:t>
            </a:r>
            <a:r>
              <a:rPr lang="fr-FR" dirty="0" err="1"/>
              <a:t>et</a:t>
            </a:r>
            <a:r>
              <a:rPr lang="fr-FR" dirty="0"/>
              <a:t> du OU</a:t>
            </a:r>
          </a:p>
          <a:p>
            <a:pPr marL="0" indent="0">
              <a:buNone/>
            </a:pPr>
            <a:r>
              <a:rPr lang="fr-FR" dirty="0"/>
              <a:t>	</a:t>
            </a:r>
            <a:r>
              <a:rPr lang="fr-FR" dirty="0" err="1"/>
              <a:t>a.b</a:t>
            </a:r>
            <a:r>
              <a:rPr lang="fr-FR" dirty="0"/>
              <a:t> = </a:t>
            </a:r>
            <a:r>
              <a:rPr lang="fr-FR" dirty="0" err="1"/>
              <a:t>b.a</a:t>
            </a:r>
            <a:r>
              <a:rPr lang="fr-FR" dirty="0"/>
              <a:t>   				</a:t>
            </a:r>
            <a:r>
              <a:rPr lang="fr-FR" dirty="0" err="1"/>
              <a:t>a+b</a:t>
            </a:r>
            <a:r>
              <a:rPr lang="fr-FR" dirty="0"/>
              <a:t> = </a:t>
            </a:r>
            <a:r>
              <a:rPr lang="fr-FR" dirty="0" err="1"/>
              <a:t>b+a</a:t>
            </a:r>
            <a:endParaRPr lang="fr-FR" dirty="0"/>
          </a:p>
          <a:p>
            <a:r>
              <a:rPr lang="fr-FR" dirty="0"/>
              <a:t>Distributivité du ET par rapport au OU  et du OU  par rapport au ET</a:t>
            </a:r>
          </a:p>
          <a:p>
            <a:pPr marL="0" indent="0">
              <a:buNone/>
            </a:pPr>
            <a:r>
              <a:rPr lang="fr-FR" dirty="0"/>
              <a:t>	a+(</a:t>
            </a:r>
            <a:r>
              <a:rPr lang="fr-FR" dirty="0" err="1"/>
              <a:t>b.c</a:t>
            </a:r>
            <a:r>
              <a:rPr lang="fr-FR" dirty="0"/>
              <a:t>) = (</a:t>
            </a:r>
            <a:r>
              <a:rPr lang="fr-FR" dirty="0" err="1"/>
              <a:t>a+b</a:t>
            </a:r>
            <a:r>
              <a:rPr lang="fr-FR" dirty="0"/>
              <a:t>).(</a:t>
            </a:r>
            <a:r>
              <a:rPr lang="fr-FR" dirty="0" err="1"/>
              <a:t>a+c</a:t>
            </a:r>
            <a:r>
              <a:rPr lang="fr-FR" dirty="0"/>
              <a:t>)</a:t>
            </a:r>
          </a:p>
          <a:p>
            <a:pPr marL="0" indent="0">
              <a:buNone/>
            </a:pPr>
            <a:r>
              <a:rPr lang="fr-FR" dirty="0"/>
              <a:t>	a.(</a:t>
            </a:r>
            <a:r>
              <a:rPr lang="fr-FR" dirty="0" err="1"/>
              <a:t>b+c</a:t>
            </a:r>
            <a:r>
              <a:rPr lang="fr-FR" dirty="0"/>
              <a:t>) = (</a:t>
            </a:r>
            <a:r>
              <a:rPr lang="fr-FR" dirty="0" err="1"/>
              <a:t>a.b</a:t>
            </a:r>
            <a:r>
              <a:rPr lang="fr-FR" dirty="0"/>
              <a:t>)+(</a:t>
            </a:r>
            <a:r>
              <a:rPr lang="fr-FR" dirty="0" err="1"/>
              <a:t>a.c</a:t>
            </a:r>
            <a:r>
              <a:rPr lang="fr-FR" dirty="0"/>
              <a:t>)</a:t>
            </a:r>
          </a:p>
          <a:p>
            <a:r>
              <a:rPr lang="fr-FR" dirty="0"/>
              <a:t>Eléments neutres du ET </a:t>
            </a:r>
            <a:r>
              <a:rPr lang="fr-FR" dirty="0" err="1"/>
              <a:t>et</a:t>
            </a:r>
            <a:r>
              <a:rPr lang="fr-FR" dirty="0"/>
              <a:t> du OU</a:t>
            </a:r>
          </a:p>
          <a:p>
            <a:pPr marL="0" indent="0">
              <a:buNone/>
            </a:pPr>
            <a:r>
              <a:rPr lang="fr-FR" dirty="0"/>
              <a:t>	a.1=a</a:t>
            </a:r>
          </a:p>
          <a:p>
            <a:pPr marL="0" indent="0">
              <a:buNone/>
            </a:pPr>
            <a:r>
              <a:rPr lang="fr-FR" dirty="0"/>
              <a:t>	a+0=a</a:t>
            </a:r>
          </a:p>
          <a:p>
            <a:r>
              <a:rPr lang="fr-FR" dirty="0"/>
              <a:t>Idempotence du ET </a:t>
            </a:r>
            <a:r>
              <a:rPr lang="fr-FR" dirty="0" err="1"/>
              <a:t>et</a:t>
            </a:r>
            <a:r>
              <a:rPr lang="fr-FR" dirty="0"/>
              <a:t> du OU</a:t>
            </a:r>
          </a:p>
          <a:p>
            <a:pPr marL="0" indent="0">
              <a:buNone/>
            </a:pPr>
            <a:r>
              <a:rPr lang="fr-FR" dirty="0"/>
              <a:t>	</a:t>
            </a:r>
            <a:r>
              <a:rPr lang="fr-FR" dirty="0" err="1"/>
              <a:t>a.a</a:t>
            </a:r>
            <a:r>
              <a:rPr lang="fr-FR" dirty="0"/>
              <a:t> = a</a:t>
            </a:r>
          </a:p>
          <a:p>
            <a:pPr marL="0" indent="0">
              <a:buNone/>
            </a:pPr>
            <a:r>
              <a:rPr lang="fr-FR" dirty="0"/>
              <a:t>	</a:t>
            </a:r>
            <a:r>
              <a:rPr lang="fr-FR" dirty="0" err="1"/>
              <a:t>a+a</a:t>
            </a:r>
            <a:r>
              <a:rPr lang="fr-FR" dirty="0"/>
              <a:t> = a</a:t>
            </a:r>
          </a:p>
        </p:txBody>
      </p:sp>
      <p:sp>
        <p:nvSpPr>
          <p:cNvPr id="6" name="Espace réservé du numéro de diapositive 5"/>
          <p:cNvSpPr>
            <a:spLocks noGrp="1"/>
          </p:cNvSpPr>
          <p:nvPr>
            <p:ph type="sldNum" sz="quarter" idx="12"/>
          </p:nvPr>
        </p:nvSpPr>
        <p:spPr/>
        <p:txBody>
          <a:bodyPr/>
          <a:lstStyle/>
          <a:p>
            <a:fld id="{D57F1E4F-1CFF-5643-939E-02111984F565}" type="slidenum">
              <a:rPr lang="en-US" smtClean="0"/>
              <a:t>38</a:t>
            </a:fld>
            <a:endParaRPr lang="en-US" dirty="0"/>
          </a:p>
        </p:txBody>
      </p:sp>
      <p:sp>
        <p:nvSpPr>
          <p:cNvPr id="7" name="Espace réservé du contenu 2"/>
          <p:cNvSpPr txBox="1">
            <a:spLocks/>
          </p:cNvSpPr>
          <p:nvPr/>
        </p:nvSpPr>
        <p:spPr>
          <a:xfrm>
            <a:off x="5764959" y="4861316"/>
            <a:ext cx="5109229" cy="158675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fr-FR"/>
              <a:t>Associativité du ET et du OU</a:t>
            </a:r>
          </a:p>
          <a:p>
            <a:pPr marL="0" indent="0">
              <a:buFont typeface="Wingdings 3" charset="2"/>
              <a:buNone/>
            </a:pPr>
            <a:r>
              <a:rPr lang="fr-FR"/>
              <a:t>	a+(b+c) = (a+b)+c = a+b+c</a:t>
            </a:r>
          </a:p>
          <a:p>
            <a:pPr marL="0" indent="0">
              <a:buFont typeface="Wingdings 3" charset="2"/>
              <a:buNone/>
            </a:pPr>
            <a:r>
              <a:rPr lang="fr-FR"/>
              <a:t>	a.(b.c) = (a.b).c = a.b.c</a:t>
            </a:r>
          </a:p>
          <a:p>
            <a:pPr marL="0" indent="0">
              <a:buFont typeface="Wingdings 3" charset="2"/>
              <a:buNone/>
            </a:pPr>
            <a:r>
              <a:rPr lang="fr-FR"/>
              <a:t>	</a:t>
            </a:r>
            <a:endParaRPr lang="fr-FR" dirty="0"/>
          </a:p>
        </p:txBody>
      </p:sp>
    </p:spTree>
    <p:extLst>
      <p:ext uri="{BB962C8B-B14F-4D97-AF65-F5344CB8AC3E}">
        <p14:creationId xmlns:p14="http://schemas.microsoft.com/office/powerpoint/2010/main" val="8974395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LOI DE MORGAN</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dirty="0"/>
                  <a:t>Quelque soient les variables a et b d'une algèbre de Boole, on a  :</a:t>
                </a:r>
              </a:p>
              <a:p>
                <a:pPr lvl="1"/>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𝑎</m:t>
                        </m:r>
                        <m:r>
                          <a:rPr lang="fr-FR" b="0" i="1" smtClean="0">
                            <a:latin typeface="Cambria Math" panose="02040503050406030204" pitchFamily="18" charset="0"/>
                          </a:rPr>
                          <m:t>+</m:t>
                        </m:r>
                        <m:r>
                          <a:rPr lang="fr-FR" b="0" i="1" smtClean="0">
                            <a:latin typeface="Cambria Math" panose="02040503050406030204" pitchFamily="18" charset="0"/>
                          </a:rPr>
                          <m:t>𝑏</m:t>
                        </m:r>
                      </m:e>
                    </m:acc>
                  </m:oMath>
                </a14:m>
                <a:r>
                  <a:rPr lang="fr-FR" dirty="0"/>
                  <a:t>=</a:t>
                </a:r>
                <a14:m>
                  <m:oMath xmlns:m="http://schemas.openxmlformats.org/officeDocument/2006/math">
                    <m:acc>
                      <m:accPr>
                        <m:chr m:val="̅"/>
                        <m:ctrlPr>
                          <a:rPr lang="fr-FR" i="1" dirty="0" smtClean="0">
                            <a:latin typeface="Cambria Math" panose="02040503050406030204" pitchFamily="18" charset="0"/>
                          </a:rPr>
                        </m:ctrlPr>
                      </m:accPr>
                      <m:e>
                        <m:r>
                          <a:rPr lang="fr-FR" b="0" i="1" dirty="0" smtClean="0">
                            <a:latin typeface="Cambria Math" panose="02040503050406030204" pitchFamily="18" charset="0"/>
                          </a:rPr>
                          <m:t>𝑎</m:t>
                        </m:r>
                      </m:e>
                    </m:acc>
                    <m:r>
                      <a:rPr lang="fr-FR" b="0" i="1" dirty="0" smtClean="0">
                        <a:latin typeface="Cambria Math" panose="02040503050406030204" pitchFamily="18" charset="0"/>
                      </a:rPr>
                      <m:t>.</m:t>
                    </m:r>
                    <m:acc>
                      <m:accPr>
                        <m:chr m:val="̅"/>
                        <m:ctrlPr>
                          <a:rPr lang="fr-FR" i="1" dirty="0" smtClean="0">
                            <a:latin typeface="Cambria Math" panose="02040503050406030204" pitchFamily="18" charset="0"/>
                          </a:rPr>
                        </m:ctrlPr>
                      </m:accPr>
                      <m:e>
                        <m:r>
                          <a:rPr lang="fr-FR" b="0" i="1" dirty="0" smtClean="0">
                            <a:latin typeface="Cambria Math" panose="02040503050406030204" pitchFamily="18" charset="0"/>
                          </a:rPr>
                          <m:t>𝑏</m:t>
                        </m:r>
                      </m:e>
                    </m:acc>
                  </m:oMath>
                </a14:m>
                <a:r>
                  <a:rPr lang="fr-FR" dirty="0"/>
                  <a:t> et  </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𝑎</m:t>
                        </m:r>
                        <m:r>
                          <a:rPr lang="fr-FR" b="0" i="1" smtClean="0">
                            <a:latin typeface="Cambria Math" panose="02040503050406030204" pitchFamily="18" charset="0"/>
                          </a:rPr>
                          <m:t>.</m:t>
                        </m:r>
                        <m:r>
                          <a:rPr lang="fr-FR" i="1">
                            <a:latin typeface="Cambria Math" panose="02040503050406030204" pitchFamily="18" charset="0"/>
                          </a:rPr>
                          <m:t>𝑏</m:t>
                        </m:r>
                      </m:e>
                    </m:acc>
                  </m:oMath>
                </a14:m>
                <a:r>
                  <a:rPr lang="fr-FR" dirty="0"/>
                  <a:t>=</a:t>
                </a:r>
                <a14:m>
                  <m:oMath xmlns:m="http://schemas.openxmlformats.org/officeDocument/2006/math">
                    <m:acc>
                      <m:accPr>
                        <m:chr m:val="̅"/>
                        <m:ctrlPr>
                          <a:rPr lang="fr-FR" i="1" dirty="0">
                            <a:latin typeface="Cambria Math" panose="02040503050406030204" pitchFamily="18" charset="0"/>
                          </a:rPr>
                        </m:ctrlPr>
                      </m:accPr>
                      <m:e>
                        <m:r>
                          <a:rPr lang="fr-FR" i="1" dirty="0">
                            <a:latin typeface="Cambria Math" panose="02040503050406030204" pitchFamily="18" charset="0"/>
                          </a:rPr>
                          <m:t>𝑎</m:t>
                        </m:r>
                      </m:e>
                    </m:acc>
                    <m:r>
                      <a:rPr lang="fr-FR" b="0" i="1" dirty="0" smtClean="0">
                        <a:latin typeface="Cambria Math" panose="02040503050406030204" pitchFamily="18" charset="0"/>
                      </a:rPr>
                      <m:t>+</m:t>
                    </m:r>
                    <m:acc>
                      <m:accPr>
                        <m:chr m:val="̅"/>
                        <m:ctrlPr>
                          <a:rPr lang="fr-FR" i="1" dirty="0">
                            <a:latin typeface="Cambria Math" panose="02040503050406030204" pitchFamily="18" charset="0"/>
                          </a:rPr>
                        </m:ctrlPr>
                      </m:accPr>
                      <m:e>
                        <m:r>
                          <a:rPr lang="fr-FR" i="1" dirty="0">
                            <a:latin typeface="Cambria Math" panose="02040503050406030204" pitchFamily="18" charset="0"/>
                          </a:rPr>
                          <m:t>𝑏</m:t>
                        </m:r>
                      </m:e>
                    </m:acc>
                  </m:oMath>
                </a14:m>
                <a:endParaRPr lang="fr-FR" dirty="0"/>
              </a:p>
              <a:p>
                <a:r>
                  <a:rPr lang="fr-FR" dirty="0"/>
                  <a:t>On peut faire les démonstrations avec les tables de vérités. A vous de jouer :</a:t>
                </a:r>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68160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propositions</a:t>
            </a:r>
          </a:p>
        </p:txBody>
      </p:sp>
      <p:sp>
        <p:nvSpPr>
          <p:cNvPr id="3" name="Espace réservé du contenu 2"/>
          <p:cNvSpPr>
            <a:spLocks noGrp="1"/>
          </p:cNvSpPr>
          <p:nvPr>
            <p:ph idx="1"/>
          </p:nvPr>
        </p:nvSpPr>
        <p:spPr/>
        <p:txBody>
          <a:bodyPr>
            <a:normAutofit/>
          </a:bodyPr>
          <a:lstStyle/>
          <a:p>
            <a:r>
              <a:rPr lang="fr-FR" b="1" dirty="0"/>
              <a:t>Les connecteurs logiques :</a:t>
            </a:r>
          </a:p>
          <a:p>
            <a:r>
              <a:rPr lang="fr-FR" b="1" dirty="0"/>
              <a:t>La négation d'un proposition</a:t>
            </a:r>
          </a:p>
          <a:p>
            <a:r>
              <a:rPr lang="fr-FR" dirty="0"/>
              <a:t>La négation d'une proposition P que l'on note non(P) est définie par la table de vérité suivante</a:t>
            </a:r>
          </a:p>
          <a:p>
            <a:endParaRPr lang="fr-FR" dirty="0"/>
          </a:p>
          <a:p>
            <a:endParaRPr lang="fr-FR" dirty="0"/>
          </a:p>
          <a:p>
            <a:endParaRPr lang="fr-FR" dirty="0"/>
          </a:p>
          <a:p>
            <a:endParaRPr lang="fr-FR" dirty="0"/>
          </a:p>
          <a:p>
            <a:r>
              <a:rPr lang="fr-FR" dirty="0"/>
              <a:t>La négation d'une proposition change sa valeur de vérité</a:t>
            </a:r>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4</a:t>
            </a:fld>
            <a:endParaRPr lang="en-US" dirty="0"/>
          </a:p>
        </p:txBody>
      </p:sp>
      <p:graphicFrame>
        <p:nvGraphicFramePr>
          <p:cNvPr id="8" name="Tableau 7"/>
          <p:cNvGraphicFramePr>
            <a:graphicFrameLocks noGrp="1"/>
          </p:cNvGraphicFramePr>
          <p:nvPr>
            <p:extLst>
              <p:ext uri="{D42A27DB-BD31-4B8C-83A1-F6EECF244321}">
                <p14:modId xmlns:p14="http://schemas.microsoft.com/office/powerpoint/2010/main" val="1573376259"/>
              </p:ext>
            </p:extLst>
          </p:nvPr>
        </p:nvGraphicFramePr>
        <p:xfrm>
          <a:off x="2859616" y="3837545"/>
          <a:ext cx="4728330" cy="1308033"/>
        </p:xfrm>
        <a:graphic>
          <a:graphicData uri="http://schemas.openxmlformats.org/drawingml/2006/table">
            <a:tbl>
              <a:tblPr firstRow="1" bandRow="1">
                <a:tableStyleId>{5C22544A-7EE6-4342-B048-85BDC9FD1C3A}</a:tableStyleId>
              </a:tblPr>
              <a:tblGrid>
                <a:gridCol w="2364165">
                  <a:extLst>
                    <a:ext uri="{9D8B030D-6E8A-4147-A177-3AD203B41FA5}">
                      <a16:colId xmlns:a16="http://schemas.microsoft.com/office/drawing/2014/main" val="20000"/>
                    </a:ext>
                  </a:extLst>
                </a:gridCol>
                <a:gridCol w="2364165">
                  <a:extLst>
                    <a:ext uri="{9D8B030D-6E8A-4147-A177-3AD203B41FA5}">
                      <a16:colId xmlns:a16="http://schemas.microsoft.com/office/drawing/2014/main" val="20001"/>
                    </a:ext>
                  </a:extLst>
                </a:gridCol>
              </a:tblGrid>
              <a:tr h="436011">
                <a:tc>
                  <a:txBody>
                    <a:bodyPr/>
                    <a:lstStyle/>
                    <a:p>
                      <a:r>
                        <a:rPr lang="fr-FR" dirty="0"/>
                        <a:t>P</a:t>
                      </a:r>
                    </a:p>
                  </a:txBody>
                  <a:tcPr/>
                </a:tc>
                <a:tc>
                  <a:txBody>
                    <a:bodyPr/>
                    <a:lstStyle/>
                    <a:p>
                      <a:r>
                        <a:rPr lang="fr-FR" dirty="0"/>
                        <a:t>Non(P)</a:t>
                      </a:r>
                    </a:p>
                  </a:txBody>
                  <a:tcPr/>
                </a:tc>
                <a:extLst>
                  <a:ext uri="{0D108BD9-81ED-4DB2-BD59-A6C34878D82A}">
                    <a16:rowId xmlns:a16="http://schemas.microsoft.com/office/drawing/2014/main" val="10000"/>
                  </a:ext>
                </a:extLst>
              </a:tr>
              <a:tr h="436011">
                <a:tc>
                  <a:txBody>
                    <a:bodyPr/>
                    <a:lstStyle/>
                    <a:p>
                      <a:r>
                        <a:rPr lang="fr-FR" dirty="0"/>
                        <a:t>0</a:t>
                      </a:r>
                    </a:p>
                  </a:txBody>
                  <a:tcPr/>
                </a:tc>
                <a:tc>
                  <a:txBody>
                    <a:bodyPr/>
                    <a:lstStyle/>
                    <a:p>
                      <a:r>
                        <a:rPr lang="fr-FR" dirty="0"/>
                        <a:t>1</a:t>
                      </a:r>
                    </a:p>
                  </a:txBody>
                  <a:tcPr/>
                </a:tc>
                <a:extLst>
                  <a:ext uri="{0D108BD9-81ED-4DB2-BD59-A6C34878D82A}">
                    <a16:rowId xmlns:a16="http://schemas.microsoft.com/office/drawing/2014/main" val="10001"/>
                  </a:ext>
                </a:extLst>
              </a:tr>
              <a:tr h="436011">
                <a:tc>
                  <a:txBody>
                    <a:bodyPr/>
                    <a:lstStyle/>
                    <a:p>
                      <a:r>
                        <a:rPr lang="fr-FR" dirty="0"/>
                        <a:t>1</a:t>
                      </a:r>
                    </a:p>
                  </a:txBody>
                  <a:tcPr/>
                </a:tc>
                <a:tc>
                  <a:txBody>
                    <a:bodyPr/>
                    <a:lstStyle/>
                    <a:p>
                      <a:r>
                        <a:rPr lang="fr-FR" dirty="0"/>
                        <a:t>0</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654078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LOI DE MORGAN</a:t>
            </a:r>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40</a:t>
            </a:fld>
            <a:endParaRPr lang="en-US" dirty="0"/>
          </a:p>
        </p:txBody>
      </p:sp>
      <mc:AlternateContent xmlns:mc="http://schemas.openxmlformats.org/markup-compatibility/2006" xmlns:a14="http://schemas.microsoft.com/office/drawing/2010/main">
        <mc:Choice Requires="a14">
          <p:graphicFrame>
            <p:nvGraphicFramePr>
              <p:cNvPr id="7" name="Tableau 6"/>
              <p:cNvGraphicFramePr>
                <a:graphicFrameLocks noGrp="1"/>
              </p:cNvGraphicFramePr>
              <p:nvPr>
                <p:extLst>
                  <p:ext uri="{D42A27DB-BD31-4B8C-83A1-F6EECF244321}">
                    <p14:modId xmlns:p14="http://schemas.microsoft.com/office/powerpoint/2010/main" val="1932825977"/>
                  </p:ext>
                </p:extLst>
              </p:nvPr>
            </p:nvGraphicFramePr>
            <p:xfrm>
              <a:off x="1512581" y="2052918"/>
              <a:ext cx="8128001" cy="1855343"/>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20000"/>
                        </a:ext>
                      </a:extLst>
                    </a:gridCol>
                    <a:gridCol w="1161143">
                      <a:extLst>
                        <a:ext uri="{9D8B030D-6E8A-4147-A177-3AD203B41FA5}">
                          <a16:colId xmlns:a16="http://schemas.microsoft.com/office/drawing/2014/main" val="20001"/>
                        </a:ext>
                      </a:extLst>
                    </a:gridCol>
                    <a:gridCol w="1161143">
                      <a:extLst>
                        <a:ext uri="{9D8B030D-6E8A-4147-A177-3AD203B41FA5}">
                          <a16:colId xmlns:a16="http://schemas.microsoft.com/office/drawing/2014/main" val="20002"/>
                        </a:ext>
                      </a:extLst>
                    </a:gridCol>
                    <a:gridCol w="1161143">
                      <a:extLst>
                        <a:ext uri="{9D8B030D-6E8A-4147-A177-3AD203B41FA5}">
                          <a16:colId xmlns:a16="http://schemas.microsoft.com/office/drawing/2014/main" val="20003"/>
                        </a:ext>
                      </a:extLst>
                    </a:gridCol>
                    <a:gridCol w="1161143">
                      <a:extLst>
                        <a:ext uri="{9D8B030D-6E8A-4147-A177-3AD203B41FA5}">
                          <a16:colId xmlns:a16="http://schemas.microsoft.com/office/drawing/2014/main" val="20004"/>
                        </a:ext>
                      </a:extLst>
                    </a:gridCol>
                    <a:gridCol w="1161143">
                      <a:extLst>
                        <a:ext uri="{9D8B030D-6E8A-4147-A177-3AD203B41FA5}">
                          <a16:colId xmlns:a16="http://schemas.microsoft.com/office/drawing/2014/main" val="20005"/>
                        </a:ext>
                      </a:extLst>
                    </a:gridCol>
                    <a:gridCol w="1161143">
                      <a:extLst>
                        <a:ext uri="{9D8B030D-6E8A-4147-A177-3AD203B41FA5}">
                          <a16:colId xmlns:a16="http://schemas.microsoft.com/office/drawing/2014/main" val="20006"/>
                        </a:ext>
                      </a:extLst>
                    </a:gridCol>
                  </a:tblGrid>
                  <a:tr h="371983">
                    <a:tc>
                      <a:txBody>
                        <a:bodyPr/>
                        <a:lstStyle/>
                        <a:p>
                          <a:r>
                            <a:rPr lang="fr-FR" dirty="0"/>
                            <a:t>a</a:t>
                          </a:r>
                        </a:p>
                      </a:txBody>
                      <a:tcPr/>
                    </a:tc>
                    <a:tc>
                      <a:txBody>
                        <a:bodyPr/>
                        <a:lstStyle/>
                        <a:p>
                          <a:r>
                            <a:rPr lang="fr-FR" dirty="0"/>
                            <a:t>b</a:t>
                          </a:r>
                        </a:p>
                      </a:txBody>
                      <a:tcPr/>
                    </a:tc>
                    <a:tc>
                      <a:txBody>
                        <a:bodyPr/>
                        <a:lstStyle/>
                        <a:p>
                          <a:r>
                            <a:rPr lang="fr-FR" dirty="0" err="1"/>
                            <a:t>a+b</a:t>
                          </a:r>
                          <a:endParaRPr lang="fr-FR"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fr-FR" b="1" i="1" smtClean="0">
                                        <a:latin typeface="Cambria Math" panose="02040503050406030204" pitchFamily="18" charset="0"/>
                                      </a:rPr>
                                      <m:t>𝒂</m:t>
                                    </m:r>
                                    <m:r>
                                      <a:rPr lang="fr-FR" b="1" i="1" smtClean="0">
                                        <a:latin typeface="Cambria Math" panose="02040503050406030204" pitchFamily="18" charset="0"/>
                                      </a:rPr>
                                      <m:t>+</m:t>
                                    </m:r>
                                    <m:r>
                                      <a:rPr lang="fr-FR" b="1" i="1" smtClean="0">
                                        <a:latin typeface="Cambria Math" panose="02040503050406030204" pitchFamily="18" charset="0"/>
                                      </a:rPr>
                                      <m:t>𝒃</m:t>
                                    </m:r>
                                  </m:e>
                                </m:acc>
                              </m:oMath>
                            </m:oMathPara>
                          </a14:m>
                          <a:endParaRPr lang="fr-FR"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fr-FR" b="1" i="1" smtClean="0">
                                        <a:latin typeface="Cambria Math" panose="02040503050406030204" pitchFamily="18" charset="0"/>
                                      </a:rPr>
                                      <m:t>𝒂</m:t>
                                    </m:r>
                                  </m:e>
                                </m:acc>
                              </m:oMath>
                            </m:oMathPara>
                          </a14:m>
                          <a:endParaRPr lang="fr-FR"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fr-FR" b="1" i="1" smtClean="0">
                                        <a:latin typeface="Cambria Math" panose="02040503050406030204" pitchFamily="18" charset="0"/>
                                      </a:rPr>
                                      <m:t>𝒃</m:t>
                                    </m:r>
                                  </m:e>
                                </m:acc>
                              </m:oMath>
                            </m:oMathPara>
                          </a14:m>
                          <a:endParaRPr lang="fr-FR"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fr-FR" b="1" i="1" smtClean="0">
                                        <a:latin typeface="Cambria Math" panose="02040503050406030204" pitchFamily="18" charset="0"/>
                                      </a:rPr>
                                      <m:t>𝒂</m:t>
                                    </m:r>
                                  </m:e>
                                </m:acc>
                                <m:acc>
                                  <m:accPr>
                                    <m:chr m:val="̅"/>
                                    <m:ctrlPr>
                                      <a:rPr lang="fr-FR" i="1" smtClean="0">
                                        <a:latin typeface="Cambria Math" panose="02040503050406030204" pitchFamily="18" charset="0"/>
                                      </a:rPr>
                                    </m:ctrlPr>
                                  </m:accPr>
                                  <m:e>
                                    <m:r>
                                      <a:rPr lang="fr-FR" b="1" i="1" smtClean="0">
                                        <a:latin typeface="Cambria Math" panose="02040503050406030204" pitchFamily="18" charset="0"/>
                                      </a:rPr>
                                      <m:t> </m:t>
                                    </m:r>
                                    <m:r>
                                      <a:rPr lang="fr-FR" b="1" i="1" smtClean="0">
                                        <a:latin typeface="Cambria Math" panose="02040503050406030204" pitchFamily="18" charset="0"/>
                                      </a:rPr>
                                      <m:t>𝒃</m:t>
                                    </m:r>
                                  </m:e>
                                </m:acc>
                              </m:oMath>
                            </m:oMathPara>
                          </a14:m>
                          <a:endParaRPr lang="fr-FR" dirty="0"/>
                        </a:p>
                      </a:txBody>
                      <a:tcPr/>
                    </a:tc>
                    <a:extLst>
                      <a:ext uri="{0D108BD9-81ED-4DB2-BD59-A6C34878D82A}">
                        <a16:rowId xmlns:a16="http://schemas.microsoft.com/office/drawing/2014/main" val="10000"/>
                      </a:ext>
                    </a:extLst>
                  </a:tr>
                  <a:tr h="370840">
                    <a:tc>
                      <a:txBody>
                        <a:bodyPr/>
                        <a:lstStyle/>
                        <a:p>
                          <a:r>
                            <a:rPr lang="fr-FR" dirty="0"/>
                            <a:t>0</a:t>
                          </a:r>
                        </a:p>
                      </a:txBody>
                      <a:tcPr/>
                    </a:tc>
                    <a:tc>
                      <a:txBody>
                        <a:bodyPr/>
                        <a:lstStyle/>
                        <a:p>
                          <a:r>
                            <a:rPr lang="fr-FR" dirty="0"/>
                            <a:t>0</a:t>
                          </a:r>
                        </a:p>
                      </a:txBody>
                      <a:tcPr/>
                    </a:tc>
                    <a:tc>
                      <a:txBody>
                        <a:bodyPr/>
                        <a:lstStyle/>
                        <a:p>
                          <a:r>
                            <a:rPr lang="fr-FR" dirty="0"/>
                            <a:t>0</a:t>
                          </a:r>
                        </a:p>
                      </a:txBody>
                      <a:tcPr/>
                    </a:tc>
                    <a:tc>
                      <a:txBody>
                        <a:bodyPr/>
                        <a:lstStyle/>
                        <a:p>
                          <a:r>
                            <a:rPr lang="fr-FR" b="1" dirty="0"/>
                            <a:t>1</a:t>
                          </a:r>
                        </a:p>
                      </a:txBody>
                      <a:tcPr/>
                    </a:tc>
                    <a:tc>
                      <a:txBody>
                        <a:bodyPr/>
                        <a:lstStyle/>
                        <a:p>
                          <a:r>
                            <a:rPr lang="fr-FR" dirty="0"/>
                            <a:t>1</a:t>
                          </a:r>
                        </a:p>
                      </a:txBody>
                      <a:tcPr/>
                    </a:tc>
                    <a:tc>
                      <a:txBody>
                        <a:bodyPr/>
                        <a:lstStyle/>
                        <a:p>
                          <a:r>
                            <a:rPr lang="fr-FR" dirty="0"/>
                            <a:t>1</a:t>
                          </a:r>
                        </a:p>
                      </a:txBody>
                      <a:tcPr/>
                    </a:tc>
                    <a:tc>
                      <a:txBody>
                        <a:bodyPr/>
                        <a:lstStyle/>
                        <a:p>
                          <a:r>
                            <a:rPr lang="fr-FR" b="1" dirty="0"/>
                            <a:t>1</a:t>
                          </a:r>
                        </a:p>
                      </a:txBody>
                      <a:tcPr/>
                    </a:tc>
                    <a:extLst>
                      <a:ext uri="{0D108BD9-81ED-4DB2-BD59-A6C34878D82A}">
                        <a16:rowId xmlns:a16="http://schemas.microsoft.com/office/drawing/2014/main" val="10001"/>
                      </a:ext>
                    </a:extLst>
                  </a:tr>
                  <a:tr h="370840">
                    <a:tc>
                      <a:txBody>
                        <a:bodyPr/>
                        <a:lstStyle/>
                        <a:p>
                          <a:r>
                            <a:rPr lang="fr-FR" dirty="0"/>
                            <a:t>0</a:t>
                          </a:r>
                        </a:p>
                      </a:txBody>
                      <a:tcPr/>
                    </a:tc>
                    <a:tc>
                      <a:txBody>
                        <a:bodyPr/>
                        <a:lstStyle/>
                        <a:p>
                          <a:r>
                            <a:rPr lang="fr-FR" dirty="0"/>
                            <a:t>1</a:t>
                          </a:r>
                        </a:p>
                      </a:txBody>
                      <a:tcPr/>
                    </a:tc>
                    <a:tc>
                      <a:txBody>
                        <a:bodyPr/>
                        <a:lstStyle/>
                        <a:p>
                          <a:r>
                            <a:rPr lang="fr-FR" dirty="0"/>
                            <a:t>1</a:t>
                          </a:r>
                        </a:p>
                      </a:txBody>
                      <a:tcPr/>
                    </a:tc>
                    <a:tc>
                      <a:txBody>
                        <a:bodyPr/>
                        <a:lstStyle/>
                        <a:p>
                          <a:r>
                            <a:rPr lang="fr-FR" b="1" dirty="0"/>
                            <a:t>0</a:t>
                          </a:r>
                        </a:p>
                      </a:txBody>
                      <a:tcPr/>
                    </a:tc>
                    <a:tc>
                      <a:txBody>
                        <a:bodyPr/>
                        <a:lstStyle/>
                        <a:p>
                          <a:r>
                            <a:rPr lang="fr-FR" dirty="0"/>
                            <a:t>1</a:t>
                          </a:r>
                        </a:p>
                      </a:txBody>
                      <a:tcPr/>
                    </a:tc>
                    <a:tc>
                      <a:txBody>
                        <a:bodyPr/>
                        <a:lstStyle/>
                        <a:p>
                          <a:r>
                            <a:rPr lang="fr-FR" dirty="0"/>
                            <a:t>0</a:t>
                          </a:r>
                        </a:p>
                      </a:txBody>
                      <a:tcPr/>
                    </a:tc>
                    <a:tc>
                      <a:txBody>
                        <a:bodyPr/>
                        <a:lstStyle/>
                        <a:p>
                          <a:r>
                            <a:rPr lang="fr-FR" b="1" dirty="0"/>
                            <a:t>0</a:t>
                          </a:r>
                        </a:p>
                      </a:txBody>
                      <a:tcPr/>
                    </a:tc>
                    <a:extLst>
                      <a:ext uri="{0D108BD9-81ED-4DB2-BD59-A6C34878D82A}">
                        <a16:rowId xmlns:a16="http://schemas.microsoft.com/office/drawing/2014/main" val="10002"/>
                      </a:ext>
                    </a:extLst>
                  </a:tr>
                  <a:tr h="370840">
                    <a:tc>
                      <a:txBody>
                        <a:bodyPr/>
                        <a:lstStyle/>
                        <a:p>
                          <a:r>
                            <a:rPr lang="fr-FR" dirty="0"/>
                            <a:t>1</a:t>
                          </a:r>
                        </a:p>
                      </a:txBody>
                      <a:tcPr/>
                    </a:tc>
                    <a:tc>
                      <a:txBody>
                        <a:bodyPr/>
                        <a:lstStyle/>
                        <a:p>
                          <a:r>
                            <a:rPr lang="fr-FR" dirty="0"/>
                            <a:t>0</a:t>
                          </a:r>
                        </a:p>
                      </a:txBody>
                      <a:tcPr/>
                    </a:tc>
                    <a:tc>
                      <a:txBody>
                        <a:bodyPr/>
                        <a:lstStyle/>
                        <a:p>
                          <a:r>
                            <a:rPr lang="fr-FR" dirty="0"/>
                            <a:t>1</a:t>
                          </a:r>
                        </a:p>
                      </a:txBody>
                      <a:tcPr/>
                    </a:tc>
                    <a:tc>
                      <a:txBody>
                        <a:bodyPr/>
                        <a:lstStyle/>
                        <a:p>
                          <a:r>
                            <a:rPr lang="fr-FR" b="1" dirty="0"/>
                            <a:t>0</a:t>
                          </a:r>
                        </a:p>
                      </a:txBody>
                      <a:tcPr/>
                    </a:tc>
                    <a:tc>
                      <a:txBody>
                        <a:bodyPr/>
                        <a:lstStyle/>
                        <a:p>
                          <a:r>
                            <a:rPr lang="fr-FR" dirty="0"/>
                            <a:t>0</a:t>
                          </a:r>
                        </a:p>
                      </a:txBody>
                      <a:tcPr/>
                    </a:tc>
                    <a:tc>
                      <a:txBody>
                        <a:bodyPr/>
                        <a:lstStyle/>
                        <a:p>
                          <a:r>
                            <a:rPr lang="fr-FR" dirty="0"/>
                            <a:t>1</a:t>
                          </a:r>
                        </a:p>
                      </a:txBody>
                      <a:tcPr/>
                    </a:tc>
                    <a:tc>
                      <a:txBody>
                        <a:bodyPr/>
                        <a:lstStyle/>
                        <a:p>
                          <a:r>
                            <a:rPr lang="fr-FR" b="1" dirty="0"/>
                            <a:t>0</a:t>
                          </a:r>
                        </a:p>
                      </a:txBody>
                      <a:tcPr/>
                    </a:tc>
                    <a:extLst>
                      <a:ext uri="{0D108BD9-81ED-4DB2-BD59-A6C34878D82A}">
                        <a16:rowId xmlns:a16="http://schemas.microsoft.com/office/drawing/2014/main" val="10003"/>
                      </a:ext>
                    </a:extLst>
                  </a:tr>
                  <a:tr h="370840">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b="1" dirty="0"/>
                            <a:t>0</a:t>
                          </a:r>
                        </a:p>
                      </a:txBody>
                      <a:tcPr/>
                    </a:tc>
                    <a:tc>
                      <a:txBody>
                        <a:bodyPr/>
                        <a:lstStyle/>
                        <a:p>
                          <a:r>
                            <a:rPr lang="fr-FR" dirty="0"/>
                            <a:t>0</a:t>
                          </a:r>
                        </a:p>
                      </a:txBody>
                      <a:tcPr/>
                    </a:tc>
                    <a:tc>
                      <a:txBody>
                        <a:bodyPr/>
                        <a:lstStyle/>
                        <a:p>
                          <a:r>
                            <a:rPr lang="fr-FR" dirty="0"/>
                            <a:t>0</a:t>
                          </a:r>
                        </a:p>
                      </a:txBody>
                      <a:tcPr/>
                    </a:tc>
                    <a:tc>
                      <a:txBody>
                        <a:bodyPr/>
                        <a:lstStyle/>
                        <a:p>
                          <a:r>
                            <a:rPr lang="fr-FR" b="1" dirty="0"/>
                            <a:t>0</a:t>
                          </a:r>
                        </a:p>
                      </a:txBody>
                      <a:tcPr/>
                    </a:tc>
                    <a:extLst>
                      <a:ext uri="{0D108BD9-81ED-4DB2-BD59-A6C34878D82A}">
                        <a16:rowId xmlns:a16="http://schemas.microsoft.com/office/drawing/2014/main" val="10004"/>
                      </a:ext>
                    </a:extLst>
                  </a:tr>
                </a:tbl>
              </a:graphicData>
            </a:graphic>
          </p:graphicFrame>
        </mc:Choice>
        <mc:Fallback xmlns="">
          <p:graphicFrame>
            <p:nvGraphicFramePr>
              <p:cNvPr id="7" name="Tableau 6"/>
              <p:cNvGraphicFramePr>
                <a:graphicFrameLocks noGrp="1"/>
              </p:cNvGraphicFramePr>
              <p:nvPr>
                <p:extLst>
                  <p:ext uri="{D42A27DB-BD31-4B8C-83A1-F6EECF244321}">
                    <p14:modId xmlns:p14="http://schemas.microsoft.com/office/powerpoint/2010/main" val="1932825977"/>
                  </p:ext>
                </p:extLst>
              </p:nvPr>
            </p:nvGraphicFramePr>
            <p:xfrm>
              <a:off x="1512581" y="2052918"/>
              <a:ext cx="8128001" cy="1855343"/>
            </p:xfrm>
            <a:graphic>
              <a:graphicData uri="http://schemas.openxmlformats.org/drawingml/2006/table">
                <a:tbl>
                  <a:tblPr firstRow="1" bandRow="1">
                    <a:tableStyleId>{5C22544A-7EE6-4342-B048-85BDC9FD1C3A}</a:tableStyleId>
                  </a:tblPr>
                  <a:tblGrid>
                    <a:gridCol w="1161143"/>
                    <a:gridCol w="1161143"/>
                    <a:gridCol w="1161143"/>
                    <a:gridCol w="1161143"/>
                    <a:gridCol w="1161143"/>
                    <a:gridCol w="1161143"/>
                    <a:gridCol w="1161143"/>
                  </a:tblGrid>
                  <a:tr h="371983">
                    <a:tc>
                      <a:txBody>
                        <a:bodyPr/>
                        <a:lstStyle/>
                        <a:p>
                          <a:r>
                            <a:rPr lang="fr-FR" dirty="0" smtClean="0"/>
                            <a:t>a</a:t>
                          </a:r>
                          <a:endParaRPr lang="fr-FR" dirty="0"/>
                        </a:p>
                      </a:txBody>
                      <a:tcPr/>
                    </a:tc>
                    <a:tc>
                      <a:txBody>
                        <a:bodyPr/>
                        <a:lstStyle/>
                        <a:p>
                          <a:r>
                            <a:rPr lang="fr-FR" dirty="0" smtClean="0"/>
                            <a:t>b</a:t>
                          </a:r>
                          <a:endParaRPr lang="fr-FR" dirty="0"/>
                        </a:p>
                      </a:txBody>
                      <a:tcPr/>
                    </a:tc>
                    <a:tc>
                      <a:txBody>
                        <a:bodyPr/>
                        <a:lstStyle/>
                        <a:p>
                          <a:r>
                            <a:rPr lang="fr-FR" dirty="0" err="1" smtClean="0"/>
                            <a:t>a+b</a:t>
                          </a:r>
                          <a:endParaRPr lang="fr-FR" dirty="0"/>
                        </a:p>
                      </a:txBody>
                      <a:tcPr/>
                    </a:tc>
                    <a:tc>
                      <a:txBody>
                        <a:bodyPr/>
                        <a:lstStyle/>
                        <a:p>
                          <a:endParaRPr lang="fr-FR"/>
                        </a:p>
                      </a:txBody>
                      <a:tcPr>
                        <a:blipFill rotWithShape="0">
                          <a:blip r:embed="rId2"/>
                          <a:stretch>
                            <a:fillRect l="-301579" t="-8197" r="-303158" b="-424590"/>
                          </a:stretch>
                        </a:blipFill>
                      </a:tcPr>
                    </a:tc>
                    <a:tc>
                      <a:txBody>
                        <a:bodyPr/>
                        <a:lstStyle/>
                        <a:p>
                          <a:endParaRPr lang="fr-FR"/>
                        </a:p>
                      </a:txBody>
                      <a:tcPr>
                        <a:blipFill rotWithShape="0">
                          <a:blip r:embed="rId2"/>
                          <a:stretch>
                            <a:fillRect l="-399476" t="-8197" r="-201571" b="-424590"/>
                          </a:stretch>
                        </a:blipFill>
                      </a:tcPr>
                    </a:tc>
                    <a:tc>
                      <a:txBody>
                        <a:bodyPr/>
                        <a:lstStyle/>
                        <a:p>
                          <a:endParaRPr lang="fr-FR"/>
                        </a:p>
                      </a:txBody>
                      <a:tcPr>
                        <a:blipFill rotWithShape="0">
                          <a:blip r:embed="rId2"/>
                          <a:stretch>
                            <a:fillRect l="-502105" t="-8197" r="-102632" b="-424590"/>
                          </a:stretch>
                        </a:blipFill>
                      </a:tcPr>
                    </a:tc>
                    <a:tc>
                      <a:txBody>
                        <a:bodyPr/>
                        <a:lstStyle/>
                        <a:p>
                          <a:endParaRPr lang="fr-FR"/>
                        </a:p>
                      </a:txBody>
                      <a:tcPr>
                        <a:blipFill rotWithShape="0">
                          <a:blip r:embed="rId2"/>
                          <a:stretch>
                            <a:fillRect l="-598953" t="-8197" r="-2094" b="-424590"/>
                          </a:stretch>
                        </a:blipFill>
                      </a:tcPr>
                    </a:tc>
                  </a:tr>
                  <a:tr h="370840">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b="1" dirty="0" smtClean="0"/>
                            <a:t>1</a:t>
                          </a:r>
                          <a:endParaRPr lang="fr-FR" b="1" dirty="0"/>
                        </a:p>
                      </a:txBody>
                      <a:tcPr/>
                    </a:tc>
                    <a:tc>
                      <a:txBody>
                        <a:bodyPr/>
                        <a:lstStyle/>
                        <a:p>
                          <a:r>
                            <a:rPr lang="fr-FR" dirty="0" smtClean="0"/>
                            <a:t>1</a:t>
                          </a:r>
                          <a:endParaRPr lang="fr-FR" dirty="0"/>
                        </a:p>
                      </a:txBody>
                      <a:tcPr/>
                    </a:tc>
                    <a:tc>
                      <a:txBody>
                        <a:bodyPr/>
                        <a:lstStyle/>
                        <a:p>
                          <a:r>
                            <a:rPr lang="fr-FR" dirty="0" smtClean="0"/>
                            <a:t>1</a:t>
                          </a:r>
                          <a:endParaRPr lang="fr-FR" dirty="0"/>
                        </a:p>
                      </a:txBody>
                      <a:tcPr/>
                    </a:tc>
                    <a:tc>
                      <a:txBody>
                        <a:bodyPr/>
                        <a:lstStyle/>
                        <a:p>
                          <a:r>
                            <a:rPr lang="fr-FR" b="1" dirty="0" smtClean="0"/>
                            <a:t>1</a:t>
                          </a:r>
                          <a:endParaRPr lang="fr-FR" b="1" dirty="0"/>
                        </a:p>
                      </a:txBody>
                      <a:tcPr/>
                    </a:tc>
                  </a:tr>
                  <a:tr h="370840">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dirty="0" smtClean="0"/>
                            <a:t>1</a:t>
                          </a:r>
                          <a:endParaRPr lang="fr-FR" dirty="0"/>
                        </a:p>
                      </a:txBody>
                      <a:tcPr/>
                    </a:tc>
                    <a:tc>
                      <a:txBody>
                        <a:bodyPr/>
                        <a:lstStyle/>
                        <a:p>
                          <a:r>
                            <a:rPr lang="fr-FR" b="1" dirty="0" smtClean="0"/>
                            <a:t>0</a:t>
                          </a:r>
                          <a:endParaRPr lang="fr-FR" b="1" dirty="0"/>
                        </a:p>
                      </a:txBody>
                      <a:tcPr/>
                    </a:tc>
                    <a:tc>
                      <a:txBody>
                        <a:bodyPr/>
                        <a:lstStyle/>
                        <a:p>
                          <a:r>
                            <a:rPr lang="fr-FR" dirty="0" smtClean="0"/>
                            <a:t>1</a:t>
                          </a:r>
                          <a:endParaRPr lang="fr-FR" dirty="0"/>
                        </a:p>
                      </a:txBody>
                      <a:tcPr/>
                    </a:tc>
                    <a:tc>
                      <a:txBody>
                        <a:bodyPr/>
                        <a:lstStyle/>
                        <a:p>
                          <a:r>
                            <a:rPr lang="fr-FR" dirty="0" smtClean="0"/>
                            <a:t>0</a:t>
                          </a:r>
                          <a:endParaRPr lang="fr-FR" dirty="0"/>
                        </a:p>
                      </a:txBody>
                      <a:tcPr/>
                    </a:tc>
                    <a:tc>
                      <a:txBody>
                        <a:bodyPr/>
                        <a:lstStyle/>
                        <a:p>
                          <a:r>
                            <a:rPr lang="fr-FR" b="1" dirty="0" smtClean="0"/>
                            <a:t>0</a:t>
                          </a:r>
                          <a:endParaRPr lang="fr-FR" b="1" dirty="0"/>
                        </a:p>
                      </a:txBody>
                      <a:tcPr/>
                    </a:tc>
                  </a:tr>
                  <a:tr h="370840">
                    <a:tc>
                      <a:txBody>
                        <a:bodyPr/>
                        <a:lstStyle/>
                        <a:p>
                          <a:r>
                            <a:rPr lang="fr-FR" dirty="0" smtClean="0"/>
                            <a:t>1</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b="1" dirty="0" smtClean="0"/>
                            <a:t>0</a:t>
                          </a:r>
                          <a:endParaRPr lang="fr-FR" b="1"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b="1" dirty="0" smtClean="0"/>
                            <a:t>0</a:t>
                          </a:r>
                          <a:endParaRPr lang="fr-FR" b="1" dirty="0"/>
                        </a:p>
                      </a:txBody>
                      <a:tcPr/>
                    </a:tc>
                  </a:tr>
                  <a:tr h="370840">
                    <a:tc>
                      <a:txBody>
                        <a:bodyPr/>
                        <a:lstStyle/>
                        <a:p>
                          <a:r>
                            <a:rPr lang="fr-FR" dirty="0" smtClean="0"/>
                            <a:t>1</a:t>
                          </a:r>
                          <a:endParaRPr lang="fr-FR" dirty="0"/>
                        </a:p>
                      </a:txBody>
                      <a:tcPr/>
                    </a:tc>
                    <a:tc>
                      <a:txBody>
                        <a:bodyPr/>
                        <a:lstStyle/>
                        <a:p>
                          <a:r>
                            <a:rPr lang="fr-FR" dirty="0" smtClean="0"/>
                            <a:t>1</a:t>
                          </a:r>
                          <a:endParaRPr lang="fr-FR" dirty="0"/>
                        </a:p>
                      </a:txBody>
                      <a:tcPr/>
                    </a:tc>
                    <a:tc>
                      <a:txBody>
                        <a:bodyPr/>
                        <a:lstStyle/>
                        <a:p>
                          <a:r>
                            <a:rPr lang="fr-FR" dirty="0" smtClean="0"/>
                            <a:t>1</a:t>
                          </a:r>
                          <a:endParaRPr lang="fr-FR" dirty="0"/>
                        </a:p>
                      </a:txBody>
                      <a:tcPr/>
                    </a:tc>
                    <a:tc>
                      <a:txBody>
                        <a:bodyPr/>
                        <a:lstStyle/>
                        <a:p>
                          <a:r>
                            <a:rPr lang="fr-FR" b="1" dirty="0" smtClean="0"/>
                            <a:t>0</a:t>
                          </a:r>
                          <a:endParaRPr lang="fr-FR" b="1"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b="1" dirty="0" smtClean="0"/>
                            <a:t>0</a:t>
                          </a:r>
                          <a:endParaRPr lang="fr-FR" b="1"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au 7"/>
              <p:cNvGraphicFramePr>
                <a:graphicFrameLocks noGrp="1"/>
              </p:cNvGraphicFramePr>
              <p:nvPr>
                <p:extLst>
                  <p:ext uri="{D42A27DB-BD31-4B8C-83A1-F6EECF244321}">
                    <p14:modId xmlns:p14="http://schemas.microsoft.com/office/powerpoint/2010/main" val="2963664808"/>
                  </p:ext>
                </p:extLst>
              </p:nvPr>
            </p:nvGraphicFramePr>
            <p:xfrm>
              <a:off x="1512581" y="4379923"/>
              <a:ext cx="8128001" cy="1855343"/>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20000"/>
                        </a:ext>
                      </a:extLst>
                    </a:gridCol>
                    <a:gridCol w="1161143">
                      <a:extLst>
                        <a:ext uri="{9D8B030D-6E8A-4147-A177-3AD203B41FA5}">
                          <a16:colId xmlns:a16="http://schemas.microsoft.com/office/drawing/2014/main" val="20001"/>
                        </a:ext>
                      </a:extLst>
                    </a:gridCol>
                    <a:gridCol w="1161143">
                      <a:extLst>
                        <a:ext uri="{9D8B030D-6E8A-4147-A177-3AD203B41FA5}">
                          <a16:colId xmlns:a16="http://schemas.microsoft.com/office/drawing/2014/main" val="20002"/>
                        </a:ext>
                      </a:extLst>
                    </a:gridCol>
                    <a:gridCol w="1161143">
                      <a:extLst>
                        <a:ext uri="{9D8B030D-6E8A-4147-A177-3AD203B41FA5}">
                          <a16:colId xmlns:a16="http://schemas.microsoft.com/office/drawing/2014/main" val="20003"/>
                        </a:ext>
                      </a:extLst>
                    </a:gridCol>
                    <a:gridCol w="1161143">
                      <a:extLst>
                        <a:ext uri="{9D8B030D-6E8A-4147-A177-3AD203B41FA5}">
                          <a16:colId xmlns:a16="http://schemas.microsoft.com/office/drawing/2014/main" val="20004"/>
                        </a:ext>
                      </a:extLst>
                    </a:gridCol>
                    <a:gridCol w="1161143">
                      <a:extLst>
                        <a:ext uri="{9D8B030D-6E8A-4147-A177-3AD203B41FA5}">
                          <a16:colId xmlns:a16="http://schemas.microsoft.com/office/drawing/2014/main" val="20005"/>
                        </a:ext>
                      </a:extLst>
                    </a:gridCol>
                    <a:gridCol w="1161143">
                      <a:extLst>
                        <a:ext uri="{9D8B030D-6E8A-4147-A177-3AD203B41FA5}">
                          <a16:colId xmlns:a16="http://schemas.microsoft.com/office/drawing/2014/main" val="20006"/>
                        </a:ext>
                      </a:extLst>
                    </a:gridCol>
                  </a:tblGrid>
                  <a:tr h="371983">
                    <a:tc>
                      <a:txBody>
                        <a:bodyPr/>
                        <a:lstStyle/>
                        <a:p>
                          <a:r>
                            <a:rPr lang="fr-FR" dirty="0"/>
                            <a:t>a</a:t>
                          </a:r>
                        </a:p>
                      </a:txBody>
                      <a:tcPr/>
                    </a:tc>
                    <a:tc>
                      <a:txBody>
                        <a:bodyPr/>
                        <a:lstStyle/>
                        <a:p>
                          <a:r>
                            <a:rPr lang="fr-FR" dirty="0"/>
                            <a:t>b</a:t>
                          </a:r>
                        </a:p>
                      </a:txBody>
                      <a:tcPr/>
                    </a:tc>
                    <a:tc>
                      <a:txBody>
                        <a:bodyPr/>
                        <a:lstStyle/>
                        <a:p>
                          <a:r>
                            <a:rPr lang="fr-FR" dirty="0"/>
                            <a:t>ab</a:t>
                          </a:r>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fr-FR" b="1" i="1" smtClean="0">
                                        <a:latin typeface="Cambria Math" panose="02040503050406030204" pitchFamily="18" charset="0"/>
                                      </a:rPr>
                                      <m:t>𝒂</m:t>
                                    </m:r>
                                    <m:r>
                                      <a:rPr lang="fr-FR" b="1" i="1" smtClean="0">
                                        <a:latin typeface="Cambria Math" panose="02040503050406030204" pitchFamily="18" charset="0"/>
                                      </a:rPr>
                                      <m:t>.</m:t>
                                    </m:r>
                                    <m:r>
                                      <a:rPr lang="fr-FR" b="1" i="1" smtClean="0">
                                        <a:latin typeface="Cambria Math" panose="02040503050406030204" pitchFamily="18" charset="0"/>
                                      </a:rPr>
                                      <m:t>𝒃</m:t>
                                    </m:r>
                                  </m:e>
                                </m:acc>
                              </m:oMath>
                            </m:oMathPara>
                          </a14:m>
                          <a:endParaRPr lang="fr-FR"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fr-FR" b="1" i="1" smtClean="0">
                                        <a:latin typeface="Cambria Math" panose="02040503050406030204" pitchFamily="18" charset="0"/>
                                      </a:rPr>
                                      <m:t>𝒂</m:t>
                                    </m:r>
                                  </m:e>
                                </m:acc>
                              </m:oMath>
                            </m:oMathPara>
                          </a14:m>
                          <a:endParaRPr lang="fr-FR"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fr-FR" b="1" i="1" smtClean="0">
                                        <a:latin typeface="Cambria Math" panose="02040503050406030204" pitchFamily="18" charset="0"/>
                                      </a:rPr>
                                      <m:t>𝒃</m:t>
                                    </m:r>
                                  </m:e>
                                </m:acc>
                              </m:oMath>
                            </m:oMathPara>
                          </a14:m>
                          <a:endParaRPr lang="fr-FR"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fr-FR" b="1" i="1" smtClean="0">
                                        <a:latin typeface="Cambria Math" panose="02040503050406030204" pitchFamily="18" charset="0"/>
                                      </a:rPr>
                                      <m:t>𝒂</m:t>
                                    </m:r>
                                  </m:e>
                                </m:acc>
                                <m:r>
                                  <a:rPr lang="fr-FR" b="1" i="1" smtClean="0">
                                    <a:latin typeface="Cambria Math" panose="02040503050406030204" pitchFamily="18" charset="0"/>
                                  </a:rPr>
                                  <m:t>+</m:t>
                                </m:r>
                                <m:acc>
                                  <m:accPr>
                                    <m:chr m:val="̅"/>
                                    <m:ctrlPr>
                                      <a:rPr lang="fr-FR" i="1" smtClean="0">
                                        <a:latin typeface="Cambria Math" panose="02040503050406030204" pitchFamily="18" charset="0"/>
                                      </a:rPr>
                                    </m:ctrlPr>
                                  </m:accPr>
                                  <m:e>
                                    <m:r>
                                      <a:rPr lang="fr-FR" b="1" i="1" smtClean="0">
                                        <a:latin typeface="Cambria Math" panose="02040503050406030204" pitchFamily="18" charset="0"/>
                                      </a:rPr>
                                      <m:t>𝒃</m:t>
                                    </m:r>
                                  </m:e>
                                </m:acc>
                              </m:oMath>
                            </m:oMathPara>
                          </a14:m>
                          <a:endParaRPr lang="fr-FR" dirty="0"/>
                        </a:p>
                      </a:txBody>
                      <a:tcPr/>
                    </a:tc>
                    <a:extLst>
                      <a:ext uri="{0D108BD9-81ED-4DB2-BD59-A6C34878D82A}">
                        <a16:rowId xmlns:a16="http://schemas.microsoft.com/office/drawing/2014/main" val="10000"/>
                      </a:ext>
                    </a:extLst>
                  </a:tr>
                  <a:tr h="370840">
                    <a:tc>
                      <a:txBody>
                        <a:bodyPr/>
                        <a:lstStyle/>
                        <a:p>
                          <a:r>
                            <a:rPr lang="fr-FR" dirty="0"/>
                            <a:t>0</a:t>
                          </a:r>
                        </a:p>
                      </a:txBody>
                      <a:tcPr/>
                    </a:tc>
                    <a:tc>
                      <a:txBody>
                        <a:bodyPr/>
                        <a:lstStyle/>
                        <a:p>
                          <a:r>
                            <a:rPr lang="fr-FR" dirty="0"/>
                            <a:t>0</a:t>
                          </a:r>
                        </a:p>
                      </a:txBody>
                      <a:tcPr/>
                    </a:tc>
                    <a:tc>
                      <a:txBody>
                        <a:bodyPr/>
                        <a:lstStyle/>
                        <a:p>
                          <a:r>
                            <a:rPr lang="fr-FR" dirty="0"/>
                            <a:t>0</a:t>
                          </a:r>
                        </a:p>
                      </a:txBody>
                      <a:tcPr/>
                    </a:tc>
                    <a:tc>
                      <a:txBody>
                        <a:bodyPr/>
                        <a:lstStyle/>
                        <a:p>
                          <a:r>
                            <a:rPr lang="fr-FR" b="1" dirty="0"/>
                            <a:t>1</a:t>
                          </a:r>
                        </a:p>
                      </a:txBody>
                      <a:tcPr/>
                    </a:tc>
                    <a:tc>
                      <a:txBody>
                        <a:bodyPr/>
                        <a:lstStyle/>
                        <a:p>
                          <a:r>
                            <a:rPr lang="fr-FR" dirty="0"/>
                            <a:t>1</a:t>
                          </a:r>
                        </a:p>
                      </a:txBody>
                      <a:tcPr/>
                    </a:tc>
                    <a:tc>
                      <a:txBody>
                        <a:bodyPr/>
                        <a:lstStyle/>
                        <a:p>
                          <a:r>
                            <a:rPr lang="fr-FR" dirty="0"/>
                            <a:t>1</a:t>
                          </a:r>
                        </a:p>
                      </a:txBody>
                      <a:tcPr/>
                    </a:tc>
                    <a:tc>
                      <a:txBody>
                        <a:bodyPr/>
                        <a:lstStyle/>
                        <a:p>
                          <a:r>
                            <a:rPr lang="fr-FR" b="1" dirty="0"/>
                            <a:t>1</a:t>
                          </a:r>
                        </a:p>
                      </a:txBody>
                      <a:tcPr/>
                    </a:tc>
                    <a:extLst>
                      <a:ext uri="{0D108BD9-81ED-4DB2-BD59-A6C34878D82A}">
                        <a16:rowId xmlns:a16="http://schemas.microsoft.com/office/drawing/2014/main" val="10001"/>
                      </a:ext>
                    </a:extLst>
                  </a:tr>
                  <a:tr h="370840">
                    <a:tc>
                      <a:txBody>
                        <a:bodyPr/>
                        <a:lstStyle/>
                        <a:p>
                          <a:r>
                            <a:rPr lang="fr-FR" dirty="0"/>
                            <a:t>0</a:t>
                          </a:r>
                        </a:p>
                      </a:txBody>
                      <a:tcPr/>
                    </a:tc>
                    <a:tc>
                      <a:txBody>
                        <a:bodyPr/>
                        <a:lstStyle/>
                        <a:p>
                          <a:r>
                            <a:rPr lang="fr-FR" dirty="0"/>
                            <a:t>1</a:t>
                          </a:r>
                        </a:p>
                      </a:txBody>
                      <a:tcPr/>
                    </a:tc>
                    <a:tc>
                      <a:txBody>
                        <a:bodyPr/>
                        <a:lstStyle/>
                        <a:p>
                          <a:r>
                            <a:rPr lang="fr-FR" dirty="0"/>
                            <a:t>0</a:t>
                          </a:r>
                        </a:p>
                      </a:txBody>
                      <a:tcPr/>
                    </a:tc>
                    <a:tc>
                      <a:txBody>
                        <a:bodyPr/>
                        <a:lstStyle/>
                        <a:p>
                          <a:r>
                            <a:rPr lang="fr-FR" b="1" dirty="0"/>
                            <a:t>1</a:t>
                          </a:r>
                        </a:p>
                      </a:txBody>
                      <a:tcPr/>
                    </a:tc>
                    <a:tc>
                      <a:txBody>
                        <a:bodyPr/>
                        <a:lstStyle/>
                        <a:p>
                          <a:r>
                            <a:rPr lang="fr-FR" dirty="0"/>
                            <a:t>1</a:t>
                          </a:r>
                        </a:p>
                      </a:txBody>
                      <a:tcPr/>
                    </a:tc>
                    <a:tc>
                      <a:txBody>
                        <a:bodyPr/>
                        <a:lstStyle/>
                        <a:p>
                          <a:r>
                            <a:rPr lang="fr-FR" dirty="0"/>
                            <a:t>0</a:t>
                          </a:r>
                        </a:p>
                      </a:txBody>
                      <a:tcPr/>
                    </a:tc>
                    <a:tc>
                      <a:txBody>
                        <a:bodyPr/>
                        <a:lstStyle/>
                        <a:p>
                          <a:r>
                            <a:rPr lang="fr-FR" b="1" dirty="0"/>
                            <a:t>1</a:t>
                          </a:r>
                        </a:p>
                      </a:txBody>
                      <a:tcPr/>
                    </a:tc>
                    <a:extLst>
                      <a:ext uri="{0D108BD9-81ED-4DB2-BD59-A6C34878D82A}">
                        <a16:rowId xmlns:a16="http://schemas.microsoft.com/office/drawing/2014/main" val="10002"/>
                      </a:ext>
                    </a:extLst>
                  </a:tr>
                  <a:tr h="370840">
                    <a:tc>
                      <a:txBody>
                        <a:bodyPr/>
                        <a:lstStyle/>
                        <a:p>
                          <a:r>
                            <a:rPr lang="fr-FR" dirty="0"/>
                            <a:t>1</a:t>
                          </a:r>
                        </a:p>
                      </a:txBody>
                      <a:tcPr/>
                    </a:tc>
                    <a:tc>
                      <a:txBody>
                        <a:bodyPr/>
                        <a:lstStyle/>
                        <a:p>
                          <a:r>
                            <a:rPr lang="fr-FR" dirty="0"/>
                            <a:t>0</a:t>
                          </a:r>
                        </a:p>
                      </a:txBody>
                      <a:tcPr/>
                    </a:tc>
                    <a:tc>
                      <a:txBody>
                        <a:bodyPr/>
                        <a:lstStyle/>
                        <a:p>
                          <a:r>
                            <a:rPr lang="fr-FR" dirty="0"/>
                            <a:t>0</a:t>
                          </a:r>
                        </a:p>
                      </a:txBody>
                      <a:tcPr/>
                    </a:tc>
                    <a:tc>
                      <a:txBody>
                        <a:bodyPr/>
                        <a:lstStyle/>
                        <a:p>
                          <a:r>
                            <a:rPr lang="fr-FR" b="1" dirty="0"/>
                            <a:t>1</a:t>
                          </a:r>
                        </a:p>
                      </a:txBody>
                      <a:tcPr/>
                    </a:tc>
                    <a:tc>
                      <a:txBody>
                        <a:bodyPr/>
                        <a:lstStyle/>
                        <a:p>
                          <a:r>
                            <a:rPr lang="fr-FR" dirty="0"/>
                            <a:t>0</a:t>
                          </a:r>
                        </a:p>
                      </a:txBody>
                      <a:tcPr/>
                    </a:tc>
                    <a:tc>
                      <a:txBody>
                        <a:bodyPr/>
                        <a:lstStyle/>
                        <a:p>
                          <a:r>
                            <a:rPr lang="fr-FR" dirty="0"/>
                            <a:t>1</a:t>
                          </a:r>
                        </a:p>
                      </a:txBody>
                      <a:tcPr/>
                    </a:tc>
                    <a:tc>
                      <a:txBody>
                        <a:bodyPr/>
                        <a:lstStyle/>
                        <a:p>
                          <a:r>
                            <a:rPr lang="fr-FR" b="1" dirty="0"/>
                            <a:t>1</a:t>
                          </a:r>
                        </a:p>
                      </a:txBody>
                      <a:tcPr/>
                    </a:tc>
                    <a:extLst>
                      <a:ext uri="{0D108BD9-81ED-4DB2-BD59-A6C34878D82A}">
                        <a16:rowId xmlns:a16="http://schemas.microsoft.com/office/drawing/2014/main" val="10003"/>
                      </a:ext>
                    </a:extLst>
                  </a:tr>
                  <a:tr h="370840">
                    <a:tc>
                      <a:txBody>
                        <a:bodyPr/>
                        <a:lstStyle/>
                        <a:p>
                          <a:r>
                            <a:rPr lang="fr-FR" dirty="0"/>
                            <a:t>1</a:t>
                          </a:r>
                        </a:p>
                      </a:txBody>
                      <a:tcPr/>
                    </a:tc>
                    <a:tc>
                      <a:txBody>
                        <a:bodyPr/>
                        <a:lstStyle/>
                        <a:p>
                          <a:r>
                            <a:rPr lang="fr-FR" dirty="0"/>
                            <a:t>1</a:t>
                          </a:r>
                        </a:p>
                      </a:txBody>
                      <a:tcPr/>
                    </a:tc>
                    <a:tc>
                      <a:txBody>
                        <a:bodyPr/>
                        <a:lstStyle/>
                        <a:p>
                          <a:r>
                            <a:rPr lang="fr-FR" dirty="0"/>
                            <a:t>1</a:t>
                          </a:r>
                        </a:p>
                      </a:txBody>
                      <a:tcPr/>
                    </a:tc>
                    <a:tc>
                      <a:txBody>
                        <a:bodyPr/>
                        <a:lstStyle/>
                        <a:p>
                          <a:r>
                            <a:rPr lang="fr-FR" b="1" dirty="0"/>
                            <a:t>0</a:t>
                          </a:r>
                        </a:p>
                      </a:txBody>
                      <a:tcPr/>
                    </a:tc>
                    <a:tc>
                      <a:txBody>
                        <a:bodyPr/>
                        <a:lstStyle/>
                        <a:p>
                          <a:r>
                            <a:rPr lang="fr-FR" dirty="0"/>
                            <a:t>0</a:t>
                          </a:r>
                        </a:p>
                      </a:txBody>
                      <a:tcPr/>
                    </a:tc>
                    <a:tc>
                      <a:txBody>
                        <a:bodyPr/>
                        <a:lstStyle/>
                        <a:p>
                          <a:r>
                            <a:rPr lang="fr-FR" dirty="0"/>
                            <a:t>0</a:t>
                          </a:r>
                        </a:p>
                      </a:txBody>
                      <a:tcPr/>
                    </a:tc>
                    <a:tc>
                      <a:txBody>
                        <a:bodyPr/>
                        <a:lstStyle/>
                        <a:p>
                          <a:r>
                            <a:rPr lang="fr-FR" b="1" dirty="0"/>
                            <a:t>0</a:t>
                          </a:r>
                        </a:p>
                      </a:txBody>
                      <a:tcPr/>
                    </a:tc>
                    <a:extLst>
                      <a:ext uri="{0D108BD9-81ED-4DB2-BD59-A6C34878D82A}">
                        <a16:rowId xmlns:a16="http://schemas.microsoft.com/office/drawing/2014/main" val="10004"/>
                      </a:ext>
                    </a:extLst>
                  </a:tr>
                </a:tbl>
              </a:graphicData>
            </a:graphic>
          </p:graphicFrame>
        </mc:Choice>
        <mc:Fallback xmlns="">
          <p:graphicFrame>
            <p:nvGraphicFramePr>
              <p:cNvPr id="8" name="Tableau 7"/>
              <p:cNvGraphicFramePr>
                <a:graphicFrameLocks noGrp="1"/>
              </p:cNvGraphicFramePr>
              <p:nvPr>
                <p:extLst>
                  <p:ext uri="{D42A27DB-BD31-4B8C-83A1-F6EECF244321}">
                    <p14:modId xmlns:p14="http://schemas.microsoft.com/office/powerpoint/2010/main" val="2963664808"/>
                  </p:ext>
                </p:extLst>
              </p:nvPr>
            </p:nvGraphicFramePr>
            <p:xfrm>
              <a:off x="1512581" y="4379923"/>
              <a:ext cx="8128001" cy="1855343"/>
            </p:xfrm>
            <a:graphic>
              <a:graphicData uri="http://schemas.openxmlformats.org/drawingml/2006/table">
                <a:tbl>
                  <a:tblPr firstRow="1" bandRow="1">
                    <a:tableStyleId>{5C22544A-7EE6-4342-B048-85BDC9FD1C3A}</a:tableStyleId>
                  </a:tblPr>
                  <a:tblGrid>
                    <a:gridCol w="1161143"/>
                    <a:gridCol w="1161143"/>
                    <a:gridCol w="1161143"/>
                    <a:gridCol w="1161143"/>
                    <a:gridCol w="1161143"/>
                    <a:gridCol w="1161143"/>
                    <a:gridCol w="1161143"/>
                  </a:tblGrid>
                  <a:tr h="371983">
                    <a:tc>
                      <a:txBody>
                        <a:bodyPr/>
                        <a:lstStyle/>
                        <a:p>
                          <a:r>
                            <a:rPr lang="fr-FR" dirty="0" smtClean="0"/>
                            <a:t>a</a:t>
                          </a:r>
                          <a:endParaRPr lang="fr-FR" dirty="0"/>
                        </a:p>
                      </a:txBody>
                      <a:tcPr/>
                    </a:tc>
                    <a:tc>
                      <a:txBody>
                        <a:bodyPr/>
                        <a:lstStyle/>
                        <a:p>
                          <a:r>
                            <a:rPr lang="fr-FR" dirty="0" smtClean="0"/>
                            <a:t>b</a:t>
                          </a:r>
                          <a:endParaRPr lang="fr-FR" dirty="0"/>
                        </a:p>
                      </a:txBody>
                      <a:tcPr/>
                    </a:tc>
                    <a:tc>
                      <a:txBody>
                        <a:bodyPr/>
                        <a:lstStyle/>
                        <a:p>
                          <a:r>
                            <a:rPr lang="fr-FR" dirty="0" smtClean="0"/>
                            <a:t>ab</a:t>
                          </a:r>
                          <a:endParaRPr lang="fr-FR" dirty="0"/>
                        </a:p>
                      </a:txBody>
                      <a:tcPr/>
                    </a:tc>
                    <a:tc>
                      <a:txBody>
                        <a:bodyPr/>
                        <a:lstStyle/>
                        <a:p>
                          <a:endParaRPr lang="fr-FR"/>
                        </a:p>
                      </a:txBody>
                      <a:tcPr>
                        <a:blipFill rotWithShape="0">
                          <a:blip r:embed="rId3"/>
                          <a:stretch>
                            <a:fillRect l="-301579" t="-8197" r="-303158" b="-424590"/>
                          </a:stretch>
                        </a:blipFill>
                      </a:tcPr>
                    </a:tc>
                    <a:tc>
                      <a:txBody>
                        <a:bodyPr/>
                        <a:lstStyle/>
                        <a:p>
                          <a:endParaRPr lang="fr-FR"/>
                        </a:p>
                      </a:txBody>
                      <a:tcPr>
                        <a:blipFill rotWithShape="0">
                          <a:blip r:embed="rId3"/>
                          <a:stretch>
                            <a:fillRect l="-399476" t="-8197" r="-201571" b="-424590"/>
                          </a:stretch>
                        </a:blipFill>
                      </a:tcPr>
                    </a:tc>
                    <a:tc>
                      <a:txBody>
                        <a:bodyPr/>
                        <a:lstStyle/>
                        <a:p>
                          <a:endParaRPr lang="fr-FR"/>
                        </a:p>
                      </a:txBody>
                      <a:tcPr>
                        <a:blipFill rotWithShape="0">
                          <a:blip r:embed="rId3"/>
                          <a:stretch>
                            <a:fillRect l="-502105" t="-8197" r="-102632" b="-424590"/>
                          </a:stretch>
                        </a:blipFill>
                      </a:tcPr>
                    </a:tc>
                    <a:tc>
                      <a:txBody>
                        <a:bodyPr/>
                        <a:lstStyle/>
                        <a:p>
                          <a:endParaRPr lang="fr-FR"/>
                        </a:p>
                      </a:txBody>
                      <a:tcPr>
                        <a:blipFill rotWithShape="0">
                          <a:blip r:embed="rId3"/>
                          <a:stretch>
                            <a:fillRect l="-598953" t="-8197" r="-2094" b="-424590"/>
                          </a:stretch>
                        </a:blipFill>
                      </a:tcPr>
                    </a:tc>
                  </a:tr>
                  <a:tr h="370840">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b="1" dirty="0" smtClean="0"/>
                            <a:t>1</a:t>
                          </a:r>
                          <a:endParaRPr lang="fr-FR" b="1" dirty="0"/>
                        </a:p>
                      </a:txBody>
                      <a:tcPr/>
                    </a:tc>
                    <a:tc>
                      <a:txBody>
                        <a:bodyPr/>
                        <a:lstStyle/>
                        <a:p>
                          <a:r>
                            <a:rPr lang="fr-FR" dirty="0" smtClean="0"/>
                            <a:t>1</a:t>
                          </a:r>
                          <a:endParaRPr lang="fr-FR" dirty="0"/>
                        </a:p>
                      </a:txBody>
                      <a:tcPr/>
                    </a:tc>
                    <a:tc>
                      <a:txBody>
                        <a:bodyPr/>
                        <a:lstStyle/>
                        <a:p>
                          <a:r>
                            <a:rPr lang="fr-FR" dirty="0" smtClean="0"/>
                            <a:t>1</a:t>
                          </a:r>
                          <a:endParaRPr lang="fr-FR" dirty="0"/>
                        </a:p>
                      </a:txBody>
                      <a:tcPr/>
                    </a:tc>
                    <a:tc>
                      <a:txBody>
                        <a:bodyPr/>
                        <a:lstStyle/>
                        <a:p>
                          <a:r>
                            <a:rPr lang="fr-FR" b="1" dirty="0" smtClean="0"/>
                            <a:t>1</a:t>
                          </a:r>
                          <a:endParaRPr lang="fr-FR" b="1" dirty="0"/>
                        </a:p>
                      </a:txBody>
                      <a:tcPr/>
                    </a:tc>
                  </a:tr>
                  <a:tr h="370840">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dirty="0" smtClean="0"/>
                            <a:t>0</a:t>
                          </a:r>
                          <a:endParaRPr lang="fr-FR" dirty="0"/>
                        </a:p>
                      </a:txBody>
                      <a:tcPr/>
                    </a:tc>
                    <a:tc>
                      <a:txBody>
                        <a:bodyPr/>
                        <a:lstStyle/>
                        <a:p>
                          <a:r>
                            <a:rPr lang="fr-FR" b="1" dirty="0" smtClean="0"/>
                            <a:t>1</a:t>
                          </a:r>
                          <a:endParaRPr lang="fr-FR" b="1" dirty="0"/>
                        </a:p>
                      </a:txBody>
                      <a:tcPr/>
                    </a:tc>
                    <a:tc>
                      <a:txBody>
                        <a:bodyPr/>
                        <a:lstStyle/>
                        <a:p>
                          <a:r>
                            <a:rPr lang="fr-FR" dirty="0" smtClean="0"/>
                            <a:t>1</a:t>
                          </a:r>
                          <a:endParaRPr lang="fr-FR" dirty="0"/>
                        </a:p>
                      </a:txBody>
                      <a:tcPr/>
                    </a:tc>
                    <a:tc>
                      <a:txBody>
                        <a:bodyPr/>
                        <a:lstStyle/>
                        <a:p>
                          <a:r>
                            <a:rPr lang="fr-FR" dirty="0" smtClean="0"/>
                            <a:t>0</a:t>
                          </a:r>
                          <a:endParaRPr lang="fr-FR" dirty="0"/>
                        </a:p>
                      </a:txBody>
                      <a:tcPr/>
                    </a:tc>
                    <a:tc>
                      <a:txBody>
                        <a:bodyPr/>
                        <a:lstStyle/>
                        <a:p>
                          <a:r>
                            <a:rPr lang="fr-FR" b="1" dirty="0" smtClean="0"/>
                            <a:t>1</a:t>
                          </a:r>
                          <a:endParaRPr lang="fr-FR" b="1" dirty="0"/>
                        </a:p>
                      </a:txBody>
                      <a:tcPr/>
                    </a:tc>
                  </a:tr>
                  <a:tr h="370840">
                    <a:tc>
                      <a:txBody>
                        <a:bodyPr/>
                        <a:lstStyle/>
                        <a:p>
                          <a:r>
                            <a:rPr lang="fr-FR" dirty="0" smtClean="0"/>
                            <a:t>1</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b="1" dirty="0" smtClean="0"/>
                            <a:t>1</a:t>
                          </a:r>
                          <a:endParaRPr lang="fr-FR" b="1"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b="1" dirty="0" smtClean="0"/>
                            <a:t>1</a:t>
                          </a:r>
                          <a:endParaRPr lang="fr-FR" b="1" dirty="0"/>
                        </a:p>
                      </a:txBody>
                      <a:tcPr/>
                    </a:tc>
                  </a:tr>
                  <a:tr h="370840">
                    <a:tc>
                      <a:txBody>
                        <a:bodyPr/>
                        <a:lstStyle/>
                        <a:p>
                          <a:r>
                            <a:rPr lang="fr-FR" dirty="0" smtClean="0"/>
                            <a:t>1</a:t>
                          </a:r>
                          <a:endParaRPr lang="fr-FR" dirty="0"/>
                        </a:p>
                      </a:txBody>
                      <a:tcPr/>
                    </a:tc>
                    <a:tc>
                      <a:txBody>
                        <a:bodyPr/>
                        <a:lstStyle/>
                        <a:p>
                          <a:r>
                            <a:rPr lang="fr-FR" dirty="0" smtClean="0"/>
                            <a:t>1</a:t>
                          </a:r>
                          <a:endParaRPr lang="fr-FR" dirty="0"/>
                        </a:p>
                      </a:txBody>
                      <a:tcPr/>
                    </a:tc>
                    <a:tc>
                      <a:txBody>
                        <a:bodyPr/>
                        <a:lstStyle/>
                        <a:p>
                          <a:r>
                            <a:rPr lang="fr-FR" dirty="0" smtClean="0"/>
                            <a:t>1</a:t>
                          </a:r>
                          <a:endParaRPr lang="fr-FR" dirty="0"/>
                        </a:p>
                      </a:txBody>
                      <a:tcPr/>
                    </a:tc>
                    <a:tc>
                      <a:txBody>
                        <a:bodyPr/>
                        <a:lstStyle/>
                        <a:p>
                          <a:r>
                            <a:rPr lang="fr-FR" b="1" dirty="0" smtClean="0"/>
                            <a:t>0</a:t>
                          </a:r>
                          <a:endParaRPr lang="fr-FR" b="1"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b="1" dirty="0" smtClean="0"/>
                            <a:t>0</a:t>
                          </a:r>
                          <a:endParaRPr lang="fr-FR" b="1" dirty="0"/>
                        </a:p>
                      </a:txBody>
                      <a:tcPr/>
                    </a:tc>
                  </a:tr>
                </a:tbl>
              </a:graphicData>
            </a:graphic>
          </p:graphicFrame>
        </mc:Fallback>
      </mc:AlternateContent>
    </p:spTree>
    <p:extLst>
      <p:ext uri="{BB962C8B-B14F-4D97-AF65-F5344CB8AC3E}">
        <p14:creationId xmlns:p14="http://schemas.microsoft.com/office/powerpoint/2010/main" val="100761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Tableau de KARNAUGH</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dirty="0"/>
                  <a:t>Les tableaux de </a:t>
                </a:r>
                <a:r>
                  <a:rPr lang="fr-FR" dirty="0" err="1"/>
                  <a:t>Karnaugh</a:t>
                </a:r>
                <a:r>
                  <a:rPr lang="fr-FR" dirty="0"/>
                  <a:t> permettent de représenter facilement des expressions booléennes.</a:t>
                </a:r>
              </a:p>
              <a:p>
                <a:r>
                  <a:rPr lang="fr-FR" dirty="0"/>
                  <a:t>On se limitera à 2 ou 3 variables max. (sachant que l'on peut utiliser cette méthode au plus pour 5 variables)</a:t>
                </a:r>
              </a:p>
              <a:p>
                <a:r>
                  <a:rPr lang="fr-FR" dirty="0"/>
                  <a:t>Cas de deux variables</a:t>
                </a:r>
              </a:p>
              <a:p>
                <a:r>
                  <a:rPr lang="fr-FR" dirty="0"/>
                  <a:t>Le tableau de </a:t>
                </a:r>
                <a:r>
                  <a:rPr lang="fr-FR" dirty="0" err="1"/>
                  <a:t>Karnaugh</a:t>
                </a:r>
                <a:r>
                  <a:rPr lang="fr-FR" dirty="0"/>
                  <a:t> comprend quatre cases, correspondant aux quatre produits ab, a</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𝑏</m:t>
                        </m:r>
                      </m:e>
                    </m:acc>
                  </m:oMath>
                </a14:m>
                <a:r>
                  <a:rPr lang="fr-FR" dirty="0"/>
                  <a:t>, </a:t>
                </a:r>
                <a14:m>
                  <m:oMath xmlns:m="http://schemas.openxmlformats.org/officeDocument/2006/math">
                    <m:acc>
                      <m:accPr>
                        <m:chr m:val="̅"/>
                        <m:ctrlPr>
                          <a:rPr lang="fr-FR" i="1">
                            <a:latin typeface="Cambria Math" panose="02040503050406030204" pitchFamily="18" charset="0"/>
                          </a:rPr>
                        </m:ctrlPr>
                      </m:accPr>
                      <m:e>
                        <m:r>
                          <a:rPr lang="fr-FR" b="0" i="1" smtClean="0">
                            <a:latin typeface="Cambria Math" panose="02040503050406030204" pitchFamily="18" charset="0"/>
                          </a:rPr>
                          <m:t>𝑎</m:t>
                        </m:r>
                      </m:e>
                    </m:acc>
                  </m:oMath>
                </a14:m>
                <a:r>
                  <a:rPr lang="fr-FR" dirty="0"/>
                  <a:t>b, </a:t>
                </a:r>
                <a14:m>
                  <m:oMath xmlns:m="http://schemas.openxmlformats.org/officeDocument/2006/math">
                    <m:acc>
                      <m:accPr>
                        <m:chr m:val="̅"/>
                        <m:ctrlPr>
                          <a:rPr lang="fr-FR" i="1">
                            <a:latin typeface="Cambria Math" panose="02040503050406030204" pitchFamily="18" charset="0"/>
                          </a:rPr>
                        </m:ctrlPr>
                      </m:accPr>
                      <m:e>
                        <m:r>
                          <a:rPr lang="fr-FR" b="0" i="1" smtClean="0">
                            <a:latin typeface="Cambria Math" panose="02040503050406030204" pitchFamily="18" charset="0"/>
                          </a:rPr>
                          <m:t>𝑎</m:t>
                        </m:r>
                      </m:e>
                    </m:acc>
                    <m:acc>
                      <m:accPr>
                        <m:chr m:val="̅"/>
                        <m:ctrlPr>
                          <a:rPr lang="fr-FR" i="1">
                            <a:latin typeface="Cambria Math" panose="02040503050406030204" pitchFamily="18" charset="0"/>
                          </a:rPr>
                        </m:ctrlPr>
                      </m:accPr>
                      <m:e>
                        <m:r>
                          <a:rPr lang="fr-FR" i="1">
                            <a:latin typeface="Cambria Math" panose="02040503050406030204" pitchFamily="18" charset="0"/>
                          </a:rPr>
                          <m:t>𝑏</m:t>
                        </m:r>
                      </m:e>
                    </m:acc>
                  </m:oMath>
                </a14:m>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a:blip r:embed="rId2"/>
                <a:stretch>
                  <a:fillRect l="-341" t="-87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41</a:t>
            </a:fld>
            <a:endParaRPr lang="en-US" dirty="0"/>
          </a:p>
        </p:txBody>
      </p:sp>
      <mc:AlternateContent xmlns:mc="http://schemas.openxmlformats.org/markup-compatibility/2006" xmlns:a14="http://schemas.microsoft.com/office/drawing/2010/main">
        <mc:Choice Requires="a14">
          <p:graphicFrame>
            <p:nvGraphicFramePr>
              <p:cNvPr id="9" name="Tableau 8"/>
              <p:cNvGraphicFramePr>
                <a:graphicFrameLocks noGrp="1"/>
              </p:cNvGraphicFramePr>
              <p:nvPr>
                <p:extLst>
                  <p:ext uri="{D42A27DB-BD31-4B8C-83A1-F6EECF244321}">
                    <p14:modId xmlns:p14="http://schemas.microsoft.com/office/powerpoint/2010/main" val="1075818388"/>
                  </p:ext>
                </p:extLst>
              </p:nvPr>
            </p:nvGraphicFramePr>
            <p:xfrm>
              <a:off x="1664745" y="4849090"/>
              <a:ext cx="3297382" cy="743586"/>
            </p:xfrm>
            <a:graphic>
              <a:graphicData uri="http://schemas.openxmlformats.org/drawingml/2006/table">
                <a:tbl>
                  <a:tblPr firstRow="1" bandRow="1">
                    <a:tableStyleId>{5C22544A-7EE6-4342-B048-85BDC9FD1C3A}</a:tableStyleId>
                  </a:tblPr>
                  <a:tblGrid>
                    <a:gridCol w="1648691">
                      <a:extLst>
                        <a:ext uri="{9D8B030D-6E8A-4147-A177-3AD203B41FA5}">
                          <a16:colId xmlns:a16="http://schemas.microsoft.com/office/drawing/2014/main" val="20000"/>
                        </a:ext>
                      </a:extLst>
                    </a:gridCol>
                    <a:gridCol w="1648691">
                      <a:extLst>
                        <a:ext uri="{9D8B030D-6E8A-4147-A177-3AD203B41FA5}">
                          <a16:colId xmlns:a16="http://schemas.microsoft.com/office/drawing/2014/main" val="20001"/>
                        </a:ext>
                      </a:extLst>
                    </a:gridCol>
                  </a:tblGrid>
                  <a:tr h="371793">
                    <a:tc>
                      <a:txBody>
                        <a:bodyPr/>
                        <a:lstStyle/>
                        <a:p>
                          <a:r>
                            <a:rPr lang="fr-FR" dirty="0"/>
                            <a:t>ab</a:t>
                          </a:r>
                        </a:p>
                      </a:txBody>
                      <a:tcPr/>
                    </a:tc>
                    <a:tc>
                      <a:txBody>
                        <a:bodyPr/>
                        <a:lstStyle/>
                        <a:p>
                          <a:r>
                            <a:rPr lang="fr-FR" dirty="0"/>
                            <a:t>a</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𝑏</m:t>
                                  </m:r>
                                </m:e>
                              </m:acc>
                            </m:oMath>
                          </a14:m>
                          <a:endParaRPr lang="fr-FR" dirty="0"/>
                        </a:p>
                      </a:txBody>
                      <a:tcPr/>
                    </a:tc>
                    <a:extLst>
                      <a:ext uri="{0D108BD9-81ED-4DB2-BD59-A6C34878D82A}">
                        <a16:rowId xmlns:a16="http://schemas.microsoft.com/office/drawing/2014/main" val="10000"/>
                      </a:ext>
                    </a:extLst>
                  </a:tr>
                  <a:tr h="371793">
                    <a:tc>
                      <a:txBody>
                        <a:bodyPr/>
                        <a:lstStyle/>
                        <a:p>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𝑎</m:t>
                                  </m:r>
                                </m:e>
                              </m:acc>
                            </m:oMath>
                          </a14:m>
                          <a:r>
                            <a:rPr lang="fr-FR" dirty="0"/>
                            <a:t>b</a:t>
                          </a:r>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𝑎</m:t>
                                    </m:r>
                                  </m:e>
                                </m:acc>
                                <m:acc>
                                  <m:accPr>
                                    <m:chr m:val="̅"/>
                                    <m:ctrlPr>
                                      <a:rPr lang="fr-FR" i="1">
                                        <a:latin typeface="Cambria Math" panose="02040503050406030204" pitchFamily="18" charset="0"/>
                                      </a:rPr>
                                    </m:ctrlPr>
                                  </m:accPr>
                                  <m:e>
                                    <m:r>
                                      <a:rPr lang="fr-FR" i="1">
                                        <a:latin typeface="Cambria Math" panose="02040503050406030204" pitchFamily="18" charset="0"/>
                                      </a:rPr>
                                      <m:t>𝑏</m:t>
                                    </m:r>
                                  </m:e>
                                </m:acc>
                              </m:oMath>
                            </m:oMathPara>
                          </a14:m>
                          <a:endParaRPr lang="fr-FR" dirty="0"/>
                        </a:p>
                      </a:txBody>
                      <a:tcPr/>
                    </a:tc>
                    <a:extLst>
                      <a:ext uri="{0D108BD9-81ED-4DB2-BD59-A6C34878D82A}">
                        <a16:rowId xmlns:a16="http://schemas.microsoft.com/office/drawing/2014/main" val="10001"/>
                      </a:ext>
                    </a:extLst>
                  </a:tr>
                </a:tbl>
              </a:graphicData>
            </a:graphic>
          </p:graphicFrame>
        </mc:Choice>
        <mc:Fallback xmlns="">
          <p:graphicFrame>
            <p:nvGraphicFramePr>
              <p:cNvPr id="9" name="Tableau 8"/>
              <p:cNvGraphicFramePr>
                <a:graphicFrameLocks noGrp="1"/>
              </p:cNvGraphicFramePr>
              <p:nvPr>
                <p:extLst>
                  <p:ext uri="{D42A27DB-BD31-4B8C-83A1-F6EECF244321}">
                    <p14:modId xmlns:p14="http://schemas.microsoft.com/office/powerpoint/2010/main" val="1075818388"/>
                  </p:ext>
                </p:extLst>
              </p:nvPr>
            </p:nvGraphicFramePr>
            <p:xfrm>
              <a:off x="1664745" y="4849090"/>
              <a:ext cx="3297382" cy="743586"/>
            </p:xfrm>
            <a:graphic>
              <a:graphicData uri="http://schemas.openxmlformats.org/drawingml/2006/table">
                <a:tbl>
                  <a:tblPr firstRow="1" bandRow="1">
                    <a:tableStyleId>{5C22544A-7EE6-4342-B048-85BDC9FD1C3A}</a:tableStyleId>
                  </a:tblPr>
                  <a:tblGrid>
                    <a:gridCol w="1648691"/>
                    <a:gridCol w="1648691"/>
                  </a:tblGrid>
                  <a:tr h="371793">
                    <a:tc>
                      <a:txBody>
                        <a:bodyPr/>
                        <a:lstStyle/>
                        <a:p>
                          <a:r>
                            <a:rPr lang="fr-FR" dirty="0" smtClean="0"/>
                            <a:t>ab</a:t>
                          </a:r>
                          <a:endParaRPr lang="fr-FR" dirty="0"/>
                        </a:p>
                      </a:txBody>
                      <a:tcPr/>
                    </a:tc>
                    <a:tc>
                      <a:txBody>
                        <a:bodyPr/>
                        <a:lstStyle/>
                        <a:p>
                          <a:endParaRPr lang="fr-FR"/>
                        </a:p>
                      </a:txBody>
                      <a:tcPr>
                        <a:blipFill rotWithShape="0">
                          <a:blip r:embed="rId3"/>
                          <a:stretch>
                            <a:fillRect l="-100741" t="-8065" r="-1852" b="-120968"/>
                          </a:stretch>
                        </a:blipFill>
                      </a:tcPr>
                    </a:tc>
                  </a:tr>
                  <a:tr h="371793">
                    <a:tc>
                      <a:txBody>
                        <a:bodyPr/>
                        <a:lstStyle/>
                        <a:p>
                          <a:endParaRPr lang="fr-FR"/>
                        </a:p>
                      </a:txBody>
                      <a:tcPr>
                        <a:blipFill rotWithShape="0">
                          <a:blip r:embed="rId3"/>
                          <a:stretch>
                            <a:fillRect l="-369" t="-109836" r="-101476" b="-22951"/>
                          </a:stretch>
                        </a:blipFill>
                      </a:tcPr>
                    </a:tc>
                    <a:tc>
                      <a:txBody>
                        <a:bodyPr/>
                        <a:lstStyle/>
                        <a:p>
                          <a:endParaRPr lang="fr-FR"/>
                        </a:p>
                      </a:txBody>
                      <a:tcPr>
                        <a:blipFill rotWithShape="0">
                          <a:blip r:embed="rId3"/>
                          <a:stretch>
                            <a:fillRect l="-100741" t="-109836" r="-1852" b="-22951"/>
                          </a:stretch>
                        </a:blipFill>
                      </a:tcPr>
                    </a:tc>
                  </a:tr>
                </a:tbl>
              </a:graphicData>
            </a:graphic>
          </p:graphicFrame>
        </mc:Fallback>
      </mc:AlternateContent>
      <p:graphicFrame>
        <p:nvGraphicFramePr>
          <p:cNvPr id="10" name="Tableau 9"/>
          <p:cNvGraphicFramePr>
            <a:graphicFrameLocks noGrp="1"/>
          </p:cNvGraphicFramePr>
          <p:nvPr>
            <p:extLst>
              <p:ext uri="{D42A27DB-BD31-4B8C-83A1-F6EECF244321}">
                <p14:modId xmlns:p14="http://schemas.microsoft.com/office/powerpoint/2010/main" val="3375634622"/>
              </p:ext>
            </p:extLst>
          </p:nvPr>
        </p:nvGraphicFramePr>
        <p:xfrm>
          <a:off x="6157765" y="4852228"/>
          <a:ext cx="3297382" cy="741680"/>
        </p:xfrm>
        <a:graphic>
          <a:graphicData uri="http://schemas.openxmlformats.org/drawingml/2006/table">
            <a:tbl>
              <a:tblPr firstRow="1" bandRow="1">
                <a:tableStyleId>{5C22544A-7EE6-4342-B048-85BDC9FD1C3A}</a:tableStyleId>
              </a:tblPr>
              <a:tblGrid>
                <a:gridCol w="1648691">
                  <a:extLst>
                    <a:ext uri="{9D8B030D-6E8A-4147-A177-3AD203B41FA5}">
                      <a16:colId xmlns:a16="http://schemas.microsoft.com/office/drawing/2014/main" val="20000"/>
                    </a:ext>
                  </a:extLst>
                </a:gridCol>
                <a:gridCol w="1648691">
                  <a:extLst>
                    <a:ext uri="{9D8B030D-6E8A-4147-A177-3AD203B41FA5}">
                      <a16:colId xmlns:a16="http://schemas.microsoft.com/office/drawing/2014/main" val="20001"/>
                    </a:ext>
                  </a:extLst>
                </a:gridCol>
              </a:tblGrid>
              <a:tr h="370840">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000"/>
                  </a:ext>
                </a:extLst>
              </a:tr>
              <a:tr h="370840">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001"/>
                  </a:ext>
                </a:extLst>
              </a:tr>
            </a:tbl>
          </a:graphicData>
        </a:graphic>
      </p:graphicFrame>
      <p:sp>
        <p:nvSpPr>
          <p:cNvPr id="11" name="ZoneTexte 10"/>
          <p:cNvSpPr txBox="1"/>
          <p:nvPr/>
        </p:nvSpPr>
        <p:spPr>
          <a:xfrm>
            <a:off x="7058781" y="4608945"/>
            <a:ext cx="184731" cy="369332"/>
          </a:xfrm>
          <a:prstGeom prst="rect">
            <a:avLst/>
          </a:prstGeom>
          <a:noFill/>
        </p:spPr>
        <p:txBody>
          <a:bodyPr wrap="none" rtlCol="0">
            <a:spAutoFit/>
          </a:bodyPr>
          <a:lstStyle/>
          <a:p>
            <a:endParaRPr lang="fr-FR" dirty="0"/>
          </a:p>
        </p:txBody>
      </p:sp>
      <p:sp>
        <p:nvSpPr>
          <p:cNvPr id="12" name="ZoneTexte 11"/>
          <p:cNvSpPr txBox="1"/>
          <p:nvPr/>
        </p:nvSpPr>
        <p:spPr>
          <a:xfrm>
            <a:off x="6698563" y="4409275"/>
            <a:ext cx="341760" cy="369332"/>
          </a:xfrm>
          <a:prstGeom prst="rect">
            <a:avLst/>
          </a:prstGeom>
          <a:noFill/>
        </p:spPr>
        <p:txBody>
          <a:bodyPr wrap="none" rtlCol="0">
            <a:spAutoFit/>
          </a:bodyPr>
          <a:lstStyle/>
          <a:p>
            <a:r>
              <a:rPr lang="fr-FR" dirty="0">
                <a:solidFill>
                  <a:schemeClr val="bg1"/>
                </a:solidFill>
              </a:rPr>
              <a:t>b</a:t>
            </a:r>
          </a:p>
        </p:txBody>
      </p:sp>
      <mc:AlternateContent xmlns:mc="http://schemas.openxmlformats.org/markup-compatibility/2006" xmlns:a14="http://schemas.microsoft.com/office/drawing/2010/main">
        <mc:Choice Requires="a14">
          <p:sp>
            <p:nvSpPr>
              <p:cNvPr id="13" name="ZoneTexte 12"/>
              <p:cNvSpPr txBox="1"/>
              <p:nvPr/>
            </p:nvSpPr>
            <p:spPr>
              <a:xfrm>
                <a:off x="8407635" y="4409275"/>
                <a:ext cx="378885" cy="3754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chemeClr val="bg1"/>
                              </a:solidFill>
                              <a:latin typeface="Cambria Math" panose="02040503050406030204" pitchFamily="18" charset="0"/>
                            </a:rPr>
                          </m:ctrlPr>
                        </m:accPr>
                        <m:e>
                          <m:r>
                            <a:rPr lang="fr-FR" i="1">
                              <a:solidFill>
                                <a:schemeClr val="bg1"/>
                              </a:solidFill>
                              <a:latin typeface="Cambria Math" panose="02040503050406030204" pitchFamily="18" charset="0"/>
                            </a:rPr>
                            <m:t>𝑏</m:t>
                          </m:r>
                        </m:e>
                      </m:acc>
                    </m:oMath>
                  </m:oMathPara>
                </a14:m>
                <a:endParaRPr lang="fr-FR" dirty="0">
                  <a:solidFill>
                    <a:schemeClr val="bg1"/>
                  </a:solidFill>
                </a:endParaRPr>
              </a:p>
            </p:txBody>
          </p:sp>
        </mc:Choice>
        <mc:Fallback xmlns="">
          <p:sp>
            <p:nvSpPr>
              <p:cNvPr id="13" name="ZoneTexte 12"/>
              <p:cNvSpPr txBox="1">
                <a:spLocks noRot="1" noChangeAspect="1" noMove="1" noResize="1" noEditPoints="1" noAdjustHandles="1" noChangeArrowheads="1" noChangeShapeType="1" noTextEdit="1"/>
              </p:cNvSpPr>
              <p:nvPr/>
            </p:nvSpPr>
            <p:spPr>
              <a:xfrm>
                <a:off x="8407635" y="4409275"/>
                <a:ext cx="378885" cy="375424"/>
              </a:xfrm>
              <a:prstGeom prst="rect">
                <a:avLst/>
              </a:prstGeom>
              <a:blipFill rotWithShape="0">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ZoneTexte 13"/>
              <p:cNvSpPr txBox="1"/>
              <p:nvPr/>
            </p:nvSpPr>
            <p:spPr>
              <a:xfrm>
                <a:off x="5692948" y="5216483"/>
                <a:ext cx="3826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𝑎</m:t>
                          </m:r>
                        </m:e>
                      </m:acc>
                    </m:oMath>
                  </m:oMathPara>
                </a14:m>
                <a:endParaRPr lang="fr-FR" dirty="0">
                  <a:solidFill>
                    <a:schemeClr val="bg1"/>
                  </a:solidFill>
                </a:endParaRPr>
              </a:p>
            </p:txBody>
          </p:sp>
        </mc:Choice>
        <mc:Fallback xmlns="">
          <p:sp>
            <p:nvSpPr>
              <p:cNvPr id="14" name="ZoneTexte 13"/>
              <p:cNvSpPr txBox="1">
                <a:spLocks noRot="1" noChangeAspect="1" noMove="1" noResize="1" noEditPoints="1" noAdjustHandles="1" noChangeArrowheads="1" noChangeShapeType="1" noTextEdit="1"/>
              </p:cNvSpPr>
              <p:nvPr/>
            </p:nvSpPr>
            <p:spPr>
              <a:xfrm>
                <a:off x="5692948" y="5216483"/>
                <a:ext cx="382669" cy="369332"/>
              </a:xfrm>
              <a:prstGeom prst="rect">
                <a:avLst/>
              </a:prstGeom>
              <a:blipFill rotWithShape="0">
                <a:blip r:embed="rId5"/>
                <a:stretch>
                  <a:fillRect/>
                </a:stretch>
              </a:blipFill>
            </p:spPr>
            <p:txBody>
              <a:bodyPr/>
              <a:lstStyle/>
              <a:p>
                <a:r>
                  <a:rPr lang="fr-FR">
                    <a:noFill/>
                  </a:rPr>
                  <a:t> </a:t>
                </a:r>
              </a:p>
            </p:txBody>
          </p:sp>
        </mc:Fallback>
      </mc:AlternateContent>
      <p:sp>
        <p:nvSpPr>
          <p:cNvPr id="15" name="ZoneTexte 14"/>
          <p:cNvSpPr txBox="1"/>
          <p:nvPr/>
        </p:nvSpPr>
        <p:spPr>
          <a:xfrm>
            <a:off x="5733857" y="4832147"/>
            <a:ext cx="341760" cy="369332"/>
          </a:xfrm>
          <a:prstGeom prst="rect">
            <a:avLst/>
          </a:prstGeom>
          <a:noFill/>
        </p:spPr>
        <p:txBody>
          <a:bodyPr wrap="none" rtlCol="0">
            <a:spAutoFit/>
          </a:bodyPr>
          <a:lstStyle/>
          <a:p>
            <a:r>
              <a:rPr lang="fr-FR" dirty="0">
                <a:solidFill>
                  <a:schemeClr val="bg1"/>
                </a:solidFill>
              </a:rPr>
              <a:t>a</a:t>
            </a:r>
          </a:p>
        </p:txBody>
      </p:sp>
      <mc:AlternateContent xmlns:mc="http://schemas.openxmlformats.org/markup-compatibility/2006" xmlns:a14="http://schemas.microsoft.com/office/drawing/2010/main">
        <mc:Choice Requires="a14">
          <p:sp>
            <p:nvSpPr>
              <p:cNvPr id="16" name="ZoneTexte 15"/>
              <p:cNvSpPr txBox="1"/>
              <p:nvPr/>
            </p:nvSpPr>
            <p:spPr>
              <a:xfrm>
                <a:off x="1969141" y="5668616"/>
                <a:ext cx="6438494" cy="652423"/>
              </a:xfrm>
              <a:prstGeom prst="rect">
                <a:avLst/>
              </a:prstGeom>
              <a:noFill/>
            </p:spPr>
            <p:txBody>
              <a:bodyPr wrap="none" rtlCol="0">
                <a:spAutoFit/>
              </a:bodyPr>
              <a:lstStyle/>
              <a:p>
                <a:r>
                  <a:rPr lang="fr-FR" dirty="0">
                    <a:solidFill>
                      <a:schemeClr val="bg1"/>
                    </a:solidFill>
                  </a:rPr>
                  <a:t>La première ligne correspond à ab + a</a:t>
                </a:r>
                <a14:m>
                  <m:oMath xmlns:m="http://schemas.openxmlformats.org/officeDocument/2006/math">
                    <m:acc>
                      <m:accPr>
                        <m:chr m:val="̅"/>
                        <m:ctrlPr>
                          <a:rPr lang="fr-FR" i="1">
                            <a:solidFill>
                              <a:schemeClr val="bg1"/>
                            </a:solidFill>
                            <a:latin typeface="Cambria Math" panose="02040503050406030204" pitchFamily="18" charset="0"/>
                          </a:rPr>
                        </m:ctrlPr>
                      </m:accPr>
                      <m:e>
                        <m:r>
                          <a:rPr lang="fr-FR" i="1">
                            <a:solidFill>
                              <a:schemeClr val="bg1"/>
                            </a:solidFill>
                            <a:latin typeface="Cambria Math" panose="02040503050406030204" pitchFamily="18" charset="0"/>
                          </a:rPr>
                          <m:t>𝑏</m:t>
                        </m:r>
                      </m:e>
                    </m:acc>
                  </m:oMath>
                </a14:m>
                <a:r>
                  <a:rPr lang="fr-FR" dirty="0">
                    <a:solidFill>
                      <a:schemeClr val="bg1"/>
                    </a:solidFill>
                  </a:rPr>
                  <a:t> = a(b+</a:t>
                </a:r>
                <a14:m>
                  <m:oMath xmlns:m="http://schemas.openxmlformats.org/officeDocument/2006/math">
                    <m:acc>
                      <m:accPr>
                        <m:chr m:val="̅"/>
                        <m:ctrlPr>
                          <a:rPr lang="fr-FR" i="1">
                            <a:solidFill>
                              <a:schemeClr val="bg1"/>
                            </a:solidFill>
                            <a:latin typeface="Cambria Math" panose="02040503050406030204" pitchFamily="18" charset="0"/>
                          </a:rPr>
                        </m:ctrlPr>
                      </m:accPr>
                      <m:e>
                        <m:r>
                          <a:rPr lang="fr-FR" i="1">
                            <a:solidFill>
                              <a:schemeClr val="bg1"/>
                            </a:solidFill>
                            <a:latin typeface="Cambria Math" panose="02040503050406030204" pitchFamily="18" charset="0"/>
                          </a:rPr>
                          <m:t>𝑏</m:t>
                        </m:r>
                      </m:e>
                    </m:acc>
                  </m:oMath>
                </a14:m>
                <a:r>
                  <a:rPr lang="fr-FR" dirty="0">
                    <a:solidFill>
                      <a:schemeClr val="bg1"/>
                    </a:solidFill>
                  </a:rPr>
                  <a:t>)=a.1=a</a:t>
                </a:r>
              </a:p>
              <a:p>
                <a:r>
                  <a:rPr lang="fr-FR" dirty="0">
                    <a:solidFill>
                      <a:schemeClr val="bg1"/>
                    </a:solidFill>
                  </a:rPr>
                  <a:t>La deuxième ligne correspond à </a:t>
                </a:r>
                <a14:m>
                  <m:oMath xmlns:m="http://schemas.openxmlformats.org/officeDocument/2006/math">
                    <m:acc>
                      <m:accPr>
                        <m:chr m:val="̅"/>
                        <m:ctrlPr>
                          <a:rPr lang="fr-FR" i="1">
                            <a:solidFill>
                              <a:schemeClr val="bg1"/>
                            </a:solidFill>
                            <a:latin typeface="Cambria Math" panose="02040503050406030204" pitchFamily="18" charset="0"/>
                          </a:rPr>
                        </m:ctrlPr>
                      </m:accPr>
                      <m:e>
                        <m:r>
                          <a:rPr lang="fr-FR" i="1">
                            <a:solidFill>
                              <a:schemeClr val="bg1"/>
                            </a:solidFill>
                            <a:latin typeface="Cambria Math" panose="02040503050406030204" pitchFamily="18" charset="0"/>
                          </a:rPr>
                          <m:t>𝑎</m:t>
                        </m:r>
                      </m:e>
                    </m:acc>
                  </m:oMath>
                </a14:m>
                <a:endParaRPr lang="fr-FR" dirty="0">
                  <a:solidFill>
                    <a:schemeClr val="bg1"/>
                  </a:solidFill>
                </a:endParaRPr>
              </a:p>
            </p:txBody>
          </p:sp>
        </mc:Choice>
        <mc:Fallback xmlns="">
          <p:sp>
            <p:nvSpPr>
              <p:cNvPr id="16" name="ZoneTexte 15"/>
              <p:cNvSpPr txBox="1">
                <a:spLocks noRot="1" noChangeAspect="1" noMove="1" noResize="1" noEditPoints="1" noAdjustHandles="1" noChangeArrowheads="1" noChangeShapeType="1" noTextEdit="1"/>
              </p:cNvSpPr>
              <p:nvPr/>
            </p:nvSpPr>
            <p:spPr>
              <a:xfrm>
                <a:off x="1969141" y="5668616"/>
                <a:ext cx="6438494" cy="652423"/>
              </a:xfrm>
              <a:prstGeom prst="rect">
                <a:avLst/>
              </a:prstGeom>
              <a:blipFill rotWithShape="0">
                <a:blip r:embed="rId6"/>
                <a:stretch>
                  <a:fillRect l="-758" t="-4673" r="-189" b="-1401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8" name="ZoneTexte 17"/>
              <p:cNvSpPr txBox="1"/>
              <p:nvPr/>
            </p:nvSpPr>
            <p:spPr>
              <a:xfrm>
                <a:off x="1969141" y="6215901"/>
                <a:ext cx="4397614" cy="652423"/>
              </a:xfrm>
              <a:prstGeom prst="rect">
                <a:avLst/>
              </a:prstGeom>
              <a:noFill/>
            </p:spPr>
            <p:txBody>
              <a:bodyPr wrap="none" rtlCol="0">
                <a:spAutoFit/>
              </a:bodyPr>
              <a:lstStyle/>
              <a:p>
                <a:r>
                  <a:rPr lang="fr-FR" dirty="0">
                    <a:solidFill>
                      <a:schemeClr val="bg1"/>
                    </a:solidFill>
                  </a:rPr>
                  <a:t>La première colonne correspond à b</a:t>
                </a:r>
              </a:p>
              <a:p>
                <a:r>
                  <a:rPr lang="fr-FR" dirty="0">
                    <a:solidFill>
                      <a:schemeClr val="bg1"/>
                    </a:solidFill>
                  </a:rPr>
                  <a:t>La deuxième colonne correspond à </a:t>
                </a:r>
                <a14:m>
                  <m:oMath xmlns:m="http://schemas.openxmlformats.org/officeDocument/2006/math">
                    <m:acc>
                      <m:accPr>
                        <m:chr m:val="̅"/>
                        <m:ctrlPr>
                          <a:rPr lang="fr-FR" i="1">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𝑏</m:t>
                        </m:r>
                      </m:e>
                    </m:acc>
                  </m:oMath>
                </a14:m>
                <a:endParaRPr lang="fr-FR" dirty="0">
                  <a:solidFill>
                    <a:schemeClr val="bg1"/>
                  </a:solidFill>
                </a:endParaRPr>
              </a:p>
            </p:txBody>
          </p:sp>
        </mc:Choice>
        <mc:Fallback xmlns="">
          <p:sp>
            <p:nvSpPr>
              <p:cNvPr id="18" name="ZoneTexte 17"/>
              <p:cNvSpPr txBox="1">
                <a:spLocks noRot="1" noChangeAspect="1" noMove="1" noResize="1" noEditPoints="1" noAdjustHandles="1" noChangeArrowheads="1" noChangeShapeType="1" noTextEdit="1"/>
              </p:cNvSpPr>
              <p:nvPr/>
            </p:nvSpPr>
            <p:spPr>
              <a:xfrm>
                <a:off x="1969141" y="6215901"/>
                <a:ext cx="4397614" cy="652423"/>
              </a:xfrm>
              <a:prstGeom prst="rect">
                <a:avLst/>
              </a:prstGeom>
              <a:blipFill rotWithShape="0">
                <a:blip r:embed="rId7"/>
                <a:stretch>
                  <a:fillRect l="-1110" t="-5607" r="-4716" b="-14019"/>
                </a:stretch>
              </a:blipFill>
            </p:spPr>
            <p:txBody>
              <a:bodyPr/>
              <a:lstStyle/>
              <a:p>
                <a:r>
                  <a:rPr lang="fr-FR">
                    <a:noFill/>
                  </a:rPr>
                  <a:t> </a:t>
                </a:r>
              </a:p>
            </p:txBody>
          </p:sp>
        </mc:Fallback>
      </mc:AlternateContent>
    </p:spTree>
    <p:extLst>
      <p:ext uri="{BB962C8B-B14F-4D97-AF65-F5344CB8AC3E}">
        <p14:creationId xmlns:p14="http://schemas.microsoft.com/office/powerpoint/2010/main" val="8075142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Tableau de KARNAUGH</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dirty="0"/>
                  <a:t>Exemple d'utilisation</a:t>
                </a:r>
              </a:p>
              <a:p>
                <a:endParaRPr lang="fr-FR" dirty="0"/>
              </a:p>
              <a:p>
                <a:endParaRPr lang="fr-FR" dirty="0"/>
              </a:p>
              <a:p>
                <a:endParaRPr lang="fr-FR" dirty="0"/>
              </a:p>
              <a:p>
                <a:r>
                  <a:rPr lang="fr-FR" dirty="0"/>
                  <a:t>L'expression </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𝑎</m:t>
                        </m:r>
                      </m:e>
                    </m:acc>
                  </m:oMath>
                </a14:m>
                <a:r>
                  <a:rPr lang="fr-FR" dirty="0"/>
                  <a:t> + b est représentée par le tableau dans lequel on colore  la ligne </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𝑎</m:t>
                        </m:r>
                      </m:e>
                    </m:acc>
                  </m:oMath>
                </a14:m>
                <a:r>
                  <a:rPr lang="fr-FR" dirty="0"/>
                  <a:t> et la colonne b</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42</a:t>
            </a:fld>
            <a:endParaRPr lang="en-US" dirty="0"/>
          </a:p>
        </p:txBody>
      </p:sp>
      <mc:AlternateContent xmlns:mc="http://schemas.openxmlformats.org/markup-compatibility/2006" xmlns:a14="http://schemas.microsoft.com/office/drawing/2010/main">
        <mc:Choice Requires="a14">
          <p:graphicFrame>
            <p:nvGraphicFramePr>
              <p:cNvPr id="9" name="Tableau 8"/>
              <p:cNvGraphicFramePr>
                <a:graphicFrameLocks noGrp="1"/>
              </p:cNvGraphicFramePr>
              <p:nvPr>
                <p:extLst>
                  <p:ext uri="{D42A27DB-BD31-4B8C-83A1-F6EECF244321}">
                    <p14:modId xmlns:p14="http://schemas.microsoft.com/office/powerpoint/2010/main" val="859429407"/>
                  </p:ext>
                </p:extLst>
              </p:nvPr>
            </p:nvGraphicFramePr>
            <p:xfrm>
              <a:off x="1526200" y="2712121"/>
              <a:ext cx="3297382" cy="743586"/>
            </p:xfrm>
            <a:graphic>
              <a:graphicData uri="http://schemas.openxmlformats.org/drawingml/2006/table">
                <a:tbl>
                  <a:tblPr firstRow="1" bandRow="1">
                    <a:tableStyleId>{5C22544A-7EE6-4342-B048-85BDC9FD1C3A}</a:tableStyleId>
                  </a:tblPr>
                  <a:tblGrid>
                    <a:gridCol w="1648691">
                      <a:extLst>
                        <a:ext uri="{9D8B030D-6E8A-4147-A177-3AD203B41FA5}">
                          <a16:colId xmlns:a16="http://schemas.microsoft.com/office/drawing/2014/main" val="20000"/>
                        </a:ext>
                      </a:extLst>
                    </a:gridCol>
                    <a:gridCol w="1648691">
                      <a:extLst>
                        <a:ext uri="{9D8B030D-6E8A-4147-A177-3AD203B41FA5}">
                          <a16:colId xmlns:a16="http://schemas.microsoft.com/office/drawing/2014/main" val="20001"/>
                        </a:ext>
                      </a:extLst>
                    </a:gridCol>
                  </a:tblGrid>
                  <a:tr h="371793">
                    <a:tc>
                      <a:txBody>
                        <a:bodyPr/>
                        <a:lstStyle/>
                        <a:p>
                          <a:r>
                            <a:rPr lang="fr-FR" dirty="0"/>
                            <a:t>ab</a:t>
                          </a:r>
                        </a:p>
                      </a:txBody>
                      <a:tcPr/>
                    </a:tc>
                    <a:tc>
                      <a:txBody>
                        <a:bodyPr/>
                        <a:lstStyle/>
                        <a:p>
                          <a:r>
                            <a:rPr lang="fr-FR" dirty="0"/>
                            <a:t>a</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𝑏</m:t>
                                  </m:r>
                                </m:e>
                              </m:acc>
                            </m:oMath>
                          </a14:m>
                          <a:endParaRPr lang="fr-FR" dirty="0"/>
                        </a:p>
                      </a:txBody>
                      <a:tcPr/>
                    </a:tc>
                    <a:extLst>
                      <a:ext uri="{0D108BD9-81ED-4DB2-BD59-A6C34878D82A}">
                        <a16:rowId xmlns:a16="http://schemas.microsoft.com/office/drawing/2014/main" val="10000"/>
                      </a:ext>
                    </a:extLst>
                  </a:tr>
                  <a:tr h="371793">
                    <a:tc>
                      <a:txBody>
                        <a:bodyPr/>
                        <a:lstStyle/>
                        <a:p>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𝑎</m:t>
                                  </m:r>
                                </m:e>
                              </m:acc>
                            </m:oMath>
                          </a14:m>
                          <a:r>
                            <a:rPr lang="fr-FR" dirty="0"/>
                            <a:t>b</a:t>
                          </a:r>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𝑎</m:t>
                                    </m:r>
                                  </m:e>
                                </m:acc>
                                <m:acc>
                                  <m:accPr>
                                    <m:chr m:val="̅"/>
                                    <m:ctrlPr>
                                      <a:rPr lang="fr-FR" i="1">
                                        <a:latin typeface="Cambria Math" panose="02040503050406030204" pitchFamily="18" charset="0"/>
                                      </a:rPr>
                                    </m:ctrlPr>
                                  </m:accPr>
                                  <m:e>
                                    <m:r>
                                      <a:rPr lang="fr-FR" i="1">
                                        <a:latin typeface="Cambria Math" panose="02040503050406030204" pitchFamily="18" charset="0"/>
                                      </a:rPr>
                                      <m:t>𝑏</m:t>
                                    </m:r>
                                  </m:e>
                                </m:acc>
                              </m:oMath>
                            </m:oMathPara>
                          </a14:m>
                          <a:endParaRPr lang="fr-FR" dirty="0"/>
                        </a:p>
                      </a:txBody>
                      <a:tcPr/>
                    </a:tc>
                    <a:extLst>
                      <a:ext uri="{0D108BD9-81ED-4DB2-BD59-A6C34878D82A}">
                        <a16:rowId xmlns:a16="http://schemas.microsoft.com/office/drawing/2014/main" val="10001"/>
                      </a:ext>
                    </a:extLst>
                  </a:tr>
                </a:tbl>
              </a:graphicData>
            </a:graphic>
          </p:graphicFrame>
        </mc:Choice>
        <mc:Fallback xmlns="">
          <p:graphicFrame>
            <p:nvGraphicFramePr>
              <p:cNvPr id="9" name="Tableau 8"/>
              <p:cNvGraphicFramePr>
                <a:graphicFrameLocks noGrp="1"/>
              </p:cNvGraphicFramePr>
              <p:nvPr>
                <p:extLst>
                  <p:ext uri="{D42A27DB-BD31-4B8C-83A1-F6EECF244321}">
                    <p14:modId xmlns:p14="http://schemas.microsoft.com/office/powerpoint/2010/main" val="859429407"/>
                  </p:ext>
                </p:extLst>
              </p:nvPr>
            </p:nvGraphicFramePr>
            <p:xfrm>
              <a:off x="1526200" y="2712121"/>
              <a:ext cx="3297382" cy="743586"/>
            </p:xfrm>
            <a:graphic>
              <a:graphicData uri="http://schemas.openxmlformats.org/drawingml/2006/table">
                <a:tbl>
                  <a:tblPr firstRow="1" bandRow="1">
                    <a:tableStyleId>{5C22544A-7EE6-4342-B048-85BDC9FD1C3A}</a:tableStyleId>
                  </a:tblPr>
                  <a:tblGrid>
                    <a:gridCol w="1648691"/>
                    <a:gridCol w="1648691"/>
                  </a:tblGrid>
                  <a:tr h="371793">
                    <a:tc>
                      <a:txBody>
                        <a:bodyPr/>
                        <a:lstStyle/>
                        <a:p>
                          <a:r>
                            <a:rPr lang="fr-FR" dirty="0" smtClean="0"/>
                            <a:t>ab</a:t>
                          </a:r>
                          <a:endParaRPr lang="fr-FR" dirty="0"/>
                        </a:p>
                      </a:txBody>
                      <a:tcPr/>
                    </a:tc>
                    <a:tc>
                      <a:txBody>
                        <a:bodyPr/>
                        <a:lstStyle/>
                        <a:p>
                          <a:endParaRPr lang="fr-FR"/>
                        </a:p>
                      </a:txBody>
                      <a:tcPr>
                        <a:blipFill rotWithShape="0">
                          <a:blip r:embed="rId3"/>
                          <a:stretch>
                            <a:fillRect l="-100369" t="-8065" r="-1476" b="-122581"/>
                          </a:stretch>
                        </a:blipFill>
                      </a:tcPr>
                    </a:tc>
                  </a:tr>
                  <a:tr h="371793">
                    <a:tc>
                      <a:txBody>
                        <a:bodyPr/>
                        <a:lstStyle/>
                        <a:p>
                          <a:endParaRPr lang="fr-FR"/>
                        </a:p>
                      </a:txBody>
                      <a:tcPr>
                        <a:blipFill rotWithShape="0">
                          <a:blip r:embed="rId3"/>
                          <a:stretch>
                            <a:fillRect l="-369" t="-109836" r="-101476" b="-24590"/>
                          </a:stretch>
                        </a:blipFill>
                      </a:tcPr>
                    </a:tc>
                    <a:tc>
                      <a:txBody>
                        <a:bodyPr/>
                        <a:lstStyle/>
                        <a:p>
                          <a:endParaRPr lang="fr-FR"/>
                        </a:p>
                      </a:txBody>
                      <a:tcPr>
                        <a:blipFill rotWithShape="0">
                          <a:blip r:embed="rId3"/>
                          <a:stretch>
                            <a:fillRect l="-100369" t="-109836" r="-1476" b="-24590"/>
                          </a:stretch>
                        </a:blipFill>
                      </a:tcPr>
                    </a:tc>
                  </a:tr>
                </a:tbl>
              </a:graphicData>
            </a:graphic>
          </p:graphicFrame>
        </mc:Fallback>
      </mc:AlternateContent>
      <p:graphicFrame>
        <p:nvGraphicFramePr>
          <p:cNvPr id="10" name="Tableau 9"/>
          <p:cNvGraphicFramePr>
            <a:graphicFrameLocks noGrp="1"/>
          </p:cNvGraphicFramePr>
          <p:nvPr>
            <p:extLst>
              <p:ext uri="{D42A27DB-BD31-4B8C-83A1-F6EECF244321}">
                <p14:modId xmlns:p14="http://schemas.microsoft.com/office/powerpoint/2010/main" val="616449840"/>
              </p:ext>
            </p:extLst>
          </p:nvPr>
        </p:nvGraphicFramePr>
        <p:xfrm>
          <a:off x="6019220" y="2715259"/>
          <a:ext cx="3297382" cy="741680"/>
        </p:xfrm>
        <a:graphic>
          <a:graphicData uri="http://schemas.openxmlformats.org/drawingml/2006/table">
            <a:tbl>
              <a:tblPr firstRow="1" bandRow="1">
                <a:tableStyleId>{5C22544A-7EE6-4342-B048-85BDC9FD1C3A}</a:tableStyleId>
              </a:tblPr>
              <a:tblGrid>
                <a:gridCol w="1648691">
                  <a:extLst>
                    <a:ext uri="{9D8B030D-6E8A-4147-A177-3AD203B41FA5}">
                      <a16:colId xmlns:a16="http://schemas.microsoft.com/office/drawing/2014/main" val="20000"/>
                    </a:ext>
                  </a:extLst>
                </a:gridCol>
                <a:gridCol w="1648691">
                  <a:extLst>
                    <a:ext uri="{9D8B030D-6E8A-4147-A177-3AD203B41FA5}">
                      <a16:colId xmlns:a16="http://schemas.microsoft.com/office/drawing/2014/main" val="20001"/>
                    </a:ext>
                  </a:extLst>
                </a:gridCol>
              </a:tblGrid>
              <a:tr h="370840">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000"/>
                  </a:ext>
                </a:extLst>
              </a:tr>
              <a:tr h="370840">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001"/>
                  </a:ext>
                </a:extLst>
              </a:tr>
            </a:tbl>
          </a:graphicData>
        </a:graphic>
      </p:graphicFrame>
      <p:sp>
        <p:nvSpPr>
          <p:cNvPr id="11" name="ZoneTexte 10"/>
          <p:cNvSpPr txBox="1"/>
          <p:nvPr/>
        </p:nvSpPr>
        <p:spPr>
          <a:xfrm>
            <a:off x="6920236" y="2471976"/>
            <a:ext cx="184731" cy="369332"/>
          </a:xfrm>
          <a:prstGeom prst="rect">
            <a:avLst/>
          </a:prstGeom>
          <a:noFill/>
        </p:spPr>
        <p:txBody>
          <a:bodyPr wrap="none" rtlCol="0">
            <a:spAutoFit/>
          </a:bodyPr>
          <a:lstStyle/>
          <a:p>
            <a:endParaRPr lang="fr-FR" dirty="0"/>
          </a:p>
        </p:txBody>
      </p:sp>
      <p:sp>
        <p:nvSpPr>
          <p:cNvPr id="12" name="ZoneTexte 11"/>
          <p:cNvSpPr txBox="1"/>
          <p:nvPr/>
        </p:nvSpPr>
        <p:spPr>
          <a:xfrm>
            <a:off x="6560018" y="2272306"/>
            <a:ext cx="341760" cy="369332"/>
          </a:xfrm>
          <a:prstGeom prst="rect">
            <a:avLst/>
          </a:prstGeom>
          <a:noFill/>
        </p:spPr>
        <p:txBody>
          <a:bodyPr wrap="none" rtlCol="0">
            <a:spAutoFit/>
          </a:bodyPr>
          <a:lstStyle/>
          <a:p>
            <a:r>
              <a:rPr lang="fr-FR" dirty="0">
                <a:solidFill>
                  <a:schemeClr val="bg1"/>
                </a:solidFill>
              </a:rPr>
              <a:t>b</a:t>
            </a:r>
          </a:p>
        </p:txBody>
      </p:sp>
      <mc:AlternateContent xmlns:mc="http://schemas.openxmlformats.org/markup-compatibility/2006" xmlns:a14="http://schemas.microsoft.com/office/drawing/2010/main">
        <mc:Choice Requires="a14">
          <p:sp>
            <p:nvSpPr>
              <p:cNvPr id="13" name="ZoneTexte 12"/>
              <p:cNvSpPr txBox="1"/>
              <p:nvPr/>
            </p:nvSpPr>
            <p:spPr>
              <a:xfrm>
                <a:off x="8269090" y="2272306"/>
                <a:ext cx="378885" cy="3754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chemeClr val="bg1"/>
                              </a:solidFill>
                              <a:latin typeface="Cambria Math" panose="02040503050406030204" pitchFamily="18" charset="0"/>
                            </a:rPr>
                          </m:ctrlPr>
                        </m:accPr>
                        <m:e>
                          <m:r>
                            <a:rPr lang="fr-FR" i="1">
                              <a:solidFill>
                                <a:schemeClr val="bg1"/>
                              </a:solidFill>
                              <a:latin typeface="Cambria Math" panose="02040503050406030204" pitchFamily="18" charset="0"/>
                            </a:rPr>
                            <m:t>𝑏</m:t>
                          </m:r>
                        </m:e>
                      </m:acc>
                    </m:oMath>
                  </m:oMathPara>
                </a14:m>
                <a:endParaRPr lang="fr-FR" dirty="0">
                  <a:solidFill>
                    <a:schemeClr val="bg1"/>
                  </a:solidFill>
                </a:endParaRPr>
              </a:p>
            </p:txBody>
          </p:sp>
        </mc:Choice>
        <mc:Fallback xmlns="">
          <p:sp>
            <p:nvSpPr>
              <p:cNvPr id="13" name="ZoneTexte 12"/>
              <p:cNvSpPr txBox="1">
                <a:spLocks noRot="1" noChangeAspect="1" noMove="1" noResize="1" noEditPoints="1" noAdjustHandles="1" noChangeArrowheads="1" noChangeShapeType="1" noTextEdit="1"/>
              </p:cNvSpPr>
              <p:nvPr/>
            </p:nvSpPr>
            <p:spPr>
              <a:xfrm>
                <a:off x="8269090" y="2272306"/>
                <a:ext cx="378885" cy="375424"/>
              </a:xfrm>
              <a:prstGeom prst="rect">
                <a:avLst/>
              </a:prstGeom>
              <a:blipFill rotWithShape="0">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ZoneTexte 13"/>
              <p:cNvSpPr txBox="1"/>
              <p:nvPr/>
            </p:nvSpPr>
            <p:spPr>
              <a:xfrm>
                <a:off x="5554403" y="3079514"/>
                <a:ext cx="3826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𝑎</m:t>
                          </m:r>
                        </m:e>
                      </m:acc>
                    </m:oMath>
                  </m:oMathPara>
                </a14:m>
                <a:endParaRPr lang="fr-FR" dirty="0">
                  <a:solidFill>
                    <a:schemeClr val="bg1"/>
                  </a:solidFill>
                </a:endParaRPr>
              </a:p>
            </p:txBody>
          </p:sp>
        </mc:Choice>
        <mc:Fallback xmlns="">
          <p:sp>
            <p:nvSpPr>
              <p:cNvPr id="14" name="ZoneTexte 13"/>
              <p:cNvSpPr txBox="1">
                <a:spLocks noRot="1" noChangeAspect="1" noMove="1" noResize="1" noEditPoints="1" noAdjustHandles="1" noChangeArrowheads="1" noChangeShapeType="1" noTextEdit="1"/>
              </p:cNvSpPr>
              <p:nvPr/>
            </p:nvSpPr>
            <p:spPr>
              <a:xfrm>
                <a:off x="5554403" y="3079514"/>
                <a:ext cx="382669" cy="369332"/>
              </a:xfrm>
              <a:prstGeom prst="rect">
                <a:avLst/>
              </a:prstGeom>
              <a:blipFill rotWithShape="0">
                <a:blip r:embed="rId5"/>
                <a:stretch>
                  <a:fillRect/>
                </a:stretch>
              </a:blipFill>
            </p:spPr>
            <p:txBody>
              <a:bodyPr/>
              <a:lstStyle/>
              <a:p>
                <a:r>
                  <a:rPr lang="fr-FR">
                    <a:noFill/>
                  </a:rPr>
                  <a:t> </a:t>
                </a:r>
              </a:p>
            </p:txBody>
          </p:sp>
        </mc:Fallback>
      </mc:AlternateContent>
      <p:sp>
        <p:nvSpPr>
          <p:cNvPr id="15" name="ZoneTexte 14"/>
          <p:cNvSpPr txBox="1"/>
          <p:nvPr/>
        </p:nvSpPr>
        <p:spPr>
          <a:xfrm>
            <a:off x="5595312" y="2695178"/>
            <a:ext cx="341760" cy="369332"/>
          </a:xfrm>
          <a:prstGeom prst="rect">
            <a:avLst/>
          </a:prstGeom>
          <a:noFill/>
        </p:spPr>
        <p:txBody>
          <a:bodyPr wrap="none" rtlCol="0">
            <a:spAutoFit/>
          </a:bodyPr>
          <a:lstStyle/>
          <a:p>
            <a:r>
              <a:rPr lang="fr-FR" dirty="0">
                <a:solidFill>
                  <a:schemeClr val="bg1"/>
                </a:solidFill>
              </a:rPr>
              <a:t>a</a:t>
            </a:r>
          </a:p>
        </p:txBody>
      </p:sp>
      <p:graphicFrame>
        <p:nvGraphicFramePr>
          <p:cNvPr id="17" name="Tableau 16"/>
          <p:cNvGraphicFramePr>
            <a:graphicFrameLocks noGrp="1"/>
          </p:cNvGraphicFramePr>
          <p:nvPr>
            <p:extLst>
              <p:ext uri="{D42A27DB-BD31-4B8C-83A1-F6EECF244321}">
                <p14:modId xmlns:p14="http://schemas.microsoft.com/office/powerpoint/2010/main" val="129420512"/>
              </p:ext>
            </p:extLst>
          </p:nvPr>
        </p:nvGraphicFramePr>
        <p:xfrm>
          <a:off x="4028784" y="4951213"/>
          <a:ext cx="3297382" cy="741680"/>
        </p:xfrm>
        <a:graphic>
          <a:graphicData uri="http://schemas.openxmlformats.org/drawingml/2006/table">
            <a:tbl>
              <a:tblPr firstRow="1" bandRow="1">
                <a:tableStyleId>{5C22544A-7EE6-4342-B048-85BDC9FD1C3A}</a:tableStyleId>
              </a:tblPr>
              <a:tblGrid>
                <a:gridCol w="1648691">
                  <a:extLst>
                    <a:ext uri="{9D8B030D-6E8A-4147-A177-3AD203B41FA5}">
                      <a16:colId xmlns:a16="http://schemas.microsoft.com/office/drawing/2014/main" val="20000"/>
                    </a:ext>
                  </a:extLst>
                </a:gridCol>
                <a:gridCol w="1648691">
                  <a:extLst>
                    <a:ext uri="{9D8B030D-6E8A-4147-A177-3AD203B41FA5}">
                      <a16:colId xmlns:a16="http://schemas.microsoft.com/office/drawing/2014/main" val="20001"/>
                    </a:ext>
                  </a:extLst>
                </a:gridCol>
              </a:tblGrid>
              <a:tr h="370840">
                <a:tc>
                  <a:txBody>
                    <a:bodyPr/>
                    <a:lstStyle/>
                    <a:p>
                      <a:endParaRPr lang="fr-FR" dirty="0"/>
                    </a:p>
                  </a:txBody>
                  <a:tcPr>
                    <a:solidFill>
                      <a:srgbClr val="002060"/>
                    </a:solidFill>
                  </a:tcPr>
                </a:tc>
                <a:tc>
                  <a:txBody>
                    <a:bodyPr/>
                    <a:lstStyle/>
                    <a:p>
                      <a:endParaRPr lang="fr-FR" dirty="0"/>
                    </a:p>
                  </a:txBody>
                  <a:tcPr/>
                </a:tc>
                <a:extLst>
                  <a:ext uri="{0D108BD9-81ED-4DB2-BD59-A6C34878D82A}">
                    <a16:rowId xmlns:a16="http://schemas.microsoft.com/office/drawing/2014/main" val="10000"/>
                  </a:ext>
                </a:extLst>
              </a:tr>
              <a:tr h="370840">
                <a:tc>
                  <a:txBody>
                    <a:bodyPr/>
                    <a:lstStyle/>
                    <a:p>
                      <a:endParaRPr lang="fr-FR" dirty="0"/>
                    </a:p>
                  </a:txBody>
                  <a:tcPr>
                    <a:solidFill>
                      <a:srgbClr val="002060"/>
                    </a:solidFill>
                  </a:tcPr>
                </a:tc>
                <a:tc>
                  <a:txBody>
                    <a:bodyPr/>
                    <a:lstStyle/>
                    <a:p>
                      <a:endParaRPr lang="fr-FR" dirty="0"/>
                    </a:p>
                  </a:txBody>
                  <a:tcPr>
                    <a:solidFill>
                      <a:srgbClr val="002060"/>
                    </a:solidFill>
                  </a:tcPr>
                </a:tc>
                <a:extLst>
                  <a:ext uri="{0D108BD9-81ED-4DB2-BD59-A6C34878D82A}">
                    <a16:rowId xmlns:a16="http://schemas.microsoft.com/office/drawing/2014/main" val="10001"/>
                  </a:ext>
                </a:extLst>
              </a:tr>
            </a:tbl>
          </a:graphicData>
        </a:graphic>
      </p:graphicFrame>
      <p:sp>
        <p:nvSpPr>
          <p:cNvPr id="19" name="ZoneTexte 18"/>
          <p:cNvSpPr txBox="1"/>
          <p:nvPr/>
        </p:nvSpPr>
        <p:spPr>
          <a:xfrm>
            <a:off x="4569582" y="4508260"/>
            <a:ext cx="341760" cy="369332"/>
          </a:xfrm>
          <a:prstGeom prst="rect">
            <a:avLst/>
          </a:prstGeom>
          <a:noFill/>
        </p:spPr>
        <p:txBody>
          <a:bodyPr wrap="none" rtlCol="0">
            <a:spAutoFit/>
          </a:bodyPr>
          <a:lstStyle/>
          <a:p>
            <a:r>
              <a:rPr lang="fr-FR" dirty="0">
                <a:solidFill>
                  <a:schemeClr val="bg1"/>
                </a:solidFill>
              </a:rPr>
              <a:t>b</a:t>
            </a:r>
          </a:p>
        </p:txBody>
      </p:sp>
      <mc:AlternateContent xmlns:mc="http://schemas.openxmlformats.org/markup-compatibility/2006" xmlns:a14="http://schemas.microsoft.com/office/drawing/2010/main">
        <mc:Choice Requires="a14">
          <p:sp>
            <p:nvSpPr>
              <p:cNvPr id="20" name="ZoneTexte 19"/>
              <p:cNvSpPr txBox="1"/>
              <p:nvPr/>
            </p:nvSpPr>
            <p:spPr>
              <a:xfrm>
                <a:off x="6278654" y="4508260"/>
                <a:ext cx="378885" cy="3754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chemeClr val="bg1"/>
                              </a:solidFill>
                              <a:latin typeface="Cambria Math" panose="02040503050406030204" pitchFamily="18" charset="0"/>
                            </a:rPr>
                          </m:ctrlPr>
                        </m:accPr>
                        <m:e>
                          <m:r>
                            <a:rPr lang="fr-FR" i="1" smtClean="0">
                              <a:solidFill>
                                <a:schemeClr val="bg1"/>
                              </a:solidFill>
                              <a:latin typeface="Cambria Math" panose="02040503050406030204" pitchFamily="18" charset="0"/>
                            </a:rPr>
                            <m:t>𝑏</m:t>
                          </m:r>
                        </m:e>
                      </m:acc>
                    </m:oMath>
                  </m:oMathPara>
                </a14:m>
                <a:endParaRPr lang="fr-FR" dirty="0">
                  <a:solidFill>
                    <a:schemeClr val="bg1"/>
                  </a:solidFill>
                </a:endParaRPr>
              </a:p>
            </p:txBody>
          </p:sp>
        </mc:Choice>
        <mc:Fallback xmlns="">
          <p:sp>
            <p:nvSpPr>
              <p:cNvPr id="20" name="ZoneTexte 19"/>
              <p:cNvSpPr txBox="1">
                <a:spLocks noRot="1" noChangeAspect="1" noMove="1" noResize="1" noEditPoints="1" noAdjustHandles="1" noChangeArrowheads="1" noChangeShapeType="1" noTextEdit="1"/>
              </p:cNvSpPr>
              <p:nvPr/>
            </p:nvSpPr>
            <p:spPr>
              <a:xfrm>
                <a:off x="6278654" y="4508260"/>
                <a:ext cx="378885" cy="375424"/>
              </a:xfrm>
              <a:prstGeom prst="rect">
                <a:avLst/>
              </a:prstGeom>
              <a:blipFill rotWithShape="0">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ZoneTexte 20"/>
              <p:cNvSpPr txBox="1"/>
              <p:nvPr/>
            </p:nvSpPr>
            <p:spPr>
              <a:xfrm>
                <a:off x="3563967" y="5315468"/>
                <a:ext cx="3826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𝑎</m:t>
                          </m:r>
                        </m:e>
                      </m:acc>
                    </m:oMath>
                  </m:oMathPara>
                </a14:m>
                <a:endParaRPr lang="fr-FR" dirty="0">
                  <a:solidFill>
                    <a:schemeClr val="bg1"/>
                  </a:solidFill>
                </a:endParaRPr>
              </a:p>
            </p:txBody>
          </p:sp>
        </mc:Choice>
        <mc:Fallback xmlns="">
          <p:sp>
            <p:nvSpPr>
              <p:cNvPr id="21" name="ZoneTexte 20"/>
              <p:cNvSpPr txBox="1">
                <a:spLocks noRot="1" noChangeAspect="1" noMove="1" noResize="1" noEditPoints="1" noAdjustHandles="1" noChangeArrowheads="1" noChangeShapeType="1" noTextEdit="1"/>
              </p:cNvSpPr>
              <p:nvPr/>
            </p:nvSpPr>
            <p:spPr>
              <a:xfrm>
                <a:off x="3563967" y="5315468"/>
                <a:ext cx="382669" cy="369332"/>
              </a:xfrm>
              <a:prstGeom prst="rect">
                <a:avLst/>
              </a:prstGeom>
              <a:blipFill rotWithShape="0">
                <a:blip r:embed="rId7"/>
                <a:stretch>
                  <a:fillRect/>
                </a:stretch>
              </a:blipFill>
            </p:spPr>
            <p:txBody>
              <a:bodyPr/>
              <a:lstStyle/>
              <a:p>
                <a:r>
                  <a:rPr lang="fr-FR">
                    <a:noFill/>
                  </a:rPr>
                  <a:t> </a:t>
                </a:r>
              </a:p>
            </p:txBody>
          </p:sp>
        </mc:Fallback>
      </mc:AlternateContent>
      <p:sp>
        <p:nvSpPr>
          <p:cNvPr id="22" name="ZoneTexte 21"/>
          <p:cNvSpPr txBox="1"/>
          <p:nvPr/>
        </p:nvSpPr>
        <p:spPr>
          <a:xfrm>
            <a:off x="3604876" y="4931132"/>
            <a:ext cx="341760" cy="369332"/>
          </a:xfrm>
          <a:prstGeom prst="rect">
            <a:avLst/>
          </a:prstGeom>
          <a:noFill/>
        </p:spPr>
        <p:txBody>
          <a:bodyPr wrap="none" rtlCol="0">
            <a:spAutoFit/>
          </a:bodyPr>
          <a:lstStyle/>
          <a:p>
            <a:r>
              <a:rPr lang="fr-FR" dirty="0">
                <a:solidFill>
                  <a:schemeClr val="bg1"/>
                </a:solidFill>
              </a:rPr>
              <a:t>a</a:t>
            </a:r>
          </a:p>
        </p:txBody>
      </p:sp>
    </p:spTree>
    <p:extLst>
      <p:ext uri="{BB962C8B-B14F-4D97-AF65-F5344CB8AC3E}">
        <p14:creationId xmlns:p14="http://schemas.microsoft.com/office/powerpoint/2010/main" val="3548969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Tableau de KARNAUGH</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dirty="0"/>
                  <a:t>Cas de trois variables</a:t>
                </a:r>
              </a:p>
              <a:p>
                <a:r>
                  <a:rPr lang="fr-FR" dirty="0"/>
                  <a:t>Le tableau de </a:t>
                </a:r>
                <a:r>
                  <a:rPr lang="fr-FR" dirty="0" err="1"/>
                  <a:t>Karnaugh</a:t>
                </a:r>
                <a:r>
                  <a:rPr lang="fr-FR" dirty="0"/>
                  <a:t> comprend huit cases, correspondant aux huit produits : abc, ab</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𝑐</m:t>
                        </m:r>
                      </m:e>
                    </m:acc>
                  </m:oMath>
                </a14:m>
                <a:r>
                  <a:rPr lang="fr-FR" dirty="0"/>
                  <a:t>,a</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𝑏</m:t>
                        </m:r>
                      </m:e>
                    </m:acc>
                  </m:oMath>
                </a14:m>
                <a:r>
                  <a:rPr lang="fr-FR" dirty="0"/>
                  <a:t>c,a</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𝑏</m:t>
                        </m:r>
                      </m:e>
                    </m:acc>
                    <m:acc>
                      <m:accPr>
                        <m:chr m:val="̅"/>
                        <m:ctrlPr>
                          <a:rPr lang="fr-FR" i="1">
                            <a:latin typeface="Cambria Math" panose="02040503050406030204" pitchFamily="18" charset="0"/>
                          </a:rPr>
                        </m:ctrlPr>
                      </m:accPr>
                      <m:e>
                        <m:r>
                          <a:rPr lang="fr-FR" b="0" i="1" smtClean="0">
                            <a:latin typeface="Cambria Math" panose="02040503050406030204" pitchFamily="18" charset="0"/>
                          </a:rPr>
                          <m:t>𝑐</m:t>
                        </m:r>
                      </m:e>
                    </m:acc>
                  </m:oMath>
                </a14:m>
                <a:r>
                  <a:rPr lang="fr-FR" dirty="0"/>
                  <a:t>, </a:t>
                </a:r>
                <a14:m>
                  <m:oMath xmlns:m="http://schemas.openxmlformats.org/officeDocument/2006/math">
                    <m:acc>
                      <m:accPr>
                        <m:chr m:val="̅"/>
                        <m:ctrlPr>
                          <a:rPr lang="fr-FR" i="1">
                            <a:latin typeface="Cambria Math" panose="02040503050406030204" pitchFamily="18" charset="0"/>
                          </a:rPr>
                        </m:ctrlPr>
                      </m:accPr>
                      <m:e>
                        <m:r>
                          <a:rPr lang="fr-FR" b="0" i="1" smtClean="0">
                            <a:latin typeface="Cambria Math" panose="02040503050406030204" pitchFamily="18" charset="0"/>
                          </a:rPr>
                          <m:t>𝑎</m:t>
                        </m:r>
                      </m:e>
                    </m:acc>
                  </m:oMath>
                </a14:m>
                <a:r>
                  <a:rPr lang="fr-FR" dirty="0" err="1"/>
                  <a:t>bc</a:t>
                </a:r>
                <a:r>
                  <a:rPr lang="fr-FR" dirty="0"/>
                  <a:t>, </a:t>
                </a:r>
                <a14:m>
                  <m:oMath xmlns:m="http://schemas.openxmlformats.org/officeDocument/2006/math">
                    <m:acc>
                      <m:accPr>
                        <m:chr m:val="̅"/>
                        <m:ctrlPr>
                          <a:rPr lang="fr-FR" i="1">
                            <a:latin typeface="Cambria Math" panose="02040503050406030204" pitchFamily="18" charset="0"/>
                          </a:rPr>
                        </m:ctrlPr>
                      </m:accPr>
                      <m:e>
                        <m:r>
                          <a:rPr lang="fr-FR" b="0" i="1" smtClean="0">
                            <a:latin typeface="Cambria Math" panose="02040503050406030204" pitchFamily="18" charset="0"/>
                          </a:rPr>
                          <m:t>𝑎</m:t>
                        </m:r>
                      </m:e>
                    </m:acc>
                    <m:r>
                      <a:rPr lang="fr-FR" b="0" i="1" smtClean="0">
                        <a:latin typeface="Cambria Math" panose="02040503050406030204" pitchFamily="18" charset="0"/>
                      </a:rPr>
                      <m:t>𝑏</m:t>
                    </m:r>
                    <m:acc>
                      <m:accPr>
                        <m:chr m:val="̅"/>
                        <m:ctrlPr>
                          <a:rPr lang="fr-FR" i="1">
                            <a:latin typeface="Cambria Math" panose="02040503050406030204" pitchFamily="18" charset="0"/>
                          </a:rPr>
                        </m:ctrlPr>
                      </m:accPr>
                      <m:e>
                        <m:r>
                          <a:rPr lang="fr-FR" b="0" i="1" smtClean="0">
                            <a:latin typeface="Cambria Math" panose="02040503050406030204" pitchFamily="18" charset="0"/>
                          </a:rPr>
                          <m:t>𝑐</m:t>
                        </m:r>
                      </m:e>
                    </m:acc>
                  </m:oMath>
                </a14:m>
                <a:r>
                  <a:rPr lang="fr-FR" dirty="0"/>
                  <a:t>, </a:t>
                </a:r>
                <a14:m>
                  <m:oMath xmlns:m="http://schemas.openxmlformats.org/officeDocument/2006/math">
                    <m:acc>
                      <m:accPr>
                        <m:chr m:val="̅"/>
                        <m:ctrlPr>
                          <a:rPr lang="fr-FR" i="1">
                            <a:latin typeface="Cambria Math" panose="02040503050406030204" pitchFamily="18" charset="0"/>
                          </a:rPr>
                        </m:ctrlPr>
                      </m:accPr>
                      <m:e>
                        <m:r>
                          <a:rPr lang="fr-FR" b="0" i="1" smtClean="0">
                            <a:latin typeface="Cambria Math" panose="02040503050406030204" pitchFamily="18" charset="0"/>
                          </a:rPr>
                          <m:t>𝑎</m:t>
                        </m:r>
                      </m:e>
                    </m:acc>
                    <m:acc>
                      <m:accPr>
                        <m:chr m:val="̅"/>
                        <m:ctrlPr>
                          <a:rPr lang="fr-FR" i="1">
                            <a:latin typeface="Cambria Math" panose="02040503050406030204" pitchFamily="18" charset="0"/>
                          </a:rPr>
                        </m:ctrlPr>
                      </m:accPr>
                      <m:e>
                        <m:r>
                          <a:rPr lang="fr-FR" i="1">
                            <a:latin typeface="Cambria Math" panose="02040503050406030204" pitchFamily="18" charset="0"/>
                          </a:rPr>
                          <m:t>𝑏</m:t>
                        </m:r>
                      </m:e>
                    </m:acc>
                  </m:oMath>
                </a14:m>
                <a:r>
                  <a:rPr lang="fr-FR" dirty="0"/>
                  <a:t>c, </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𝑎</m:t>
                        </m:r>
                      </m:e>
                    </m:acc>
                    <m:acc>
                      <m:accPr>
                        <m:chr m:val="̅"/>
                        <m:ctrlPr>
                          <a:rPr lang="fr-FR" i="1">
                            <a:latin typeface="Cambria Math" panose="02040503050406030204" pitchFamily="18" charset="0"/>
                          </a:rPr>
                        </m:ctrlPr>
                      </m:accPr>
                      <m:e>
                        <m:r>
                          <a:rPr lang="fr-FR" i="1">
                            <a:latin typeface="Cambria Math" panose="02040503050406030204" pitchFamily="18" charset="0"/>
                          </a:rPr>
                          <m:t>𝑏</m:t>
                        </m:r>
                      </m:e>
                    </m:acc>
                    <m:acc>
                      <m:accPr>
                        <m:chr m:val="̅"/>
                        <m:ctrlPr>
                          <a:rPr lang="fr-FR" i="1">
                            <a:latin typeface="Cambria Math" panose="02040503050406030204" pitchFamily="18" charset="0"/>
                          </a:rPr>
                        </m:ctrlPr>
                      </m:accPr>
                      <m:e>
                        <m:r>
                          <a:rPr lang="fr-FR" b="0" i="1" smtClean="0">
                            <a:latin typeface="Cambria Math" panose="02040503050406030204" pitchFamily="18" charset="0"/>
                          </a:rPr>
                          <m:t>𝑐</m:t>
                        </m:r>
                      </m:e>
                    </m:acc>
                  </m:oMath>
                </a14:m>
                <a:endParaRPr lang="fr-FR" dirty="0"/>
              </a:p>
              <a:p>
                <a:endParaRPr lang="fr-FR" dirty="0"/>
              </a:p>
              <a:p>
                <a:endParaRPr lang="fr-FR" dirty="0"/>
              </a:p>
              <a:p>
                <a:endParaRPr lang="fr-FR" dirty="0"/>
              </a:p>
              <a:p>
                <a:endParaRPr lang="fr-FR" dirty="0"/>
              </a:p>
              <a:p>
                <a:r>
                  <a:rPr lang="fr-FR" dirty="0"/>
                  <a:t>L'expression c est représentée par le tableau</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43</a:t>
            </a:fld>
            <a:endParaRPr lang="en-US" dirty="0"/>
          </a:p>
        </p:txBody>
      </p:sp>
      <p:sp>
        <p:nvSpPr>
          <p:cNvPr id="11" name="ZoneTexte 10"/>
          <p:cNvSpPr txBox="1"/>
          <p:nvPr/>
        </p:nvSpPr>
        <p:spPr>
          <a:xfrm>
            <a:off x="6920236" y="2471976"/>
            <a:ext cx="184731" cy="369332"/>
          </a:xfrm>
          <a:prstGeom prst="rect">
            <a:avLst/>
          </a:prstGeom>
          <a:noFill/>
        </p:spPr>
        <p:txBody>
          <a:bodyPr wrap="none" rtlCol="0">
            <a:spAutoFit/>
          </a:bodyPr>
          <a:lstStyle/>
          <a:p>
            <a:endParaRPr lang="fr-FR" dirty="0"/>
          </a:p>
        </p:txBody>
      </p:sp>
      <mc:AlternateContent xmlns:mc="http://schemas.openxmlformats.org/markup-compatibility/2006" xmlns:a14="http://schemas.microsoft.com/office/drawing/2010/main">
        <mc:Choice Requires="a14">
          <p:graphicFrame>
            <p:nvGraphicFramePr>
              <p:cNvPr id="7" name="Tableau 6"/>
              <p:cNvGraphicFramePr>
                <a:graphicFrameLocks noGrp="1"/>
              </p:cNvGraphicFramePr>
              <p:nvPr>
                <p:extLst>
                  <p:ext uri="{D42A27DB-BD31-4B8C-83A1-F6EECF244321}">
                    <p14:modId xmlns:p14="http://schemas.microsoft.com/office/powerpoint/2010/main" val="3376449023"/>
                  </p:ext>
                </p:extLst>
              </p:nvPr>
            </p:nvGraphicFramePr>
            <p:xfrm>
              <a:off x="879912" y="3607006"/>
              <a:ext cx="3943928" cy="743586"/>
            </p:xfrm>
            <a:graphic>
              <a:graphicData uri="http://schemas.openxmlformats.org/drawingml/2006/table">
                <a:tbl>
                  <a:tblPr firstRow="1" bandRow="1">
                    <a:tableStyleId>{5C22544A-7EE6-4342-B048-85BDC9FD1C3A}</a:tableStyleId>
                  </a:tblPr>
                  <a:tblGrid>
                    <a:gridCol w="985982">
                      <a:extLst>
                        <a:ext uri="{9D8B030D-6E8A-4147-A177-3AD203B41FA5}">
                          <a16:colId xmlns:a16="http://schemas.microsoft.com/office/drawing/2014/main" val="20000"/>
                        </a:ext>
                      </a:extLst>
                    </a:gridCol>
                    <a:gridCol w="985982">
                      <a:extLst>
                        <a:ext uri="{9D8B030D-6E8A-4147-A177-3AD203B41FA5}">
                          <a16:colId xmlns:a16="http://schemas.microsoft.com/office/drawing/2014/main" val="20001"/>
                        </a:ext>
                      </a:extLst>
                    </a:gridCol>
                    <a:gridCol w="985982">
                      <a:extLst>
                        <a:ext uri="{9D8B030D-6E8A-4147-A177-3AD203B41FA5}">
                          <a16:colId xmlns:a16="http://schemas.microsoft.com/office/drawing/2014/main" val="20002"/>
                        </a:ext>
                      </a:extLst>
                    </a:gridCol>
                    <a:gridCol w="985982">
                      <a:extLst>
                        <a:ext uri="{9D8B030D-6E8A-4147-A177-3AD203B41FA5}">
                          <a16:colId xmlns:a16="http://schemas.microsoft.com/office/drawing/2014/main" val="20003"/>
                        </a:ext>
                      </a:extLst>
                    </a:gridCol>
                  </a:tblGrid>
                  <a:tr h="371793">
                    <a:tc>
                      <a:txBody>
                        <a:bodyPr/>
                        <a:lstStyle/>
                        <a:p>
                          <a:r>
                            <a:rPr lang="fr-FR" dirty="0"/>
                            <a:t>abc</a:t>
                          </a:r>
                        </a:p>
                      </a:txBody>
                      <a:tcPr/>
                    </a:tc>
                    <a:tc>
                      <a:txBody>
                        <a:bodyPr/>
                        <a:lstStyle/>
                        <a:p>
                          <a:r>
                            <a:rPr lang="fr-FR" dirty="0"/>
                            <a:t>ab</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𝑐</m:t>
                                  </m:r>
                                </m:e>
                              </m:acc>
                            </m:oMath>
                          </a14:m>
                          <a:endParaRPr lang="fr-FR" dirty="0"/>
                        </a:p>
                      </a:txBody>
                      <a:tcPr/>
                    </a:tc>
                    <a:tc>
                      <a:txBody>
                        <a:bodyPr/>
                        <a:lstStyle/>
                        <a:p>
                          <a:r>
                            <a:rPr lang="fr-FR" dirty="0"/>
                            <a:t>a</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𝑏</m:t>
                                  </m:r>
                                </m:e>
                              </m:acc>
                            </m:oMath>
                          </a14:m>
                          <a:r>
                            <a:rPr lang="fr-FR" dirty="0"/>
                            <a:t>c</a:t>
                          </a:r>
                        </a:p>
                      </a:txBody>
                      <a:tcPr/>
                    </a:tc>
                    <a:tc>
                      <a:txBody>
                        <a:bodyPr/>
                        <a:lstStyle/>
                        <a:p>
                          <a:r>
                            <a:rPr lang="fr-FR" dirty="0"/>
                            <a:t>a</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𝑏</m:t>
                                  </m:r>
                                </m:e>
                              </m:acc>
                              <m:acc>
                                <m:accPr>
                                  <m:chr m:val="̅"/>
                                  <m:ctrlPr>
                                    <a:rPr lang="fr-FR" i="1">
                                      <a:latin typeface="Cambria Math" panose="02040503050406030204" pitchFamily="18" charset="0"/>
                                    </a:rPr>
                                  </m:ctrlPr>
                                </m:accPr>
                                <m:e>
                                  <m:r>
                                    <a:rPr lang="fr-FR" b="0" i="1" smtClean="0">
                                      <a:latin typeface="Cambria Math" panose="02040503050406030204" pitchFamily="18" charset="0"/>
                                    </a:rPr>
                                    <m:t>𝑐</m:t>
                                  </m:r>
                                </m:e>
                              </m:acc>
                            </m:oMath>
                          </a14:m>
                          <a:endParaRPr lang="fr-FR" dirty="0"/>
                        </a:p>
                      </a:txBody>
                      <a:tcPr/>
                    </a:tc>
                    <a:extLst>
                      <a:ext uri="{0D108BD9-81ED-4DB2-BD59-A6C34878D82A}">
                        <a16:rowId xmlns:a16="http://schemas.microsoft.com/office/drawing/2014/main" val="10000"/>
                      </a:ext>
                    </a:extLst>
                  </a:tr>
                  <a:tr h="371793">
                    <a:tc>
                      <a:txBody>
                        <a:bodyPr/>
                        <a:lstStyle/>
                        <a:p>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𝑎</m:t>
                                  </m:r>
                                </m:e>
                              </m:acc>
                            </m:oMath>
                          </a14:m>
                          <a:r>
                            <a:rPr lang="fr-FR" dirty="0" err="1"/>
                            <a:t>bc</a:t>
                          </a:r>
                          <a:endParaRPr lang="fr-FR"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𝑎</m:t>
                                    </m:r>
                                  </m:e>
                                </m:acc>
                                <m:r>
                                  <a:rPr lang="fr-FR" b="0" i="1" smtClean="0">
                                    <a:latin typeface="Cambria Math" panose="02040503050406030204" pitchFamily="18" charset="0"/>
                                  </a:rPr>
                                  <m:t>𝑏</m:t>
                                </m:r>
                                <m:acc>
                                  <m:accPr>
                                    <m:chr m:val="̅"/>
                                    <m:ctrlPr>
                                      <a:rPr lang="fr-FR" i="1">
                                        <a:latin typeface="Cambria Math" panose="02040503050406030204" pitchFamily="18" charset="0"/>
                                      </a:rPr>
                                    </m:ctrlPr>
                                  </m:accPr>
                                  <m:e>
                                    <m:r>
                                      <a:rPr lang="fr-FR" b="0" i="1" smtClean="0">
                                        <a:latin typeface="Cambria Math" panose="02040503050406030204" pitchFamily="18" charset="0"/>
                                      </a:rPr>
                                      <m:t>𝑐</m:t>
                                    </m:r>
                                  </m:e>
                                </m:acc>
                              </m:oMath>
                            </m:oMathPara>
                          </a14:m>
                          <a:endParaRPr lang="fr-FR" dirty="0"/>
                        </a:p>
                      </a:txBody>
                      <a:tcPr/>
                    </a:tc>
                    <a:tc>
                      <a:txBody>
                        <a:bodyPr/>
                        <a:lstStyle/>
                        <a:p>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𝑎</m:t>
                                  </m:r>
                                </m:e>
                              </m:acc>
                              <m:acc>
                                <m:accPr>
                                  <m:chr m:val="̅"/>
                                  <m:ctrlPr>
                                    <a:rPr lang="fr-FR" i="1">
                                      <a:latin typeface="Cambria Math" panose="02040503050406030204" pitchFamily="18" charset="0"/>
                                    </a:rPr>
                                  </m:ctrlPr>
                                </m:accPr>
                                <m:e>
                                  <m:r>
                                    <a:rPr lang="fr-FR" i="1">
                                      <a:latin typeface="Cambria Math" panose="02040503050406030204" pitchFamily="18" charset="0"/>
                                    </a:rPr>
                                    <m:t>𝑏</m:t>
                                  </m:r>
                                </m:e>
                              </m:acc>
                            </m:oMath>
                          </a14:m>
                          <a:r>
                            <a:rPr lang="fr-FR" dirty="0"/>
                            <a:t>c</a:t>
                          </a:r>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𝑎</m:t>
                                    </m:r>
                                  </m:e>
                                </m:acc>
                                <m:acc>
                                  <m:accPr>
                                    <m:chr m:val="̅"/>
                                    <m:ctrlPr>
                                      <a:rPr lang="fr-FR" i="1">
                                        <a:latin typeface="Cambria Math" panose="02040503050406030204" pitchFamily="18" charset="0"/>
                                      </a:rPr>
                                    </m:ctrlPr>
                                  </m:accPr>
                                  <m:e>
                                    <m:r>
                                      <a:rPr lang="fr-FR" i="1">
                                        <a:latin typeface="Cambria Math" panose="02040503050406030204" pitchFamily="18" charset="0"/>
                                      </a:rPr>
                                      <m:t>𝑏</m:t>
                                    </m:r>
                                  </m:e>
                                </m:acc>
                                <m:acc>
                                  <m:accPr>
                                    <m:chr m:val="̅"/>
                                    <m:ctrlPr>
                                      <a:rPr lang="fr-FR" i="1">
                                        <a:latin typeface="Cambria Math" panose="02040503050406030204" pitchFamily="18" charset="0"/>
                                      </a:rPr>
                                    </m:ctrlPr>
                                  </m:accPr>
                                  <m:e>
                                    <m:r>
                                      <a:rPr lang="fr-FR" b="0" i="1" smtClean="0">
                                        <a:latin typeface="Cambria Math" panose="02040503050406030204" pitchFamily="18" charset="0"/>
                                      </a:rPr>
                                      <m:t>𝑐</m:t>
                                    </m:r>
                                  </m:e>
                                </m:acc>
                              </m:oMath>
                            </m:oMathPara>
                          </a14:m>
                          <a:endParaRPr lang="fr-FR" dirty="0"/>
                        </a:p>
                      </a:txBody>
                      <a:tcPr/>
                    </a:tc>
                    <a:extLst>
                      <a:ext uri="{0D108BD9-81ED-4DB2-BD59-A6C34878D82A}">
                        <a16:rowId xmlns:a16="http://schemas.microsoft.com/office/drawing/2014/main" val="10001"/>
                      </a:ext>
                    </a:extLst>
                  </a:tr>
                </a:tbl>
              </a:graphicData>
            </a:graphic>
          </p:graphicFrame>
        </mc:Choice>
        <mc:Fallback xmlns="">
          <p:graphicFrame>
            <p:nvGraphicFramePr>
              <p:cNvPr id="7" name="Tableau 6"/>
              <p:cNvGraphicFramePr>
                <a:graphicFrameLocks noGrp="1"/>
              </p:cNvGraphicFramePr>
              <p:nvPr>
                <p:extLst>
                  <p:ext uri="{D42A27DB-BD31-4B8C-83A1-F6EECF244321}">
                    <p14:modId xmlns:p14="http://schemas.microsoft.com/office/powerpoint/2010/main" val="3376449023"/>
                  </p:ext>
                </p:extLst>
              </p:nvPr>
            </p:nvGraphicFramePr>
            <p:xfrm>
              <a:off x="879912" y="3607006"/>
              <a:ext cx="3943928" cy="743586"/>
            </p:xfrm>
            <a:graphic>
              <a:graphicData uri="http://schemas.openxmlformats.org/drawingml/2006/table">
                <a:tbl>
                  <a:tblPr firstRow="1" bandRow="1">
                    <a:tableStyleId>{5C22544A-7EE6-4342-B048-85BDC9FD1C3A}</a:tableStyleId>
                  </a:tblPr>
                  <a:tblGrid>
                    <a:gridCol w="985982"/>
                    <a:gridCol w="985982"/>
                    <a:gridCol w="985982"/>
                    <a:gridCol w="985982"/>
                  </a:tblGrid>
                  <a:tr h="371793">
                    <a:tc>
                      <a:txBody>
                        <a:bodyPr/>
                        <a:lstStyle/>
                        <a:p>
                          <a:r>
                            <a:rPr lang="fr-FR" dirty="0" smtClean="0"/>
                            <a:t>abc</a:t>
                          </a:r>
                          <a:endParaRPr lang="fr-FR" dirty="0"/>
                        </a:p>
                      </a:txBody>
                      <a:tcPr/>
                    </a:tc>
                    <a:tc>
                      <a:txBody>
                        <a:bodyPr/>
                        <a:lstStyle/>
                        <a:p>
                          <a:endParaRPr lang="fr-FR"/>
                        </a:p>
                      </a:txBody>
                      <a:tcPr>
                        <a:blipFill rotWithShape="0">
                          <a:blip r:embed="rId3"/>
                          <a:stretch>
                            <a:fillRect l="-100617" t="-8065" r="-202469" b="-124194"/>
                          </a:stretch>
                        </a:blipFill>
                      </a:tcPr>
                    </a:tc>
                    <a:tc>
                      <a:txBody>
                        <a:bodyPr/>
                        <a:lstStyle/>
                        <a:p>
                          <a:endParaRPr lang="fr-FR"/>
                        </a:p>
                      </a:txBody>
                      <a:tcPr>
                        <a:blipFill rotWithShape="0">
                          <a:blip r:embed="rId3"/>
                          <a:stretch>
                            <a:fillRect l="-200617" t="-8065" r="-102469" b="-124194"/>
                          </a:stretch>
                        </a:blipFill>
                      </a:tcPr>
                    </a:tc>
                    <a:tc>
                      <a:txBody>
                        <a:bodyPr/>
                        <a:lstStyle/>
                        <a:p>
                          <a:endParaRPr lang="fr-FR"/>
                        </a:p>
                      </a:txBody>
                      <a:tcPr>
                        <a:blipFill rotWithShape="0">
                          <a:blip r:embed="rId3"/>
                          <a:stretch>
                            <a:fillRect l="-300617" t="-8065" r="-2469" b="-124194"/>
                          </a:stretch>
                        </a:blipFill>
                      </a:tcPr>
                    </a:tc>
                  </a:tr>
                  <a:tr h="371793">
                    <a:tc>
                      <a:txBody>
                        <a:bodyPr/>
                        <a:lstStyle/>
                        <a:p>
                          <a:endParaRPr lang="fr-FR"/>
                        </a:p>
                      </a:txBody>
                      <a:tcPr>
                        <a:blipFill rotWithShape="0">
                          <a:blip r:embed="rId3"/>
                          <a:stretch>
                            <a:fillRect l="-617" t="-109836" r="-302469" b="-26230"/>
                          </a:stretch>
                        </a:blipFill>
                      </a:tcPr>
                    </a:tc>
                    <a:tc>
                      <a:txBody>
                        <a:bodyPr/>
                        <a:lstStyle/>
                        <a:p>
                          <a:endParaRPr lang="fr-FR"/>
                        </a:p>
                      </a:txBody>
                      <a:tcPr>
                        <a:blipFill rotWithShape="0">
                          <a:blip r:embed="rId3"/>
                          <a:stretch>
                            <a:fillRect l="-100617" t="-109836" r="-202469" b="-26230"/>
                          </a:stretch>
                        </a:blipFill>
                      </a:tcPr>
                    </a:tc>
                    <a:tc>
                      <a:txBody>
                        <a:bodyPr/>
                        <a:lstStyle/>
                        <a:p>
                          <a:endParaRPr lang="fr-FR"/>
                        </a:p>
                      </a:txBody>
                      <a:tcPr>
                        <a:blipFill rotWithShape="0">
                          <a:blip r:embed="rId3"/>
                          <a:stretch>
                            <a:fillRect l="-200617" t="-109836" r="-102469" b="-26230"/>
                          </a:stretch>
                        </a:blipFill>
                      </a:tcPr>
                    </a:tc>
                    <a:tc>
                      <a:txBody>
                        <a:bodyPr/>
                        <a:lstStyle/>
                        <a:p>
                          <a:endParaRPr lang="fr-FR"/>
                        </a:p>
                      </a:txBody>
                      <a:tcPr>
                        <a:blipFill rotWithShape="0">
                          <a:blip r:embed="rId3"/>
                          <a:stretch>
                            <a:fillRect l="-300617" t="-109836" r="-2469" b="-26230"/>
                          </a:stretch>
                        </a:blipFill>
                      </a:tcPr>
                    </a:tc>
                  </a:tr>
                </a:tbl>
              </a:graphicData>
            </a:graphic>
          </p:graphicFrame>
        </mc:Fallback>
      </mc:AlternateContent>
      <p:graphicFrame>
        <p:nvGraphicFramePr>
          <p:cNvPr id="23" name="Tableau 22"/>
          <p:cNvGraphicFramePr>
            <a:graphicFrameLocks noGrp="1"/>
          </p:cNvGraphicFramePr>
          <p:nvPr>
            <p:extLst>
              <p:ext uri="{D42A27DB-BD31-4B8C-83A1-F6EECF244321}">
                <p14:modId xmlns:p14="http://schemas.microsoft.com/office/powerpoint/2010/main" val="4124478243"/>
              </p:ext>
            </p:extLst>
          </p:nvPr>
        </p:nvGraphicFramePr>
        <p:xfrm>
          <a:off x="5680639" y="3607006"/>
          <a:ext cx="3943928" cy="741680"/>
        </p:xfrm>
        <a:graphic>
          <a:graphicData uri="http://schemas.openxmlformats.org/drawingml/2006/table">
            <a:tbl>
              <a:tblPr firstRow="1" bandRow="1">
                <a:tableStyleId>{5C22544A-7EE6-4342-B048-85BDC9FD1C3A}</a:tableStyleId>
              </a:tblPr>
              <a:tblGrid>
                <a:gridCol w="985982">
                  <a:extLst>
                    <a:ext uri="{9D8B030D-6E8A-4147-A177-3AD203B41FA5}">
                      <a16:colId xmlns:a16="http://schemas.microsoft.com/office/drawing/2014/main" val="20000"/>
                    </a:ext>
                  </a:extLst>
                </a:gridCol>
                <a:gridCol w="985982">
                  <a:extLst>
                    <a:ext uri="{9D8B030D-6E8A-4147-A177-3AD203B41FA5}">
                      <a16:colId xmlns:a16="http://schemas.microsoft.com/office/drawing/2014/main" val="20001"/>
                    </a:ext>
                  </a:extLst>
                </a:gridCol>
                <a:gridCol w="985982">
                  <a:extLst>
                    <a:ext uri="{9D8B030D-6E8A-4147-A177-3AD203B41FA5}">
                      <a16:colId xmlns:a16="http://schemas.microsoft.com/office/drawing/2014/main" val="20002"/>
                    </a:ext>
                  </a:extLst>
                </a:gridCol>
                <a:gridCol w="985982">
                  <a:extLst>
                    <a:ext uri="{9D8B030D-6E8A-4147-A177-3AD203B41FA5}">
                      <a16:colId xmlns:a16="http://schemas.microsoft.com/office/drawing/2014/main" val="20003"/>
                    </a:ext>
                  </a:extLst>
                </a:gridCol>
              </a:tblGrid>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000"/>
                  </a:ext>
                </a:extLst>
              </a:tr>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8" name="ZoneTexte 7"/>
              <p:cNvSpPr txBox="1"/>
              <p:nvPr/>
            </p:nvSpPr>
            <p:spPr>
              <a:xfrm>
                <a:off x="5310741" y="3979354"/>
                <a:ext cx="3826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chemeClr val="bg1"/>
                              </a:solidFill>
                              <a:latin typeface="Cambria Math" panose="02040503050406030204" pitchFamily="18" charset="0"/>
                            </a:rPr>
                          </m:ctrlPr>
                        </m:accPr>
                        <m:e>
                          <m:r>
                            <a:rPr lang="fr-FR" i="1">
                              <a:solidFill>
                                <a:schemeClr val="bg1"/>
                              </a:solidFill>
                              <a:latin typeface="Cambria Math" panose="02040503050406030204" pitchFamily="18" charset="0"/>
                            </a:rPr>
                            <m:t>𝑎</m:t>
                          </m:r>
                        </m:e>
                      </m:acc>
                    </m:oMath>
                  </m:oMathPara>
                </a14:m>
                <a:endParaRPr lang="fr-FR" dirty="0">
                  <a:solidFill>
                    <a:schemeClr val="bg1"/>
                  </a:solidFill>
                </a:endParaRPr>
              </a:p>
            </p:txBody>
          </p:sp>
        </mc:Choice>
        <mc:Fallback xmlns="">
          <p:sp>
            <p:nvSpPr>
              <p:cNvPr id="8" name="ZoneTexte 7"/>
              <p:cNvSpPr txBox="1">
                <a:spLocks noRot="1" noChangeAspect="1" noMove="1" noResize="1" noEditPoints="1" noAdjustHandles="1" noChangeArrowheads="1" noChangeShapeType="1" noTextEdit="1"/>
              </p:cNvSpPr>
              <p:nvPr/>
            </p:nvSpPr>
            <p:spPr>
              <a:xfrm>
                <a:off x="5310741" y="3979354"/>
                <a:ext cx="382669" cy="369332"/>
              </a:xfrm>
              <a:prstGeom prst="rect">
                <a:avLst/>
              </a:prstGeom>
              <a:blipFill rotWithShape="0">
                <a:blip r:embed="rId4"/>
                <a:stretch>
                  <a:fillRect/>
                </a:stretch>
              </a:blipFill>
            </p:spPr>
            <p:txBody>
              <a:bodyPr/>
              <a:lstStyle/>
              <a:p>
                <a:r>
                  <a:rPr lang="fr-FR">
                    <a:noFill/>
                  </a:rPr>
                  <a:t> </a:t>
                </a:r>
              </a:p>
            </p:txBody>
          </p:sp>
        </mc:Fallback>
      </mc:AlternateContent>
      <p:sp>
        <p:nvSpPr>
          <p:cNvPr id="24" name="ZoneTexte 23"/>
          <p:cNvSpPr txBox="1"/>
          <p:nvPr/>
        </p:nvSpPr>
        <p:spPr>
          <a:xfrm>
            <a:off x="5284385" y="3595018"/>
            <a:ext cx="341760" cy="369332"/>
          </a:xfrm>
          <a:prstGeom prst="rect">
            <a:avLst/>
          </a:prstGeom>
          <a:noFill/>
        </p:spPr>
        <p:txBody>
          <a:bodyPr wrap="none" rtlCol="0">
            <a:spAutoFit/>
          </a:bodyPr>
          <a:lstStyle/>
          <a:p>
            <a:r>
              <a:rPr lang="fr-FR" dirty="0">
                <a:solidFill>
                  <a:schemeClr val="bg1"/>
                </a:solidFill>
              </a:rPr>
              <a:t>a</a:t>
            </a:r>
          </a:p>
        </p:txBody>
      </p:sp>
      <p:sp>
        <p:nvSpPr>
          <p:cNvPr id="25" name="ZoneTexte 24"/>
          <p:cNvSpPr txBox="1"/>
          <p:nvPr/>
        </p:nvSpPr>
        <p:spPr>
          <a:xfrm>
            <a:off x="5962621" y="3237674"/>
            <a:ext cx="490840" cy="369332"/>
          </a:xfrm>
          <a:prstGeom prst="rect">
            <a:avLst/>
          </a:prstGeom>
          <a:noFill/>
        </p:spPr>
        <p:txBody>
          <a:bodyPr wrap="none" rtlCol="0">
            <a:spAutoFit/>
          </a:bodyPr>
          <a:lstStyle/>
          <a:p>
            <a:r>
              <a:rPr lang="fr-FR" dirty="0" err="1">
                <a:solidFill>
                  <a:schemeClr val="bg1"/>
                </a:solidFill>
              </a:rPr>
              <a:t>bc</a:t>
            </a:r>
            <a:endParaRPr lang="fr-FR" dirty="0">
              <a:solidFill>
                <a:schemeClr val="bg1"/>
              </a:solidFill>
            </a:endParaRPr>
          </a:p>
        </p:txBody>
      </p:sp>
      <mc:AlternateContent xmlns:mc="http://schemas.openxmlformats.org/markup-compatibility/2006" xmlns:a14="http://schemas.microsoft.com/office/drawing/2010/main">
        <mc:Choice Requires="a14">
          <p:sp>
            <p:nvSpPr>
              <p:cNvPr id="26" name="ZoneTexte 25"/>
              <p:cNvSpPr txBox="1"/>
              <p:nvPr/>
            </p:nvSpPr>
            <p:spPr>
              <a:xfrm>
                <a:off x="6867264" y="3222670"/>
                <a:ext cx="454868" cy="369332"/>
              </a:xfrm>
              <a:prstGeom prst="rect">
                <a:avLst/>
              </a:prstGeom>
              <a:noFill/>
            </p:spPr>
            <p:txBody>
              <a:bodyPr wrap="none" rtlCol="0">
                <a:spAutoFit/>
              </a:bodyPr>
              <a:lstStyle/>
              <a:p>
                <a:r>
                  <a:rPr lang="fr-FR" dirty="0">
                    <a:solidFill>
                      <a:schemeClr val="bg1"/>
                    </a:solidFill>
                  </a:rPr>
                  <a:t>b</a:t>
                </a:r>
                <a14:m>
                  <m:oMath xmlns:m="http://schemas.openxmlformats.org/officeDocument/2006/math">
                    <m:acc>
                      <m:accPr>
                        <m:chr m:val="̅"/>
                        <m:ctrlPr>
                          <a:rPr lang="fr-FR" i="1">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𝑐</m:t>
                        </m:r>
                      </m:e>
                    </m:acc>
                  </m:oMath>
                </a14:m>
                <a:endParaRPr lang="fr-FR" dirty="0">
                  <a:solidFill>
                    <a:schemeClr val="bg1"/>
                  </a:solidFill>
                </a:endParaRPr>
              </a:p>
            </p:txBody>
          </p:sp>
        </mc:Choice>
        <mc:Fallback xmlns="">
          <p:sp>
            <p:nvSpPr>
              <p:cNvPr id="26" name="ZoneTexte 25"/>
              <p:cNvSpPr txBox="1">
                <a:spLocks noRot="1" noChangeAspect="1" noMove="1" noResize="1" noEditPoints="1" noAdjustHandles="1" noChangeArrowheads="1" noChangeShapeType="1" noTextEdit="1"/>
              </p:cNvSpPr>
              <p:nvPr/>
            </p:nvSpPr>
            <p:spPr>
              <a:xfrm>
                <a:off x="6867264" y="3222670"/>
                <a:ext cx="454868" cy="369332"/>
              </a:xfrm>
              <a:prstGeom prst="rect">
                <a:avLst/>
              </a:prstGeom>
              <a:blipFill rotWithShape="0">
                <a:blip r:embed="rId5"/>
                <a:stretch>
                  <a:fillRect l="-12162" t="-10000" r="-47297" b="-2666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7" name="ZoneTexte 26"/>
              <p:cNvSpPr txBox="1"/>
              <p:nvPr/>
            </p:nvSpPr>
            <p:spPr>
              <a:xfrm>
                <a:off x="7848817" y="3222670"/>
                <a:ext cx="491994" cy="3754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𝑏</m:t>
                          </m:r>
                        </m:e>
                      </m:acc>
                      <m:acc>
                        <m:accPr>
                          <m:chr m:val="̅"/>
                          <m:ctrlPr>
                            <a:rPr lang="fr-FR" i="1">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𝑐</m:t>
                          </m:r>
                        </m:e>
                      </m:acc>
                    </m:oMath>
                  </m:oMathPara>
                </a14:m>
                <a:endParaRPr lang="fr-FR" dirty="0">
                  <a:solidFill>
                    <a:schemeClr val="bg1"/>
                  </a:solidFill>
                </a:endParaRPr>
              </a:p>
            </p:txBody>
          </p:sp>
        </mc:Choice>
        <mc:Fallback xmlns="">
          <p:sp>
            <p:nvSpPr>
              <p:cNvPr id="27" name="ZoneTexte 26"/>
              <p:cNvSpPr txBox="1">
                <a:spLocks noRot="1" noChangeAspect="1" noMove="1" noResize="1" noEditPoints="1" noAdjustHandles="1" noChangeArrowheads="1" noChangeShapeType="1" noTextEdit="1"/>
              </p:cNvSpPr>
              <p:nvPr/>
            </p:nvSpPr>
            <p:spPr>
              <a:xfrm>
                <a:off x="7848817" y="3222670"/>
                <a:ext cx="491994" cy="375424"/>
              </a:xfrm>
              <a:prstGeom prst="rect">
                <a:avLst/>
              </a:prstGeom>
              <a:blipFill rotWithShape="0">
                <a:blip r:embed="rId6"/>
                <a:stretch>
                  <a:fillRect r="-45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8" name="ZoneTexte 27"/>
              <p:cNvSpPr txBox="1"/>
              <p:nvPr/>
            </p:nvSpPr>
            <p:spPr>
              <a:xfrm>
                <a:off x="8866661" y="3216578"/>
                <a:ext cx="491994" cy="3754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𝑏</m:t>
                          </m:r>
                        </m:e>
                      </m:acc>
                      <m:r>
                        <a:rPr lang="fr-FR" b="0" i="1" smtClean="0">
                          <a:solidFill>
                            <a:schemeClr val="bg1"/>
                          </a:solidFill>
                          <a:latin typeface="Cambria Math" panose="02040503050406030204" pitchFamily="18" charset="0"/>
                        </a:rPr>
                        <m:t>𝑐</m:t>
                      </m:r>
                    </m:oMath>
                  </m:oMathPara>
                </a14:m>
                <a:endParaRPr lang="fr-FR" dirty="0">
                  <a:solidFill>
                    <a:schemeClr val="bg1"/>
                  </a:solidFill>
                </a:endParaRPr>
              </a:p>
            </p:txBody>
          </p:sp>
        </mc:Choice>
        <mc:Fallback xmlns="">
          <p:sp>
            <p:nvSpPr>
              <p:cNvPr id="28" name="ZoneTexte 27"/>
              <p:cNvSpPr txBox="1">
                <a:spLocks noRot="1" noChangeAspect="1" noMove="1" noResize="1" noEditPoints="1" noAdjustHandles="1" noChangeArrowheads="1" noChangeShapeType="1" noTextEdit="1"/>
              </p:cNvSpPr>
              <p:nvPr/>
            </p:nvSpPr>
            <p:spPr>
              <a:xfrm>
                <a:off x="8866661" y="3216578"/>
                <a:ext cx="491994" cy="375424"/>
              </a:xfrm>
              <a:prstGeom prst="rect">
                <a:avLst/>
              </a:prstGeom>
              <a:blipFill rotWithShape="0">
                <a:blip r:embed="rId7"/>
                <a:stretch>
                  <a:fillRect/>
                </a:stretch>
              </a:blipFill>
            </p:spPr>
            <p:txBody>
              <a:bodyPr/>
              <a:lstStyle/>
              <a:p>
                <a:r>
                  <a:rPr lang="fr-FR">
                    <a:noFill/>
                  </a:rPr>
                  <a:t> </a:t>
                </a:r>
              </a:p>
            </p:txBody>
          </p:sp>
        </mc:Fallback>
      </mc:AlternateContent>
      <p:graphicFrame>
        <p:nvGraphicFramePr>
          <p:cNvPr id="29" name="Tableau 28"/>
          <p:cNvGraphicFramePr>
            <a:graphicFrameLocks noGrp="1"/>
          </p:cNvGraphicFramePr>
          <p:nvPr>
            <p:extLst>
              <p:ext uri="{D42A27DB-BD31-4B8C-83A1-F6EECF244321}">
                <p14:modId xmlns:p14="http://schemas.microsoft.com/office/powerpoint/2010/main" val="4042407519"/>
              </p:ext>
            </p:extLst>
          </p:nvPr>
        </p:nvGraphicFramePr>
        <p:xfrm>
          <a:off x="3904889" y="5736188"/>
          <a:ext cx="3943928" cy="741680"/>
        </p:xfrm>
        <a:graphic>
          <a:graphicData uri="http://schemas.openxmlformats.org/drawingml/2006/table">
            <a:tbl>
              <a:tblPr firstRow="1" bandRow="1">
                <a:tableStyleId>{5C22544A-7EE6-4342-B048-85BDC9FD1C3A}</a:tableStyleId>
              </a:tblPr>
              <a:tblGrid>
                <a:gridCol w="985982">
                  <a:extLst>
                    <a:ext uri="{9D8B030D-6E8A-4147-A177-3AD203B41FA5}">
                      <a16:colId xmlns:a16="http://schemas.microsoft.com/office/drawing/2014/main" val="20000"/>
                    </a:ext>
                  </a:extLst>
                </a:gridCol>
                <a:gridCol w="985982">
                  <a:extLst>
                    <a:ext uri="{9D8B030D-6E8A-4147-A177-3AD203B41FA5}">
                      <a16:colId xmlns:a16="http://schemas.microsoft.com/office/drawing/2014/main" val="20001"/>
                    </a:ext>
                  </a:extLst>
                </a:gridCol>
                <a:gridCol w="985982">
                  <a:extLst>
                    <a:ext uri="{9D8B030D-6E8A-4147-A177-3AD203B41FA5}">
                      <a16:colId xmlns:a16="http://schemas.microsoft.com/office/drawing/2014/main" val="20002"/>
                    </a:ext>
                  </a:extLst>
                </a:gridCol>
                <a:gridCol w="985982">
                  <a:extLst>
                    <a:ext uri="{9D8B030D-6E8A-4147-A177-3AD203B41FA5}">
                      <a16:colId xmlns:a16="http://schemas.microsoft.com/office/drawing/2014/main" val="20003"/>
                    </a:ext>
                  </a:extLst>
                </a:gridCol>
              </a:tblGrid>
              <a:tr h="370840">
                <a:tc>
                  <a:txBody>
                    <a:bodyPr/>
                    <a:lstStyle/>
                    <a:p>
                      <a:endParaRPr lang="fr-FR" dirty="0"/>
                    </a:p>
                  </a:txBody>
                  <a:tcPr>
                    <a:solidFill>
                      <a:srgbClr val="002060"/>
                    </a:solidFill>
                  </a:tcPr>
                </a:tc>
                <a:tc>
                  <a:txBody>
                    <a:bodyPr/>
                    <a:lstStyle/>
                    <a:p>
                      <a:endParaRPr lang="fr-FR" dirty="0"/>
                    </a:p>
                  </a:txBody>
                  <a:tcPr/>
                </a:tc>
                <a:tc>
                  <a:txBody>
                    <a:bodyPr/>
                    <a:lstStyle/>
                    <a:p>
                      <a:endParaRPr lang="fr-FR" dirty="0"/>
                    </a:p>
                  </a:txBody>
                  <a:tcPr/>
                </a:tc>
                <a:tc>
                  <a:txBody>
                    <a:bodyPr/>
                    <a:lstStyle/>
                    <a:p>
                      <a:endParaRPr lang="fr-FR" dirty="0"/>
                    </a:p>
                  </a:txBody>
                  <a:tcPr>
                    <a:solidFill>
                      <a:srgbClr val="002060"/>
                    </a:solidFill>
                  </a:tcPr>
                </a:tc>
                <a:extLst>
                  <a:ext uri="{0D108BD9-81ED-4DB2-BD59-A6C34878D82A}">
                    <a16:rowId xmlns:a16="http://schemas.microsoft.com/office/drawing/2014/main" val="10000"/>
                  </a:ext>
                </a:extLst>
              </a:tr>
              <a:tr h="370840">
                <a:tc>
                  <a:txBody>
                    <a:bodyPr/>
                    <a:lstStyle/>
                    <a:p>
                      <a:endParaRPr lang="fr-FR" dirty="0"/>
                    </a:p>
                  </a:txBody>
                  <a:tcPr>
                    <a:solidFill>
                      <a:srgbClr val="002060"/>
                    </a:solidFill>
                  </a:tcPr>
                </a:tc>
                <a:tc>
                  <a:txBody>
                    <a:bodyPr/>
                    <a:lstStyle/>
                    <a:p>
                      <a:endParaRPr lang="fr-FR" dirty="0"/>
                    </a:p>
                  </a:txBody>
                  <a:tcPr/>
                </a:tc>
                <a:tc>
                  <a:txBody>
                    <a:bodyPr/>
                    <a:lstStyle/>
                    <a:p>
                      <a:endParaRPr lang="fr-FR" dirty="0"/>
                    </a:p>
                  </a:txBody>
                  <a:tcPr/>
                </a:tc>
                <a:tc>
                  <a:txBody>
                    <a:bodyPr/>
                    <a:lstStyle/>
                    <a:p>
                      <a:endParaRPr lang="fr-FR" dirty="0"/>
                    </a:p>
                  </a:txBody>
                  <a:tcPr>
                    <a:solidFill>
                      <a:srgbClr val="002060"/>
                    </a:solidFill>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30" name="ZoneTexte 29"/>
              <p:cNvSpPr txBox="1"/>
              <p:nvPr/>
            </p:nvSpPr>
            <p:spPr>
              <a:xfrm>
                <a:off x="3534991" y="6108536"/>
                <a:ext cx="3826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chemeClr val="bg1"/>
                              </a:solidFill>
                              <a:latin typeface="Cambria Math" panose="02040503050406030204" pitchFamily="18" charset="0"/>
                            </a:rPr>
                          </m:ctrlPr>
                        </m:accPr>
                        <m:e>
                          <m:r>
                            <a:rPr lang="fr-FR" i="1">
                              <a:solidFill>
                                <a:schemeClr val="bg1"/>
                              </a:solidFill>
                              <a:latin typeface="Cambria Math" panose="02040503050406030204" pitchFamily="18" charset="0"/>
                            </a:rPr>
                            <m:t>𝑎</m:t>
                          </m:r>
                        </m:e>
                      </m:acc>
                    </m:oMath>
                  </m:oMathPara>
                </a14:m>
                <a:endParaRPr lang="fr-FR" dirty="0">
                  <a:solidFill>
                    <a:schemeClr val="bg1"/>
                  </a:solidFill>
                </a:endParaRPr>
              </a:p>
            </p:txBody>
          </p:sp>
        </mc:Choice>
        <mc:Fallback xmlns="">
          <p:sp>
            <p:nvSpPr>
              <p:cNvPr id="30" name="ZoneTexte 29"/>
              <p:cNvSpPr txBox="1">
                <a:spLocks noRot="1" noChangeAspect="1" noMove="1" noResize="1" noEditPoints="1" noAdjustHandles="1" noChangeArrowheads="1" noChangeShapeType="1" noTextEdit="1"/>
              </p:cNvSpPr>
              <p:nvPr/>
            </p:nvSpPr>
            <p:spPr>
              <a:xfrm>
                <a:off x="3534991" y="6108536"/>
                <a:ext cx="382669" cy="369332"/>
              </a:xfrm>
              <a:prstGeom prst="rect">
                <a:avLst/>
              </a:prstGeom>
              <a:blipFill rotWithShape="0">
                <a:blip r:embed="rId8"/>
                <a:stretch>
                  <a:fillRect/>
                </a:stretch>
              </a:blipFill>
            </p:spPr>
            <p:txBody>
              <a:bodyPr/>
              <a:lstStyle/>
              <a:p>
                <a:r>
                  <a:rPr lang="fr-FR">
                    <a:noFill/>
                  </a:rPr>
                  <a:t> </a:t>
                </a:r>
              </a:p>
            </p:txBody>
          </p:sp>
        </mc:Fallback>
      </mc:AlternateContent>
      <p:sp>
        <p:nvSpPr>
          <p:cNvPr id="31" name="ZoneTexte 30"/>
          <p:cNvSpPr txBox="1"/>
          <p:nvPr/>
        </p:nvSpPr>
        <p:spPr>
          <a:xfrm>
            <a:off x="3508635" y="5724200"/>
            <a:ext cx="341760" cy="369332"/>
          </a:xfrm>
          <a:prstGeom prst="rect">
            <a:avLst/>
          </a:prstGeom>
          <a:noFill/>
        </p:spPr>
        <p:txBody>
          <a:bodyPr wrap="none" rtlCol="0">
            <a:spAutoFit/>
          </a:bodyPr>
          <a:lstStyle/>
          <a:p>
            <a:r>
              <a:rPr lang="fr-FR" dirty="0">
                <a:solidFill>
                  <a:schemeClr val="bg1"/>
                </a:solidFill>
              </a:rPr>
              <a:t>a</a:t>
            </a:r>
          </a:p>
        </p:txBody>
      </p:sp>
      <p:sp>
        <p:nvSpPr>
          <p:cNvPr id="32" name="ZoneTexte 31"/>
          <p:cNvSpPr txBox="1"/>
          <p:nvPr/>
        </p:nvSpPr>
        <p:spPr>
          <a:xfrm>
            <a:off x="4186871" y="5366856"/>
            <a:ext cx="490840" cy="369332"/>
          </a:xfrm>
          <a:prstGeom prst="rect">
            <a:avLst/>
          </a:prstGeom>
          <a:noFill/>
        </p:spPr>
        <p:txBody>
          <a:bodyPr wrap="none" rtlCol="0">
            <a:spAutoFit/>
          </a:bodyPr>
          <a:lstStyle/>
          <a:p>
            <a:r>
              <a:rPr lang="fr-FR" dirty="0" err="1">
                <a:solidFill>
                  <a:schemeClr val="bg1"/>
                </a:solidFill>
              </a:rPr>
              <a:t>bc</a:t>
            </a:r>
            <a:endParaRPr lang="fr-FR" dirty="0">
              <a:solidFill>
                <a:schemeClr val="bg1"/>
              </a:solidFill>
            </a:endParaRPr>
          </a:p>
        </p:txBody>
      </p:sp>
      <mc:AlternateContent xmlns:mc="http://schemas.openxmlformats.org/markup-compatibility/2006" xmlns:a14="http://schemas.microsoft.com/office/drawing/2010/main">
        <mc:Choice Requires="a14">
          <p:sp>
            <p:nvSpPr>
              <p:cNvPr id="33" name="ZoneTexte 32"/>
              <p:cNvSpPr txBox="1"/>
              <p:nvPr/>
            </p:nvSpPr>
            <p:spPr>
              <a:xfrm>
                <a:off x="5091514" y="5351852"/>
                <a:ext cx="454868" cy="369332"/>
              </a:xfrm>
              <a:prstGeom prst="rect">
                <a:avLst/>
              </a:prstGeom>
              <a:noFill/>
            </p:spPr>
            <p:txBody>
              <a:bodyPr wrap="none" rtlCol="0">
                <a:spAutoFit/>
              </a:bodyPr>
              <a:lstStyle/>
              <a:p>
                <a:r>
                  <a:rPr lang="fr-FR" dirty="0">
                    <a:solidFill>
                      <a:schemeClr val="bg1"/>
                    </a:solidFill>
                  </a:rPr>
                  <a:t>b</a:t>
                </a:r>
                <a14:m>
                  <m:oMath xmlns:m="http://schemas.openxmlformats.org/officeDocument/2006/math">
                    <m:acc>
                      <m:accPr>
                        <m:chr m:val="̅"/>
                        <m:ctrlPr>
                          <a:rPr lang="fr-FR" i="1">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𝑐</m:t>
                        </m:r>
                      </m:e>
                    </m:acc>
                  </m:oMath>
                </a14:m>
                <a:endParaRPr lang="fr-FR" dirty="0">
                  <a:solidFill>
                    <a:schemeClr val="bg1"/>
                  </a:solidFill>
                </a:endParaRPr>
              </a:p>
            </p:txBody>
          </p:sp>
        </mc:Choice>
        <mc:Fallback xmlns="">
          <p:sp>
            <p:nvSpPr>
              <p:cNvPr id="33" name="ZoneTexte 32"/>
              <p:cNvSpPr txBox="1">
                <a:spLocks noRot="1" noChangeAspect="1" noMove="1" noResize="1" noEditPoints="1" noAdjustHandles="1" noChangeArrowheads="1" noChangeShapeType="1" noTextEdit="1"/>
              </p:cNvSpPr>
              <p:nvPr/>
            </p:nvSpPr>
            <p:spPr>
              <a:xfrm>
                <a:off x="5091514" y="5351852"/>
                <a:ext cx="454868" cy="369332"/>
              </a:xfrm>
              <a:prstGeom prst="rect">
                <a:avLst/>
              </a:prstGeom>
              <a:blipFill rotWithShape="0">
                <a:blip r:embed="rId9"/>
                <a:stretch>
                  <a:fillRect l="-10667" t="-9836" r="-46667" b="-2459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4" name="ZoneTexte 33"/>
              <p:cNvSpPr txBox="1"/>
              <p:nvPr/>
            </p:nvSpPr>
            <p:spPr>
              <a:xfrm>
                <a:off x="6073067" y="5351852"/>
                <a:ext cx="491994" cy="3754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𝑏</m:t>
                          </m:r>
                        </m:e>
                      </m:acc>
                      <m:acc>
                        <m:accPr>
                          <m:chr m:val="̅"/>
                          <m:ctrlPr>
                            <a:rPr lang="fr-FR" i="1">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𝑐</m:t>
                          </m:r>
                        </m:e>
                      </m:acc>
                    </m:oMath>
                  </m:oMathPara>
                </a14:m>
                <a:endParaRPr lang="fr-FR" dirty="0">
                  <a:solidFill>
                    <a:schemeClr val="bg1"/>
                  </a:solidFill>
                </a:endParaRPr>
              </a:p>
            </p:txBody>
          </p:sp>
        </mc:Choice>
        <mc:Fallback xmlns="">
          <p:sp>
            <p:nvSpPr>
              <p:cNvPr id="34" name="ZoneTexte 33"/>
              <p:cNvSpPr txBox="1">
                <a:spLocks noRot="1" noChangeAspect="1" noMove="1" noResize="1" noEditPoints="1" noAdjustHandles="1" noChangeArrowheads="1" noChangeShapeType="1" noTextEdit="1"/>
              </p:cNvSpPr>
              <p:nvPr/>
            </p:nvSpPr>
            <p:spPr>
              <a:xfrm>
                <a:off x="6073067" y="5351852"/>
                <a:ext cx="491994" cy="375424"/>
              </a:xfrm>
              <a:prstGeom prst="rect">
                <a:avLst/>
              </a:prstGeom>
              <a:blipFill rotWithShape="0">
                <a:blip r:embed="rId10"/>
                <a:stretch>
                  <a:fillRect r="-4444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5" name="ZoneTexte 34"/>
              <p:cNvSpPr txBox="1"/>
              <p:nvPr/>
            </p:nvSpPr>
            <p:spPr>
              <a:xfrm>
                <a:off x="7090911" y="5345760"/>
                <a:ext cx="491994" cy="3754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𝑏</m:t>
                          </m:r>
                        </m:e>
                      </m:acc>
                      <m:r>
                        <a:rPr lang="fr-FR" b="0" i="1" smtClean="0">
                          <a:solidFill>
                            <a:schemeClr val="bg1"/>
                          </a:solidFill>
                          <a:latin typeface="Cambria Math" panose="02040503050406030204" pitchFamily="18" charset="0"/>
                        </a:rPr>
                        <m:t>𝑐</m:t>
                      </m:r>
                    </m:oMath>
                  </m:oMathPara>
                </a14:m>
                <a:endParaRPr lang="fr-FR" dirty="0">
                  <a:solidFill>
                    <a:schemeClr val="bg1"/>
                  </a:solidFill>
                </a:endParaRPr>
              </a:p>
            </p:txBody>
          </p:sp>
        </mc:Choice>
        <mc:Fallback xmlns="">
          <p:sp>
            <p:nvSpPr>
              <p:cNvPr id="35" name="ZoneTexte 34"/>
              <p:cNvSpPr txBox="1">
                <a:spLocks noRot="1" noChangeAspect="1" noMove="1" noResize="1" noEditPoints="1" noAdjustHandles="1" noChangeArrowheads="1" noChangeShapeType="1" noTextEdit="1"/>
              </p:cNvSpPr>
              <p:nvPr/>
            </p:nvSpPr>
            <p:spPr>
              <a:xfrm>
                <a:off x="7090911" y="5345760"/>
                <a:ext cx="491994" cy="375424"/>
              </a:xfrm>
              <a:prstGeom prst="rect">
                <a:avLst/>
              </a:prstGeom>
              <a:blipFill rotWithShape="0">
                <a:blip r:embed="rId11"/>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8967574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Tableau de KARNAUGH</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dirty="0"/>
                  <a:t>Pour l'expression </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𝑎</m:t>
                        </m:r>
                      </m:e>
                    </m:acc>
                  </m:oMath>
                </a14:m>
                <a:r>
                  <a:rPr lang="fr-FR" dirty="0"/>
                  <a:t> + b, on réuni la ligne </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𝑎</m:t>
                        </m:r>
                      </m:e>
                    </m:acc>
                  </m:oMath>
                </a14:m>
                <a:r>
                  <a:rPr lang="fr-FR" dirty="0"/>
                  <a:t> et les colonnes b (+ équivaut à OU et à réunion)</a:t>
                </a:r>
              </a:p>
              <a:p>
                <a:endParaRPr lang="fr-FR" dirty="0"/>
              </a:p>
              <a:p>
                <a:endParaRPr lang="fr-FR" dirty="0"/>
              </a:p>
              <a:p>
                <a:endParaRPr lang="fr-FR" dirty="0"/>
              </a:p>
              <a:p>
                <a:endParaRPr lang="fr-FR" dirty="0"/>
              </a:p>
              <a:p>
                <a:r>
                  <a:rPr lang="fr-FR" dirty="0"/>
                  <a:t>Pour </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𝑎</m:t>
                        </m:r>
                      </m:e>
                    </m:acc>
                  </m:oMath>
                </a14:m>
                <a:r>
                  <a:rPr lang="fr-FR" dirty="0"/>
                  <a:t>c, on prend l'intersection de la ligne </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𝑎</m:t>
                        </m:r>
                      </m:e>
                    </m:acc>
                  </m:oMath>
                </a14:m>
                <a:r>
                  <a:rPr lang="fr-FR" dirty="0"/>
                  <a:t>  avec les colonnes c (. Équivaut à ET </a:t>
                </a:r>
                <a:r>
                  <a:rPr lang="fr-FR" dirty="0" err="1"/>
                  <a:t>et</a:t>
                </a:r>
                <a:r>
                  <a:rPr lang="fr-FR" dirty="0"/>
                  <a:t> à l'intersection)</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44</a:t>
            </a:fld>
            <a:endParaRPr lang="en-US" dirty="0"/>
          </a:p>
        </p:txBody>
      </p:sp>
      <p:sp>
        <p:nvSpPr>
          <p:cNvPr id="11" name="ZoneTexte 10"/>
          <p:cNvSpPr txBox="1"/>
          <p:nvPr/>
        </p:nvSpPr>
        <p:spPr>
          <a:xfrm>
            <a:off x="6920236" y="2471976"/>
            <a:ext cx="184731" cy="369332"/>
          </a:xfrm>
          <a:prstGeom prst="rect">
            <a:avLst/>
          </a:prstGeom>
          <a:noFill/>
        </p:spPr>
        <p:txBody>
          <a:bodyPr wrap="none" rtlCol="0">
            <a:spAutoFit/>
          </a:bodyPr>
          <a:lstStyle/>
          <a:p>
            <a:endParaRPr lang="fr-FR" dirty="0"/>
          </a:p>
        </p:txBody>
      </p:sp>
      <p:graphicFrame>
        <p:nvGraphicFramePr>
          <p:cNvPr id="36" name="Tableau 35"/>
          <p:cNvGraphicFramePr>
            <a:graphicFrameLocks noGrp="1"/>
          </p:cNvGraphicFramePr>
          <p:nvPr>
            <p:extLst>
              <p:ext uri="{D42A27DB-BD31-4B8C-83A1-F6EECF244321}">
                <p14:modId xmlns:p14="http://schemas.microsoft.com/office/powerpoint/2010/main" val="3261012075"/>
              </p:ext>
            </p:extLst>
          </p:nvPr>
        </p:nvGraphicFramePr>
        <p:xfrm>
          <a:off x="3938947" y="3231736"/>
          <a:ext cx="3943928" cy="741680"/>
        </p:xfrm>
        <a:graphic>
          <a:graphicData uri="http://schemas.openxmlformats.org/drawingml/2006/table">
            <a:tbl>
              <a:tblPr firstRow="1" bandRow="1">
                <a:tableStyleId>{5C22544A-7EE6-4342-B048-85BDC9FD1C3A}</a:tableStyleId>
              </a:tblPr>
              <a:tblGrid>
                <a:gridCol w="985982">
                  <a:extLst>
                    <a:ext uri="{9D8B030D-6E8A-4147-A177-3AD203B41FA5}">
                      <a16:colId xmlns:a16="http://schemas.microsoft.com/office/drawing/2014/main" val="20000"/>
                    </a:ext>
                  </a:extLst>
                </a:gridCol>
                <a:gridCol w="985982">
                  <a:extLst>
                    <a:ext uri="{9D8B030D-6E8A-4147-A177-3AD203B41FA5}">
                      <a16:colId xmlns:a16="http://schemas.microsoft.com/office/drawing/2014/main" val="20001"/>
                    </a:ext>
                  </a:extLst>
                </a:gridCol>
                <a:gridCol w="985982">
                  <a:extLst>
                    <a:ext uri="{9D8B030D-6E8A-4147-A177-3AD203B41FA5}">
                      <a16:colId xmlns:a16="http://schemas.microsoft.com/office/drawing/2014/main" val="20002"/>
                    </a:ext>
                  </a:extLst>
                </a:gridCol>
                <a:gridCol w="985982">
                  <a:extLst>
                    <a:ext uri="{9D8B030D-6E8A-4147-A177-3AD203B41FA5}">
                      <a16:colId xmlns:a16="http://schemas.microsoft.com/office/drawing/2014/main" val="20003"/>
                    </a:ext>
                  </a:extLst>
                </a:gridCol>
              </a:tblGrid>
              <a:tr h="370840">
                <a:tc>
                  <a:txBody>
                    <a:bodyPr/>
                    <a:lstStyle/>
                    <a:p>
                      <a:endParaRPr lang="fr-FR" dirty="0"/>
                    </a:p>
                  </a:txBody>
                  <a:tcPr>
                    <a:solidFill>
                      <a:srgbClr val="002060"/>
                    </a:solidFill>
                  </a:tcPr>
                </a:tc>
                <a:tc>
                  <a:txBody>
                    <a:bodyPr/>
                    <a:lstStyle/>
                    <a:p>
                      <a:endParaRPr lang="fr-FR" dirty="0"/>
                    </a:p>
                  </a:txBody>
                  <a:tcPr>
                    <a:solidFill>
                      <a:srgbClr val="002060"/>
                    </a:solidFill>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000"/>
                  </a:ext>
                </a:extLst>
              </a:tr>
              <a:tr h="370840">
                <a:tc>
                  <a:txBody>
                    <a:bodyPr/>
                    <a:lstStyle/>
                    <a:p>
                      <a:endParaRPr lang="fr-FR" dirty="0"/>
                    </a:p>
                  </a:txBody>
                  <a:tcPr>
                    <a:solidFill>
                      <a:srgbClr val="002060"/>
                    </a:solidFill>
                  </a:tcPr>
                </a:tc>
                <a:tc>
                  <a:txBody>
                    <a:bodyPr/>
                    <a:lstStyle/>
                    <a:p>
                      <a:endParaRPr lang="fr-FR" dirty="0"/>
                    </a:p>
                  </a:txBody>
                  <a:tcPr>
                    <a:solidFill>
                      <a:srgbClr val="002060"/>
                    </a:solidFill>
                  </a:tcPr>
                </a:tc>
                <a:tc>
                  <a:txBody>
                    <a:bodyPr/>
                    <a:lstStyle/>
                    <a:p>
                      <a:endParaRPr lang="fr-FR" dirty="0"/>
                    </a:p>
                  </a:txBody>
                  <a:tcPr>
                    <a:solidFill>
                      <a:srgbClr val="002060"/>
                    </a:solidFill>
                  </a:tcPr>
                </a:tc>
                <a:tc>
                  <a:txBody>
                    <a:bodyPr/>
                    <a:lstStyle/>
                    <a:p>
                      <a:endParaRPr lang="fr-FR" dirty="0"/>
                    </a:p>
                  </a:txBody>
                  <a:tcPr>
                    <a:solidFill>
                      <a:srgbClr val="002060"/>
                    </a:solidFill>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37" name="ZoneTexte 36"/>
              <p:cNvSpPr txBox="1"/>
              <p:nvPr/>
            </p:nvSpPr>
            <p:spPr>
              <a:xfrm>
                <a:off x="3569049" y="3604084"/>
                <a:ext cx="3826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chemeClr val="bg1"/>
                              </a:solidFill>
                              <a:latin typeface="Cambria Math" panose="02040503050406030204" pitchFamily="18" charset="0"/>
                            </a:rPr>
                          </m:ctrlPr>
                        </m:accPr>
                        <m:e>
                          <m:r>
                            <a:rPr lang="fr-FR" i="1">
                              <a:solidFill>
                                <a:schemeClr val="bg1"/>
                              </a:solidFill>
                              <a:latin typeface="Cambria Math" panose="02040503050406030204" pitchFamily="18" charset="0"/>
                            </a:rPr>
                            <m:t>𝑎</m:t>
                          </m:r>
                        </m:e>
                      </m:acc>
                    </m:oMath>
                  </m:oMathPara>
                </a14:m>
                <a:endParaRPr lang="fr-FR" dirty="0">
                  <a:solidFill>
                    <a:schemeClr val="bg1"/>
                  </a:solidFill>
                </a:endParaRPr>
              </a:p>
            </p:txBody>
          </p:sp>
        </mc:Choice>
        <mc:Fallback xmlns="">
          <p:sp>
            <p:nvSpPr>
              <p:cNvPr id="37" name="ZoneTexte 36"/>
              <p:cNvSpPr txBox="1">
                <a:spLocks noRot="1" noChangeAspect="1" noMove="1" noResize="1" noEditPoints="1" noAdjustHandles="1" noChangeArrowheads="1" noChangeShapeType="1" noTextEdit="1"/>
              </p:cNvSpPr>
              <p:nvPr/>
            </p:nvSpPr>
            <p:spPr>
              <a:xfrm>
                <a:off x="3569049" y="3604084"/>
                <a:ext cx="382669" cy="369332"/>
              </a:xfrm>
              <a:prstGeom prst="rect">
                <a:avLst/>
              </a:prstGeom>
              <a:blipFill rotWithShape="0">
                <a:blip r:embed="rId3"/>
                <a:stretch>
                  <a:fillRect/>
                </a:stretch>
              </a:blipFill>
            </p:spPr>
            <p:txBody>
              <a:bodyPr/>
              <a:lstStyle/>
              <a:p>
                <a:r>
                  <a:rPr lang="fr-FR">
                    <a:noFill/>
                  </a:rPr>
                  <a:t> </a:t>
                </a:r>
              </a:p>
            </p:txBody>
          </p:sp>
        </mc:Fallback>
      </mc:AlternateContent>
      <p:sp>
        <p:nvSpPr>
          <p:cNvPr id="38" name="ZoneTexte 37"/>
          <p:cNvSpPr txBox="1"/>
          <p:nvPr/>
        </p:nvSpPr>
        <p:spPr>
          <a:xfrm>
            <a:off x="3542693" y="3219748"/>
            <a:ext cx="341760" cy="369332"/>
          </a:xfrm>
          <a:prstGeom prst="rect">
            <a:avLst/>
          </a:prstGeom>
          <a:noFill/>
        </p:spPr>
        <p:txBody>
          <a:bodyPr wrap="none" rtlCol="0">
            <a:spAutoFit/>
          </a:bodyPr>
          <a:lstStyle/>
          <a:p>
            <a:r>
              <a:rPr lang="fr-FR" dirty="0">
                <a:solidFill>
                  <a:schemeClr val="bg1"/>
                </a:solidFill>
              </a:rPr>
              <a:t>a</a:t>
            </a:r>
          </a:p>
        </p:txBody>
      </p:sp>
      <p:sp>
        <p:nvSpPr>
          <p:cNvPr id="39" name="ZoneTexte 38"/>
          <p:cNvSpPr txBox="1"/>
          <p:nvPr/>
        </p:nvSpPr>
        <p:spPr>
          <a:xfrm>
            <a:off x="4220929" y="2862404"/>
            <a:ext cx="490840" cy="369332"/>
          </a:xfrm>
          <a:prstGeom prst="rect">
            <a:avLst/>
          </a:prstGeom>
          <a:noFill/>
        </p:spPr>
        <p:txBody>
          <a:bodyPr wrap="none" rtlCol="0">
            <a:spAutoFit/>
          </a:bodyPr>
          <a:lstStyle/>
          <a:p>
            <a:r>
              <a:rPr lang="fr-FR" dirty="0" err="1">
                <a:solidFill>
                  <a:schemeClr val="bg1"/>
                </a:solidFill>
              </a:rPr>
              <a:t>bc</a:t>
            </a:r>
            <a:endParaRPr lang="fr-FR" dirty="0">
              <a:solidFill>
                <a:schemeClr val="bg1"/>
              </a:solidFill>
            </a:endParaRPr>
          </a:p>
        </p:txBody>
      </p:sp>
      <mc:AlternateContent xmlns:mc="http://schemas.openxmlformats.org/markup-compatibility/2006" xmlns:a14="http://schemas.microsoft.com/office/drawing/2010/main">
        <mc:Choice Requires="a14">
          <p:sp>
            <p:nvSpPr>
              <p:cNvPr id="40" name="ZoneTexte 39"/>
              <p:cNvSpPr txBox="1"/>
              <p:nvPr/>
            </p:nvSpPr>
            <p:spPr>
              <a:xfrm>
                <a:off x="5125572" y="2847400"/>
                <a:ext cx="454868" cy="369332"/>
              </a:xfrm>
              <a:prstGeom prst="rect">
                <a:avLst/>
              </a:prstGeom>
              <a:noFill/>
            </p:spPr>
            <p:txBody>
              <a:bodyPr wrap="none" rtlCol="0">
                <a:spAutoFit/>
              </a:bodyPr>
              <a:lstStyle/>
              <a:p>
                <a:r>
                  <a:rPr lang="fr-FR" dirty="0">
                    <a:solidFill>
                      <a:schemeClr val="bg1"/>
                    </a:solidFill>
                  </a:rPr>
                  <a:t>b</a:t>
                </a:r>
                <a14:m>
                  <m:oMath xmlns:m="http://schemas.openxmlformats.org/officeDocument/2006/math">
                    <m:acc>
                      <m:accPr>
                        <m:chr m:val="̅"/>
                        <m:ctrlPr>
                          <a:rPr lang="fr-FR" i="1">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𝑐</m:t>
                        </m:r>
                      </m:e>
                    </m:acc>
                  </m:oMath>
                </a14:m>
                <a:endParaRPr lang="fr-FR" dirty="0">
                  <a:solidFill>
                    <a:schemeClr val="bg1"/>
                  </a:solidFill>
                </a:endParaRPr>
              </a:p>
            </p:txBody>
          </p:sp>
        </mc:Choice>
        <mc:Fallback xmlns="">
          <p:sp>
            <p:nvSpPr>
              <p:cNvPr id="40" name="ZoneTexte 39"/>
              <p:cNvSpPr txBox="1">
                <a:spLocks noRot="1" noChangeAspect="1" noMove="1" noResize="1" noEditPoints="1" noAdjustHandles="1" noChangeArrowheads="1" noChangeShapeType="1" noTextEdit="1"/>
              </p:cNvSpPr>
              <p:nvPr/>
            </p:nvSpPr>
            <p:spPr>
              <a:xfrm>
                <a:off x="5125572" y="2847400"/>
                <a:ext cx="454868" cy="369332"/>
              </a:xfrm>
              <a:prstGeom prst="rect">
                <a:avLst/>
              </a:prstGeom>
              <a:blipFill rotWithShape="0">
                <a:blip r:embed="rId4"/>
                <a:stretch>
                  <a:fillRect l="-12162" t="-8197" r="-47297" b="-2459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1" name="ZoneTexte 40"/>
              <p:cNvSpPr txBox="1"/>
              <p:nvPr/>
            </p:nvSpPr>
            <p:spPr>
              <a:xfrm>
                <a:off x="6107125" y="2847400"/>
                <a:ext cx="491994" cy="3754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𝑏</m:t>
                          </m:r>
                        </m:e>
                      </m:acc>
                      <m:acc>
                        <m:accPr>
                          <m:chr m:val="̅"/>
                          <m:ctrlPr>
                            <a:rPr lang="fr-FR" i="1">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𝑐</m:t>
                          </m:r>
                        </m:e>
                      </m:acc>
                    </m:oMath>
                  </m:oMathPara>
                </a14:m>
                <a:endParaRPr lang="fr-FR" dirty="0">
                  <a:solidFill>
                    <a:schemeClr val="bg1"/>
                  </a:solidFill>
                </a:endParaRPr>
              </a:p>
            </p:txBody>
          </p:sp>
        </mc:Choice>
        <mc:Fallback xmlns="">
          <p:sp>
            <p:nvSpPr>
              <p:cNvPr id="41" name="ZoneTexte 40"/>
              <p:cNvSpPr txBox="1">
                <a:spLocks noRot="1" noChangeAspect="1" noMove="1" noResize="1" noEditPoints="1" noAdjustHandles="1" noChangeArrowheads="1" noChangeShapeType="1" noTextEdit="1"/>
              </p:cNvSpPr>
              <p:nvPr/>
            </p:nvSpPr>
            <p:spPr>
              <a:xfrm>
                <a:off x="6107125" y="2847400"/>
                <a:ext cx="491994" cy="375424"/>
              </a:xfrm>
              <a:prstGeom prst="rect">
                <a:avLst/>
              </a:prstGeom>
              <a:blipFill rotWithShape="0">
                <a:blip r:embed="rId5"/>
                <a:stretch>
                  <a:fillRect r="-4321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2" name="ZoneTexte 41"/>
              <p:cNvSpPr txBox="1"/>
              <p:nvPr/>
            </p:nvSpPr>
            <p:spPr>
              <a:xfrm>
                <a:off x="7124969" y="2841308"/>
                <a:ext cx="491994" cy="3754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𝑏</m:t>
                          </m:r>
                        </m:e>
                      </m:acc>
                      <m:r>
                        <a:rPr lang="fr-FR" b="0" i="1" smtClean="0">
                          <a:solidFill>
                            <a:schemeClr val="bg1"/>
                          </a:solidFill>
                          <a:latin typeface="Cambria Math" panose="02040503050406030204" pitchFamily="18" charset="0"/>
                        </a:rPr>
                        <m:t>𝑐</m:t>
                      </m:r>
                    </m:oMath>
                  </m:oMathPara>
                </a14:m>
                <a:endParaRPr lang="fr-FR" dirty="0">
                  <a:solidFill>
                    <a:schemeClr val="bg1"/>
                  </a:solidFill>
                </a:endParaRPr>
              </a:p>
            </p:txBody>
          </p:sp>
        </mc:Choice>
        <mc:Fallback xmlns="">
          <p:sp>
            <p:nvSpPr>
              <p:cNvPr id="42" name="ZoneTexte 41"/>
              <p:cNvSpPr txBox="1">
                <a:spLocks noRot="1" noChangeAspect="1" noMove="1" noResize="1" noEditPoints="1" noAdjustHandles="1" noChangeArrowheads="1" noChangeShapeType="1" noTextEdit="1"/>
              </p:cNvSpPr>
              <p:nvPr/>
            </p:nvSpPr>
            <p:spPr>
              <a:xfrm>
                <a:off x="7124969" y="2841308"/>
                <a:ext cx="491994" cy="375424"/>
              </a:xfrm>
              <a:prstGeom prst="rect">
                <a:avLst/>
              </a:prstGeom>
              <a:blipFill rotWithShape="0">
                <a:blip r:embed="rId6"/>
                <a:stretch>
                  <a:fillRect/>
                </a:stretch>
              </a:blipFill>
            </p:spPr>
            <p:txBody>
              <a:bodyPr/>
              <a:lstStyle/>
              <a:p>
                <a:r>
                  <a:rPr lang="fr-FR">
                    <a:noFill/>
                  </a:rPr>
                  <a:t> </a:t>
                </a:r>
              </a:p>
            </p:txBody>
          </p:sp>
        </mc:Fallback>
      </mc:AlternateContent>
      <p:graphicFrame>
        <p:nvGraphicFramePr>
          <p:cNvPr id="43" name="Tableau 42"/>
          <p:cNvGraphicFramePr>
            <a:graphicFrameLocks noGrp="1"/>
          </p:cNvGraphicFramePr>
          <p:nvPr>
            <p:extLst>
              <p:ext uri="{D42A27DB-BD31-4B8C-83A1-F6EECF244321}">
                <p14:modId xmlns:p14="http://schemas.microsoft.com/office/powerpoint/2010/main" val="4227093197"/>
              </p:ext>
            </p:extLst>
          </p:nvPr>
        </p:nvGraphicFramePr>
        <p:xfrm>
          <a:off x="4013684" y="5506719"/>
          <a:ext cx="3943928" cy="741680"/>
        </p:xfrm>
        <a:graphic>
          <a:graphicData uri="http://schemas.openxmlformats.org/drawingml/2006/table">
            <a:tbl>
              <a:tblPr firstRow="1" bandRow="1">
                <a:tableStyleId>{5C22544A-7EE6-4342-B048-85BDC9FD1C3A}</a:tableStyleId>
              </a:tblPr>
              <a:tblGrid>
                <a:gridCol w="985982">
                  <a:extLst>
                    <a:ext uri="{9D8B030D-6E8A-4147-A177-3AD203B41FA5}">
                      <a16:colId xmlns:a16="http://schemas.microsoft.com/office/drawing/2014/main" val="20000"/>
                    </a:ext>
                  </a:extLst>
                </a:gridCol>
                <a:gridCol w="985982">
                  <a:extLst>
                    <a:ext uri="{9D8B030D-6E8A-4147-A177-3AD203B41FA5}">
                      <a16:colId xmlns:a16="http://schemas.microsoft.com/office/drawing/2014/main" val="20001"/>
                    </a:ext>
                  </a:extLst>
                </a:gridCol>
                <a:gridCol w="985982">
                  <a:extLst>
                    <a:ext uri="{9D8B030D-6E8A-4147-A177-3AD203B41FA5}">
                      <a16:colId xmlns:a16="http://schemas.microsoft.com/office/drawing/2014/main" val="20002"/>
                    </a:ext>
                  </a:extLst>
                </a:gridCol>
                <a:gridCol w="985982">
                  <a:extLst>
                    <a:ext uri="{9D8B030D-6E8A-4147-A177-3AD203B41FA5}">
                      <a16:colId xmlns:a16="http://schemas.microsoft.com/office/drawing/2014/main" val="20003"/>
                    </a:ext>
                  </a:extLst>
                </a:gridCol>
              </a:tblGrid>
              <a:tr h="370840">
                <a:tc>
                  <a:txBody>
                    <a:bodyPr/>
                    <a:lstStyle/>
                    <a:p>
                      <a:endParaRPr lang="fr-FR" dirty="0"/>
                    </a:p>
                  </a:txBody>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000"/>
                  </a:ext>
                </a:extLst>
              </a:tr>
              <a:tr h="370840">
                <a:tc>
                  <a:txBody>
                    <a:bodyPr/>
                    <a:lstStyle/>
                    <a:p>
                      <a:endParaRPr lang="fr-FR" dirty="0"/>
                    </a:p>
                  </a:txBody>
                  <a:tcPr>
                    <a:solidFill>
                      <a:srgbClr val="002060"/>
                    </a:solidFill>
                  </a:tcPr>
                </a:tc>
                <a:tc>
                  <a:txBody>
                    <a:bodyPr/>
                    <a:lstStyle/>
                    <a:p>
                      <a:endParaRPr lang="fr-FR" dirty="0"/>
                    </a:p>
                  </a:txBody>
                  <a:tcPr/>
                </a:tc>
                <a:tc>
                  <a:txBody>
                    <a:bodyPr/>
                    <a:lstStyle/>
                    <a:p>
                      <a:endParaRPr lang="fr-FR" dirty="0"/>
                    </a:p>
                  </a:txBody>
                  <a:tcPr/>
                </a:tc>
                <a:tc>
                  <a:txBody>
                    <a:bodyPr/>
                    <a:lstStyle/>
                    <a:p>
                      <a:endParaRPr lang="fr-FR" dirty="0"/>
                    </a:p>
                  </a:txBody>
                  <a:tcPr>
                    <a:solidFill>
                      <a:srgbClr val="002060"/>
                    </a:solidFill>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44" name="ZoneTexte 43"/>
              <p:cNvSpPr txBox="1"/>
              <p:nvPr/>
            </p:nvSpPr>
            <p:spPr>
              <a:xfrm>
                <a:off x="3643786" y="5879067"/>
                <a:ext cx="3826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chemeClr val="bg1"/>
                              </a:solidFill>
                              <a:latin typeface="Cambria Math" panose="02040503050406030204" pitchFamily="18" charset="0"/>
                            </a:rPr>
                          </m:ctrlPr>
                        </m:accPr>
                        <m:e>
                          <m:r>
                            <a:rPr lang="fr-FR" i="1">
                              <a:solidFill>
                                <a:schemeClr val="bg1"/>
                              </a:solidFill>
                              <a:latin typeface="Cambria Math" panose="02040503050406030204" pitchFamily="18" charset="0"/>
                            </a:rPr>
                            <m:t>𝑎</m:t>
                          </m:r>
                        </m:e>
                      </m:acc>
                    </m:oMath>
                  </m:oMathPara>
                </a14:m>
                <a:endParaRPr lang="fr-FR" dirty="0">
                  <a:solidFill>
                    <a:schemeClr val="bg1"/>
                  </a:solidFill>
                </a:endParaRPr>
              </a:p>
            </p:txBody>
          </p:sp>
        </mc:Choice>
        <mc:Fallback xmlns="">
          <p:sp>
            <p:nvSpPr>
              <p:cNvPr id="44" name="ZoneTexte 43"/>
              <p:cNvSpPr txBox="1">
                <a:spLocks noRot="1" noChangeAspect="1" noMove="1" noResize="1" noEditPoints="1" noAdjustHandles="1" noChangeArrowheads="1" noChangeShapeType="1" noTextEdit="1"/>
              </p:cNvSpPr>
              <p:nvPr/>
            </p:nvSpPr>
            <p:spPr>
              <a:xfrm>
                <a:off x="3643786" y="5879067"/>
                <a:ext cx="382669" cy="369332"/>
              </a:xfrm>
              <a:prstGeom prst="rect">
                <a:avLst/>
              </a:prstGeom>
              <a:blipFill rotWithShape="0">
                <a:blip r:embed="rId7"/>
                <a:stretch>
                  <a:fillRect/>
                </a:stretch>
              </a:blipFill>
            </p:spPr>
            <p:txBody>
              <a:bodyPr/>
              <a:lstStyle/>
              <a:p>
                <a:r>
                  <a:rPr lang="fr-FR">
                    <a:noFill/>
                  </a:rPr>
                  <a:t> </a:t>
                </a:r>
              </a:p>
            </p:txBody>
          </p:sp>
        </mc:Fallback>
      </mc:AlternateContent>
      <p:sp>
        <p:nvSpPr>
          <p:cNvPr id="45" name="ZoneTexte 44"/>
          <p:cNvSpPr txBox="1"/>
          <p:nvPr/>
        </p:nvSpPr>
        <p:spPr>
          <a:xfrm>
            <a:off x="3617430" y="5494731"/>
            <a:ext cx="341760" cy="369332"/>
          </a:xfrm>
          <a:prstGeom prst="rect">
            <a:avLst/>
          </a:prstGeom>
          <a:noFill/>
        </p:spPr>
        <p:txBody>
          <a:bodyPr wrap="none" rtlCol="0">
            <a:spAutoFit/>
          </a:bodyPr>
          <a:lstStyle/>
          <a:p>
            <a:r>
              <a:rPr lang="fr-FR" dirty="0">
                <a:solidFill>
                  <a:schemeClr val="bg1"/>
                </a:solidFill>
              </a:rPr>
              <a:t>a</a:t>
            </a:r>
          </a:p>
        </p:txBody>
      </p:sp>
      <p:sp>
        <p:nvSpPr>
          <p:cNvPr id="46" name="ZoneTexte 45"/>
          <p:cNvSpPr txBox="1"/>
          <p:nvPr/>
        </p:nvSpPr>
        <p:spPr>
          <a:xfrm>
            <a:off x="4295666" y="5137387"/>
            <a:ext cx="490840" cy="369332"/>
          </a:xfrm>
          <a:prstGeom prst="rect">
            <a:avLst/>
          </a:prstGeom>
          <a:noFill/>
        </p:spPr>
        <p:txBody>
          <a:bodyPr wrap="none" rtlCol="0">
            <a:spAutoFit/>
          </a:bodyPr>
          <a:lstStyle/>
          <a:p>
            <a:r>
              <a:rPr lang="fr-FR" dirty="0" err="1">
                <a:solidFill>
                  <a:schemeClr val="bg1"/>
                </a:solidFill>
              </a:rPr>
              <a:t>bc</a:t>
            </a:r>
            <a:endParaRPr lang="fr-FR" dirty="0">
              <a:solidFill>
                <a:schemeClr val="bg1"/>
              </a:solidFill>
            </a:endParaRPr>
          </a:p>
        </p:txBody>
      </p:sp>
      <mc:AlternateContent xmlns:mc="http://schemas.openxmlformats.org/markup-compatibility/2006" xmlns:a14="http://schemas.microsoft.com/office/drawing/2010/main">
        <mc:Choice Requires="a14">
          <p:sp>
            <p:nvSpPr>
              <p:cNvPr id="47" name="ZoneTexte 46"/>
              <p:cNvSpPr txBox="1"/>
              <p:nvPr/>
            </p:nvSpPr>
            <p:spPr>
              <a:xfrm>
                <a:off x="5200309" y="5122383"/>
                <a:ext cx="454868" cy="369332"/>
              </a:xfrm>
              <a:prstGeom prst="rect">
                <a:avLst/>
              </a:prstGeom>
              <a:noFill/>
            </p:spPr>
            <p:txBody>
              <a:bodyPr wrap="none" rtlCol="0">
                <a:spAutoFit/>
              </a:bodyPr>
              <a:lstStyle/>
              <a:p>
                <a:r>
                  <a:rPr lang="fr-FR" dirty="0">
                    <a:solidFill>
                      <a:schemeClr val="bg1"/>
                    </a:solidFill>
                  </a:rPr>
                  <a:t>b</a:t>
                </a:r>
                <a14:m>
                  <m:oMath xmlns:m="http://schemas.openxmlformats.org/officeDocument/2006/math">
                    <m:acc>
                      <m:accPr>
                        <m:chr m:val="̅"/>
                        <m:ctrlPr>
                          <a:rPr lang="fr-FR" i="1">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𝑐</m:t>
                        </m:r>
                      </m:e>
                    </m:acc>
                  </m:oMath>
                </a14:m>
                <a:endParaRPr lang="fr-FR" dirty="0">
                  <a:solidFill>
                    <a:schemeClr val="bg1"/>
                  </a:solidFill>
                </a:endParaRPr>
              </a:p>
            </p:txBody>
          </p:sp>
        </mc:Choice>
        <mc:Fallback xmlns="">
          <p:sp>
            <p:nvSpPr>
              <p:cNvPr id="47" name="ZoneTexte 46"/>
              <p:cNvSpPr txBox="1">
                <a:spLocks noRot="1" noChangeAspect="1" noMove="1" noResize="1" noEditPoints="1" noAdjustHandles="1" noChangeArrowheads="1" noChangeShapeType="1" noTextEdit="1"/>
              </p:cNvSpPr>
              <p:nvPr/>
            </p:nvSpPr>
            <p:spPr>
              <a:xfrm>
                <a:off x="5200309" y="5122383"/>
                <a:ext cx="454868" cy="369332"/>
              </a:xfrm>
              <a:prstGeom prst="rect">
                <a:avLst/>
              </a:prstGeom>
              <a:blipFill rotWithShape="0">
                <a:blip r:embed="rId8"/>
                <a:stretch>
                  <a:fillRect l="-10667" t="-8197" r="-46667" b="-2459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8" name="ZoneTexte 47"/>
              <p:cNvSpPr txBox="1"/>
              <p:nvPr/>
            </p:nvSpPr>
            <p:spPr>
              <a:xfrm>
                <a:off x="6181862" y="5122383"/>
                <a:ext cx="491994" cy="3754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𝑏</m:t>
                          </m:r>
                        </m:e>
                      </m:acc>
                      <m:acc>
                        <m:accPr>
                          <m:chr m:val="̅"/>
                          <m:ctrlPr>
                            <a:rPr lang="fr-FR" i="1">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𝑐</m:t>
                          </m:r>
                        </m:e>
                      </m:acc>
                    </m:oMath>
                  </m:oMathPara>
                </a14:m>
                <a:endParaRPr lang="fr-FR" dirty="0">
                  <a:solidFill>
                    <a:schemeClr val="bg1"/>
                  </a:solidFill>
                </a:endParaRPr>
              </a:p>
            </p:txBody>
          </p:sp>
        </mc:Choice>
        <mc:Fallback xmlns="">
          <p:sp>
            <p:nvSpPr>
              <p:cNvPr id="48" name="ZoneTexte 47"/>
              <p:cNvSpPr txBox="1">
                <a:spLocks noRot="1" noChangeAspect="1" noMove="1" noResize="1" noEditPoints="1" noAdjustHandles="1" noChangeArrowheads="1" noChangeShapeType="1" noTextEdit="1"/>
              </p:cNvSpPr>
              <p:nvPr/>
            </p:nvSpPr>
            <p:spPr>
              <a:xfrm>
                <a:off x="6181862" y="5122383"/>
                <a:ext cx="491994" cy="375424"/>
              </a:xfrm>
              <a:prstGeom prst="rect">
                <a:avLst/>
              </a:prstGeom>
              <a:blipFill rotWithShape="0">
                <a:blip r:embed="rId9"/>
                <a:stretch>
                  <a:fillRect r="-4444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9" name="ZoneTexte 48"/>
              <p:cNvSpPr txBox="1"/>
              <p:nvPr/>
            </p:nvSpPr>
            <p:spPr>
              <a:xfrm>
                <a:off x="7199706" y="5116291"/>
                <a:ext cx="491994" cy="3754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𝑏</m:t>
                          </m:r>
                        </m:e>
                      </m:acc>
                      <m:r>
                        <a:rPr lang="fr-FR" b="0" i="1" smtClean="0">
                          <a:solidFill>
                            <a:schemeClr val="bg1"/>
                          </a:solidFill>
                          <a:latin typeface="Cambria Math" panose="02040503050406030204" pitchFamily="18" charset="0"/>
                        </a:rPr>
                        <m:t>𝑐</m:t>
                      </m:r>
                    </m:oMath>
                  </m:oMathPara>
                </a14:m>
                <a:endParaRPr lang="fr-FR" dirty="0">
                  <a:solidFill>
                    <a:schemeClr val="bg1"/>
                  </a:solidFill>
                </a:endParaRPr>
              </a:p>
            </p:txBody>
          </p:sp>
        </mc:Choice>
        <mc:Fallback xmlns="">
          <p:sp>
            <p:nvSpPr>
              <p:cNvPr id="49" name="ZoneTexte 48"/>
              <p:cNvSpPr txBox="1">
                <a:spLocks noRot="1" noChangeAspect="1" noMove="1" noResize="1" noEditPoints="1" noAdjustHandles="1" noChangeArrowheads="1" noChangeShapeType="1" noTextEdit="1"/>
              </p:cNvSpPr>
              <p:nvPr/>
            </p:nvSpPr>
            <p:spPr>
              <a:xfrm>
                <a:off x="7199706" y="5116291"/>
                <a:ext cx="491994" cy="375424"/>
              </a:xfrm>
              <a:prstGeom prst="rect">
                <a:avLst/>
              </a:prstGeom>
              <a:blipFill rotWithShape="0">
                <a:blip r:embed="rId10"/>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2514725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Tableau de KARNAUGH</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dirty="0"/>
                  <a:t>Inversement, un tableau de </a:t>
                </a:r>
                <a:r>
                  <a:rPr lang="fr-FR" dirty="0" err="1"/>
                  <a:t>Karnaugh</a:t>
                </a:r>
                <a:r>
                  <a:rPr lang="fr-FR" dirty="0"/>
                  <a:t> permet de retrouver une expression</a:t>
                </a:r>
              </a:p>
              <a:p>
                <a:endParaRPr lang="fr-FR" dirty="0"/>
              </a:p>
              <a:p>
                <a:endParaRPr lang="fr-FR" dirty="0"/>
              </a:p>
              <a:p>
                <a:endParaRPr lang="fr-FR" dirty="0"/>
              </a:p>
              <a:p>
                <a:endParaRPr lang="fr-FR" dirty="0"/>
              </a:p>
              <a:p>
                <a:r>
                  <a:rPr lang="fr-FR" dirty="0"/>
                  <a:t>Il s'agit de l'expression </a:t>
                </a:r>
                <a14:m>
                  <m:oMath xmlns:m="http://schemas.openxmlformats.org/officeDocument/2006/math">
                    <m:acc>
                      <m:accPr>
                        <m:chr m:val="̅"/>
                        <m:ctrlPr>
                          <a:rPr lang="fr-FR" i="1">
                            <a:latin typeface="Cambria Math" panose="02040503050406030204" pitchFamily="18" charset="0"/>
                          </a:rPr>
                        </m:ctrlPr>
                      </m:accPr>
                      <m:e>
                        <m:r>
                          <a:rPr lang="fr-FR" i="1">
                            <a:latin typeface="Cambria Math" panose="02040503050406030204" pitchFamily="18" charset="0"/>
                          </a:rPr>
                          <m:t>𝑎</m:t>
                        </m:r>
                      </m:e>
                    </m:acc>
                  </m:oMath>
                </a14:m>
                <a:r>
                  <a:rPr lang="fr-FR" dirty="0"/>
                  <a:t> +</a:t>
                </a:r>
                <a:r>
                  <a:rPr lang="fr-FR" dirty="0" err="1"/>
                  <a:t>bc</a:t>
                </a:r>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45</a:t>
            </a:fld>
            <a:endParaRPr lang="en-US" dirty="0"/>
          </a:p>
        </p:txBody>
      </p:sp>
      <p:sp>
        <p:nvSpPr>
          <p:cNvPr id="11" name="ZoneTexte 10"/>
          <p:cNvSpPr txBox="1"/>
          <p:nvPr/>
        </p:nvSpPr>
        <p:spPr>
          <a:xfrm>
            <a:off x="6920236" y="2471976"/>
            <a:ext cx="184731" cy="369332"/>
          </a:xfrm>
          <a:prstGeom prst="rect">
            <a:avLst/>
          </a:prstGeom>
          <a:noFill/>
        </p:spPr>
        <p:txBody>
          <a:bodyPr wrap="none" rtlCol="0">
            <a:spAutoFit/>
          </a:bodyPr>
          <a:lstStyle/>
          <a:p>
            <a:endParaRPr lang="fr-FR" dirty="0"/>
          </a:p>
        </p:txBody>
      </p:sp>
      <p:graphicFrame>
        <p:nvGraphicFramePr>
          <p:cNvPr id="22" name="Tableau 21"/>
          <p:cNvGraphicFramePr>
            <a:graphicFrameLocks noGrp="1"/>
          </p:cNvGraphicFramePr>
          <p:nvPr>
            <p:extLst>
              <p:ext uri="{D42A27DB-BD31-4B8C-83A1-F6EECF244321}">
                <p14:modId xmlns:p14="http://schemas.microsoft.com/office/powerpoint/2010/main" val="1061890400"/>
              </p:ext>
            </p:extLst>
          </p:nvPr>
        </p:nvGraphicFramePr>
        <p:xfrm>
          <a:off x="3704057" y="3231736"/>
          <a:ext cx="3943928" cy="741680"/>
        </p:xfrm>
        <a:graphic>
          <a:graphicData uri="http://schemas.openxmlformats.org/drawingml/2006/table">
            <a:tbl>
              <a:tblPr firstRow="1" bandRow="1">
                <a:tableStyleId>{5C22544A-7EE6-4342-B048-85BDC9FD1C3A}</a:tableStyleId>
              </a:tblPr>
              <a:tblGrid>
                <a:gridCol w="985982">
                  <a:extLst>
                    <a:ext uri="{9D8B030D-6E8A-4147-A177-3AD203B41FA5}">
                      <a16:colId xmlns:a16="http://schemas.microsoft.com/office/drawing/2014/main" val="20000"/>
                    </a:ext>
                  </a:extLst>
                </a:gridCol>
                <a:gridCol w="985982">
                  <a:extLst>
                    <a:ext uri="{9D8B030D-6E8A-4147-A177-3AD203B41FA5}">
                      <a16:colId xmlns:a16="http://schemas.microsoft.com/office/drawing/2014/main" val="20001"/>
                    </a:ext>
                  </a:extLst>
                </a:gridCol>
                <a:gridCol w="985982">
                  <a:extLst>
                    <a:ext uri="{9D8B030D-6E8A-4147-A177-3AD203B41FA5}">
                      <a16:colId xmlns:a16="http://schemas.microsoft.com/office/drawing/2014/main" val="20002"/>
                    </a:ext>
                  </a:extLst>
                </a:gridCol>
                <a:gridCol w="985982">
                  <a:extLst>
                    <a:ext uri="{9D8B030D-6E8A-4147-A177-3AD203B41FA5}">
                      <a16:colId xmlns:a16="http://schemas.microsoft.com/office/drawing/2014/main" val="20003"/>
                    </a:ext>
                  </a:extLst>
                </a:gridCol>
              </a:tblGrid>
              <a:tr h="370840">
                <a:tc>
                  <a:txBody>
                    <a:bodyPr/>
                    <a:lstStyle/>
                    <a:p>
                      <a:endParaRPr lang="fr-FR" dirty="0"/>
                    </a:p>
                  </a:txBody>
                  <a:tcPr>
                    <a:solidFill>
                      <a:srgbClr val="002060"/>
                    </a:solidFill>
                  </a:tcPr>
                </a:tc>
                <a:tc>
                  <a:txBody>
                    <a:bodyPr/>
                    <a:lstStyle/>
                    <a:p>
                      <a:endParaRPr lang="fr-FR" dirty="0"/>
                    </a:p>
                  </a:txBody>
                  <a:tcPr/>
                </a:tc>
                <a:tc>
                  <a:txBody>
                    <a:bodyPr/>
                    <a:lstStyle/>
                    <a:p>
                      <a:endParaRPr lang="fr-FR" dirty="0"/>
                    </a:p>
                  </a:txBody>
                  <a:tcPr/>
                </a:tc>
                <a:tc>
                  <a:txBody>
                    <a:bodyPr/>
                    <a:lstStyle/>
                    <a:p>
                      <a:endParaRPr lang="fr-FR" dirty="0"/>
                    </a:p>
                  </a:txBody>
                  <a:tcPr/>
                </a:tc>
                <a:extLst>
                  <a:ext uri="{0D108BD9-81ED-4DB2-BD59-A6C34878D82A}">
                    <a16:rowId xmlns:a16="http://schemas.microsoft.com/office/drawing/2014/main" val="10000"/>
                  </a:ext>
                </a:extLst>
              </a:tr>
              <a:tr h="370840">
                <a:tc>
                  <a:txBody>
                    <a:bodyPr/>
                    <a:lstStyle/>
                    <a:p>
                      <a:endParaRPr lang="fr-FR" dirty="0"/>
                    </a:p>
                  </a:txBody>
                  <a:tcPr>
                    <a:solidFill>
                      <a:srgbClr val="002060"/>
                    </a:solidFill>
                  </a:tcPr>
                </a:tc>
                <a:tc>
                  <a:txBody>
                    <a:bodyPr/>
                    <a:lstStyle/>
                    <a:p>
                      <a:endParaRPr lang="fr-FR" dirty="0"/>
                    </a:p>
                  </a:txBody>
                  <a:tcPr>
                    <a:solidFill>
                      <a:srgbClr val="002060"/>
                    </a:solidFill>
                  </a:tcPr>
                </a:tc>
                <a:tc>
                  <a:txBody>
                    <a:bodyPr/>
                    <a:lstStyle/>
                    <a:p>
                      <a:endParaRPr lang="fr-FR" dirty="0"/>
                    </a:p>
                  </a:txBody>
                  <a:tcPr>
                    <a:solidFill>
                      <a:srgbClr val="002060"/>
                    </a:solidFill>
                  </a:tcPr>
                </a:tc>
                <a:tc>
                  <a:txBody>
                    <a:bodyPr/>
                    <a:lstStyle/>
                    <a:p>
                      <a:endParaRPr lang="fr-FR" dirty="0"/>
                    </a:p>
                  </a:txBody>
                  <a:tcPr>
                    <a:solidFill>
                      <a:srgbClr val="002060"/>
                    </a:solidFill>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23" name="ZoneTexte 22"/>
              <p:cNvSpPr txBox="1"/>
              <p:nvPr/>
            </p:nvSpPr>
            <p:spPr>
              <a:xfrm>
                <a:off x="3334159" y="3604084"/>
                <a:ext cx="3826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chemeClr val="bg1"/>
                              </a:solidFill>
                              <a:latin typeface="Cambria Math" panose="02040503050406030204" pitchFamily="18" charset="0"/>
                            </a:rPr>
                          </m:ctrlPr>
                        </m:accPr>
                        <m:e>
                          <m:r>
                            <a:rPr lang="fr-FR" i="1">
                              <a:solidFill>
                                <a:schemeClr val="bg1"/>
                              </a:solidFill>
                              <a:latin typeface="Cambria Math" panose="02040503050406030204" pitchFamily="18" charset="0"/>
                            </a:rPr>
                            <m:t>𝑎</m:t>
                          </m:r>
                        </m:e>
                      </m:acc>
                    </m:oMath>
                  </m:oMathPara>
                </a14:m>
                <a:endParaRPr lang="fr-FR" dirty="0">
                  <a:solidFill>
                    <a:schemeClr val="bg1"/>
                  </a:solidFill>
                </a:endParaRPr>
              </a:p>
            </p:txBody>
          </p:sp>
        </mc:Choice>
        <mc:Fallback xmlns="">
          <p:sp>
            <p:nvSpPr>
              <p:cNvPr id="23" name="ZoneTexte 22"/>
              <p:cNvSpPr txBox="1">
                <a:spLocks noRot="1" noChangeAspect="1" noMove="1" noResize="1" noEditPoints="1" noAdjustHandles="1" noChangeArrowheads="1" noChangeShapeType="1" noTextEdit="1"/>
              </p:cNvSpPr>
              <p:nvPr/>
            </p:nvSpPr>
            <p:spPr>
              <a:xfrm>
                <a:off x="3334159" y="3604084"/>
                <a:ext cx="382669" cy="369332"/>
              </a:xfrm>
              <a:prstGeom prst="rect">
                <a:avLst/>
              </a:prstGeom>
              <a:blipFill rotWithShape="0">
                <a:blip r:embed="rId3"/>
                <a:stretch>
                  <a:fillRect/>
                </a:stretch>
              </a:blipFill>
            </p:spPr>
            <p:txBody>
              <a:bodyPr/>
              <a:lstStyle/>
              <a:p>
                <a:r>
                  <a:rPr lang="fr-FR">
                    <a:noFill/>
                  </a:rPr>
                  <a:t> </a:t>
                </a:r>
              </a:p>
            </p:txBody>
          </p:sp>
        </mc:Fallback>
      </mc:AlternateContent>
      <p:sp>
        <p:nvSpPr>
          <p:cNvPr id="24" name="ZoneTexte 23"/>
          <p:cNvSpPr txBox="1"/>
          <p:nvPr/>
        </p:nvSpPr>
        <p:spPr>
          <a:xfrm>
            <a:off x="3307803" y="3219748"/>
            <a:ext cx="341760" cy="369332"/>
          </a:xfrm>
          <a:prstGeom prst="rect">
            <a:avLst/>
          </a:prstGeom>
          <a:noFill/>
        </p:spPr>
        <p:txBody>
          <a:bodyPr wrap="none" rtlCol="0">
            <a:spAutoFit/>
          </a:bodyPr>
          <a:lstStyle/>
          <a:p>
            <a:r>
              <a:rPr lang="fr-FR" dirty="0">
                <a:solidFill>
                  <a:schemeClr val="bg1"/>
                </a:solidFill>
              </a:rPr>
              <a:t>a</a:t>
            </a:r>
          </a:p>
        </p:txBody>
      </p:sp>
      <p:sp>
        <p:nvSpPr>
          <p:cNvPr id="25" name="ZoneTexte 24"/>
          <p:cNvSpPr txBox="1"/>
          <p:nvPr/>
        </p:nvSpPr>
        <p:spPr>
          <a:xfrm>
            <a:off x="3986039" y="2862404"/>
            <a:ext cx="490840" cy="369332"/>
          </a:xfrm>
          <a:prstGeom prst="rect">
            <a:avLst/>
          </a:prstGeom>
          <a:noFill/>
        </p:spPr>
        <p:txBody>
          <a:bodyPr wrap="none" rtlCol="0">
            <a:spAutoFit/>
          </a:bodyPr>
          <a:lstStyle/>
          <a:p>
            <a:r>
              <a:rPr lang="fr-FR" dirty="0" err="1">
                <a:solidFill>
                  <a:schemeClr val="bg1"/>
                </a:solidFill>
              </a:rPr>
              <a:t>bc</a:t>
            </a:r>
            <a:endParaRPr lang="fr-FR" dirty="0">
              <a:solidFill>
                <a:schemeClr val="bg1"/>
              </a:solidFill>
            </a:endParaRPr>
          </a:p>
        </p:txBody>
      </p:sp>
      <mc:AlternateContent xmlns:mc="http://schemas.openxmlformats.org/markup-compatibility/2006" xmlns:a14="http://schemas.microsoft.com/office/drawing/2010/main">
        <mc:Choice Requires="a14">
          <p:sp>
            <p:nvSpPr>
              <p:cNvPr id="26" name="ZoneTexte 25"/>
              <p:cNvSpPr txBox="1"/>
              <p:nvPr/>
            </p:nvSpPr>
            <p:spPr>
              <a:xfrm>
                <a:off x="4890682" y="2847400"/>
                <a:ext cx="454868" cy="369332"/>
              </a:xfrm>
              <a:prstGeom prst="rect">
                <a:avLst/>
              </a:prstGeom>
              <a:noFill/>
            </p:spPr>
            <p:txBody>
              <a:bodyPr wrap="none" rtlCol="0">
                <a:spAutoFit/>
              </a:bodyPr>
              <a:lstStyle/>
              <a:p>
                <a:r>
                  <a:rPr lang="fr-FR" dirty="0">
                    <a:solidFill>
                      <a:schemeClr val="bg1"/>
                    </a:solidFill>
                  </a:rPr>
                  <a:t>b</a:t>
                </a:r>
                <a14:m>
                  <m:oMath xmlns:m="http://schemas.openxmlformats.org/officeDocument/2006/math">
                    <m:acc>
                      <m:accPr>
                        <m:chr m:val="̅"/>
                        <m:ctrlPr>
                          <a:rPr lang="fr-FR" i="1">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𝑐</m:t>
                        </m:r>
                      </m:e>
                    </m:acc>
                  </m:oMath>
                </a14:m>
                <a:endParaRPr lang="fr-FR" dirty="0">
                  <a:solidFill>
                    <a:schemeClr val="bg1"/>
                  </a:solidFill>
                </a:endParaRPr>
              </a:p>
            </p:txBody>
          </p:sp>
        </mc:Choice>
        <mc:Fallback xmlns="">
          <p:sp>
            <p:nvSpPr>
              <p:cNvPr id="26" name="ZoneTexte 25"/>
              <p:cNvSpPr txBox="1">
                <a:spLocks noRot="1" noChangeAspect="1" noMove="1" noResize="1" noEditPoints="1" noAdjustHandles="1" noChangeArrowheads="1" noChangeShapeType="1" noTextEdit="1"/>
              </p:cNvSpPr>
              <p:nvPr/>
            </p:nvSpPr>
            <p:spPr>
              <a:xfrm>
                <a:off x="4890682" y="2847400"/>
                <a:ext cx="454868" cy="369332"/>
              </a:xfrm>
              <a:prstGeom prst="rect">
                <a:avLst/>
              </a:prstGeom>
              <a:blipFill rotWithShape="0">
                <a:blip r:embed="rId4"/>
                <a:stretch>
                  <a:fillRect l="-10667" t="-8197" r="-46667" b="-2459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7" name="ZoneTexte 26"/>
              <p:cNvSpPr txBox="1"/>
              <p:nvPr/>
            </p:nvSpPr>
            <p:spPr>
              <a:xfrm>
                <a:off x="5872235" y="2847400"/>
                <a:ext cx="491994" cy="3754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𝑏</m:t>
                          </m:r>
                        </m:e>
                      </m:acc>
                      <m:acc>
                        <m:accPr>
                          <m:chr m:val="̅"/>
                          <m:ctrlPr>
                            <a:rPr lang="fr-FR" i="1">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𝑐</m:t>
                          </m:r>
                        </m:e>
                      </m:acc>
                    </m:oMath>
                  </m:oMathPara>
                </a14:m>
                <a:endParaRPr lang="fr-FR" dirty="0">
                  <a:solidFill>
                    <a:schemeClr val="bg1"/>
                  </a:solidFill>
                </a:endParaRPr>
              </a:p>
            </p:txBody>
          </p:sp>
        </mc:Choice>
        <mc:Fallback xmlns="">
          <p:sp>
            <p:nvSpPr>
              <p:cNvPr id="27" name="ZoneTexte 26"/>
              <p:cNvSpPr txBox="1">
                <a:spLocks noRot="1" noChangeAspect="1" noMove="1" noResize="1" noEditPoints="1" noAdjustHandles="1" noChangeArrowheads="1" noChangeShapeType="1" noTextEdit="1"/>
              </p:cNvSpPr>
              <p:nvPr/>
            </p:nvSpPr>
            <p:spPr>
              <a:xfrm>
                <a:off x="5872235" y="2847400"/>
                <a:ext cx="491994" cy="375424"/>
              </a:xfrm>
              <a:prstGeom prst="rect">
                <a:avLst/>
              </a:prstGeom>
              <a:blipFill rotWithShape="0">
                <a:blip r:embed="rId5"/>
                <a:stretch>
                  <a:fillRect r="-44444"/>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8" name="ZoneTexte 27"/>
              <p:cNvSpPr txBox="1"/>
              <p:nvPr/>
            </p:nvSpPr>
            <p:spPr>
              <a:xfrm>
                <a:off x="6890079" y="2841308"/>
                <a:ext cx="491994" cy="3754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fr-FR" i="1" smtClean="0">
                              <a:solidFill>
                                <a:schemeClr val="bg1"/>
                              </a:solidFill>
                              <a:latin typeface="Cambria Math" panose="02040503050406030204" pitchFamily="18" charset="0"/>
                            </a:rPr>
                          </m:ctrlPr>
                        </m:accPr>
                        <m:e>
                          <m:r>
                            <a:rPr lang="fr-FR" b="0" i="1" smtClean="0">
                              <a:solidFill>
                                <a:schemeClr val="bg1"/>
                              </a:solidFill>
                              <a:latin typeface="Cambria Math" panose="02040503050406030204" pitchFamily="18" charset="0"/>
                            </a:rPr>
                            <m:t>𝑏</m:t>
                          </m:r>
                        </m:e>
                      </m:acc>
                      <m:r>
                        <a:rPr lang="fr-FR" b="0" i="1" smtClean="0">
                          <a:solidFill>
                            <a:schemeClr val="bg1"/>
                          </a:solidFill>
                          <a:latin typeface="Cambria Math" panose="02040503050406030204" pitchFamily="18" charset="0"/>
                        </a:rPr>
                        <m:t>𝑐</m:t>
                      </m:r>
                    </m:oMath>
                  </m:oMathPara>
                </a14:m>
                <a:endParaRPr lang="fr-FR" dirty="0">
                  <a:solidFill>
                    <a:schemeClr val="bg1"/>
                  </a:solidFill>
                </a:endParaRPr>
              </a:p>
            </p:txBody>
          </p:sp>
        </mc:Choice>
        <mc:Fallback xmlns="">
          <p:sp>
            <p:nvSpPr>
              <p:cNvPr id="28" name="ZoneTexte 27"/>
              <p:cNvSpPr txBox="1">
                <a:spLocks noRot="1" noChangeAspect="1" noMove="1" noResize="1" noEditPoints="1" noAdjustHandles="1" noChangeArrowheads="1" noChangeShapeType="1" noTextEdit="1"/>
              </p:cNvSpPr>
              <p:nvPr/>
            </p:nvSpPr>
            <p:spPr>
              <a:xfrm>
                <a:off x="6890079" y="2841308"/>
                <a:ext cx="491994" cy="375424"/>
              </a:xfrm>
              <a:prstGeom prst="rect">
                <a:avLst/>
              </a:prstGeom>
              <a:blipFill rotWithShape="0">
                <a:blip r:embed="rId6"/>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41606993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dirty="0"/>
                  <a:t>Démontrez avec le tableau de </a:t>
                </a:r>
                <a:r>
                  <a:rPr lang="fr-FR" dirty="0" err="1"/>
                  <a:t>karnaugh</a:t>
                </a:r>
                <a:r>
                  <a:rPr lang="fr-FR" dirty="0"/>
                  <a:t> les formules suivantes :</a:t>
                </a:r>
              </a:p>
              <a:p>
                <a:pPr lvl="1"/>
                <a14:m>
                  <m:oMath xmlns:m="http://schemas.openxmlformats.org/officeDocument/2006/math">
                    <m:bar>
                      <m:barPr>
                        <m:pos m:val="top"/>
                        <m:ctrlPr>
                          <a:rPr lang="fr-FR" i="1" smtClean="0">
                            <a:latin typeface="Cambria Math" panose="02040503050406030204" pitchFamily="18" charset="0"/>
                          </a:rPr>
                        </m:ctrlPr>
                      </m:barPr>
                      <m:e>
                        <m:r>
                          <a:rPr lang="fr-FR" b="0" i="1" smtClean="0">
                            <a:latin typeface="Cambria Math" panose="02040503050406030204" pitchFamily="18" charset="0"/>
                          </a:rPr>
                          <m:t>𝑎</m:t>
                        </m:r>
                      </m:e>
                    </m:bar>
                    <m:r>
                      <a:rPr lang="fr-FR" b="0" i="1" smtClean="0">
                        <a:latin typeface="Cambria Math" panose="02040503050406030204" pitchFamily="18" charset="0"/>
                      </a:rPr>
                      <m:t>𝑏</m:t>
                    </m:r>
                    <m:r>
                      <a:rPr lang="fr-FR" b="0" i="1" smtClean="0">
                        <a:latin typeface="Cambria Math" panose="02040503050406030204" pitchFamily="18" charset="0"/>
                      </a:rPr>
                      <m:t>+</m:t>
                    </m:r>
                    <m:r>
                      <a:rPr lang="fr-FR" b="0" i="1" smtClean="0">
                        <a:latin typeface="Cambria Math" panose="02040503050406030204" pitchFamily="18" charset="0"/>
                      </a:rPr>
                      <m:t>𝑎</m:t>
                    </m:r>
                    <m:r>
                      <a:rPr lang="fr-FR" b="0" i="1" smtClean="0">
                        <a:latin typeface="Cambria Math" panose="02040503050406030204" pitchFamily="18" charset="0"/>
                      </a:rPr>
                      <m:t>=</m:t>
                    </m:r>
                    <m:r>
                      <a:rPr lang="fr-FR" b="0" i="1" smtClean="0">
                        <a:latin typeface="Cambria Math" panose="02040503050406030204" pitchFamily="18" charset="0"/>
                      </a:rPr>
                      <m:t>𝑎</m:t>
                    </m:r>
                    <m:r>
                      <a:rPr lang="fr-FR" b="0" i="1" smtClean="0">
                        <a:latin typeface="Cambria Math" panose="02040503050406030204" pitchFamily="18" charset="0"/>
                      </a:rPr>
                      <m:t>+</m:t>
                    </m:r>
                    <m:r>
                      <a:rPr lang="fr-FR" b="0" i="1" smtClean="0">
                        <a:latin typeface="Cambria Math" panose="02040503050406030204" pitchFamily="18" charset="0"/>
                      </a:rPr>
                      <m:t>𝑏</m:t>
                    </m:r>
                  </m:oMath>
                </a14:m>
                <a:r>
                  <a:rPr lang="fr-FR" dirty="0"/>
                  <a:t>   et   </a:t>
                </a:r>
                <a14:m>
                  <m:oMath xmlns:m="http://schemas.openxmlformats.org/officeDocument/2006/math">
                    <m:bar>
                      <m:barPr>
                        <m:pos m:val="top"/>
                        <m:ctrlPr>
                          <a:rPr lang="fr-FR" i="1">
                            <a:latin typeface="Cambria Math" panose="02040503050406030204" pitchFamily="18" charset="0"/>
                          </a:rPr>
                        </m:ctrlPr>
                      </m:barPr>
                      <m:e>
                        <m:r>
                          <a:rPr lang="fr-FR" i="1">
                            <a:latin typeface="Cambria Math" panose="02040503050406030204" pitchFamily="18" charset="0"/>
                          </a:rPr>
                          <m:t>𝑎</m:t>
                        </m:r>
                      </m:e>
                    </m:bar>
                    <m:r>
                      <a:rPr lang="fr-FR" b="0" i="1" smtClean="0">
                        <a:latin typeface="Cambria Math" panose="02040503050406030204" pitchFamily="18" charset="0"/>
                      </a:rPr>
                      <m:t>.</m:t>
                    </m:r>
                    <m:bar>
                      <m:barPr>
                        <m:pos m:val="top"/>
                        <m:ctrlPr>
                          <a:rPr lang="fr-FR" i="1">
                            <a:latin typeface="Cambria Math" panose="02040503050406030204" pitchFamily="18" charset="0"/>
                          </a:rPr>
                        </m:ctrlPr>
                      </m:barPr>
                      <m:e>
                        <m:r>
                          <a:rPr lang="fr-FR" b="0" i="1" smtClean="0">
                            <a:latin typeface="Cambria Math" panose="02040503050406030204" pitchFamily="18" charset="0"/>
                          </a:rPr>
                          <m:t>𝑏</m:t>
                        </m:r>
                      </m:e>
                    </m:bar>
                    <m:r>
                      <a:rPr lang="fr-FR" i="1">
                        <a:latin typeface="Cambria Math" panose="02040503050406030204" pitchFamily="18" charset="0"/>
                      </a:rPr>
                      <m:t>+</m:t>
                    </m:r>
                    <m:r>
                      <a:rPr lang="fr-FR" i="1">
                        <a:latin typeface="Cambria Math" panose="02040503050406030204" pitchFamily="18" charset="0"/>
                      </a:rPr>
                      <m:t>𝑎</m:t>
                    </m:r>
                    <m:r>
                      <a:rPr lang="fr-FR" b="0" i="1" smtClean="0">
                        <a:latin typeface="Cambria Math" panose="02040503050406030204" pitchFamily="18" charset="0"/>
                      </a:rPr>
                      <m:t>+</m:t>
                    </m:r>
                    <m:r>
                      <a:rPr lang="fr-FR" b="0" i="1" smtClean="0">
                        <a:latin typeface="Cambria Math" panose="02040503050406030204" pitchFamily="18" charset="0"/>
                      </a:rPr>
                      <m:t>𝑏</m:t>
                    </m:r>
                    <m:r>
                      <a:rPr lang="fr-FR" i="1">
                        <a:latin typeface="Cambria Math" panose="02040503050406030204" pitchFamily="18" charset="0"/>
                      </a:rPr>
                      <m:t>=</m:t>
                    </m:r>
                  </m:oMath>
                </a14:m>
                <a:r>
                  <a:rPr lang="fr-FR" dirty="0"/>
                  <a:t> 1</a:t>
                </a:r>
              </a:p>
              <a:p>
                <a:r>
                  <a:rPr lang="fr-FR" dirty="0"/>
                  <a:t>Représentez par le tableau de </a:t>
                </a:r>
                <a:r>
                  <a:rPr lang="fr-FR" dirty="0" err="1"/>
                  <a:t>karnaugh</a:t>
                </a:r>
                <a:r>
                  <a:rPr lang="fr-FR" dirty="0"/>
                  <a:t> les expressions suivantes :</a:t>
                </a:r>
              </a:p>
              <a:p>
                <a:pPr lvl="1"/>
                <a:r>
                  <a:rPr lang="fr-FR" dirty="0"/>
                  <a:t>A = ab + </a:t>
                </a:r>
                <a14:m>
                  <m:oMath xmlns:m="http://schemas.openxmlformats.org/officeDocument/2006/math">
                    <m:bar>
                      <m:barPr>
                        <m:pos m:val="top"/>
                        <m:ctrlPr>
                          <a:rPr lang="fr-FR" i="1">
                            <a:latin typeface="Cambria Math" panose="02040503050406030204" pitchFamily="18" charset="0"/>
                          </a:rPr>
                        </m:ctrlPr>
                      </m:barPr>
                      <m:e>
                        <m:r>
                          <a:rPr lang="fr-FR" b="0" i="1" smtClean="0">
                            <a:latin typeface="Cambria Math" panose="02040503050406030204" pitchFamily="18" charset="0"/>
                          </a:rPr>
                          <m:t>𝑐</m:t>
                        </m:r>
                      </m:e>
                    </m:bar>
                    <m:r>
                      <a:rPr lang="fr-FR" b="0" i="1">
                        <a:latin typeface="Cambria Math" panose="02040503050406030204" pitchFamily="18" charset="0"/>
                      </a:rPr>
                      <m:t> </m:t>
                    </m:r>
                  </m:oMath>
                </a14:m>
                <a:endParaRPr lang="fr-FR" b="0" dirty="0"/>
              </a:p>
              <a:p>
                <a:pPr lvl="1"/>
                <a:r>
                  <a:rPr lang="fr-FR" dirty="0"/>
                  <a:t>B = </a:t>
                </a:r>
                <a14:m>
                  <m:oMath xmlns:m="http://schemas.openxmlformats.org/officeDocument/2006/math">
                    <m:bar>
                      <m:barPr>
                        <m:pos m:val="top"/>
                        <m:ctrlPr>
                          <a:rPr lang="fr-FR" i="1">
                            <a:latin typeface="Cambria Math" panose="02040503050406030204" pitchFamily="18" charset="0"/>
                          </a:rPr>
                        </m:ctrlPr>
                      </m:barPr>
                      <m:e>
                        <m:r>
                          <a:rPr lang="fr-FR" i="1">
                            <a:latin typeface="Cambria Math" panose="02040503050406030204" pitchFamily="18" charset="0"/>
                          </a:rPr>
                          <m:t>𝑎</m:t>
                        </m:r>
                      </m:e>
                    </m:bar>
                  </m:oMath>
                </a14:m>
                <a:r>
                  <a:rPr lang="fr-FR" dirty="0"/>
                  <a:t> + </a:t>
                </a:r>
                <a:r>
                  <a:rPr lang="fr-FR" dirty="0" err="1"/>
                  <a:t>bc</a:t>
                </a:r>
                <a:r>
                  <a:rPr lang="fr-FR" dirty="0"/>
                  <a:t> </a:t>
                </a:r>
              </a:p>
              <a:p>
                <a:r>
                  <a:rPr lang="fr-FR" dirty="0"/>
                  <a:t>Utilisez le tableau pour déterminer </a:t>
                </a:r>
                <a14:m>
                  <m:oMath xmlns:m="http://schemas.openxmlformats.org/officeDocument/2006/math">
                    <m:bar>
                      <m:barPr>
                        <m:pos m:val="top"/>
                        <m:ctrlPr>
                          <a:rPr lang="fr-FR" i="1">
                            <a:latin typeface="Cambria Math" panose="02040503050406030204" pitchFamily="18" charset="0"/>
                          </a:rPr>
                        </m:ctrlPr>
                      </m:barPr>
                      <m:e>
                        <m:r>
                          <a:rPr lang="fr-FR" b="0" i="1" smtClean="0">
                            <a:latin typeface="Cambria Math" panose="02040503050406030204" pitchFamily="18" charset="0"/>
                          </a:rPr>
                          <m:t>𝐴</m:t>
                        </m:r>
                      </m:e>
                    </m:bar>
                    <m:r>
                      <a:rPr lang="fr-FR" b="0" i="1" smtClean="0">
                        <a:latin typeface="Cambria Math" panose="02040503050406030204" pitchFamily="18" charset="0"/>
                      </a:rPr>
                      <m:t> </m:t>
                    </m:r>
                    <m:r>
                      <a:rPr lang="fr-FR" b="0" i="1" smtClean="0">
                        <a:latin typeface="Cambria Math" panose="02040503050406030204" pitchFamily="18" charset="0"/>
                      </a:rPr>
                      <m:t>𝑒𝑡</m:t>
                    </m:r>
                    <m:r>
                      <a:rPr lang="fr-FR" b="0" i="1" smtClean="0">
                        <a:latin typeface="Cambria Math" panose="02040503050406030204" pitchFamily="18" charset="0"/>
                      </a:rPr>
                      <m:t> </m:t>
                    </m:r>
                    <m:bar>
                      <m:barPr>
                        <m:pos m:val="top"/>
                        <m:ctrlPr>
                          <a:rPr lang="fr-FR" i="1">
                            <a:latin typeface="Cambria Math" panose="02040503050406030204" pitchFamily="18" charset="0"/>
                          </a:rPr>
                        </m:ctrlPr>
                      </m:barPr>
                      <m:e>
                        <m:r>
                          <a:rPr lang="fr-FR" b="0" i="1" smtClean="0">
                            <a:latin typeface="Cambria Math" panose="02040503050406030204" pitchFamily="18" charset="0"/>
                          </a:rPr>
                          <m:t>𝐵</m:t>
                        </m:r>
                      </m:e>
                    </m:bar>
                  </m:oMath>
                </a14:m>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46</a:t>
            </a:fld>
            <a:endParaRPr lang="en-US" dirty="0"/>
          </a:p>
        </p:txBody>
      </p:sp>
    </p:spTree>
    <p:extLst>
      <p:ext uri="{BB962C8B-B14F-4D97-AF65-F5344CB8AC3E}">
        <p14:creationId xmlns:p14="http://schemas.microsoft.com/office/powerpoint/2010/main" val="2757677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lnSpcReduction="10000"/>
              </a:bodyPr>
              <a:lstStyle/>
              <a:p>
                <a:pPr lvl="1"/>
                <a14:m>
                  <m:oMath xmlns:m="http://schemas.openxmlformats.org/officeDocument/2006/math">
                    <m:bar>
                      <m:barPr>
                        <m:pos m:val="top"/>
                        <m:ctrlPr>
                          <a:rPr lang="fr-FR" i="1" smtClean="0">
                            <a:latin typeface="Cambria Math" panose="02040503050406030204" pitchFamily="18" charset="0"/>
                          </a:rPr>
                        </m:ctrlPr>
                      </m:barPr>
                      <m:e>
                        <m:r>
                          <a:rPr lang="fr-FR" b="0" i="1" smtClean="0">
                            <a:latin typeface="Cambria Math" panose="02040503050406030204" pitchFamily="18" charset="0"/>
                          </a:rPr>
                          <m:t>𝑎</m:t>
                        </m:r>
                      </m:e>
                    </m:bar>
                    <m:r>
                      <a:rPr lang="fr-FR" b="0" i="1" smtClean="0">
                        <a:latin typeface="Cambria Math" panose="02040503050406030204" pitchFamily="18" charset="0"/>
                      </a:rPr>
                      <m:t>𝑏</m:t>
                    </m:r>
                    <m:r>
                      <a:rPr lang="fr-FR" b="0" i="1" smtClean="0">
                        <a:latin typeface="Cambria Math" panose="02040503050406030204" pitchFamily="18" charset="0"/>
                      </a:rPr>
                      <m:t>+</m:t>
                    </m:r>
                    <m:r>
                      <a:rPr lang="fr-FR" b="0" i="1" smtClean="0">
                        <a:latin typeface="Cambria Math" panose="02040503050406030204" pitchFamily="18" charset="0"/>
                      </a:rPr>
                      <m:t>𝑎</m:t>
                    </m:r>
                    <m:r>
                      <a:rPr lang="fr-FR" b="0" i="1" smtClean="0">
                        <a:latin typeface="Cambria Math" panose="02040503050406030204" pitchFamily="18" charset="0"/>
                      </a:rPr>
                      <m:t>=</m:t>
                    </m:r>
                    <m:r>
                      <a:rPr lang="fr-FR" b="0" i="1" smtClean="0">
                        <a:latin typeface="Cambria Math" panose="02040503050406030204" pitchFamily="18" charset="0"/>
                      </a:rPr>
                      <m:t>𝑎</m:t>
                    </m:r>
                    <m:r>
                      <a:rPr lang="fr-FR" b="0" i="1" smtClean="0">
                        <a:latin typeface="Cambria Math" panose="02040503050406030204" pitchFamily="18" charset="0"/>
                      </a:rPr>
                      <m:t>+</m:t>
                    </m:r>
                    <m:r>
                      <a:rPr lang="fr-FR" b="0" i="1" smtClean="0">
                        <a:latin typeface="Cambria Math" panose="02040503050406030204" pitchFamily="18" charset="0"/>
                      </a:rPr>
                      <m:t>𝑏</m:t>
                    </m:r>
                  </m:oMath>
                </a14:m>
                <a:r>
                  <a:rPr lang="fr-FR" dirty="0"/>
                  <a:t>   </a:t>
                </a:r>
              </a:p>
              <a:p>
                <a:pPr lvl="1"/>
                <a:endParaRPr lang="fr-FR" dirty="0"/>
              </a:p>
              <a:p>
                <a:pPr lvl="1"/>
                <a:r>
                  <a:rPr lang="fr-FR" dirty="0"/>
                  <a:t>  </a:t>
                </a:r>
                <a14:m>
                  <m:oMath xmlns:m="http://schemas.openxmlformats.org/officeDocument/2006/math">
                    <m:bar>
                      <m:barPr>
                        <m:pos m:val="top"/>
                        <m:ctrlPr>
                          <a:rPr lang="fr-FR" i="1">
                            <a:latin typeface="Cambria Math" panose="02040503050406030204" pitchFamily="18" charset="0"/>
                          </a:rPr>
                        </m:ctrlPr>
                      </m:barPr>
                      <m:e>
                        <m:r>
                          <a:rPr lang="fr-FR" i="1">
                            <a:latin typeface="Cambria Math" panose="02040503050406030204" pitchFamily="18" charset="0"/>
                          </a:rPr>
                          <m:t>𝑎</m:t>
                        </m:r>
                      </m:e>
                    </m:bar>
                    <m:r>
                      <a:rPr lang="fr-FR" b="0" i="1" smtClean="0">
                        <a:latin typeface="Cambria Math" panose="02040503050406030204" pitchFamily="18" charset="0"/>
                      </a:rPr>
                      <m:t>.</m:t>
                    </m:r>
                    <m:bar>
                      <m:barPr>
                        <m:pos m:val="top"/>
                        <m:ctrlPr>
                          <a:rPr lang="fr-FR" i="1">
                            <a:latin typeface="Cambria Math" panose="02040503050406030204" pitchFamily="18" charset="0"/>
                          </a:rPr>
                        </m:ctrlPr>
                      </m:barPr>
                      <m:e>
                        <m:r>
                          <a:rPr lang="fr-FR" b="0" i="1" smtClean="0">
                            <a:latin typeface="Cambria Math" panose="02040503050406030204" pitchFamily="18" charset="0"/>
                          </a:rPr>
                          <m:t>𝑏</m:t>
                        </m:r>
                      </m:e>
                    </m:bar>
                    <m:r>
                      <a:rPr lang="fr-FR" i="1">
                        <a:latin typeface="Cambria Math" panose="02040503050406030204" pitchFamily="18" charset="0"/>
                      </a:rPr>
                      <m:t>+</m:t>
                    </m:r>
                    <m:r>
                      <a:rPr lang="fr-FR" i="1">
                        <a:latin typeface="Cambria Math" panose="02040503050406030204" pitchFamily="18" charset="0"/>
                      </a:rPr>
                      <m:t>𝑎</m:t>
                    </m:r>
                    <m:r>
                      <a:rPr lang="fr-FR" b="0" i="1" smtClean="0">
                        <a:latin typeface="Cambria Math" panose="02040503050406030204" pitchFamily="18" charset="0"/>
                      </a:rPr>
                      <m:t>+</m:t>
                    </m:r>
                    <m:r>
                      <a:rPr lang="fr-FR" b="0" i="1" smtClean="0">
                        <a:latin typeface="Cambria Math" panose="02040503050406030204" pitchFamily="18" charset="0"/>
                      </a:rPr>
                      <m:t>𝑏</m:t>
                    </m:r>
                    <m:r>
                      <a:rPr lang="fr-FR" i="1">
                        <a:latin typeface="Cambria Math" panose="02040503050406030204" pitchFamily="18" charset="0"/>
                      </a:rPr>
                      <m:t>=</m:t>
                    </m:r>
                  </m:oMath>
                </a14:m>
                <a:r>
                  <a:rPr lang="fr-FR" dirty="0"/>
                  <a:t> 1</a:t>
                </a:r>
              </a:p>
              <a:p>
                <a:r>
                  <a:rPr lang="fr-FR" dirty="0"/>
                  <a:t>Représentez par le tableau de </a:t>
                </a:r>
                <a:r>
                  <a:rPr lang="fr-FR" dirty="0" err="1"/>
                  <a:t>karnaugh</a:t>
                </a:r>
                <a:r>
                  <a:rPr lang="fr-FR" dirty="0"/>
                  <a:t> les expressions suivantes :</a:t>
                </a:r>
              </a:p>
              <a:p>
                <a:pPr lvl="1"/>
                <a:r>
                  <a:rPr lang="fr-FR" dirty="0"/>
                  <a:t>A = ab + </a:t>
                </a:r>
                <a14:m>
                  <m:oMath xmlns:m="http://schemas.openxmlformats.org/officeDocument/2006/math">
                    <m:bar>
                      <m:barPr>
                        <m:pos m:val="top"/>
                        <m:ctrlPr>
                          <a:rPr lang="fr-FR" i="1">
                            <a:latin typeface="Cambria Math" panose="02040503050406030204" pitchFamily="18" charset="0"/>
                          </a:rPr>
                        </m:ctrlPr>
                      </m:barPr>
                      <m:e>
                        <m:r>
                          <a:rPr lang="fr-FR" b="0" i="1" smtClean="0">
                            <a:latin typeface="Cambria Math" panose="02040503050406030204" pitchFamily="18" charset="0"/>
                          </a:rPr>
                          <m:t>𝑐</m:t>
                        </m:r>
                      </m:e>
                    </m:bar>
                    <m:r>
                      <a:rPr lang="fr-FR" b="0" i="1">
                        <a:latin typeface="Cambria Math" panose="02040503050406030204" pitchFamily="18" charset="0"/>
                      </a:rPr>
                      <m:t> </m:t>
                    </m:r>
                  </m:oMath>
                </a14:m>
                <a:endParaRPr lang="fr-FR" b="0" dirty="0"/>
              </a:p>
              <a:p>
                <a:pPr lvl="1"/>
                <a:endParaRPr lang="fr-FR" b="0" dirty="0"/>
              </a:p>
              <a:p>
                <a:pPr lvl="1"/>
                <a:r>
                  <a:rPr lang="fr-FR" dirty="0"/>
                  <a:t>B = </a:t>
                </a:r>
                <a14:m>
                  <m:oMath xmlns:m="http://schemas.openxmlformats.org/officeDocument/2006/math">
                    <m:bar>
                      <m:barPr>
                        <m:pos m:val="top"/>
                        <m:ctrlPr>
                          <a:rPr lang="fr-FR" i="1">
                            <a:latin typeface="Cambria Math" panose="02040503050406030204" pitchFamily="18" charset="0"/>
                          </a:rPr>
                        </m:ctrlPr>
                      </m:barPr>
                      <m:e>
                        <m:r>
                          <a:rPr lang="fr-FR" i="1">
                            <a:latin typeface="Cambria Math" panose="02040503050406030204" pitchFamily="18" charset="0"/>
                          </a:rPr>
                          <m:t>𝑎</m:t>
                        </m:r>
                      </m:e>
                    </m:bar>
                  </m:oMath>
                </a14:m>
                <a:r>
                  <a:rPr lang="fr-FR" dirty="0"/>
                  <a:t> + </a:t>
                </a:r>
                <a:r>
                  <a:rPr lang="fr-FR" dirty="0" err="1"/>
                  <a:t>bc</a:t>
                </a:r>
                <a:r>
                  <a:rPr lang="fr-FR" dirty="0"/>
                  <a:t> </a:t>
                </a:r>
              </a:p>
              <a:p>
                <a:endParaRPr lang="fr-FR" dirty="0"/>
              </a:p>
              <a:p>
                <a:r>
                  <a:rPr lang="fr-FR" dirty="0"/>
                  <a:t> </a:t>
                </a:r>
                <a14:m>
                  <m:oMath xmlns:m="http://schemas.openxmlformats.org/officeDocument/2006/math">
                    <m:bar>
                      <m:barPr>
                        <m:pos m:val="top"/>
                        <m:ctrlPr>
                          <a:rPr lang="fr-FR" i="1">
                            <a:latin typeface="Cambria Math" panose="02040503050406030204" pitchFamily="18" charset="0"/>
                          </a:rPr>
                        </m:ctrlPr>
                      </m:barPr>
                      <m:e>
                        <m:r>
                          <a:rPr lang="fr-FR" b="0" i="1" smtClean="0">
                            <a:latin typeface="Cambria Math" panose="02040503050406030204" pitchFamily="18" charset="0"/>
                          </a:rPr>
                          <m:t>𝐴</m:t>
                        </m:r>
                      </m:e>
                    </m:bar>
                    <m:r>
                      <a:rPr lang="fr-FR" b="0" i="1" smtClean="0">
                        <a:latin typeface="Cambria Math" panose="02040503050406030204" pitchFamily="18" charset="0"/>
                      </a:rPr>
                      <m:t> </m:t>
                    </m:r>
                  </m:oMath>
                </a14:m>
                <a:r>
                  <a:rPr lang="fr-FR" b="0" i="1" dirty="0">
                    <a:latin typeface="Cambria Math" panose="02040503050406030204" pitchFamily="18" charset="0"/>
                  </a:rPr>
                  <a:t> = </a:t>
                </a:r>
                <a14:m>
                  <m:oMath xmlns:m="http://schemas.openxmlformats.org/officeDocument/2006/math">
                    <m:bar>
                      <m:barPr>
                        <m:pos m:val="top"/>
                        <m:ctrlPr>
                          <a:rPr lang="fr-FR" i="1">
                            <a:latin typeface="Cambria Math" panose="02040503050406030204" pitchFamily="18" charset="0"/>
                          </a:rPr>
                        </m:ctrlPr>
                      </m:barPr>
                      <m:e>
                        <m:r>
                          <a:rPr lang="fr-FR" i="1">
                            <a:latin typeface="Cambria Math" panose="02040503050406030204" pitchFamily="18" charset="0"/>
                          </a:rPr>
                          <m:t>𝑎</m:t>
                        </m:r>
                      </m:e>
                    </m:bar>
                    <m:r>
                      <a:rPr lang="fr-FR" b="0" i="1" smtClean="0">
                        <a:latin typeface="Cambria Math" panose="02040503050406030204" pitchFamily="18" charset="0"/>
                      </a:rPr>
                      <m:t>𝑏𝑐</m:t>
                    </m:r>
                    <m:r>
                      <a:rPr lang="fr-FR" b="0" i="1" smtClean="0">
                        <a:latin typeface="Cambria Math" panose="02040503050406030204" pitchFamily="18" charset="0"/>
                      </a:rPr>
                      <m:t>+</m:t>
                    </m:r>
                    <m:bar>
                      <m:barPr>
                        <m:pos m:val="top"/>
                        <m:ctrlPr>
                          <a:rPr lang="fr-FR" i="1">
                            <a:latin typeface="Cambria Math" panose="02040503050406030204" pitchFamily="18" charset="0"/>
                          </a:rPr>
                        </m:ctrlPr>
                      </m:barPr>
                      <m:e>
                        <m:r>
                          <a:rPr lang="fr-FR" b="0" i="1" smtClean="0">
                            <a:latin typeface="Cambria Math" panose="02040503050406030204" pitchFamily="18" charset="0"/>
                          </a:rPr>
                          <m:t>𝑏</m:t>
                        </m:r>
                      </m:e>
                    </m:bar>
                    <m:r>
                      <a:rPr lang="fr-FR" b="0" i="1" smtClean="0">
                        <a:latin typeface="Cambria Math" panose="02040503050406030204" pitchFamily="18" charset="0"/>
                      </a:rPr>
                      <m:t>𝑐</m:t>
                    </m:r>
                  </m:oMath>
                </a14:m>
                <a:r>
                  <a:rPr lang="fr-FR" b="0" i="1" dirty="0">
                    <a:latin typeface="Cambria Math" panose="02040503050406030204" pitchFamily="18" charset="0"/>
                  </a:rPr>
                  <a:t> ou  </a:t>
                </a:r>
                <a14:m>
                  <m:oMath xmlns:m="http://schemas.openxmlformats.org/officeDocument/2006/math">
                    <m:bar>
                      <m:barPr>
                        <m:pos m:val="top"/>
                        <m:ctrlPr>
                          <a:rPr lang="fr-FR" i="1">
                            <a:latin typeface="Cambria Math" panose="02040503050406030204" pitchFamily="18" charset="0"/>
                          </a:rPr>
                        </m:ctrlPr>
                      </m:barPr>
                      <m:e>
                        <m:r>
                          <a:rPr lang="fr-FR" i="1">
                            <a:latin typeface="Cambria Math" panose="02040503050406030204" pitchFamily="18" charset="0"/>
                          </a:rPr>
                          <m:t>𝐴</m:t>
                        </m:r>
                      </m:e>
                    </m:bar>
                    <m:r>
                      <a:rPr lang="fr-FR" i="1">
                        <a:latin typeface="Cambria Math" panose="02040503050406030204" pitchFamily="18" charset="0"/>
                      </a:rPr>
                      <m:t> </m:t>
                    </m:r>
                  </m:oMath>
                </a14:m>
                <a:r>
                  <a:rPr lang="fr-FR" i="1" dirty="0">
                    <a:latin typeface="Cambria Math" panose="02040503050406030204" pitchFamily="18" charset="0"/>
                  </a:rPr>
                  <a:t> = </a:t>
                </a:r>
                <a14:m>
                  <m:oMath xmlns:m="http://schemas.openxmlformats.org/officeDocument/2006/math">
                    <m:bar>
                      <m:barPr>
                        <m:pos m:val="top"/>
                        <m:ctrlPr>
                          <a:rPr lang="fr-FR" i="1">
                            <a:latin typeface="Cambria Math" panose="02040503050406030204" pitchFamily="18" charset="0"/>
                          </a:rPr>
                        </m:ctrlPr>
                      </m:barPr>
                      <m:e>
                        <m:r>
                          <a:rPr lang="fr-FR" i="1">
                            <a:latin typeface="Cambria Math" panose="02040503050406030204" pitchFamily="18" charset="0"/>
                          </a:rPr>
                          <m:t>𝑎</m:t>
                        </m:r>
                      </m:e>
                    </m:bar>
                    <m:r>
                      <a:rPr lang="fr-FR" i="1">
                        <a:latin typeface="Cambria Math" panose="02040503050406030204" pitchFamily="18" charset="0"/>
                      </a:rPr>
                      <m:t>𝑐</m:t>
                    </m:r>
                    <m:r>
                      <a:rPr lang="fr-FR" i="1">
                        <a:latin typeface="Cambria Math" panose="02040503050406030204" pitchFamily="18" charset="0"/>
                      </a:rPr>
                      <m:t>+</m:t>
                    </m:r>
                    <m:bar>
                      <m:barPr>
                        <m:pos m:val="top"/>
                        <m:ctrlPr>
                          <a:rPr lang="fr-FR" i="1">
                            <a:latin typeface="Cambria Math" panose="02040503050406030204" pitchFamily="18" charset="0"/>
                          </a:rPr>
                        </m:ctrlPr>
                      </m:barPr>
                      <m:e>
                        <m:r>
                          <a:rPr lang="fr-FR" i="1">
                            <a:latin typeface="Cambria Math" panose="02040503050406030204" pitchFamily="18" charset="0"/>
                          </a:rPr>
                          <m:t>𝑏</m:t>
                        </m:r>
                      </m:e>
                    </m:bar>
                    <m:r>
                      <a:rPr lang="fr-FR" i="1">
                        <a:latin typeface="Cambria Math" panose="02040503050406030204" pitchFamily="18" charset="0"/>
                      </a:rPr>
                      <m:t>𝑐</m:t>
                    </m:r>
                  </m:oMath>
                </a14:m>
                <a:r>
                  <a:rPr lang="fr-FR" i="1" dirty="0">
                    <a:latin typeface="Cambria Math" panose="02040503050406030204" pitchFamily="18" charset="0"/>
                  </a:rPr>
                  <a:t> </a:t>
                </a:r>
                <a:endParaRPr lang="fr-FR" b="0" i="1" dirty="0">
                  <a:latin typeface="Cambria Math" panose="02040503050406030204" pitchFamily="18" charset="0"/>
                </a:endParaRPr>
              </a:p>
              <a:p>
                <a14:m>
                  <m:oMath xmlns:m="http://schemas.openxmlformats.org/officeDocument/2006/math">
                    <m:r>
                      <a:rPr lang="fr-FR" b="0" i="1" smtClean="0">
                        <a:latin typeface="Cambria Math" panose="02040503050406030204" pitchFamily="18" charset="0"/>
                      </a:rPr>
                      <m:t> </m:t>
                    </m:r>
                    <m:bar>
                      <m:barPr>
                        <m:pos m:val="top"/>
                        <m:ctrlPr>
                          <a:rPr lang="fr-FR" i="1">
                            <a:latin typeface="Cambria Math" panose="02040503050406030204" pitchFamily="18" charset="0"/>
                          </a:rPr>
                        </m:ctrlPr>
                      </m:barPr>
                      <m:e>
                        <m:r>
                          <a:rPr lang="fr-FR" b="0" i="1" smtClean="0">
                            <a:latin typeface="Cambria Math" panose="02040503050406030204" pitchFamily="18" charset="0"/>
                          </a:rPr>
                          <m:t>𝐵</m:t>
                        </m:r>
                      </m:e>
                    </m:bar>
                    <m:r>
                      <a:rPr lang="fr-FR" b="0" i="1" smtClean="0">
                        <a:latin typeface="Cambria Math" panose="02040503050406030204" pitchFamily="18" charset="0"/>
                      </a:rPr>
                      <m:t>=</m:t>
                    </m:r>
                    <m:r>
                      <a:rPr lang="fr-FR" b="0" i="1" smtClean="0">
                        <a:latin typeface="Cambria Math" panose="02040503050406030204" pitchFamily="18" charset="0"/>
                      </a:rPr>
                      <m:t>𝑎</m:t>
                    </m:r>
                    <m:bar>
                      <m:barPr>
                        <m:pos m:val="top"/>
                        <m:ctrlPr>
                          <a:rPr lang="fr-FR" i="1">
                            <a:latin typeface="Cambria Math" panose="02040503050406030204" pitchFamily="18" charset="0"/>
                          </a:rPr>
                        </m:ctrlPr>
                      </m:barPr>
                      <m:e>
                        <m:r>
                          <a:rPr lang="fr-FR" b="0" i="1" smtClean="0">
                            <a:latin typeface="Cambria Math" panose="02040503050406030204" pitchFamily="18" charset="0"/>
                          </a:rPr>
                          <m:t>𝑐</m:t>
                        </m:r>
                      </m:e>
                    </m:bar>
                    <m:r>
                      <a:rPr lang="fr-FR" b="0" i="1" smtClean="0">
                        <a:latin typeface="Cambria Math" panose="02040503050406030204" pitchFamily="18" charset="0"/>
                      </a:rPr>
                      <m:t>+</m:t>
                    </m:r>
                    <m:r>
                      <a:rPr lang="fr-FR" b="0" i="1" smtClean="0">
                        <a:latin typeface="Cambria Math" panose="02040503050406030204" pitchFamily="18" charset="0"/>
                      </a:rPr>
                      <m:t>𝑎</m:t>
                    </m:r>
                    <m:bar>
                      <m:barPr>
                        <m:pos m:val="top"/>
                        <m:ctrlPr>
                          <a:rPr lang="fr-FR" i="1">
                            <a:latin typeface="Cambria Math" panose="02040503050406030204" pitchFamily="18" charset="0"/>
                          </a:rPr>
                        </m:ctrlPr>
                      </m:barPr>
                      <m:e>
                        <m:r>
                          <a:rPr lang="fr-FR" b="0" i="1" smtClean="0">
                            <a:latin typeface="Cambria Math" panose="02040503050406030204" pitchFamily="18" charset="0"/>
                          </a:rPr>
                          <m:t>𝑏</m:t>
                        </m:r>
                      </m:e>
                    </m:bar>
                    <m:r>
                      <a:rPr lang="fr-FR" b="0" i="1" smtClean="0">
                        <a:latin typeface="Cambria Math" panose="02040503050406030204" pitchFamily="18" charset="0"/>
                      </a:rPr>
                      <m:t>𝑐</m:t>
                    </m:r>
                    <m:r>
                      <a:rPr lang="fr-FR" b="0" i="1" smtClean="0">
                        <a:latin typeface="Cambria Math" panose="02040503050406030204" pitchFamily="18" charset="0"/>
                      </a:rPr>
                      <m:t> </m:t>
                    </m:r>
                    <m:r>
                      <a:rPr lang="fr-FR" b="0" i="1" smtClean="0">
                        <a:latin typeface="Cambria Math" panose="02040503050406030204" pitchFamily="18" charset="0"/>
                      </a:rPr>
                      <m:t>𝑜𝑢</m:t>
                    </m:r>
                    <m:r>
                      <a:rPr lang="fr-FR" b="0" i="1" smtClean="0">
                        <a:latin typeface="Cambria Math" panose="02040503050406030204" pitchFamily="18" charset="0"/>
                      </a:rPr>
                      <m:t> </m:t>
                    </m:r>
                    <m:bar>
                      <m:barPr>
                        <m:pos m:val="top"/>
                        <m:ctrlPr>
                          <a:rPr lang="fr-FR" i="1">
                            <a:latin typeface="Cambria Math" panose="02040503050406030204" pitchFamily="18" charset="0"/>
                          </a:rPr>
                        </m:ctrlPr>
                      </m:barPr>
                      <m:e>
                        <m:r>
                          <a:rPr lang="fr-FR" i="1">
                            <a:latin typeface="Cambria Math" panose="02040503050406030204" pitchFamily="18" charset="0"/>
                          </a:rPr>
                          <m:t>𝐵</m:t>
                        </m:r>
                      </m:e>
                    </m:bar>
                    <m:r>
                      <a:rPr lang="fr-FR" i="1">
                        <a:latin typeface="Cambria Math" panose="02040503050406030204" pitchFamily="18" charset="0"/>
                      </a:rPr>
                      <m:t>=</m:t>
                    </m:r>
                    <m:r>
                      <a:rPr lang="fr-FR" i="1">
                        <a:latin typeface="Cambria Math" panose="02040503050406030204" pitchFamily="18" charset="0"/>
                      </a:rPr>
                      <m:t>𝑎</m:t>
                    </m:r>
                    <m:bar>
                      <m:barPr>
                        <m:pos m:val="top"/>
                        <m:ctrlPr>
                          <a:rPr lang="fr-FR" i="1">
                            <a:latin typeface="Cambria Math" panose="02040503050406030204" pitchFamily="18" charset="0"/>
                          </a:rPr>
                        </m:ctrlPr>
                      </m:barPr>
                      <m:e>
                        <m:r>
                          <a:rPr lang="fr-FR" i="1">
                            <a:latin typeface="Cambria Math" panose="02040503050406030204" pitchFamily="18" charset="0"/>
                          </a:rPr>
                          <m:t>𝑐</m:t>
                        </m:r>
                      </m:e>
                    </m:bar>
                    <m:r>
                      <a:rPr lang="fr-FR" i="1">
                        <a:latin typeface="Cambria Math" panose="02040503050406030204" pitchFamily="18" charset="0"/>
                      </a:rPr>
                      <m:t>+</m:t>
                    </m:r>
                    <m:r>
                      <a:rPr lang="fr-FR" i="1">
                        <a:latin typeface="Cambria Math" panose="02040503050406030204" pitchFamily="18" charset="0"/>
                      </a:rPr>
                      <m:t>𝑎</m:t>
                    </m:r>
                    <m:bar>
                      <m:barPr>
                        <m:pos m:val="top"/>
                        <m:ctrlPr>
                          <a:rPr lang="fr-FR" i="1">
                            <a:latin typeface="Cambria Math" panose="02040503050406030204" pitchFamily="18" charset="0"/>
                          </a:rPr>
                        </m:ctrlPr>
                      </m:barPr>
                      <m:e>
                        <m:r>
                          <a:rPr lang="fr-FR" i="1">
                            <a:latin typeface="Cambria Math" panose="02040503050406030204" pitchFamily="18" charset="0"/>
                          </a:rPr>
                          <m:t>𝑏</m:t>
                        </m:r>
                      </m:e>
                    </m:bar>
                  </m:oMath>
                </a14:m>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47</a:t>
            </a:fld>
            <a:endParaRPr lang="en-US" dirty="0"/>
          </a:p>
        </p:txBody>
      </p:sp>
      <mc:AlternateContent xmlns:mc="http://schemas.openxmlformats.org/markup-compatibility/2006" xmlns:a14="http://schemas.microsoft.com/office/drawing/2010/main">
        <mc:Choice Requires="a14">
          <p:graphicFrame>
            <p:nvGraphicFramePr>
              <p:cNvPr id="6" name="Tableau 5"/>
              <p:cNvGraphicFramePr>
                <a:graphicFrameLocks noGrp="1"/>
              </p:cNvGraphicFramePr>
              <p:nvPr>
                <p:extLst>
                  <p:ext uri="{D42A27DB-BD31-4B8C-83A1-F6EECF244321}">
                    <p14:modId xmlns:p14="http://schemas.microsoft.com/office/powerpoint/2010/main" val="1112749635"/>
                  </p:ext>
                </p:extLst>
              </p:nvPr>
            </p:nvGraphicFramePr>
            <p:xfrm>
              <a:off x="4149564" y="1152983"/>
              <a:ext cx="2854035" cy="1135253"/>
            </p:xfrm>
            <a:graphic>
              <a:graphicData uri="http://schemas.openxmlformats.org/drawingml/2006/table">
                <a:tbl>
                  <a:tblPr firstRow="1" bandRow="1">
                    <a:tableStyleId>{5C22544A-7EE6-4342-B048-85BDC9FD1C3A}</a:tableStyleId>
                  </a:tblPr>
                  <a:tblGrid>
                    <a:gridCol w="951345">
                      <a:extLst>
                        <a:ext uri="{9D8B030D-6E8A-4147-A177-3AD203B41FA5}">
                          <a16:colId xmlns:a16="http://schemas.microsoft.com/office/drawing/2014/main" val="20000"/>
                        </a:ext>
                      </a:extLst>
                    </a:gridCol>
                    <a:gridCol w="951345">
                      <a:extLst>
                        <a:ext uri="{9D8B030D-6E8A-4147-A177-3AD203B41FA5}">
                          <a16:colId xmlns:a16="http://schemas.microsoft.com/office/drawing/2014/main" val="20001"/>
                        </a:ext>
                      </a:extLst>
                    </a:gridCol>
                    <a:gridCol w="951345">
                      <a:extLst>
                        <a:ext uri="{9D8B030D-6E8A-4147-A177-3AD203B41FA5}">
                          <a16:colId xmlns:a16="http://schemas.microsoft.com/office/drawing/2014/main" val="20002"/>
                        </a:ext>
                      </a:extLst>
                    </a:gridCol>
                  </a:tblGrid>
                  <a:tr h="256651">
                    <a:tc>
                      <a:txBody>
                        <a:bodyPr/>
                        <a:lstStyle/>
                        <a:p>
                          <a:endParaRPr lang="fr-FR" dirty="0"/>
                        </a:p>
                      </a:txBody>
                      <a:tcPr/>
                    </a:tc>
                    <a:tc>
                      <a:txBody>
                        <a:bodyPr/>
                        <a:lstStyle/>
                        <a:p>
                          <a:r>
                            <a:rPr lang="fr-FR" dirty="0"/>
                            <a:t>b</a:t>
                          </a:r>
                        </a:p>
                      </a:txBody>
                      <a:tcPr/>
                    </a:tc>
                    <a:tc>
                      <a:txBody>
                        <a:bodyPr/>
                        <a:lstStyle/>
                        <a:p>
                          <a:pPr/>
                          <a14:m>
                            <m:oMathPara xmlns:m="http://schemas.openxmlformats.org/officeDocument/2006/math">
                              <m:oMathParaPr>
                                <m:jc m:val="centerGroup"/>
                              </m:oMathParaPr>
                              <m:oMath xmlns:m="http://schemas.openxmlformats.org/officeDocument/2006/math">
                                <m:bar>
                                  <m:barPr>
                                    <m:pos m:val="top"/>
                                    <m:ctrlPr>
                                      <a:rPr lang="fr-FR" i="1" smtClean="0">
                                        <a:latin typeface="Cambria Math" panose="02040503050406030204" pitchFamily="18" charset="0"/>
                                      </a:rPr>
                                    </m:ctrlPr>
                                  </m:barPr>
                                  <m:e>
                                    <m:r>
                                      <a:rPr lang="fr-FR" b="1" i="1" smtClean="0">
                                        <a:latin typeface="Cambria Math" panose="02040503050406030204" pitchFamily="18" charset="0"/>
                                      </a:rPr>
                                      <m:t>𝒃</m:t>
                                    </m:r>
                                  </m:e>
                                </m:bar>
                              </m:oMath>
                            </m:oMathPara>
                          </a14:m>
                          <a:endParaRPr lang="fr-FR" dirty="0"/>
                        </a:p>
                      </a:txBody>
                      <a:tcPr/>
                    </a:tc>
                    <a:extLst>
                      <a:ext uri="{0D108BD9-81ED-4DB2-BD59-A6C34878D82A}">
                        <a16:rowId xmlns:a16="http://schemas.microsoft.com/office/drawing/2014/main" val="10000"/>
                      </a:ext>
                    </a:extLst>
                  </a:tr>
                  <a:tr h="235741">
                    <a:tc>
                      <a:txBody>
                        <a:bodyPr/>
                        <a:lstStyle/>
                        <a:p>
                          <a:pPr algn="ctr"/>
                          <a:r>
                            <a:rPr lang="fr-FR" dirty="0"/>
                            <a:t>a</a:t>
                          </a:r>
                        </a:p>
                      </a:txBody>
                      <a:tcPr/>
                    </a:tc>
                    <a:tc>
                      <a:txBody>
                        <a:bodyPr/>
                        <a:lstStyle/>
                        <a:p>
                          <a:endParaRPr lang="fr-FR" dirty="0">
                            <a:solidFill>
                              <a:srgbClr val="002060"/>
                            </a:solidFill>
                          </a:endParaRPr>
                        </a:p>
                      </a:txBody>
                      <a:tcPr>
                        <a:solidFill>
                          <a:schemeClr val="bg1"/>
                        </a:solidFill>
                      </a:tcPr>
                    </a:tc>
                    <a:tc>
                      <a:txBody>
                        <a:bodyPr/>
                        <a:lstStyle/>
                        <a:p>
                          <a:endParaRPr lang="fr-FR" dirty="0">
                            <a:solidFill>
                              <a:srgbClr val="002060"/>
                            </a:solidFill>
                          </a:endParaRPr>
                        </a:p>
                      </a:txBody>
                      <a:tcPr>
                        <a:solidFill>
                          <a:schemeClr val="bg1"/>
                        </a:solidFill>
                      </a:tcPr>
                    </a:tc>
                    <a:extLst>
                      <a:ext uri="{0D108BD9-81ED-4DB2-BD59-A6C34878D82A}">
                        <a16:rowId xmlns:a16="http://schemas.microsoft.com/office/drawing/2014/main" val="10001"/>
                      </a:ext>
                    </a:extLst>
                  </a:tr>
                  <a:tr h="235741">
                    <a:tc>
                      <a:txBody>
                        <a:bodyPr/>
                        <a:lstStyle/>
                        <a:p>
                          <a:pPr/>
                          <a14:m>
                            <m:oMathPara xmlns:m="http://schemas.openxmlformats.org/officeDocument/2006/math">
                              <m:oMathParaPr>
                                <m:jc m:val="centerGroup"/>
                              </m:oMathParaPr>
                              <m:oMath xmlns:m="http://schemas.openxmlformats.org/officeDocument/2006/math">
                                <m:bar>
                                  <m:barPr>
                                    <m:pos m:val="top"/>
                                    <m:ctrlPr>
                                      <a:rPr lang="fr-FR" i="1" smtClean="0">
                                        <a:latin typeface="Cambria Math" panose="02040503050406030204" pitchFamily="18" charset="0"/>
                                      </a:rPr>
                                    </m:ctrlPr>
                                  </m:barPr>
                                  <m:e>
                                    <m:r>
                                      <a:rPr lang="fr-FR" i="1">
                                        <a:latin typeface="Cambria Math" panose="02040503050406030204" pitchFamily="18" charset="0"/>
                                      </a:rPr>
                                      <m:t>𝑎</m:t>
                                    </m:r>
                                  </m:e>
                                </m:bar>
                              </m:oMath>
                            </m:oMathPara>
                          </a14:m>
                          <a:endParaRPr lang="fr-FR" dirty="0"/>
                        </a:p>
                      </a:txBody>
                      <a:tcPr/>
                    </a:tc>
                    <a:tc>
                      <a:txBody>
                        <a:bodyPr/>
                        <a:lstStyle/>
                        <a:p>
                          <a:endParaRPr lang="fr-FR" dirty="0"/>
                        </a:p>
                      </a:txBody>
                      <a:tcPr>
                        <a:solidFill>
                          <a:schemeClr val="bg1"/>
                        </a:solidFill>
                      </a:tcPr>
                    </a:tc>
                    <a:tc>
                      <a:txBody>
                        <a:bodyPr/>
                        <a:lstStyle/>
                        <a:p>
                          <a:endParaRPr lang="fr-FR" dirty="0"/>
                        </a:p>
                      </a:txBody>
                      <a:tcPr/>
                    </a:tc>
                    <a:extLst>
                      <a:ext uri="{0D108BD9-81ED-4DB2-BD59-A6C34878D82A}">
                        <a16:rowId xmlns:a16="http://schemas.microsoft.com/office/drawing/2014/main" val="10002"/>
                      </a:ext>
                    </a:extLst>
                  </a:tr>
                </a:tbl>
              </a:graphicData>
            </a:graphic>
          </p:graphicFrame>
        </mc:Choice>
        <mc:Fallback xmlns="">
          <p:graphicFrame>
            <p:nvGraphicFramePr>
              <p:cNvPr id="6" name="Tableau 5"/>
              <p:cNvGraphicFramePr>
                <a:graphicFrameLocks noGrp="1"/>
              </p:cNvGraphicFramePr>
              <p:nvPr>
                <p:extLst>
                  <p:ext uri="{D42A27DB-BD31-4B8C-83A1-F6EECF244321}">
                    <p14:modId xmlns:p14="http://schemas.microsoft.com/office/powerpoint/2010/main" val="1112749635"/>
                  </p:ext>
                </p:extLst>
              </p:nvPr>
            </p:nvGraphicFramePr>
            <p:xfrm>
              <a:off x="4149564" y="1152983"/>
              <a:ext cx="2854035" cy="1135253"/>
            </p:xfrm>
            <a:graphic>
              <a:graphicData uri="http://schemas.openxmlformats.org/drawingml/2006/table">
                <a:tbl>
                  <a:tblPr firstRow="1" bandRow="1">
                    <a:tableStyleId>{5C22544A-7EE6-4342-B048-85BDC9FD1C3A}</a:tableStyleId>
                  </a:tblPr>
                  <a:tblGrid>
                    <a:gridCol w="951345"/>
                    <a:gridCol w="951345"/>
                    <a:gridCol w="951345"/>
                  </a:tblGrid>
                  <a:tr h="403733">
                    <a:tc>
                      <a:txBody>
                        <a:bodyPr/>
                        <a:lstStyle/>
                        <a:p>
                          <a:endParaRPr lang="fr-FR" dirty="0"/>
                        </a:p>
                      </a:txBody>
                      <a:tcPr/>
                    </a:tc>
                    <a:tc>
                      <a:txBody>
                        <a:bodyPr/>
                        <a:lstStyle/>
                        <a:p>
                          <a:r>
                            <a:rPr lang="fr-FR" dirty="0" smtClean="0"/>
                            <a:t>b</a:t>
                          </a:r>
                          <a:endParaRPr lang="fr-FR" dirty="0"/>
                        </a:p>
                      </a:txBody>
                      <a:tcPr/>
                    </a:tc>
                    <a:tc>
                      <a:txBody>
                        <a:bodyPr/>
                        <a:lstStyle/>
                        <a:p>
                          <a:endParaRPr lang="fr-FR"/>
                        </a:p>
                      </a:txBody>
                      <a:tcPr>
                        <a:blipFill rotWithShape="0">
                          <a:blip r:embed="rId3"/>
                          <a:stretch>
                            <a:fillRect l="-201282" t="-7463" r="-3205" b="-182090"/>
                          </a:stretch>
                        </a:blipFill>
                      </a:tcPr>
                    </a:tc>
                  </a:tr>
                  <a:tr h="365760">
                    <a:tc>
                      <a:txBody>
                        <a:bodyPr/>
                        <a:lstStyle/>
                        <a:p>
                          <a:pPr algn="ctr"/>
                          <a:r>
                            <a:rPr lang="fr-FR" dirty="0" smtClean="0"/>
                            <a:t>a</a:t>
                          </a:r>
                          <a:endParaRPr lang="fr-FR" dirty="0"/>
                        </a:p>
                      </a:txBody>
                      <a:tcPr/>
                    </a:tc>
                    <a:tc>
                      <a:txBody>
                        <a:bodyPr/>
                        <a:lstStyle/>
                        <a:p>
                          <a:endParaRPr lang="fr-FR" dirty="0">
                            <a:solidFill>
                              <a:srgbClr val="002060"/>
                            </a:solidFill>
                          </a:endParaRPr>
                        </a:p>
                      </a:txBody>
                      <a:tcPr>
                        <a:solidFill>
                          <a:schemeClr val="bg1"/>
                        </a:solidFill>
                      </a:tcPr>
                    </a:tc>
                    <a:tc>
                      <a:txBody>
                        <a:bodyPr/>
                        <a:lstStyle/>
                        <a:p>
                          <a:endParaRPr lang="fr-FR" dirty="0">
                            <a:solidFill>
                              <a:srgbClr val="002060"/>
                            </a:solidFill>
                          </a:endParaRPr>
                        </a:p>
                      </a:txBody>
                      <a:tcPr>
                        <a:solidFill>
                          <a:schemeClr val="bg1"/>
                        </a:solidFill>
                      </a:tcPr>
                    </a:tc>
                  </a:tr>
                  <a:tr h="365760">
                    <a:tc>
                      <a:txBody>
                        <a:bodyPr/>
                        <a:lstStyle/>
                        <a:p>
                          <a:endParaRPr lang="fr-FR"/>
                        </a:p>
                      </a:txBody>
                      <a:tcPr>
                        <a:blipFill rotWithShape="0">
                          <a:blip r:embed="rId3"/>
                          <a:stretch>
                            <a:fillRect l="-641" t="-220000" r="-203846" b="-3333"/>
                          </a:stretch>
                        </a:blipFill>
                      </a:tcPr>
                    </a:tc>
                    <a:tc>
                      <a:txBody>
                        <a:bodyPr/>
                        <a:lstStyle/>
                        <a:p>
                          <a:endParaRPr lang="fr-FR" dirty="0"/>
                        </a:p>
                      </a:txBody>
                      <a:tcPr>
                        <a:solidFill>
                          <a:schemeClr val="bg1"/>
                        </a:solidFill>
                      </a:tcPr>
                    </a:tc>
                    <a:tc>
                      <a:txBody>
                        <a:bodyPr/>
                        <a:lstStyle/>
                        <a:p>
                          <a:endParaRPr lang="fr-FR"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au 7"/>
              <p:cNvGraphicFramePr>
                <a:graphicFrameLocks noGrp="1"/>
              </p:cNvGraphicFramePr>
              <p:nvPr>
                <p:extLst>
                  <p:ext uri="{D42A27DB-BD31-4B8C-83A1-F6EECF244321}">
                    <p14:modId xmlns:p14="http://schemas.microsoft.com/office/powerpoint/2010/main" val="1060441589"/>
                  </p:ext>
                </p:extLst>
              </p:nvPr>
            </p:nvGraphicFramePr>
            <p:xfrm>
              <a:off x="7359200" y="2052918"/>
              <a:ext cx="2854035" cy="1135253"/>
            </p:xfrm>
            <a:graphic>
              <a:graphicData uri="http://schemas.openxmlformats.org/drawingml/2006/table">
                <a:tbl>
                  <a:tblPr firstRow="1" bandRow="1">
                    <a:tableStyleId>{5C22544A-7EE6-4342-B048-85BDC9FD1C3A}</a:tableStyleId>
                  </a:tblPr>
                  <a:tblGrid>
                    <a:gridCol w="951345">
                      <a:extLst>
                        <a:ext uri="{9D8B030D-6E8A-4147-A177-3AD203B41FA5}">
                          <a16:colId xmlns:a16="http://schemas.microsoft.com/office/drawing/2014/main" val="20000"/>
                        </a:ext>
                      </a:extLst>
                    </a:gridCol>
                    <a:gridCol w="951345">
                      <a:extLst>
                        <a:ext uri="{9D8B030D-6E8A-4147-A177-3AD203B41FA5}">
                          <a16:colId xmlns:a16="http://schemas.microsoft.com/office/drawing/2014/main" val="20001"/>
                        </a:ext>
                      </a:extLst>
                    </a:gridCol>
                    <a:gridCol w="951345">
                      <a:extLst>
                        <a:ext uri="{9D8B030D-6E8A-4147-A177-3AD203B41FA5}">
                          <a16:colId xmlns:a16="http://schemas.microsoft.com/office/drawing/2014/main" val="20002"/>
                        </a:ext>
                      </a:extLst>
                    </a:gridCol>
                  </a:tblGrid>
                  <a:tr h="256651">
                    <a:tc>
                      <a:txBody>
                        <a:bodyPr/>
                        <a:lstStyle/>
                        <a:p>
                          <a:endParaRPr lang="fr-FR" dirty="0"/>
                        </a:p>
                      </a:txBody>
                      <a:tcPr/>
                    </a:tc>
                    <a:tc>
                      <a:txBody>
                        <a:bodyPr/>
                        <a:lstStyle/>
                        <a:p>
                          <a:r>
                            <a:rPr lang="fr-FR" dirty="0"/>
                            <a:t>b</a:t>
                          </a:r>
                        </a:p>
                      </a:txBody>
                      <a:tcPr/>
                    </a:tc>
                    <a:tc>
                      <a:txBody>
                        <a:bodyPr/>
                        <a:lstStyle/>
                        <a:p>
                          <a:pPr/>
                          <a14:m>
                            <m:oMathPara xmlns:m="http://schemas.openxmlformats.org/officeDocument/2006/math">
                              <m:oMathParaPr>
                                <m:jc m:val="centerGroup"/>
                              </m:oMathParaPr>
                              <m:oMath xmlns:m="http://schemas.openxmlformats.org/officeDocument/2006/math">
                                <m:bar>
                                  <m:barPr>
                                    <m:pos m:val="top"/>
                                    <m:ctrlPr>
                                      <a:rPr lang="fr-FR" i="1" smtClean="0">
                                        <a:latin typeface="Cambria Math" panose="02040503050406030204" pitchFamily="18" charset="0"/>
                                      </a:rPr>
                                    </m:ctrlPr>
                                  </m:barPr>
                                  <m:e>
                                    <m:r>
                                      <a:rPr lang="fr-FR" b="1" i="1" smtClean="0">
                                        <a:latin typeface="Cambria Math" panose="02040503050406030204" pitchFamily="18" charset="0"/>
                                      </a:rPr>
                                      <m:t>𝒃</m:t>
                                    </m:r>
                                  </m:e>
                                </m:bar>
                              </m:oMath>
                            </m:oMathPara>
                          </a14:m>
                          <a:endParaRPr lang="fr-FR" dirty="0"/>
                        </a:p>
                      </a:txBody>
                      <a:tcPr/>
                    </a:tc>
                    <a:extLst>
                      <a:ext uri="{0D108BD9-81ED-4DB2-BD59-A6C34878D82A}">
                        <a16:rowId xmlns:a16="http://schemas.microsoft.com/office/drawing/2014/main" val="10000"/>
                      </a:ext>
                    </a:extLst>
                  </a:tr>
                  <a:tr h="235741">
                    <a:tc>
                      <a:txBody>
                        <a:bodyPr/>
                        <a:lstStyle/>
                        <a:p>
                          <a:pPr algn="ctr"/>
                          <a:r>
                            <a:rPr lang="fr-FR" dirty="0"/>
                            <a:t>a</a:t>
                          </a:r>
                        </a:p>
                      </a:txBody>
                      <a:tcPr/>
                    </a:tc>
                    <a:tc>
                      <a:txBody>
                        <a:bodyPr/>
                        <a:lstStyle/>
                        <a:p>
                          <a:endParaRPr lang="fr-FR" dirty="0">
                            <a:solidFill>
                              <a:srgbClr val="002060"/>
                            </a:solidFill>
                          </a:endParaRPr>
                        </a:p>
                      </a:txBody>
                      <a:tcPr>
                        <a:solidFill>
                          <a:schemeClr val="bg1"/>
                        </a:solidFill>
                      </a:tcPr>
                    </a:tc>
                    <a:tc>
                      <a:txBody>
                        <a:bodyPr/>
                        <a:lstStyle/>
                        <a:p>
                          <a:endParaRPr lang="fr-FR" dirty="0">
                            <a:solidFill>
                              <a:srgbClr val="002060"/>
                            </a:solidFill>
                          </a:endParaRPr>
                        </a:p>
                      </a:txBody>
                      <a:tcPr>
                        <a:solidFill>
                          <a:schemeClr val="bg1"/>
                        </a:solidFill>
                      </a:tcPr>
                    </a:tc>
                    <a:extLst>
                      <a:ext uri="{0D108BD9-81ED-4DB2-BD59-A6C34878D82A}">
                        <a16:rowId xmlns:a16="http://schemas.microsoft.com/office/drawing/2014/main" val="10001"/>
                      </a:ext>
                    </a:extLst>
                  </a:tr>
                  <a:tr h="235741">
                    <a:tc>
                      <a:txBody>
                        <a:bodyPr/>
                        <a:lstStyle/>
                        <a:p>
                          <a:pPr/>
                          <a14:m>
                            <m:oMathPara xmlns:m="http://schemas.openxmlformats.org/officeDocument/2006/math">
                              <m:oMathParaPr>
                                <m:jc m:val="centerGroup"/>
                              </m:oMathParaPr>
                              <m:oMath xmlns:m="http://schemas.openxmlformats.org/officeDocument/2006/math">
                                <m:bar>
                                  <m:barPr>
                                    <m:pos m:val="top"/>
                                    <m:ctrlPr>
                                      <a:rPr lang="fr-FR" i="1" smtClean="0">
                                        <a:latin typeface="Cambria Math" panose="02040503050406030204" pitchFamily="18" charset="0"/>
                                      </a:rPr>
                                    </m:ctrlPr>
                                  </m:barPr>
                                  <m:e>
                                    <m:r>
                                      <a:rPr lang="fr-FR" i="1">
                                        <a:latin typeface="Cambria Math" panose="02040503050406030204" pitchFamily="18" charset="0"/>
                                      </a:rPr>
                                      <m:t>𝑎</m:t>
                                    </m:r>
                                  </m:e>
                                </m:bar>
                              </m:oMath>
                            </m:oMathPara>
                          </a14:m>
                          <a:endParaRPr lang="fr-FR" dirty="0"/>
                        </a:p>
                      </a:txBody>
                      <a:tcPr/>
                    </a:tc>
                    <a:tc>
                      <a:txBody>
                        <a:bodyPr/>
                        <a:lstStyle/>
                        <a:p>
                          <a:endParaRPr lang="fr-FR" dirty="0"/>
                        </a:p>
                      </a:txBody>
                      <a:tcPr>
                        <a:solidFill>
                          <a:schemeClr val="bg1"/>
                        </a:solidFill>
                      </a:tcPr>
                    </a:tc>
                    <a:tc>
                      <a:txBody>
                        <a:bodyPr/>
                        <a:lstStyle/>
                        <a:p>
                          <a:endParaRPr lang="fr-FR" dirty="0"/>
                        </a:p>
                      </a:txBody>
                      <a:tcPr>
                        <a:solidFill>
                          <a:schemeClr val="bg1"/>
                        </a:solidFill>
                      </a:tcPr>
                    </a:tc>
                    <a:extLst>
                      <a:ext uri="{0D108BD9-81ED-4DB2-BD59-A6C34878D82A}">
                        <a16:rowId xmlns:a16="http://schemas.microsoft.com/office/drawing/2014/main" val="10002"/>
                      </a:ext>
                    </a:extLst>
                  </a:tr>
                </a:tbl>
              </a:graphicData>
            </a:graphic>
          </p:graphicFrame>
        </mc:Choice>
        <mc:Fallback xmlns="">
          <p:graphicFrame>
            <p:nvGraphicFramePr>
              <p:cNvPr id="8" name="Tableau 7"/>
              <p:cNvGraphicFramePr>
                <a:graphicFrameLocks noGrp="1"/>
              </p:cNvGraphicFramePr>
              <p:nvPr>
                <p:extLst>
                  <p:ext uri="{D42A27DB-BD31-4B8C-83A1-F6EECF244321}">
                    <p14:modId xmlns:p14="http://schemas.microsoft.com/office/powerpoint/2010/main" val="1060441589"/>
                  </p:ext>
                </p:extLst>
              </p:nvPr>
            </p:nvGraphicFramePr>
            <p:xfrm>
              <a:off x="7359200" y="2052918"/>
              <a:ext cx="2854035" cy="1135253"/>
            </p:xfrm>
            <a:graphic>
              <a:graphicData uri="http://schemas.openxmlformats.org/drawingml/2006/table">
                <a:tbl>
                  <a:tblPr firstRow="1" bandRow="1">
                    <a:tableStyleId>{5C22544A-7EE6-4342-B048-85BDC9FD1C3A}</a:tableStyleId>
                  </a:tblPr>
                  <a:tblGrid>
                    <a:gridCol w="951345"/>
                    <a:gridCol w="951345"/>
                    <a:gridCol w="951345"/>
                  </a:tblGrid>
                  <a:tr h="403733">
                    <a:tc>
                      <a:txBody>
                        <a:bodyPr/>
                        <a:lstStyle/>
                        <a:p>
                          <a:endParaRPr lang="fr-FR" dirty="0"/>
                        </a:p>
                      </a:txBody>
                      <a:tcPr/>
                    </a:tc>
                    <a:tc>
                      <a:txBody>
                        <a:bodyPr/>
                        <a:lstStyle/>
                        <a:p>
                          <a:r>
                            <a:rPr lang="fr-FR" dirty="0" smtClean="0"/>
                            <a:t>b</a:t>
                          </a:r>
                          <a:endParaRPr lang="fr-FR" dirty="0"/>
                        </a:p>
                      </a:txBody>
                      <a:tcPr/>
                    </a:tc>
                    <a:tc>
                      <a:txBody>
                        <a:bodyPr/>
                        <a:lstStyle/>
                        <a:p>
                          <a:endParaRPr lang="fr-FR"/>
                        </a:p>
                      </a:txBody>
                      <a:tcPr>
                        <a:blipFill rotWithShape="0">
                          <a:blip r:embed="rId4"/>
                          <a:stretch>
                            <a:fillRect l="-201282" t="-7463" r="-2564" b="-183582"/>
                          </a:stretch>
                        </a:blipFill>
                      </a:tcPr>
                    </a:tc>
                  </a:tr>
                  <a:tr h="365760">
                    <a:tc>
                      <a:txBody>
                        <a:bodyPr/>
                        <a:lstStyle/>
                        <a:p>
                          <a:pPr algn="ctr"/>
                          <a:r>
                            <a:rPr lang="fr-FR" dirty="0" smtClean="0"/>
                            <a:t>a</a:t>
                          </a:r>
                          <a:endParaRPr lang="fr-FR" dirty="0"/>
                        </a:p>
                      </a:txBody>
                      <a:tcPr/>
                    </a:tc>
                    <a:tc>
                      <a:txBody>
                        <a:bodyPr/>
                        <a:lstStyle/>
                        <a:p>
                          <a:endParaRPr lang="fr-FR" dirty="0">
                            <a:solidFill>
                              <a:srgbClr val="002060"/>
                            </a:solidFill>
                          </a:endParaRPr>
                        </a:p>
                      </a:txBody>
                      <a:tcPr>
                        <a:solidFill>
                          <a:schemeClr val="bg1"/>
                        </a:solidFill>
                      </a:tcPr>
                    </a:tc>
                    <a:tc>
                      <a:txBody>
                        <a:bodyPr/>
                        <a:lstStyle/>
                        <a:p>
                          <a:endParaRPr lang="fr-FR" dirty="0">
                            <a:solidFill>
                              <a:srgbClr val="002060"/>
                            </a:solidFill>
                          </a:endParaRPr>
                        </a:p>
                      </a:txBody>
                      <a:tcPr>
                        <a:solidFill>
                          <a:schemeClr val="bg1"/>
                        </a:solidFill>
                      </a:tcPr>
                    </a:tc>
                  </a:tr>
                  <a:tr h="365760">
                    <a:tc>
                      <a:txBody>
                        <a:bodyPr/>
                        <a:lstStyle/>
                        <a:p>
                          <a:endParaRPr lang="fr-FR"/>
                        </a:p>
                      </a:txBody>
                      <a:tcPr>
                        <a:blipFill rotWithShape="0">
                          <a:blip r:embed="rId4"/>
                          <a:stretch>
                            <a:fillRect l="-641" t="-220000" r="-203205" b="-5000"/>
                          </a:stretch>
                        </a:blipFill>
                      </a:tcPr>
                    </a:tc>
                    <a:tc>
                      <a:txBody>
                        <a:bodyPr/>
                        <a:lstStyle/>
                        <a:p>
                          <a:endParaRPr lang="fr-FR" dirty="0"/>
                        </a:p>
                      </a:txBody>
                      <a:tcPr>
                        <a:solidFill>
                          <a:schemeClr val="bg1"/>
                        </a:solidFill>
                      </a:tcPr>
                    </a:tc>
                    <a:tc>
                      <a:txBody>
                        <a:bodyPr/>
                        <a:lstStyle/>
                        <a:p>
                          <a:endParaRPr lang="fr-FR" dirty="0"/>
                        </a:p>
                      </a:txBody>
                      <a:tcPr>
                        <a:solidFill>
                          <a:schemeClr val="bg1"/>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au 8"/>
              <p:cNvGraphicFramePr>
                <a:graphicFrameLocks noGrp="1"/>
              </p:cNvGraphicFramePr>
              <p:nvPr>
                <p:extLst>
                  <p:ext uri="{D42A27DB-BD31-4B8C-83A1-F6EECF244321}">
                    <p14:modId xmlns:p14="http://schemas.microsoft.com/office/powerpoint/2010/main" val="2666169989"/>
                  </p:ext>
                </p:extLst>
              </p:nvPr>
            </p:nvGraphicFramePr>
            <p:xfrm>
              <a:off x="4039073" y="3583031"/>
              <a:ext cx="2854035" cy="1135253"/>
            </p:xfrm>
            <a:graphic>
              <a:graphicData uri="http://schemas.openxmlformats.org/drawingml/2006/table">
                <a:tbl>
                  <a:tblPr firstRow="1" bandRow="1">
                    <a:tableStyleId>{5C22544A-7EE6-4342-B048-85BDC9FD1C3A}</a:tableStyleId>
                  </a:tblPr>
                  <a:tblGrid>
                    <a:gridCol w="570807">
                      <a:extLst>
                        <a:ext uri="{9D8B030D-6E8A-4147-A177-3AD203B41FA5}">
                          <a16:colId xmlns:a16="http://schemas.microsoft.com/office/drawing/2014/main" val="20000"/>
                        </a:ext>
                      </a:extLst>
                    </a:gridCol>
                    <a:gridCol w="570807">
                      <a:extLst>
                        <a:ext uri="{9D8B030D-6E8A-4147-A177-3AD203B41FA5}">
                          <a16:colId xmlns:a16="http://schemas.microsoft.com/office/drawing/2014/main" val="20001"/>
                        </a:ext>
                      </a:extLst>
                    </a:gridCol>
                    <a:gridCol w="570807">
                      <a:extLst>
                        <a:ext uri="{9D8B030D-6E8A-4147-A177-3AD203B41FA5}">
                          <a16:colId xmlns:a16="http://schemas.microsoft.com/office/drawing/2014/main" val="20002"/>
                        </a:ext>
                      </a:extLst>
                    </a:gridCol>
                    <a:gridCol w="570807">
                      <a:extLst>
                        <a:ext uri="{9D8B030D-6E8A-4147-A177-3AD203B41FA5}">
                          <a16:colId xmlns:a16="http://schemas.microsoft.com/office/drawing/2014/main" val="20003"/>
                        </a:ext>
                      </a:extLst>
                    </a:gridCol>
                    <a:gridCol w="570807">
                      <a:extLst>
                        <a:ext uri="{9D8B030D-6E8A-4147-A177-3AD203B41FA5}">
                          <a16:colId xmlns:a16="http://schemas.microsoft.com/office/drawing/2014/main" val="20004"/>
                        </a:ext>
                      </a:extLst>
                    </a:gridCol>
                  </a:tblGrid>
                  <a:tr h="256651">
                    <a:tc>
                      <a:txBody>
                        <a:bodyPr/>
                        <a:lstStyle/>
                        <a:p>
                          <a:endParaRPr lang="fr-FR" dirty="0"/>
                        </a:p>
                      </a:txBody>
                      <a:tcPr/>
                    </a:tc>
                    <a:tc>
                      <a:txBody>
                        <a:bodyPr/>
                        <a:lstStyle/>
                        <a:p>
                          <a:r>
                            <a:rPr lang="fr-FR" dirty="0" err="1"/>
                            <a:t>bc</a:t>
                          </a:r>
                          <a:endParaRPr lang="fr-FR" dirty="0"/>
                        </a:p>
                      </a:txBody>
                      <a:tcPr/>
                    </a:tc>
                    <a:tc>
                      <a:txBody>
                        <a:bodyPr/>
                        <a:lstStyle/>
                        <a:p>
                          <a:pPr/>
                          <a14:m>
                            <m:oMathPara xmlns:m="http://schemas.openxmlformats.org/officeDocument/2006/math">
                              <m:oMathParaPr>
                                <m:jc m:val="centerGroup"/>
                              </m:oMathParaPr>
                              <m:oMath xmlns:m="http://schemas.openxmlformats.org/officeDocument/2006/math">
                                <m:r>
                                  <a:rPr lang="fr-FR" b="1" i="1" smtClean="0">
                                    <a:latin typeface="Cambria Math" panose="02040503050406030204" pitchFamily="18" charset="0"/>
                                  </a:rPr>
                                  <m:t>𝒃</m:t>
                                </m:r>
                                <m:bar>
                                  <m:barPr>
                                    <m:pos m:val="top"/>
                                    <m:ctrlPr>
                                      <a:rPr lang="fr-FR" i="1" smtClean="0">
                                        <a:latin typeface="Cambria Math" panose="02040503050406030204" pitchFamily="18" charset="0"/>
                                      </a:rPr>
                                    </m:ctrlPr>
                                  </m:barPr>
                                  <m:e>
                                    <m:r>
                                      <a:rPr lang="fr-FR" b="1" i="1" smtClean="0">
                                        <a:latin typeface="Cambria Math" panose="02040503050406030204" pitchFamily="18" charset="0"/>
                                      </a:rPr>
                                      <m:t>𝒄</m:t>
                                    </m:r>
                                  </m:e>
                                </m:bar>
                              </m:oMath>
                            </m:oMathPara>
                          </a14:m>
                          <a:endParaRPr lang="fr-FR" dirty="0"/>
                        </a:p>
                      </a:txBody>
                      <a:tcPr/>
                    </a:tc>
                    <a:tc>
                      <a:txBody>
                        <a:bodyPr/>
                        <a:lstStyle/>
                        <a:p>
                          <a:pPr/>
                          <a14:m>
                            <m:oMathPara xmlns:m="http://schemas.openxmlformats.org/officeDocument/2006/math">
                              <m:oMathParaPr>
                                <m:jc m:val="centerGroup"/>
                              </m:oMathParaPr>
                              <m:oMath xmlns:m="http://schemas.openxmlformats.org/officeDocument/2006/math">
                                <m:bar>
                                  <m:barPr>
                                    <m:pos m:val="top"/>
                                    <m:ctrlPr>
                                      <a:rPr lang="fr-FR" i="1" smtClean="0">
                                        <a:latin typeface="Cambria Math" panose="02040503050406030204" pitchFamily="18" charset="0"/>
                                      </a:rPr>
                                    </m:ctrlPr>
                                  </m:barPr>
                                  <m:e>
                                    <m:r>
                                      <a:rPr lang="fr-FR" b="1" i="1" smtClean="0">
                                        <a:latin typeface="Cambria Math" panose="02040503050406030204" pitchFamily="18" charset="0"/>
                                      </a:rPr>
                                      <m:t>𝒃𝒄</m:t>
                                    </m:r>
                                  </m:e>
                                </m:bar>
                              </m:oMath>
                            </m:oMathPara>
                          </a14:m>
                          <a:endParaRPr lang="fr-FR" dirty="0"/>
                        </a:p>
                      </a:txBody>
                      <a:tcPr/>
                    </a:tc>
                    <a:tc>
                      <a:txBody>
                        <a:bodyPr/>
                        <a:lstStyle/>
                        <a:p>
                          <a14:m>
                            <m:oMath xmlns:m="http://schemas.openxmlformats.org/officeDocument/2006/math">
                              <m:bar>
                                <m:barPr>
                                  <m:pos m:val="top"/>
                                  <m:ctrlPr>
                                    <a:rPr lang="fr-FR" i="1" smtClean="0">
                                      <a:latin typeface="Cambria Math" panose="02040503050406030204" pitchFamily="18" charset="0"/>
                                    </a:rPr>
                                  </m:ctrlPr>
                                </m:barPr>
                                <m:e>
                                  <m:r>
                                    <a:rPr lang="fr-FR" b="1" i="1" smtClean="0">
                                      <a:latin typeface="Cambria Math" panose="02040503050406030204" pitchFamily="18" charset="0"/>
                                    </a:rPr>
                                    <m:t>𝒃</m:t>
                                  </m:r>
                                </m:e>
                              </m:bar>
                            </m:oMath>
                          </a14:m>
                          <a:r>
                            <a:rPr lang="fr-FR" dirty="0"/>
                            <a:t>c</a:t>
                          </a:r>
                        </a:p>
                      </a:txBody>
                      <a:tcPr/>
                    </a:tc>
                    <a:extLst>
                      <a:ext uri="{0D108BD9-81ED-4DB2-BD59-A6C34878D82A}">
                        <a16:rowId xmlns:a16="http://schemas.microsoft.com/office/drawing/2014/main" val="10000"/>
                      </a:ext>
                    </a:extLst>
                  </a:tr>
                  <a:tr h="235741">
                    <a:tc>
                      <a:txBody>
                        <a:bodyPr/>
                        <a:lstStyle/>
                        <a:p>
                          <a:pPr algn="ctr"/>
                          <a:r>
                            <a:rPr lang="fr-FR" dirty="0"/>
                            <a:t>a</a:t>
                          </a:r>
                        </a:p>
                      </a:txBody>
                      <a:tcPr/>
                    </a:tc>
                    <a:tc>
                      <a:txBody>
                        <a:bodyPr/>
                        <a:lstStyle/>
                        <a:p>
                          <a:endParaRPr lang="fr-FR" dirty="0">
                            <a:solidFill>
                              <a:srgbClr val="002060"/>
                            </a:solidFill>
                          </a:endParaRPr>
                        </a:p>
                      </a:txBody>
                      <a:tcPr>
                        <a:solidFill>
                          <a:schemeClr val="bg1"/>
                        </a:solidFill>
                      </a:tcPr>
                    </a:tc>
                    <a:tc>
                      <a:txBody>
                        <a:bodyPr/>
                        <a:lstStyle/>
                        <a:p>
                          <a:pPr algn="ctr"/>
                          <a:r>
                            <a:rPr lang="fr-FR" dirty="0"/>
                            <a:t>a</a:t>
                          </a:r>
                        </a:p>
                      </a:txBody>
                      <a:tcPr>
                        <a:solidFill>
                          <a:schemeClr val="bg1"/>
                        </a:solidFill>
                      </a:tcPr>
                    </a:tc>
                    <a:tc>
                      <a:txBody>
                        <a:bodyPr/>
                        <a:lstStyle/>
                        <a:p>
                          <a:endParaRPr lang="fr-FR" dirty="0">
                            <a:solidFill>
                              <a:srgbClr val="002060"/>
                            </a:solidFill>
                          </a:endParaRPr>
                        </a:p>
                      </a:txBody>
                      <a:tcPr>
                        <a:solidFill>
                          <a:schemeClr val="bg1"/>
                        </a:solidFill>
                      </a:tcPr>
                    </a:tc>
                    <a:tc>
                      <a:txBody>
                        <a:bodyPr/>
                        <a:lstStyle/>
                        <a:p>
                          <a:endParaRPr lang="fr-FR" dirty="0">
                            <a:solidFill>
                              <a:srgbClr val="002060"/>
                            </a:solidFill>
                          </a:endParaRPr>
                        </a:p>
                      </a:txBody>
                      <a:tcPr>
                        <a:solidFill>
                          <a:schemeClr val="accent1">
                            <a:lumMod val="20000"/>
                            <a:lumOff val="80000"/>
                          </a:schemeClr>
                        </a:solidFill>
                      </a:tcPr>
                    </a:tc>
                    <a:extLst>
                      <a:ext uri="{0D108BD9-81ED-4DB2-BD59-A6C34878D82A}">
                        <a16:rowId xmlns:a16="http://schemas.microsoft.com/office/drawing/2014/main" val="10001"/>
                      </a:ext>
                    </a:extLst>
                  </a:tr>
                  <a:tr h="235741">
                    <a:tc>
                      <a:txBody>
                        <a:bodyPr/>
                        <a:lstStyle/>
                        <a:p>
                          <a:pPr/>
                          <a14:m>
                            <m:oMathPara xmlns:m="http://schemas.openxmlformats.org/officeDocument/2006/math">
                              <m:oMathParaPr>
                                <m:jc m:val="centerGroup"/>
                              </m:oMathParaPr>
                              <m:oMath xmlns:m="http://schemas.openxmlformats.org/officeDocument/2006/math">
                                <m:bar>
                                  <m:barPr>
                                    <m:pos m:val="top"/>
                                    <m:ctrlPr>
                                      <a:rPr lang="fr-FR" i="1" smtClean="0">
                                        <a:latin typeface="Cambria Math" panose="02040503050406030204" pitchFamily="18" charset="0"/>
                                      </a:rPr>
                                    </m:ctrlPr>
                                  </m:barPr>
                                  <m:e>
                                    <m:r>
                                      <a:rPr lang="fr-FR" i="1">
                                        <a:latin typeface="Cambria Math" panose="02040503050406030204" pitchFamily="18" charset="0"/>
                                      </a:rPr>
                                      <m:t>𝑎</m:t>
                                    </m:r>
                                  </m:e>
                                </m:bar>
                              </m:oMath>
                            </m:oMathPara>
                          </a14:m>
                          <a:endParaRPr lang="fr-FR" dirty="0"/>
                        </a:p>
                      </a:txBody>
                      <a:tcPr/>
                    </a:tc>
                    <a:tc>
                      <a:txBody>
                        <a:bodyPr/>
                        <a:lstStyle/>
                        <a:p>
                          <a:endParaRPr lang="fr-FR" dirty="0"/>
                        </a:p>
                      </a:txBody>
                      <a:tcPr>
                        <a:solidFill>
                          <a:schemeClr val="tx1"/>
                        </a:solidFill>
                      </a:tcPr>
                    </a:tc>
                    <a:tc>
                      <a:txBody>
                        <a:bodyPr/>
                        <a:lstStyle/>
                        <a:p>
                          <a:pPr/>
                          <a14:m>
                            <m:oMathPara xmlns:m="http://schemas.openxmlformats.org/officeDocument/2006/math">
                              <m:oMathParaPr>
                                <m:jc m:val="centerGroup"/>
                              </m:oMathParaPr>
                              <m:oMath xmlns:m="http://schemas.openxmlformats.org/officeDocument/2006/math">
                                <m:bar>
                                  <m:barPr>
                                    <m:pos m:val="top"/>
                                    <m:ctrlPr>
                                      <a:rPr lang="fr-FR" i="1" smtClean="0">
                                        <a:latin typeface="Cambria Math" panose="02040503050406030204" pitchFamily="18" charset="0"/>
                                      </a:rPr>
                                    </m:ctrlPr>
                                  </m:barPr>
                                  <m:e>
                                    <m:r>
                                      <a:rPr lang="fr-FR" i="1">
                                        <a:latin typeface="Cambria Math" panose="02040503050406030204" pitchFamily="18" charset="0"/>
                                      </a:rPr>
                                      <m:t>𝑎</m:t>
                                    </m:r>
                                  </m:e>
                                </m:bar>
                              </m:oMath>
                            </m:oMathPara>
                          </a14:m>
                          <a:endParaRPr lang="fr-FR" dirty="0"/>
                        </a:p>
                      </a:txBody>
                      <a:tcPr>
                        <a:solidFill>
                          <a:schemeClr val="bg1"/>
                        </a:solidFill>
                      </a:tcPr>
                    </a:tc>
                    <a:tc>
                      <a:txBody>
                        <a:bodyPr/>
                        <a:lstStyle/>
                        <a:p>
                          <a:endParaRPr lang="fr-FR" dirty="0"/>
                        </a:p>
                      </a:txBody>
                      <a:tcPr>
                        <a:solidFill>
                          <a:schemeClr val="bg1"/>
                        </a:solidFill>
                      </a:tcPr>
                    </a:tc>
                    <a:tc>
                      <a:txBody>
                        <a:bodyPr/>
                        <a:lstStyle/>
                        <a:p>
                          <a:endParaRPr lang="fr-FR" dirty="0"/>
                        </a:p>
                      </a:txBody>
                      <a:tcPr/>
                    </a:tc>
                    <a:extLst>
                      <a:ext uri="{0D108BD9-81ED-4DB2-BD59-A6C34878D82A}">
                        <a16:rowId xmlns:a16="http://schemas.microsoft.com/office/drawing/2014/main" val="10002"/>
                      </a:ext>
                    </a:extLst>
                  </a:tr>
                </a:tbl>
              </a:graphicData>
            </a:graphic>
          </p:graphicFrame>
        </mc:Choice>
        <mc:Fallback xmlns="">
          <p:graphicFrame>
            <p:nvGraphicFramePr>
              <p:cNvPr id="9" name="Tableau 8"/>
              <p:cNvGraphicFramePr>
                <a:graphicFrameLocks noGrp="1"/>
              </p:cNvGraphicFramePr>
              <p:nvPr>
                <p:extLst>
                  <p:ext uri="{D42A27DB-BD31-4B8C-83A1-F6EECF244321}">
                    <p14:modId xmlns:p14="http://schemas.microsoft.com/office/powerpoint/2010/main" val="2666169989"/>
                  </p:ext>
                </p:extLst>
              </p:nvPr>
            </p:nvGraphicFramePr>
            <p:xfrm>
              <a:off x="4039073" y="3583031"/>
              <a:ext cx="2854035" cy="1135253"/>
            </p:xfrm>
            <a:graphic>
              <a:graphicData uri="http://schemas.openxmlformats.org/drawingml/2006/table">
                <a:tbl>
                  <a:tblPr firstRow="1" bandRow="1">
                    <a:tableStyleId>{5C22544A-7EE6-4342-B048-85BDC9FD1C3A}</a:tableStyleId>
                  </a:tblPr>
                  <a:tblGrid>
                    <a:gridCol w="570807"/>
                    <a:gridCol w="570807"/>
                    <a:gridCol w="570807"/>
                    <a:gridCol w="570807"/>
                    <a:gridCol w="570807"/>
                  </a:tblGrid>
                  <a:tr h="403733">
                    <a:tc>
                      <a:txBody>
                        <a:bodyPr/>
                        <a:lstStyle/>
                        <a:p>
                          <a:endParaRPr lang="fr-FR" dirty="0"/>
                        </a:p>
                      </a:txBody>
                      <a:tcPr/>
                    </a:tc>
                    <a:tc>
                      <a:txBody>
                        <a:bodyPr/>
                        <a:lstStyle/>
                        <a:p>
                          <a:r>
                            <a:rPr lang="fr-FR" dirty="0" err="1" smtClean="0"/>
                            <a:t>bc</a:t>
                          </a:r>
                          <a:endParaRPr lang="fr-FR" dirty="0"/>
                        </a:p>
                      </a:txBody>
                      <a:tcPr/>
                    </a:tc>
                    <a:tc>
                      <a:txBody>
                        <a:bodyPr/>
                        <a:lstStyle/>
                        <a:p>
                          <a:endParaRPr lang="fr-FR"/>
                        </a:p>
                      </a:txBody>
                      <a:tcPr>
                        <a:blipFill rotWithShape="0">
                          <a:blip r:embed="rId5"/>
                          <a:stretch>
                            <a:fillRect l="-203226" t="-7463" r="-206452" b="-183582"/>
                          </a:stretch>
                        </a:blipFill>
                      </a:tcPr>
                    </a:tc>
                    <a:tc>
                      <a:txBody>
                        <a:bodyPr/>
                        <a:lstStyle/>
                        <a:p>
                          <a:endParaRPr lang="fr-FR"/>
                        </a:p>
                      </a:txBody>
                      <a:tcPr>
                        <a:blipFill rotWithShape="0">
                          <a:blip r:embed="rId5"/>
                          <a:stretch>
                            <a:fillRect l="-300000" t="-7463" r="-104255" b="-183582"/>
                          </a:stretch>
                        </a:blipFill>
                      </a:tcPr>
                    </a:tc>
                    <a:tc>
                      <a:txBody>
                        <a:bodyPr/>
                        <a:lstStyle/>
                        <a:p>
                          <a:endParaRPr lang="fr-FR"/>
                        </a:p>
                      </a:txBody>
                      <a:tcPr>
                        <a:blipFill rotWithShape="0">
                          <a:blip r:embed="rId5"/>
                          <a:stretch>
                            <a:fillRect l="-400000" t="-7463" r="-4255" b="-183582"/>
                          </a:stretch>
                        </a:blipFill>
                      </a:tcPr>
                    </a:tc>
                  </a:tr>
                  <a:tr h="365760">
                    <a:tc>
                      <a:txBody>
                        <a:bodyPr/>
                        <a:lstStyle/>
                        <a:p>
                          <a:pPr algn="ctr"/>
                          <a:r>
                            <a:rPr lang="fr-FR" dirty="0" smtClean="0"/>
                            <a:t>a</a:t>
                          </a:r>
                          <a:endParaRPr lang="fr-FR" dirty="0"/>
                        </a:p>
                      </a:txBody>
                      <a:tcPr/>
                    </a:tc>
                    <a:tc>
                      <a:txBody>
                        <a:bodyPr/>
                        <a:lstStyle/>
                        <a:p>
                          <a:endParaRPr lang="fr-FR" dirty="0">
                            <a:solidFill>
                              <a:srgbClr val="002060"/>
                            </a:solidFill>
                          </a:endParaRPr>
                        </a:p>
                      </a:txBody>
                      <a:tcPr>
                        <a:solidFill>
                          <a:schemeClr val="bg1"/>
                        </a:solidFill>
                      </a:tcPr>
                    </a:tc>
                    <a:tc>
                      <a:txBody>
                        <a:bodyPr/>
                        <a:lstStyle/>
                        <a:p>
                          <a:pPr algn="ctr"/>
                          <a:r>
                            <a:rPr lang="fr-FR" dirty="0" smtClean="0"/>
                            <a:t>a</a:t>
                          </a:r>
                          <a:endParaRPr lang="fr-FR" dirty="0"/>
                        </a:p>
                      </a:txBody>
                      <a:tcPr>
                        <a:solidFill>
                          <a:schemeClr val="bg1"/>
                        </a:solidFill>
                      </a:tcPr>
                    </a:tc>
                    <a:tc>
                      <a:txBody>
                        <a:bodyPr/>
                        <a:lstStyle/>
                        <a:p>
                          <a:endParaRPr lang="fr-FR" dirty="0">
                            <a:solidFill>
                              <a:srgbClr val="002060"/>
                            </a:solidFill>
                          </a:endParaRPr>
                        </a:p>
                      </a:txBody>
                      <a:tcPr>
                        <a:solidFill>
                          <a:schemeClr val="bg1"/>
                        </a:solidFill>
                      </a:tcPr>
                    </a:tc>
                    <a:tc>
                      <a:txBody>
                        <a:bodyPr/>
                        <a:lstStyle/>
                        <a:p>
                          <a:endParaRPr lang="fr-FR" dirty="0">
                            <a:solidFill>
                              <a:srgbClr val="002060"/>
                            </a:solidFill>
                          </a:endParaRPr>
                        </a:p>
                      </a:txBody>
                      <a:tcPr>
                        <a:solidFill>
                          <a:schemeClr val="accent1">
                            <a:lumMod val="20000"/>
                            <a:lumOff val="80000"/>
                          </a:schemeClr>
                        </a:solidFill>
                      </a:tcPr>
                    </a:tc>
                  </a:tr>
                  <a:tr h="365760">
                    <a:tc>
                      <a:txBody>
                        <a:bodyPr/>
                        <a:lstStyle/>
                        <a:p>
                          <a:endParaRPr lang="fr-FR"/>
                        </a:p>
                      </a:txBody>
                      <a:tcPr>
                        <a:blipFill rotWithShape="0">
                          <a:blip r:embed="rId5"/>
                          <a:stretch>
                            <a:fillRect l="-1064" t="-220000" r="-403191" b="-5000"/>
                          </a:stretch>
                        </a:blipFill>
                      </a:tcPr>
                    </a:tc>
                    <a:tc>
                      <a:txBody>
                        <a:bodyPr/>
                        <a:lstStyle/>
                        <a:p>
                          <a:endParaRPr lang="fr-FR" dirty="0"/>
                        </a:p>
                      </a:txBody>
                      <a:tcPr>
                        <a:solidFill>
                          <a:schemeClr val="tx1"/>
                        </a:solidFill>
                      </a:tcPr>
                    </a:tc>
                    <a:tc>
                      <a:txBody>
                        <a:bodyPr/>
                        <a:lstStyle/>
                        <a:p>
                          <a:endParaRPr lang="fr-FR"/>
                        </a:p>
                      </a:txBody>
                      <a:tcPr>
                        <a:blipFill rotWithShape="0">
                          <a:blip r:embed="rId5"/>
                          <a:stretch>
                            <a:fillRect l="-203226" t="-220000" r="-206452" b="-5000"/>
                          </a:stretch>
                        </a:blipFill>
                      </a:tcPr>
                    </a:tc>
                    <a:tc>
                      <a:txBody>
                        <a:bodyPr/>
                        <a:lstStyle/>
                        <a:p>
                          <a:endParaRPr lang="fr-FR" dirty="0"/>
                        </a:p>
                      </a:txBody>
                      <a:tcPr>
                        <a:solidFill>
                          <a:schemeClr val="bg1"/>
                        </a:solidFill>
                      </a:tcPr>
                    </a:tc>
                    <a:tc>
                      <a:txBody>
                        <a:bodyPr/>
                        <a:lstStyle/>
                        <a:p>
                          <a:endParaRPr lang="fr-FR" dirty="0"/>
                        </a:p>
                      </a:txBody>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0" name="Tableau 9"/>
              <p:cNvGraphicFramePr>
                <a:graphicFrameLocks noGrp="1"/>
              </p:cNvGraphicFramePr>
              <p:nvPr>
                <p:extLst>
                  <p:ext uri="{D42A27DB-BD31-4B8C-83A1-F6EECF244321}">
                    <p14:modId xmlns:p14="http://schemas.microsoft.com/office/powerpoint/2010/main" val="884342116"/>
                  </p:ext>
                </p:extLst>
              </p:nvPr>
            </p:nvGraphicFramePr>
            <p:xfrm>
              <a:off x="7195818" y="4239492"/>
              <a:ext cx="2854035" cy="1135253"/>
            </p:xfrm>
            <a:graphic>
              <a:graphicData uri="http://schemas.openxmlformats.org/drawingml/2006/table">
                <a:tbl>
                  <a:tblPr firstRow="1" bandRow="1">
                    <a:tableStyleId>{5C22544A-7EE6-4342-B048-85BDC9FD1C3A}</a:tableStyleId>
                  </a:tblPr>
                  <a:tblGrid>
                    <a:gridCol w="570807">
                      <a:extLst>
                        <a:ext uri="{9D8B030D-6E8A-4147-A177-3AD203B41FA5}">
                          <a16:colId xmlns:a16="http://schemas.microsoft.com/office/drawing/2014/main" val="20000"/>
                        </a:ext>
                      </a:extLst>
                    </a:gridCol>
                    <a:gridCol w="570807">
                      <a:extLst>
                        <a:ext uri="{9D8B030D-6E8A-4147-A177-3AD203B41FA5}">
                          <a16:colId xmlns:a16="http://schemas.microsoft.com/office/drawing/2014/main" val="20001"/>
                        </a:ext>
                      </a:extLst>
                    </a:gridCol>
                    <a:gridCol w="570807">
                      <a:extLst>
                        <a:ext uri="{9D8B030D-6E8A-4147-A177-3AD203B41FA5}">
                          <a16:colId xmlns:a16="http://schemas.microsoft.com/office/drawing/2014/main" val="20002"/>
                        </a:ext>
                      </a:extLst>
                    </a:gridCol>
                    <a:gridCol w="570807">
                      <a:extLst>
                        <a:ext uri="{9D8B030D-6E8A-4147-A177-3AD203B41FA5}">
                          <a16:colId xmlns:a16="http://schemas.microsoft.com/office/drawing/2014/main" val="20003"/>
                        </a:ext>
                      </a:extLst>
                    </a:gridCol>
                    <a:gridCol w="570807">
                      <a:extLst>
                        <a:ext uri="{9D8B030D-6E8A-4147-A177-3AD203B41FA5}">
                          <a16:colId xmlns:a16="http://schemas.microsoft.com/office/drawing/2014/main" val="20004"/>
                        </a:ext>
                      </a:extLst>
                    </a:gridCol>
                  </a:tblGrid>
                  <a:tr h="256651">
                    <a:tc>
                      <a:txBody>
                        <a:bodyPr/>
                        <a:lstStyle/>
                        <a:p>
                          <a:endParaRPr lang="fr-FR" dirty="0"/>
                        </a:p>
                      </a:txBody>
                      <a:tcPr/>
                    </a:tc>
                    <a:tc>
                      <a:txBody>
                        <a:bodyPr/>
                        <a:lstStyle/>
                        <a:p>
                          <a:r>
                            <a:rPr lang="fr-FR" dirty="0" err="1"/>
                            <a:t>bc</a:t>
                          </a:r>
                          <a:endParaRPr lang="fr-FR" dirty="0"/>
                        </a:p>
                      </a:txBody>
                      <a:tcPr/>
                    </a:tc>
                    <a:tc>
                      <a:txBody>
                        <a:bodyPr/>
                        <a:lstStyle/>
                        <a:p>
                          <a:pPr/>
                          <a14:m>
                            <m:oMathPara xmlns:m="http://schemas.openxmlformats.org/officeDocument/2006/math">
                              <m:oMathParaPr>
                                <m:jc m:val="centerGroup"/>
                              </m:oMathParaPr>
                              <m:oMath xmlns:m="http://schemas.openxmlformats.org/officeDocument/2006/math">
                                <m:r>
                                  <a:rPr lang="fr-FR" b="1" i="1" smtClean="0">
                                    <a:latin typeface="Cambria Math" panose="02040503050406030204" pitchFamily="18" charset="0"/>
                                  </a:rPr>
                                  <m:t>𝒃</m:t>
                                </m:r>
                                <m:bar>
                                  <m:barPr>
                                    <m:pos m:val="top"/>
                                    <m:ctrlPr>
                                      <a:rPr lang="fr-FR" i="1" smtClean="0">
                                        <a:latin typeface="Cambria Math" panose="02040503050406030204" pitchFamily="18" charset="0"/>
                                      </a:rPr>
                                    </m:ctrlPr>
                                  </m:barPr>
                                  <m:e>
                                    <m:r>
                                      <a:rPr lang="fr-FR" b="1" i="1" smtClean="0">
                                        <a:latin typeface="Cambria Math" panose="02040503050406030204" pitchFamily="18" charset="0"/>
                                      </a:rPr>
                                      <m:t>𝒄</m:t>
                                    </m:r>
                                  </m:e>
                                </m:bar>
                              </m:oMath>
                            </m:oMathPara>
                          </a14:m>
                          <a:endParaRPr lang="fr-FR" dirty="0"/>
                        </a:p>
                      </a:txBody>
                      <a:tcPr/>
                    </a:tc>
                    <a:tc>
                      <a:txBody>
                        <a:bodyPr/>
                        <a:lstStyle/>
                        <a:p>
                          <a:pPr/>
                          <a14:m>
                            <m:oMathPara xmlns:m="http://schemas.openxmlformats.org/officeDocument/2006/math">
                              <m:oMathParaPr>
                                <m:jc m:val="centerGroup"/>
                              </m:oMathParaPr>
                              <m:oMath xmlns:m="http://schemas.openxmlformats.org/officeDocument/2006/math">
                                <m:bar>
                                  <m:barPr>
                                    <m:pos m:val="top"/>
                                    <m:ctrlPr>
                                      <a:rPr lang="fr-FR" i="1" smtClean="0">
                                        <a:latin typeface="Cambria Math" panose="02040503050406030204" pitchFamily="18" charset="0"/>
                                      </a:rPr>
                                    </m:ctrlPr>
                                  </m:barPr>
                                  <m:e>
                                    <m:r>
                                      <a:rPr lang="fr-FR" b="1" i="1" smtClean="0">
                                        <a:latin typeface="Cambria Math" panose="02040503050406030204" pitchFamily="18" charset="0"/>
                                      </a:rPr>
                                      <m:t>𝒃𝒄</m:t>
                                    </m:r>
                                  </m:e>
                                </m:bar>
                              </m:oMath>
                            </m:oMathPara>
                          </a14:m>
                          <a:endParaRPr lang="fr-FR" dirty="0"/>
                        </a:p>
                      </a:txBody>
                      <a:tcPr/>
                    </a:tc>
                    <a:tc>
                      <a:txBody>
                        <a:bodyPr/>
                        <a:lstStyle/>
                        <a:p>
                          <a14:m>
                            <m:oMath xmlns:m="http://schemas.openxmlformats.org/officeDocument/2006/math">
                              <m:bar>
                                <m:barPr>
                                  <m:pos m:val="top"/>
                                  <m:ctrlPr>
                                    <a:rPr lang="fr-FR" i="1" smtClean="0">
                                      <a:latin typeface="Cambria Math" panose="02040503050406030204" pitchFamily="18" charset="0"/>
                                    </a:rPr>
                                  </m:ctrlPr>
                                </m:barPr>
                                <m:e>
                                  <m:r>
                                    <a:rPr lang="fr-FR" b="1" i="1" smtClean="0">
                                      <a:latin typeface="Cambria Math" panose="02040503050406030204" pitchFamily="18" charset="0"/>
                                    </a:rPr>
                                    <m:t>𝒃</m:t>
                                  </m:r>
                                </m:e>
                              </m:bar>
                            </m:oMath>
                          </a14:m>
                          <a:r>
                            <a:rPr lang="fr-FR" dirty="0"/>
                            <a:t>c</a:t>
                          </a:r>
                        </a:p>
                      </a:txBody>
                      <a:tcPr/>
                    </a:tc>
                    <a:extLst>
                      <a:ext uri="{0D108BD9-81ED-4DB2-BD59-A6C34878D82A}">
                        <a16:rowId xmlns:a16="http://schemas.microsoft.com/office/drawing/2014/main" val="10000"/>
                      </a:ext>
                    </a:extLst>
                  </a:tr>
                  <a:tr h="235741">
                    <a:tc>
                      <a:txBody>
                        <a:bodyPr/>
                        <a:lstStyle/>
                        <a:p>
                          <a:pPr algn="ctr"/>
                          <a:r>
                            <a:rPr lang="fr-FR" dirty="0"/>
                            <a:t>a</a:t>
                          </a:r>
                        </a:p>
                      </a:txBody>
                      <a:tcPr/>
                    </a:tc>
                    <a:tc>
                      <a:txBody>
                        <a:bodyPr/>
                        <a:lstStyle/>
                        <a:p>
                          <a:endParaRPr lang="fr-FR" dirty="0">
                            <a:solidFill>
                              <a:srgbClr val="002060"/>
                            </a:solidFill>
                          </a:endParaRPr>
                        </a:p>
                      </a:txBody>
                      <a:tcPr>
                        <a:solidFill>
                          <a:schemeClr val="bg1"/>
                        </a:solidFill>
                      </a:tcPr>
                    </a:tc>
                    <a:tc>
                      <a:txBody>
                        <a:bodyPr/>
                        <a:lstStyle/>
                        <a:p>
                          <a:pPr algn="ctr"/>
                          <a:endParaRPr lang="fr-FR" dirty="0"/>
                        </a:p>
                      </a:txBody>
                      <a:tcPr>
                        <a:solidFill>
                          <a:schemeClr val="accent1">
                            <a:lumMod val="20000"/>
                            <a:lumOff val="80000"/>
                          </a:schemeClr>
                        </a:solidFill>
                      </a:tcPr>
                    </a:tc>
                    <a:tc>
                      <a:txBody>
                        <a:bodyPr/>
                        <a:lstStyle/>
                        <a:p>
                          <a:endParaRPr lang="fr-FR" dirty="0">
                            <a:solidFill>
                              <a:srgbClr val="002060"/>
                            </a:solidFill>
                          </a:endParaRPr>
                        </a:p>
                      </a:txBody>
                      <a:tcPr>
                        <a:solidFill>
                          <a:schemeClr val="accent1">
                            <a:lumMod val="20000"/>
                            <a:lumOff val="80000"/>
                          </a:schemeClr>
                        </a:solidFill>
                      </a:tcPr>
                    </a:tc>
                    <a:tc>
                      <a:txBody>
                        <a:bodyPr/>
                        <a:lstStyle/>
                        <a:p>
                          <a:endParaRPr lang="fr-FR" dirty="0">
                            <a:solidFill>
                              <a:srgbClr val="002060"/>
                            </a:solidFill>
                          </a:endParaRPr>
                        </a:p>
                      </a:txBody>
                      <a:tcPr>
                        <a:solidFill>
                          <a:schemeClr val="accent1">
                            <a:lumMod val="20000"/>
                            <a:lumOff val="80000"/>
                          </a:schemeClr>
                        </a:solidFill>
                      </a:tcPr>
                    </a:tc>
                    <a:extLst>
                      <a:ext uri="{0D108BD9-81ED-4DB2-BD59-A6C34878D82A}">
                        <a16:rowId xmlns:a16="http://schemas.microsoft.com/office/drawing/2014/main" val="10001"/>
                      </a:ext>
                    </a:extLst>
                  </a:tr>
                  <a:tr h="235741">
                    <a:tc>
                      <a:txBody>
                        <a:bodyPr/>
                        <a:lstStyle/>
                        <a:p>
                          <a:pPr/>
                          <a14:m>
                            <m:oMathPara xmlns:m="http://schemas.openxmlformats.org/officeDocument/2006/math">
                              <m:oMathParaPr>
                                <m:jc m:val="centerGroup"/>
                              </m:oMathParaPr>
                              <m:oMath xmlns:m="http://schemas.openxmlformats.org/officeDocument/2006/math">
                                <m:bar>
                                  <m:barPr>
                                    <m:pos m:val="top"/>
                                    <m:ctrlPr>
                                      <a:rPr lang="fr-FR" i="1" smtClean="0">
                                        <a:latin typeface="Cambria Math" panose="02040503050406030204" pitchFamily="18" charset="0"/>
                                      </a:rPr>
                                    </m:ctrlPr>
                                  </m:barPr>
                                  <m:e>
                                    <m:r>
                                      <a:rPr lang="fr-FR" i="1">
                                        <a:latin typeface="Cambria Math" panose="02040503050406030204" pitchFamily="18" charset="0"/>
                                      </a:rPr>
                                      <m:t>𝑎</m:t>
                                    </m:r>
                                  </m:e>
                                </m:bar>
                              </m:oMath>
                            </m:oMathPara>
                          </a14:m>
                          <a:endParaRPr lang="fr-FR" dirty="0"/>
                        </a:p>
                      </a:txBody>
                      <a:tcPr/>
                    </a:tc>
                    <a:tc>
                      <a:txBody>
                        <a:bodyPr/>
                        <a:lstStyle/>
                        <a:p>
                          <a:endParaRPr lang="fr-FR" dirty="0"/>
                        </a:p>
                      </a:txBody>
                      <a:tcPr>
                        <a:solidFill>
                          <a:schemeClr val="bg1"/>
                        </a:solidFill>
                      </a:tcPr>
                    </a:tc>
                    <a:tc>
                      <a:txBody>
                        <a:bodyPr/>
                        <a:lstStyle/>
                        <a:p>
                          <a:pPr/>
                          <a14:m>
                            <m:oMathPara xmlns:m="http://schemas.openxmlformats.org/officeDocument/2006/math">
                              <m:oMathParaPr>
                                <m:jc m:val="centerGroup"/>
                              </m:oMathParaPr>
                              <m:oMath xmlns:m="http://schemas.openxmlformats.org/officeDocument/2006/math">
                                <m:bar>
                                  <m:barPr>
                                    <m:pos m:val="top"/>
                                    <m:ctrlPr>
                                      <a:rPr lang="fr-FR" i="1" smtClean="0">
                                        <a:latin typeface="Cambria Math" panose="02040503050406030204" pitchFamily="18" charset="0"/>
                                      </a:rPr>
                                    </m:ctrlPr>
                                  </m:barPr>
                                  <m:e>
                                    <m:r>
                                      <a:rPr lang="fr-FR" i="1">
                                        <a:latin typeface="Cambria Math" panose="02040503050406030204" pitchFamily="18" charset="0"/>
                                      </a:rPr>
                                      <m:t>𝑎</m:t>
                                    </m:r>
                                  </m:e>
                                </m:bar>
                              </m:oMath>
                            </m:oMathPara>
                          </a14:m>
                          <a:endParaRPr lang="fr-FR" dirty="0"/>
                        </a:p>
                      </a:txBody>
                      <a:tcPr>
                        <a:solidFill>
                          <a:schemeClr val="bg1"/>
                        </a:solidFill>
                      </a:tcPr>
                    </a:tc>
                    <a:tc>
                      <a:txBody>
                        <a:bodyPr/>
                        <a:lstStyle/>
                        <a:p>
                          <a:endParaRPr lang="fr-FR" dirty="0"/>
                        </a:p>
                      </a:txBody>
                      <a:tcPr>
                        <a:solidFill>
                          <a:schemeClr val="bg1"/>
                        </a:solidFill>
                      </a:tcPr>
                    </a:tc>
                    <a:tc>
                      <a:txBody>
                        <a:bodyPr/>
                        <a:lstStyle/>
                        <a:p>
                          <a:endParaRPr lang="fr-FR" dirty="0"/>
                        </a:p>
                      </a:txBody>
                      <a:tcPr>
                        <a:solidFill>
                          <a:schemeClr val="bg1"/>
                        </a:solidFill>
                      </a:tcPr>
                    </a:tc>
                    <a:extLst>
                      <a:ext uri="{0D108BD9-81ED-4DB2-BD59-A6C34878D82A}">
                        <a16:rowId xmlns:a16="http://schemas.microsoft.com/office/drawing/2014/main" val="10002"/>
                      </a:ext>
                    </a:extLst>
                  </a:tr>
                </a:tbl>
              </a:graphicData>
            </a:graphic>
          </p:graphicFrame>
        </mc:Choice>
        <mc:Fallback xmlns="">
          <p:graphicFrame>
            <p:nvGraphicFramePr>
              <p:cNvPr id="10" name="Tableau 9"/>
              <p:cNvGraphicFramePr>
                <a:graphicFrameLocks noGrp="1"/>
              </p:cNvGraphicFramePr>
              <p:nvPr>
                <p:extLst>
                  <p:ext uri="{D42A27DB-BD31-4B8C-83A1-F6EECF244321}">
                    <p14:modId xmlns:p14="http://schemas.microsoft.com/office/powerpoint/2010/main" val="884342116"/>
                  </p:ext>
                </p:extLst>
              </p:nvPr>
            </p:nvGraphicFramePr>
            <p:xfrm>
              <a:off x="7195818" y="4239492"/>
              <a:ext cx="2854035" cy="1135253"/>
            </p:xfrm>
            <a:graphic>
              <a:graphicData uri="http://schemas.openxmlformats.org/drawingml/2006/table">
                <a:tbl>
                  <a:tblPr firstRow="1" bandRow="1">
                    <a:tableStyleId>{5C22544A-7EE6-4342-B048-85BDC9FD1C3A}</a:tableStyleId>
                  </a:tblPr>
                  <a:tblGrid>
                    <a:gridCol w="570807"/>
                    <a:gridCol w="570807"/>
                    <a:gridCol w="570807"/>
                    <a:gridCol w="570807"/>
                    <a:gridCol w="570807"/>
                  </a:tblGrid>
                  <a:tr h="403733">
                    <a:tc>
                      <a:txBody>
                        <a:bodyPr/>
                        <a:lstStyle/>
                        <a:p>
                          <a:endParaRPr lang="fr-FR" dirty="0"/>
                        </a:p>
                      </a:txBody>
                      <a:tcPr/>
                    </a:tc>
                    <a:tc>
                      <a:txBody>
                        <a:bodyPr/>
                        <a:lstStyle/>
                        <a:p>
                          <a:r>
                            <a:rPr lang="fr-FR" dirty="0" err="1" smtClean="0"/>
                            <a:t>bc</a:t>
                          </a:r>
                          <a:endParaRPr lang="fr-FR" dirty="0"/>
                        </a:p>
                      </a:txBody>
                      <a:tcPr/>
                    </a:tc>
                    <a:tc>
                      <a:txBody>
                        <a:bodyPr/>
                        <a:lstStyle/>
                        <a:p>
                          <a:endParaRPr lang="fr-FR"/>
                        </a:p>
                      </a:txBody>
                      <a:tcPr>
                        <a:blipFill rotWithShape="0">
                          <a:blip r:embed="rId6"/>
                          <a:stretch>
                            <a:fillRect l="-203226" t="-7463" r="-206452" b="-182090"/>
                          </a:stretch>
                        </a:blipFill>
                      </a:tcPr>
                    </a:tc>
                    <a:tc>
                      <a:txBody>
                        <a:bodyPr/>
                        <a:lstStyle/>
                        <a:p>
                          <a:endParaRPr lang="fr-FR"/>
                        </a:p>
                      </a:txBody>
                      <a:tcPr>
                        <a:blipFill rotWithShape="0">
                          <a:blip r:embed="rId6"/>
                          <a:stretch>
                            <a:fillRect l="-300000" t="-7463" r="-104255" b="-182090"/>
                          </a:stretch>
                        </a:blipFill>
                      </a:tcPr>
                    </a:tc>
                    <a:tc>
                      <a:txBody>
                        <a:bodyPr/>
                        <a:lstStyle/>
                        <a:p>
                          <a:endParaRPr lang="fr-FR"/>
                        </a:p>
                      </a:txBody>
                      <a:tcPr>
                        <a:blipFill rotWithShape="0">
                          <a:blip r:embed="rId6"/>
                          <a:stretch>
                            <a:fillRect l="-400000" t="-7463" r="-4255" b="-182090"/>
                          </a:stretch>
                        </a:blipFill>
                      </a:tcPr>
                    </a:tc>
                  </a:tr>
                  <a:tr h="365760">
                    <a:tc>
                      <a:txBody>
                        <a:bodyPr/>
                        <a:lstStyle/>
                        <a:p>
                          <a:pPr algn="ctr"/>
                          <a:r>
                            <a:rPr lang="fr-FR" dirty="0" smtClean="0"/>
                            <a:t>a</a:t>
                          </a:r>
                          <a:endParaRPr lang="fr-FR" dirty="0"/>
                        </a:p>
                      </a:txBody>
                      <a:tcPr/>
                    </a:tc>
                    <a:tc>
                      <a:txBody>
                        <a:bodyPr/>
                        <a:lstStyle/>
                        <a:p>
                          <a:endParaRPr lang="fr-FR" dirty="0">
                            <a:solidFill>
                              <a:srgbClr val="002060"/>
                            </a:solidFill>
                          </a:endParaRPr>
                        </a:p>
                      </a:txBody>
                      <a:tcPr>
                        <a:solidFill>
                          <a:schemeClr val="bg1"/>
                        </a:solidFill>
                      </a:tcPr>
                    </a:tc>
                    <a:tc>
                      <a:txBody>
                        <a:bodyPr/>
                        <a:lstStyle/>
                        <a:p>
                          <a:pPr algn="ctr"/>
                          <a:endParaRPr lang="fr-FR" dirty="0"/>
                        </a:p>
                      </a:txBody>
                      <a:tcPr>
                        <a:solidFill>
                          <a:schemeClr val="accent1">
                            <a:lumMod val="20000"/>
                            <a:lumOff val="80000"/>
                          </a:schemeClr>
                        </a:solidFill>
                      </a:tcPr>
                    </a:tc>
                    <a:tc>
                      <a:txBody>
                        <a:bodyPr/>
                        <a:lstStyle/>
                        <a:p>
                          <a:endParaRPr lang="fr-FR" dirty="0">
                            <a:solidFill>
                              <a:srgbClr val="002060"/>
                            </a:solidFill>
                          </a:endParaRPr>
                        </a:p>
                      </a:txBody>
                      <a:tcPr>
                        <a:solidFill>
                          <a:schemeClr val="accent1">
                            <a:lumMod val="20000"/>
                            <a:lumOff val="80000"/>
                          </a:schemeClr>
                        </a:solidFill>
                      </a:tcPr>
                    </a:tc>
                    <a:tc>
                      <a:txBody>
                        <a:bodyPr/>
                        <a:lstStyle/>
                        <a:p>
                          <a:endParaRPr lang="fr-FR" dirty="0">
                            <a:solidFill>
                              <a:srgbClr val="002060"/>
                            </a:solidFill>
                          </a:endParaRPr>
                        </a:p>
                      </a:txBody>
                      <a:tcPr>
                        <a:solidFill>
                          <a:schemeClr val="accent1">
                            <a:lumMod val="20000"/>
                            <a:lumOff val="80000"/>
                          </a:schemeClr>
                        </a:solidFill>
                      </a:tcPr>
                    </a:tc>
                  </a:tr>
                  <a:tr h="365760">
                    <a:tc>
                      <a:txBody>
                        <a:bodyPr/>
                        <a:lstStyle/>
                        <a:p>
                          <a:endParaRPr lang="fr-FR"/>
                        </a:p>
                      </a:txBody>
                      <a:tcPr>
                        <a:blipFill rotWithShape="0">
                          <a:blip r:embed="rId6"/>
                          <a:stretch>
                            <a:fillRect l="-1064" t="-220000" r="-403191" b="-3333"/>
                          </a:stretch>
                        </a:blipFill>
                      </a:tcPr>
                    </a:tc>
                    <a:tc>
                      <a:txBody>
                        <a:bodyPr/>
                        <a:lstStyle/>
                        <a:p>
                          <a:endParaRPr lang="fr-FR" dirty="0"/>
                        </a:p>
                      </a:txBody>
                      <a:tcPr>
                        <a:solidFill>
                          <a:schemeClr val="bg1"/>
                        </a:solidFill>
                      </a:tcPr>
                    </a:tc>
                    <a:tc>
                      <a:txBody>
                        <a:bodyPr/>
                        <a:lstStyle/>
                        <a:p>
                          <a:endParaRPr lang="fr-FR"/>
                        </a:p>
                      </a:txBody>
                      <a:tcPr>
                        <a:blipFill rotWithShape="0">
                          <a:blip r:embed="rId6"/>
                          <a:stretch>
                            <a:fillRect l="-203226" t="-220000" r="-206452" b="-3333"/>
                          </a:stretch>
                        </a:blipFill>
                      </a:tcPr>
                    </a:tc>
                    <a:tc>
                      <a:txBody>
                        <a:bodyPr/>
                        <a:lstStyle/>
                        <a:p>
                          <a:endParaRPr lang="fr-FR" dirty="0"/>
                        </a:p>
                      </a:txBody>
                      <a:tcPr>
                        <a:solidFill>
                          <a:schemeClr val="bg1"/>
                        </a:solidFill>
                      </a:tcPr>
                    </a:tc>
                    <a:tc>
                      <a:txBody>
                        <a:bodyPr/>
                        <a:lstStyle/>
                        <a:p>
                          <a:endParaRPr lang="fr-FR" dirty="0"/>
                        </a:p>
                      </a:txBody>
                      <a:tcPr>
                        <a:solidFill>
                          <a:schemeClr val="bg1"/>
                        </a:solidFill>
                      </a:tcPr>
                    </a:tc>
                  </a:tr>
                </a:tbl>
              </a:graphicData>
            </a:graphic>
          </p:graphicFrame>
        </mc:Fallback>
      </mc:AlternateContent>
    </p:spTree>
    <p:extLst>
      <p:ext uri="{BB962C8B-B14F-4D97-AF65-F5344CB8AC3E}">
        <p14:creationId xmlns:p14="http://schemas.microsoft.com/office/powerpoint/2010/main" val="1062252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Exercices</a:t>
            </a:r>
          </a:p>
        </p:txBody>
      </p:sp>
      <p:sp>
        <p:nvSpPr>
          <p:cNvPr id="3" name="Espace réservé du contenu 2"/>
          <p:cNvSpPr>
            <a:spLocks noGrp="1"/>
          </p:cNvSpPr>
          <p:nvPr>
            <p:ph idx="1"/>
          </p:nvPr>
        </p:nvSpPr>
        <p:spPr>
          <a:xfrm>
            <a:off x="1104293" y="2017060"/>
            <a:ext cx="8946541" cy="4195481"/>
          </a:xfrm>
        </p:spPr>
        <p:txBody>
          <a:bodyPr>
            <a:normAutofit/>
          </a:bodyPr>
          <a:lstStyle/>
          <a:p>
            <a:pPr lvl="1"/>
            <a:endParaRPr lang="fr-FR" dirty="0"/>
          </a:p>
          <a:p>
            <a:pPr lvl="1"/>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48</a:t>
            </a:fld>
            <a:endParaRPr lang="en-US" dirty="0"/>
          </a:p>
        </p:txBody>
      </p:sp>
      <p:pic>
        <p:nvPicPr>
          <p:cNvPr id="13" name="Image 12"/>
          <p:cNvPicPr>
            <a:picLocks noChangeAspect="1"/>
          </p:cNvPicPr>
          <p:nvPr/>
        </p:nvPicPr>
        <p:blipFill>
          <a:blip r:embed="rId2"/>
          <a:stretch>
            <a:fillRect/>
          </a:stretch>
        </p:blipFill>
        <p:spPr>
          <a:xfrm>
            <a:off x="768442" y="1152983"/>
            <a:ext cx="1457325" cy="295275"/>
          </a:xfrm>
          <a:prstGeom prst="rect">
            <a:avLst/>
          </a:prstGeom>
        </p:spPr>
      </p:pic>
      <p:pic>
        <p:nvPicPr>
          <p:cNvPr id="14" name="Image 13"/>
          <p:cNvPicPr>
            <a:picLocks noChangeAspect="1"/>
          </p:cNvPicPr>
          <p:nvPr/>
        </p:nvPicPr>
        <p:blipFill>
          <a:blip r:embed="rId3"/>
          <a:stretch>
            <a:fillRect/>
          </a:stretch>
        </p:blipFill>
        <p:spPr>
          <a:xfrm>
            <a:off x="4832254" y="1172032"/>
            <a:ext cx="2276475" cy="257175"/>
          </a:xfrm>
          <a:prstGeom prst="rect">
            <a:avLst/>
          </a:prstGeom>
        </p:spPr>
      </p:pic>
      <p:pic>
        <p:nvPicPr>
          <p:cNvPr id="16" name="Image 15"/>
          <p:cNvPicPr>
            <a:picLocks noChangeAspect="1"/>
          </p:cNvPicPr>
          <p:nvPr/>
        </p:nvPicPr>
        <p:blipFill>
          <a:blip r:embed="rId4"/>
          <a:stretch>
            <a:fillRect/>
          </a:stretch>
        </p:blipFill>
        <p:spPr>
          <a:xfrm>
            <a:off x="8555409" y="1150461"/>
            <a:ext cx="1495425" cy="238125"/>
          </a:xfrm>
          <a:prstGeom prst="rect">
            <a:avLst/>
          </a:prstGeom>
        </p:spPr>
      </p:pic>
      <p:pic>
        <p:nvPicPr>
          <p:cNvPr id="19" name="Image 18"/>
          <p:cNvPicPr>
            <a:picLocks noChangeAspect="1"/>
          </p:cNvPicPr>
          <p:nvPr/>
        </p:nvPicPr>
        <p:blipFill>
          <a:blip r:embed="rId5"/>
          <a:stretch>
            <a:fillRect/>
          </a:stretch>
        </p:blipFill>
        <p:spPr>
          <a:xfrm>
            <a:off x="758355" y="1612070"/>
            <a:ext cx="3295650" cy="2552700"/>
          </a:xfrm>
          <a:prstGeom prst="rect">
            <a:avLst/>
          </a:prstGeom>
        </p:spPr>
      </p:pic>
      <p:pic>
        <p:nvPicPr>
          <p:cNvPr id="20" name="Image 19"/>
          <p:cNvPicPr>
            <a:picLocks noChangeAspect="1"/>
          </p:cNvPicPr>
          <p:nvPr/>
        </p:nvPicPr>
        <p:blipFill>
          <a:blip r:embed="rId6"/>
          <a:stretch>
            <a:fillRect/>
          </a:stretch>
        </p:blipFill>
        <p:spPr>
          <a:xfrm>
            <a:off x="4399943" y="1593020"/>
            <a:ext cx="3790950" cy="1295400"/>
          </a:xfrm>
          <a:prstGeom prst="rect">
            <a:avLst/>
          </a:prstGeom>
        </p:spPr>
      </p:pic>
      <p:pic>
        <p:nvPicPr>
          <p:cNvPr id="21" name="Image 20"/>
          <p:cNvPicPr>
            <a:picLocks noChangeAspect="1"/>
          </p:cNvPicPr>
          <p:nvPr/>
        </p:nvPicPr>
        <p:blipFill>
          <a:blip r:embed="rId7"/>
          <a:stretch>
            <a:fillRect/>
          </a:stretch>
        </p:blipFill>
        <p:spPr>
          <a:xfrm>
            <a:off x="8570668" y="1572391"/>
            <a:ext cx="3333750" cy="2333625"/>
          </a:xfrm>
          <a:prstGeom prst="rect">
            <a:avLst/>
          </a:prstGeom>
        </p:spPr>
      </p:pic>
      <p:pic>
        <p:nvPicPr>
          <p:cNvPr id="23" name="Image 22"/>
          <p:cNvPicPr>
            <a:picLocks noChangeAspect="1"/>
          </p:cNvPicPr>
          <p:nvPr/>
        </p:nvPicPr>
        <p:blipFill>
          <a:blip r:embed="rId8"/>
          <a:stretch>
            <a:fillRect/>
          </a:stretch>
        </p:blipFill>
        <p:spPr>
          <a:xfrm>
            <a:off x="4212074" y="3275937"/>
            <a:ext cx="2124075" cy="314325"/>
          </a:xfrm>
          <a:prstGeom prst="rect">
            <a:avLst/>
          </a:prstGeom>
        </p:spPr>
      </p:pic>
      <p:pic>
        <p:nvPicPr>
          <p:cNvPr id="24" name="Image 23"/>
          <p:cNvPicPr>
            <a:picLocks noChangeAspect="1"/>
          </p:cNvPicPr>
          <p:nvPr/>
        </p:nvPicPr>
        <p:blipFill>
          <a:blip r:embed="rId9"/>
          <a:stretch>
            <a:fillRect/>
          </a:stretch>
        </p:blipFill>
        <p:spPr>
          <a:xfrm>
            <a:off x="4212074" y="3672168"/>
            <a:ext cx="4200525" cy="3009900"/>
          </a:xfrm>
          <a:prstGeom prst="rect">
            <a:avLst/>
          </a:prstGeom>
        </p:spPr>
      </p:pic>
    </p:spTree>
    <p:extLst>
      <p:ext uri="{BB962C8B-B14F-4D97-AF65-F5344CB8AC3E}">
        <p14:creationId xmlns:p14="http://schemas.microsoft.com/office/powerpoint/2010/main" val="320399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1000"/>
                                        <p:tgtEl>
                                          <p:spTgt spid="19"/>
                                        </p:tgtEl>
                                      </p:cBhvr>
                                    </p:animEffect>
                                    <p:anim calcmode="lin" valueType="num">
                                      <p:cBhvr>
                                        <p:cTn id="30" dur="1000" fill="hold"/>
                                        <p:tgtEl>
                                          <p:spTgt spid="19"/>
                                        </p:tgtEl>
                                        <p:attrNameLst>
                                          <p:attrName>ppt_x</p:attrName>
                                        </p:attrNameLst>
                                      </p:cBhvr>
                                      <p:tavLst>
                                        <p:tav tm="0">
                                          <p:val>
                                            <p:strVal val="#ppt_x"/>
                                          </p:val>
                                        </p:tav>
                                        <p:tav tm="100000">
                                          <p:val>
                                            <p:strVal val="#ppt_x"/>
                                          </p:val>
                                        </p:tav>
                                      </p:tavLst>
                                    </p:anim>
                                    <p:anim calcmode="lin" valueType="num">
                                      <p:cBhvr>
                                        <p:cTn id="3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anim calcmode="lin" valueType="num">
                                      <p:cBhvr>
                                        <p:cTn id="37" dur="1000" fill="hold"/>
                                        <p:tgtEl>
                                          <p:spTgt spid="20"/>
                                        </p:tgtEl>
                                        <p:attrNameLst>
                                          <p:attrName>ppt_x</p:attrName>
                                        </p:attrNameLst>
                                      </p:cBhvr>
                                      <p:tavLst>
                                        <p:tav tm="0">
                                          <p:val>
                                            <p:strVal val="#ppt_x"/>
                                          </p:val>
                                        </p:tav>
                                        <p:tav tm="100000">
                                          <p:val>
                                            <p:strVal val="#ppt_x"/>
                                          </p:val>
                                        </p:tav>
                                      </p:tavLst>
                                    </p:anim>
                                    <p:anim calcmode="lin" valueType="num">
                                      <p:cBhvr>
                                        <p:cTn id="3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1000"/>
                                        <p:tgtEl>
                                          <p:spTgt spid="21"/>
                                        </p:tgtEl>
                                      </p:cBhvr>
                                    </p:animEffect>
                                    <p:anim calcmode="lin" valueType="num">
                                      <p:cBhvr>
                                        <p:cTn id="44" dur="1000" fill="hold"/>
                                        <p:tgtEl>
                                          <p:spTgt spid="21"/>
                                        </p:tgtEl>
                                        <p:attrNameLst>
                                          <p:attrName>ppt_x</p:attrName>
                                        </p:attrNameLst>
                                      </p:cBhvr>
                                      <p:tavLst>
                                        <p:tav tm="0">
                                          <p:val>
                                            <p:strVal val="#ppt_x"/>
                                          </p:val>
                                        </p:tav>
                                        <p:tav tm="100000">
                                          <p:val>
                                            <p:strVal val="#ppt_x"/>
                                          </p:val>
                                        </p:tav>
                                      </p:tavLst>
                                    </p:anim>
                                    <p:anim calcmode="lin" valueType="num">
                                      <p:cBhvr>
                                        <p:cTn id="4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1000"/>
                                        <p:tgtEl>
                                          <p:spTgt spid="24"/>
                                        </p:tgtEl>
                                      </p:cBhvr>
                                    </p:animEffect>
                                    <p:anim calcmode="lin" valueType="num">
                                      <p:cBhvr>
                                        <p:cTn id="51" dur="1000" fill="hold"/>
                                        <p:tgtEl>
                                          <p:spTgt spid="24"/>
                                        </p:tgtEl>
                                        <p:attrNameLst>
                                          <p:attrName>ppt_x</p:attrName>
                                        </p:attrNameLst>
                                      </p:cBhvr>
                                      <p:tavLst>
                                        <p:tav tm="0">
                                          <p:val>
                                            <p:strVal val="#ppt_x"/>
                                          </p:val>
                                        </p:tav>
                                        <p:tav tm="100000">
                                          <p:val>
                                            <p:strVal val="#ppt_x"/>
                                          </p:val>
                                        </p:tav>
                                      </p:tavLst>
                                    </p:anim>
                                    <p:anim calcmode="lin" valueType="num">
                                      <p:cBhvr>
                                        <p:cTn id="5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propositions</a:t>
            </a:r>
          </a:p>
        </p:txBody>
      </p:sp>
      <p:sp>
        <p:nvSpPr>
          <p:cNvPr id="3" name="Espace réservé du contenu 2"/>
          <p:cNvSpPr>
            <a:spLocks noGrp="1"/>
          </p:cNvSpPr>
          <p:nvPr>
            <p:ph idx="1"/>
          </p:nvPr>
        </p:nvSpPr>
        <p:spPr/>
        <p:txBody>
          <a:bodyPr>
            <a:normAutofit/>
          </a:bodyPr>
          <a:lstStyle/>
          <a:p>
            <a:r>
              <a:rPr lang="fr-FR" b="1" dirty="0"/>
              <a:t>Exemple :</a:t>
            </a:r>
          </a:p>
          <a:p>
            <a:pPr lvl="1"/>
            <a:r>
              <a:rPr lang="fr-FR" dirty="0"/>
              <a:t>Considérons la proposition P : "4&lt;3"</a:t>
            </a:r>
          </a:p>
          <a:p>
            <a:pPr lvl="1"/>
            <a:r>
              <a:rPr lang="fr-FR" dirty="0"/>
              <a:t>Sa négation est non(P) : "4&gt;=3"</a:t>
            </a:r>
          </a:p>
          <a:p>
            <a:pPr lvl="1"/>
            <a:r>
              <a:rPr lang="fr-FR" dirty="0"/>
              <a:t>La valeur de vérité de P est FAUX et donc celle de non(P) est VRAI</a:t>
            </a:r>
          </a:p>
          <a:p>
            <a:r>
              <a:rPr lang="fr-FR" dirty="0"/>
              <a:t>La négation de la négation d'une proposition, c'est la proposition elle-même</a:t>
            </a:r>
          </a:p>
          <a:p>
            <a:endParaRPr lang="fr-FR" dirty="0"/>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5</a:t>
            </a:fld>
            <a:endParaRPr lang="en-US" dirty="0"/>
          </a:p>
        </p:txBody>
      </p:sp>
      <p:graphicFrame>
        <p:nvGraphicFramePr>
          <p:cNvPr id="9" name="Tableau 8"/>
          <p:cNvGraphicFramePr>
            <a:graphicFrameLocks noGrp="1"/>
          </p:cNvGraphicFramePr>
          <p:nvPr>
            <p:extLst>
              <p:ext uri="{D42A27DB-BD31-4B8C-83A1-F6EECF244321}">
                <p14:modId xmlns:p14="http://schemas.microsoft.com/office/powerpoint/2010/main" val="3986620726"/>
              </p:ext>
            </p:extLst>
          </p:nvPr>
        </p:nvGraphicFramePr>
        <p:xfrm>
          <a:off x="2984307" y="4547821"/>
          <a:ext cx="4728330" cy="1308033"/>
        </p:xfrm>
        <a:graphic>
          <a:graphicData uri="http://schemas.openxmlformats.org/drawingml/2006/table">
            <a:tbl>
              <a:tblPr firstRow="1" bandRow="1">
                <a:tableStyleId>{5C22544A-7EE6-4342-B048-85BDC9FD1C3A}</a:tableStyleId>
              </a:tblPr>
              <a:tblGrid>
                <a:gridCol w="1576110">
                  <a:extLst>
                    <a:ext uri="{9D8B030D-6E8A-4147-A177-3AD203B41FA5}">
                      <a16:colId xmlns:a16="http://schemas.microsoft.com/office/drawing/2014/main" val="20000"/>
                    </a:ext>
                  </a:extLst>
                </a:gridCol>
                <a:gridCol w="1576110">
                  <a:extLst>
                    <a:ext uri="{9D8B030D-6E8A-4147-A177-3AD203B41FA5}">
                      <a16:colId xmlns:a16="http://schemas.microsoft.com/office/drawing/2014/main" val="20001"/>
                    </a:ext>
                  </a:extLst>
                </a:gridCol>
                <a:gridCol w="1576110">
                  <a:extLst>
                    <a:ext uri="{9D8B030D-6E8A-4147-A177-3AD203B41FA5}">
                      <a16:colId xmlns:a16="http://schemas.microsoft.com/office/drawing/2014/main" val="20002"/>
                    </a:ext>
                  </a:extLst>
                </a:gridCol>
              </a:tblGrid>
              <a:tr h="436011">
                <a:tc>
                  <a:txBody>
                    <a:bodyPr/>
                    <a:lstStyle/>
                    <a:p>
                      <a:r>
                        <a:rPr lang="fr-FR" dirty="0"/>
                        <a:t>P</a:t>
                      </a:r>
                    </a:p>
                  </a:txBody>
                  <a:tcPr/>
                </a:tc>
                <a:tc>
                  <a:txBody>
                    <a:bodyPr/>
                    <a:lstStyle/>
                    <a:p>
                      <a:r>
                        <a:rPr lang="fr-FR" dirty="0"/>
                        <a:t>Non(P)</a:t>
                      </a:r>
                    </a:p>
                  </a:txBody>
                  <a:tcPr/>
                </a:tc>
                <a:tc>
                  <a:txBody>
                    <a:bodyPr/>
                    <a:lstStyle/>
                    <a:p>
                      <a:r>
                        <a:rPr lang="fr-FR" dirty="0"/>
                        <a:t>Non(Non(P))</a:t>
                      </a:r>
                    </a:p>
                  </a:txBody>
                  <a:tcPr/>
                </a:tc>
                <a:extLst>
                  <a:ext uri="{0D108BD9-81ED-4DB2-BD59-A6C34878D82A}">
                    <a16:rowId xmlns:a16="http://schemas.microsoft.com/office/drawing/2014/main" val="10000"/>
                  </a:ext>
                </a:extLst>
              </a:tr>
              <a:tr h="436011">
                <a:tc>
                  <a:txBody>
                    <a:bodyPr/>
                    <a:lstStyle/>
                    <a:p>
                      <a:r>
                        <a:rPr lang="fr-FR" dirty="0"/>
                        <a:t>0</a:t>
                      </a:r>
                    </a:p>
                  </a:txBody>
                  <a:tcPr/>
                </a:tc>
                <a:tc>
                  <a:txBody>
                    <a:bodyPr/>
                    <a:lstStyle/>
                    <a:p>
                      <a:r>
                        <a:rPr lang="fr-FR" dirty="0"/>
                        <a:t>1</a:t>
                      </a:r>
                    </a:p>
                  </a:txBody>
                  <a:tcPr/>
                </a:tc>
                <a:tc>
                  <a:txBody>
                    <a:bodyPr/>
                    <a:lstStyle/>
                    <a:p>
                      <a:r>
                        <a:rPr lang="fr-FR" dirty="0"/>
                        <a:t>0</a:t>
                      </a:r>
                    </a:p>
                  </a:txBody>
                  <a:tcPr/>
                </a:tc>
                <a:extLst>
                  <a:ext uri="{0D108BD9-81ED-4DB2-BD59-A6C34878D82A}">
                    <a16:rowId xmlns:a16="http://schemas.microsoft.com/office/drawing/2014/main" val="10001"/>
                  </a:ext>
                </a:extLst>
              </a:tr>
              <a:tr h="436011">
                <a:tc>
                  <a:txBody>
                    <a:bodyPr/>
                    <a:lstStyle/>
                    <a:p>
                      <a:r>
                        <a:rPr lang="fr-FR" dirty="0"/>
                        <a:t>1</a:t>
                      </a:r>
                    </a:p>
                  </a:txBody>
                  <a:tcPr/>
                </a:tc>
                <a:tc>
                  <a:txBody>
                    <a:bodyPr/>
                    <a:lstStyle/>
                    <a:p>
                      <a:r>
                        <a:rPr lang="fr-FR" dirty="0"/>
                        <a:t>0</a:t>
                      </a:r>
                    </a:p>
                  </a:txBody>
                  <a:tcPr/>
                </a:tc>
                <a:tc>
                  <a:txBody>
                    <a:bodyPr/>
                    <a:lstStyle/>
                    <a:p>
                      <a:r>
                        <a:rPr lang="fr-FR" dirty="0"/>
                        <a:t>1</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28442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propositions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b="1" dirty="0"/>
                  <a:t>Equivalence de deux propositions</a:t>
                </a:r>
              </a:p>
              <a:p>
                <a:r>
                  <a:rPr lang="fr-FR" dirty="0"/>
                  <a:t>Si P et Q sont deux propositions, la proposition notée P</a:t>
                </a:r>
                <a14:m>
                  <m:oMath xmlns:m="http://schemas.openxmlformats.org/officeDocument/2006/math">
                    <m:r>
                      <a:rPr lang="fr-FR" b="1" i="1" smtClean="0">
                        <a:latin typeface="Cambria Math" panose="02040503050406030204" pitchFamily="18" charset="0"/>
                        <a:ea typeface="Cambria Math" panose="02040503050406030204" pitchFamily="18" charset="0"/>
                      </a:rPr>
                      <m:t>↔</m:t>
                    </m:r>
                  </m:oMath>
                </a14:m>
                <a:r>
                  <a:rPr lang="fr-FR" dirty="0"/>
                  <a:t>Q est définie par la table de vérité suivante</a:t>
                </a:r>
              </a:p>
              <a:p>
                <a:endParaRPr lang="fr-FR" dirty="0"/>
              </a:p>
              <a:p>
                <a:endParaRPr lang="fr-FR" dirty="0"/>
              </a:p>
              <a:p>
                <a:endParaRPr lang="fr-FR" dirty="0"/>
              </a:p>
              <a:p>
                <a:endParaRPr lang="fr-FR" dirty="0"/>
              </a:p>
              <a:p>
                <a:endParaRPr lang="fr-FR" dirty="0"/>
              </a:p>
              <a:p>
                <a:r>
                  <a:rPr lang="fr-FR" dirty="0"/>
                  <a:t>Deux propositions ne sont équivalentes que si elles ont la même valeur de vérité</a:t>
                </a:r>
              </a:p>
              <a:p>
                <a:endParaRPr lang="fr-FR" dirty="0"/>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r="-1294"/>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6</a:t>
            </a:fld>
            <a:endParaRPr lang="en-US" dirty="0"/>
          </a:p>
        </p:txBody>
      </p:sp>
      <mc:AlternateContent xmlns:mc="http://schemas.openxmlformats.org/markup-compatibility/2006" xmlns:a14="http://schemas.microsoft.com/office/drawing/2010/main">
        <mc:Choice Requires="a14">
          <p:graphicFrame>
            <p:nvGraphicFramePr>
              <p:cNvPr id="7" name="Tableau 6"/>
              <p:cNvGraphicFramePr>
                <a:graphicFrameLocks noGrp="1"/>
              </p:cNvGraphicFramePr>
              <p:nvPr>
                <p:extLst>
                  <p:ext uri="{D42A27DB-BD31-4B8C-83A1-F6EECF244321}">
                    <p14:modId xmlns:p14="http://schemas.microsoft.com/office/powerpoint/2010/main" val="1689896436"/>
                  </p:ext>
                </p:extLst>
              </p:nvPr>
            </p:nvGraphicFramePr>
            <p:xfrm>
              <a:off x="1625600" y="3573703"/>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fr-FR" dirty="0"/>
                            <a:t>P</a:t>
                          </a:r>
                        </a:p>
                      </a:txBody>
                      <a:tcPr/>
                    </a:tc>
                    <a:tc>
                      <a:txBody>
                        <a:bodyPr/>
                        <a:lstStyle/>
                        <a:p>
                          <a:r>
                            <a:rPr lang="fr-FR" dirty="0"/>
                            <a:t>Q</a:t>
                          </a:r>
                        </a:p>
                      </a:txBody>
                      <a:tcPr/>
                    </a:tc>
                    <a:tc>
                      <a:txBody>
                        <a:bodyPr/>
                        <a:lstStyle/>
                        <a:p>
                          <a:r>
                            <a:rPr lang="fr-FR" dirty="0"/>
                            <a:t>P</a:t>
                          </a:r>
                          <a14:m>
                            <m:oMath xmlns:m="http://schemas.openxmlformats.org/officeDocument/2006/math">
                              <m:r>
                                <a:rPr lang="fr-FR" i="1" smtClean="0">
                                  <a:latin typeface="Cambria Math" panose="02040503050406030204" pitchFamily="18" charset="0"/>
                                  <a:ea typeface="Cambria Math" panose="02040503050406030204" pitchFamily="18" charset="0"/>
                                </a:rPr>
                                <m:t>↔</m:t>
                              </m:r>
                            </m:oMath>
                          </a14:m>
                          <a:r>
                            <a:rPr lang="fr-FR" dirty="0"/>
                            <a:t>Q</a:t>
                          </a:r>
                        </a:p>
                      </a:txBody>
                      <a:tcPr/>
                    </a:tc>
                    <a:extLst>
                      <a:ext uri="{0D108BD9-81ED-4DB2-BD59-A6C34878D82A}">
                        <a16:rowId xmlns:a16="http://schemas.microsoft.com/office/drawing/2014/main" val="10000"/>
                      </a:ext>
                    </a:extLst>
                  </a:tr>
                  <a:tr h="370840">
                    <a:tc>
                      <a:txBody>
                        <a:bodyPr/>
                        <a:lstStyle/>
                        <a:p>
                          <a:r>
                            <a:rPr lang="fr-FR" dirty="0"/>
                            <a:t>0</a:t>
                          </a:r>
                        </a:p>
                      </a:txBody>
                      <a:tcPr/>
                    </a:tc>
                    <a:tc>
                      <a:txBody>
                        <a:bodyPr/>
                        <a:lstStyle/>
                        <a:p>
                          <a:r>
                            <a:rPr lang="fr-FR" dirty="0"/>
                            <a:t>0</a:t>
                          </a:r>
                        </a:p>
                      </a:txBody>
                      <a:tcPr/>
                    </a:tc>
                    <a:tc>
                      <a:txBody>
                        <a:bodyPr/>
                        <a:lstStyle/>
                        <a:p>
                          <a:r>
                            <a:rPr lang="fr-FR" dirty="0"/>
                            <a:t>1</a:t>
                          </a:r>
                        </a:p>
                      </a:txBody>
                      <a:tcPr/>
                    </a:tc>
                    <a:extLst>
                      <a:ext uri="{0D108BD9-81ED-4DB2-BD59-A6C34878D82A}">
                        <a16:rowId xmlns:a16="http://schemas.microsoft.com/office/drawing/2014/main" val="10001"/>
                      </a:ext>
                    </a:extLst>
                  </a:tr>
                  <a:tr h="370840">
                    <a:tc>
                      <a:txBody>
                        <a:bodyPr/>
                        <a:lstStyle/>
                        <a:p>
                          <a:r>
                            <a:rPr lang="fr-FR" dirty="0"/>
                            <a:t>0</a:t>
                          </a:r>
                        </a:p>
                      </a:txBody>
                      <a:tcPr/>
                    </a:tc>
                    <a:tc>
                      <a:txBody>
                        <a:bodyPr/>
                        <a:lstStyle/>
                        <a:p>
                          <a:r>
                            <a:rPr lang="fr-FR" dirty="0"/>
                            <a:t>1</a:t>
                          </a:r>
                        </a:p>
                      </a:txBody>
                      <a:tcPr/>
                    </a:tc>
                    <a:tc>
                      <a:txBody>
                        <a:bodyPr/>
                        <a:lstStyle/>
                        <a:p>
                          <a:r>
                            <a:rPr lang="fr-FR" dirty="0"/>
                            <a:t>0</a:t>
                          </a:r>
                        </a:p>
                      </a:txBody>
                      <a:tcPr/>
                    </a:tc>
                    <a:extLst>
                      <a:ext uri="{0D108BD9-81ED-4DB2-BD59-A6C34878D82A}">
                        <a16:rowId xmlns:a16="http://schemas.microsoft.com/office/drawing/2014/main" val="10002"/>
                      </a:ext>
                    </a:extLst>
                  </a:tr>
                  <a:tr h="370840">
                    <a:tc>
                      <a:txBody>
                        <a:bodyPr/>
                        <a:lstStyle/>
                        <a:p>
                          <a:r>
                            <a:rPr lang="fr-FR" dirty="0"/>
                            <a:t>1</a:t>
                          </a:r>
                        </a:p>
                      </a:txBody>
                      <a:tcPr/>
                    </a:tc>
                    <a:tc>
                      <a:txBody>
                        <a:bodyPr/>
                        <a:lstStyle/>
                        <a:p>
                          <a:r>
                            <a:rPr lang="fr-FR" dirty="0"/>
                            <a:t>0</a:t>
                          </a:r>
                        </a:p>
                      </a:txBody>
                      <a:tcPr/>
                    </a:tc>
                    <a:tc>
                      <a:txBody>
                        <a:bodyPr/>
                        <a:lstStyle/>
                        <a:p>
                          <a:r>
                            <a:rPr lang="fr-FR" dirty="0"/>
                            <a:t>0</a:t>
                          </a:r>
                        </a:p>
                      </a:txBody>
                      <a:tcPr/>
                    </a:tc>
                    <a:extLst>
                      <a:ext uri="{0D108BD9-81ED-4DB2-BD59-A6C34878D82A}">
                        <a16:rowId xmlns:a16="http://schemas.microsoft.com/office/drawing/2014/main" val="10003"/>
                      </a:ext>
                    </a:extLst>
                  </a:tr>
                  <a:tr h="370840">
                    <a:tc>
                      <a:txBody>
                        <a:bodyPr/>
                        <a:lstStyle/>
                        <a:p>
                          <a:r>
                            <a:rPr lang="fr-FR" dirty="0"/>
                            <a:t>1</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10004"/>
                      </a:ext>
                    </a:extLst>
                  </a:tr>
                </a:tbl>
              </a:graphicData>
            </a:graphic>
          </p:graphicFrame>
        </mc:Choice>
        <mc:Fallback xmlns="">
          <p:graphicFrame>
            <p:nvGraphicFramePr>
              <p:cNvPr id="7" name="Tableau 6"/>
              <p:cNvGraphicFramePr>
                <a:graphicFrameLocks noGrp="1"/>
              </p:cNvGraphicFramePr>
              <p:nvPr>
                <p:extLst>
                  <p:ext uri="{D42A27DB-BD31-4B8C-83A1-F6EECF244321}">
                    <p14:modId xmlns:p14="http://schemas.microsoft.com/office/powerpoint/2010/main" val="1689896436"/>
                  </p:ext>
                </p:extLst>
              </p:nvPr>
            </p:nvGraphicFramePr>
            <p:xfrm>
              <a:off x="1625600" y="3573703"/>
              <a:ext cx="8127999" cy="185420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fr-FR" dirty="0" smtClean="0"/>
                            <a:t>P</a:t>
                          </a:r>
                          <a:endParaRPr lang="fr-FR" dirty="0"/>
                        </a:p>
                      </a:txBody>
                      <a:tcPr/>
                    </a:tc>
                    <a:tc>
                      <a:txBody>
                        <a:bodyPr/>
                        <a:lstStyle/>
                        <a:p>
                          <a:r>
                            <a:rPr lang="fr-FR" dirty="0" smtClean="0"/>
                            <a:t>Q</a:t>
                          </a:r>
                          <a:endParaRPr lang="fr-FR" dirty="0"/>
                        </a:p>
                      </a:txBody>
                      <a:tcPr/>
                    </a:tc>
                    <a:tc>
                      <a:txBody>
                        <a:bodyPr/>
                        <a:lstStyle/>
                        <a:p>
                          <a:endParaRPr lang="fr-FR"/>
                        </a:p>
                      </a:txBody>
                      <a:tcPr>
                        <a:blipFill rotWithShape="0">
                          <a:blip r:embed="rId3"/>
                          <a:stretch>
                            <a:fillRect l="-200000" t="-8197" r="-1124" b="-424590"/>
                          </a:stretch>
                        </a:blipFill>
                      </a:tcPr>
                    </a:tc>
                  </a:tr>
                  <a:tr h="370840">
                    <a:tc>
                      <a:txBody>
                        <a:bodyPr/>
                        <a:lstStyle/>
                        <a:p>
                          <a:r>
                            <a:rPr lang="fr-FR" dirty="0" smtClean="0"/>
                            <a:t>0</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r>
                  <a:tr h="370840">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dirty="0" smtClean="0"/>
                            <a:t>0</a:t>
                          </a:r>
                          <a:endParaRPr lang="fr-FR" dirty="0"/>
                        </a:p>
                      </a:txBody>
                      <a:tcPr/>
                    </a:tc>
                  </a:tr>
                  <a:tr h="370840">
                    <a:tc>
                      <a:txBody>
                        <a:bodyPr/>
                        <a:lstStyle/>
                        <a:p>
                          <a:r>
                            <a:rPr lang="fr-FR" dirty="0" smtClean="0"/>
                            <a:t>1</a:t>
                          </a:r>
                          <a:endParaRPr lang="fr-FR" dirty="0"/>
                        </a:p>
                      </a:txBody>
                      <a:tcPr/>
                    </a:tc>
                    <a:tc>
                      <a:txBody>
                        <a:bodyPr/>
                        <a:lstStyle/>
                        <a:p>
                          <a:r>
                            <a:rPr lang="fr-FR" dirty="0" smtClean="0"/>
                            <a:t>0</a:t>
                          </a:r>
                          <a:endParaRPr lang="fr-FR" dirty="0"/>
                        </a:p>
                      </a:txBody>
                      <a:tcPr/>
                    </a:tc>
                    <a:tc>
                      <a:txBody>
                        <a:bodyPr/>
                        <a:lstStyle/>
                        <a:p>
                          <a:r>
                            <a:rPr lang="fr-FR" dirty="0" smtClean="0"/>
                            <a:t>0</a:t>
                          </a:r>
                          <a:endParaRPr lang="fr-FR" dirty="0"/>
                        </a:p>
                      </a:txBody>
                      <a:tcPr/>
                    </a:tc>
                  </a:tr>
                  <a:tr h="370840">
                    <a:tc>
                      <a:txBody>
                        <a:bodyPr/>
                        <a:lstStyle/>
                        <a:p>
                          <a:r>
                            <a:rPr lang="fr-FR" dirty="0" smtClean="0"/>
                            <a:t>1</a:t>
                          </a:r>
                          <a:endParaRPr lang="fr-FR" dirty="0"/>
                        </a:p>
                      </a:txBody>
                      <a:tcPr/>
                    </a:tc>
                    <a:tc>
                      <a:txBody>
                        <a:bodyPr/>
                        <a:lstStyle/>
                        <a:p>
                          <a:r>
                            <a:rPr lang="fr-FR" dirty="0" smtClean="0"/>
                            <a:t>1</a:t>
                          </a:r>
                          <a:endParaRPr lang="fr-FR" dirty="0"/>
                        </a:p>
                      </a:txBody>
                      <a:tcPr/>
                    </a:tc>
                    <a:tc>
                      <a:txBody>
                        <a:bodyPr/>
                        <a:lstStyle/>
                        <a:p>
                          <a:r>
                            <a:rPr lang="fr-FR" dirty="0" smtClean="0"/>
                            <a:t>1</a:t>
                          </a:r>
                          <a:endParaRPr lang="fr-FR" dirty="0"/>
                        </a:p>
                      </a:txBody>
                      <a:tcPr/>
                    </a:tc>
                  </a:tr>
                </a:tbl>
              </a:graphicData>
            </a:graphic>
          </p:graphicFrame>
        </mc:Fallback>
      </mc:AlternateContent>
    </p:spTree>
    <p:extLst>
      <p:ext uri="{BB962C8B-B14F-4D97-AF65-F5344CB8AC3E}">
        <p14:creationId xmlns:p14="http://schemas.microsoft.com/office/powerpoint/2010/main" val="1913334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propositions</a:t>
            </a:r>
          </a:p>
        </p:txBody>
      </p:sp>
      <mc:AlternateContent xmlns:mc="http://schemas.openxmlformats.org/markup-compatibility/2006" xmlns:a14="http://schemas.microsoft.com/office/drawing/2010/main">
        <mc:Choice Requires="a14">
          <p:sp>
            <p:nvSpPr>
              <p:cNvPr id="3" name="Espace réservé du contenu 2"/>
              <p:cNvSpPr>
                <a:spLocks noGrp="1"/>
              </p:cNvSpPr>
              <p:nvPr>
                <p:ph idx="1"/>
              </p:nvPr>
            </p:nvSpPr>
            <p:spPr/>
            <p:txBody>
              <a:bodyPr>
                <a:normAutofit/>
              </a:bodyPr>
              <a:lstStyle/>
              <a:p>
                <a:r>
                  <a:rPr lang="fr-FR" b="1" dirty="0"/>
                  <a:t>Exemple</a:t>
                </a:r>
                <a:endParaRPr lang="fr-FR" dirty="0"/>
              </a:p>
              <a:p>
                <a:pPr lvl="1"/>
                <a:r>
                  <a:rPr lang="fr-FR" dirty="0"/>
                  <a:t>La proposition "2 +3 =5 </a:t>
                </a:r>
                <a14:m>
                  <m:oMath xmlns:m="http://schemas.openxmlformats.org/officeDocument/2006/math">
                    <m:r>
                      <a:rPr lang="fr-FR" i="1" smtClean="0">
                        <a:latin typeface="Cambria Math" panose="02040503050406030204" pitchFamily="18" charset="0"/>
                        <a:ea typeface="Cambria Math" panose="02040503050406030204" pitchFamily="18" charset="0"/>
                      </a:rPr>
                      <m:t>↔</m:t>
                    </m:r>
                  </m:oMath>
                </a14:m>
                <a:r>
                  <a:rPr lang="fr-FR" dirty="0"/>
                  <a:t>5 &lt;6 " est vraie car on a une équivalence de deux propositions vraies</a:t>
                </a:r>
              </a:p>
              <a:p>
                <a:pPr lvl="1"/>
                <a:r>
                  <a:rPr lang="fr-FR" dirty="0"/>
                  <a:t>La proposition "5+7=12</a:t>
                </a:r>
                <a14:m>
                  <m:oMath xmlns:m="http://schemas.openxmlformats.org/officeDocument/2006/math">
                    <m:r>
                      <a:rPr lang="fr-FR" i="1" smtClean="0">
                        <a:latin typeface="Cambria Math" panose="02040503050406030204" pitchFamily="18" charset="0"/>
                        <a:ea typeface="Cambria Math" panose="02040503050406030204" pitchFamily="18" charset="0"/>
                      </a:rPr>
                      <m:t>↔</m:t>
                    </m:r>
                  </m:oMath>
                </a14:m>
                <a:r>
                  <a:rPr lang="fr-FR" dirty="0"/>
                  <a:t>2 =3" est fausse car on a une équivalence entre une proposition vraie et fausse</a:t>
                </a:r>
              </a:p>
              <a:p>
                <a:r>
                  <a:rPr lang="fr-FR" dirty="0"/>
                  <a:t>Montrons que la proposition P</a:t>
                </a:r>
                <a14:m>
                  <m:oMath xmlns:m="http://schemas.openxmlformats.org/officeDocument/2006/math">
                    <m:r>
                      <a:rPr lang="fr-FR" i="1" smtClean="0">
                        <a:latin typeface="Cambria Math" panose="02040503050406030204" pitchFamily="18" charset="0"/>
                        <a:ea typeface="Cambria Math" panose="02040503050406030204" pitchFamily="18" charset="0"/>
                      </a:rPr>
                      <m:t>↔</m:t>
                    </m:r>
                  </m:oMath>
                </a14:m>
                <a:r>
                  <a:rPr lang="fr-FR" dirty="0"/>
                  <a:t>non(non(P)) est vraie quelque soit la valeur de vérité de la proposition P</a:t>
                </a:r>
              </a:p>
            </p:txBody>
          </p:sp>
        </mc:Choice>
        <mc:Fallback xmlns="">
          <p:sp>
            <p:nvSpPr>
              <p:cNvPr id="3" name="Espace réservé du contenu 2"/>
              <p:cNvSpPr>
                <a:spLocks noGrp="1" noRot="1" noChangeAspect="1" noMove="1" noResize="1" noEditPoints="1" noAdjustHandles="1" noChangeArrowheads="1" noChangeShapeType="1" noTextEdit="1"/>
              </p:cNvSpPr>
              <p:nvPr>
                <p:ph idx="1"/>
              </p:nvPr>
            </p:nvSpPr>
            <p:spPr>
              <a:blipFill rotWithShape="0">
                <a:blip r:embed="rId2"/>
                <a:stretch>
                  <a:fillRect l="-341" t="-872" r="-613"/>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D57F1E4F-1CFF-5643-939E-02111984F565}" type="slidenum">
              <a:rPr lang="en-US" smtClean="0"/>
              <a:t>7</a:t>
            </a:fld>
            <a:endParaRPr lang="en-US" dirty="0"/>
          </a:p>
        </p:txBody>
      </p:sp>
      <mc:AlternateContent xmlns:mc="http://schemas.openxmlformats.org/markup-compatibility/2006" xmlns:a14="http://schemas.microsoft.com/office/drawing/2010/main">
        <mc:Choice Requires="a14">
          <p:graphicFrame>
            <p:nvGraphicFramePr>
              <p:cNvPr id="8" name="Tableau 7"/>
              <p:cNvGraphicFramePr>
                <a:graphicFrameLocks noGrp="1"/>
              </p:cNvGraphicFramePr>
              <p:nvPr>
                <p:extLst>
                  <p:ext uri="{D42A27DB-BD31-4B8C-83A1-F6EECF244321}">
                    <p14:modId xmlns:p14="http://schemas.microsoft.com/office/powerpoint/2010/main" val="816876468"/>
                  </p:ext>
                </p:extLst>
              </p:nvPr>
            </p:nvGraphicFramePr>
            <p:xfrm>
              <a:off x="1671782" y="5014575"/>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fr-FR" dirty="0"/>
                            <a:t>P</a:t>
                          </a:r>
                        </a:p>
                      </a:txBody>
                      <a:tcPr/>
                    </a:tc>
                    <a:tc>
                      <a:txBody>
                        <a:bodyPr/>
                        <a:lstStyle/>
                        <a:p>
                          <a:r>
                            <a:rPr lang="fr-FR" dirty="0"/>
                            <a:t>Non(P)</a:t>
                          </a:r>
                        </a:p>
                      </a:txBody>
                      <a:tcPr/>
                    </a:tc>
                    <a:tc>
                      <a:txBody>
                        <a:bodyPr/>
                        <a:lstStyle/>
                        <a:p>
                          <a:r>
                            <a:rPr lang="fr-FR" dirty="0"/>
                            <a:t>Non(Non(P))</a:t>
                          </a:r>
                        </a:p>
                      </a:txBody>
                      <a:tcPr/>
                    </a:tc>
                    <a:tc>
                      <a:txBody>
                        <a:bodyPr/>
                        <a:lstStyle/>
                        <a:p>
                          <a:r>
                            <a:rPr lang="fr-FR" dirty="0"/>
                            <a:t>P</a:t>
                          </a:r>
                          <a14:m>
                            <m:oMath xmlns:m="http://schemas.openxmlformats.org/officeDocument/2006/math">
                              <m:r>
                                <a:rPr lang="fr-FR" i="1" smtClean="0">
                                  <a:latin typeface="Cambria Math" panose="02040503050406030204" pitchFamily="18" charset="0"/>
                                  <a:ea typeface="Cambria Math" panose="02040503050406030204" pitchFamily="18" charset="0"/>
                                </a:rPr>
                                <m:t>↔</m:t>
                              </m:r>
                            </m:oMath>
                          </a14:m>
                          <a:r>
                            <a:rPr lang="fr-FR" dirty="0"/>
                            <a:t>Non(Non(P))</a:t>
                          </a:r>
                        </a:p>
                      </a:txBody>
                      <a:tcPr/>
                    </a:tc>
                    <a:extLst>
                      <a:ext uri="{0D108BD9-81ED-4DB2-BD59-A6C34878D82A}">
                        <a16:rowId xmlns:a16="http://schemas.microsoft.com/office/drawing/2014/main" val="10000"/>
                      </a:ext>
                    </a:extLst>
                  </a:tr>
                  <a:tr h="370840">
                    <a:tc>
                      <a:txBody>
                        <a:bodyPr/>
                        <a:lstStyle/>
                        <a:p>
                          <a:r>
                            <a:rPr lang="fr-FR" dirty="0"/>
                            <a:t>0</a:t>
                          </a:r>
                        </a:p>
                      </a:txBody>
                      <a:tcPr/>
                    </a:tc>
                    <a:tc>
                      <a:txBody>
                        <a:bodyPr/>
                        <a:lstStyle/>
                        <a:p>
                          <a:r>
                            <a:rPr lang="fr-FR" dirty="0"/>
                            <a:t>1</a:t>
                          </a:r>
                        </a:p>
                      </a:txBody>
                      <a:tcPr/>
                    </a:tc>
                    <a:tc>
                      <a:txBody>
                        <a:bodyPr/>
                        <a:lstStyle/>
                        <a:p>
                          <a:r>
                            <a:rPr lang="fr-FR" dirty="0"/>
                            <a:t>0</a:t>
                          </a:r>
                        </a:p>
                      </a:txBody>
                      <a:tcPr/>
                    </a:tc>
                    <a:tc>
                      <a:txBody>
                        <a:bodyPr/>
                        <a:lstStyle/>
                        <a:p>
                          <a:r>
                            <a:rPr lang="fr-FR" dirty="0"/>
                            <a:t>1</a:t>
                          </a:r>
                        </a:p>
                      </a:txBody>
                      <a:tcPr/>
                    </a:tc>
                    <a:extLst>
                      <a:ext uri="{0D108BD9-81ED-4DB2-BD59-A6C34878D82A}">
                        <a16:rowId xmlns:a16="http://schemas.microsoft.com/office/drawing/2014/main" val="10001"/>
                      </a:ext>
                    </a:extLst>
                  </a:tr>
                  <a:tr h="370840">
                    <a:tc>
                      <a:txBody>
                        <a:bodyPr/>
                        <a:lstStyle/>
                        <a:p>
                          <a:r>
                            <a:rPr lang="fr-FR" dirty="0"/>
                            <a:t>1</a:t>
                          </a:r>
                        </a:p>
                      </a:txBody>
                      <a:tcPr/>
                    </a:tc>
                    <a:tc>
                      <a:txBody>
                        <a:bodyPr/>
                        <a:lstStyle/>
                        <a:p>
                          <a:r>
                            <a:rPr lang="fr-FR" dirty="0"/>
                            <a:t>0</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10002"/>
                      </a:ext>
                    </a:extLst>
                  </a:tr>
                </a:tbl>
              </a:graphicData>
            </a:graphic>
          </p:graphicFrame>
        </mc:Choice>
        <mc:Fallback xmlns="">
          <p:graphicFrame>
            <p:nvGraphicFramePr>
              <p:cNvPr id="8" name="Tableau 7"/>
              <p:cNvGraphicFramePr>
                <a:graphicFrameLocks noGrp="1"/>
              </p:cNvGraphicFramePr>
              <p:nvPr>
                <p:extLst>
                  <p:ext uri="{D42A27DB-BD31-4B8C-83A1-F6EECF244321}">
                    <p14:modId xmlns:p14="http://schemas.microsoft.com/office/powerpoint/2010/main" val="816876468"/>
                  </p:ext>
                </p:extLst>
              </p:nvPr>
            </p:nvGraphicFramePr>
            <p:xfrm>
              <a:off x="1671782" y="5014575"/>
              <a:ext cx="8128000" cy="111252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r>
                            <a:rPr lang="fr-FR" dirty="0" smtClean="0"/>
                            <a:t>P</a:t>
                          </a:r>
                          <a:endParaRPr lang="fr-FR" dirty="0"/>
                        </a:p>
                      </a:txBody>
                      <a:tcPr/>
                    </a:tc>
                    <a:tc>
                      <a:txBody>
                        <a:bodyPr/>
                        <a:lstStyle/>
                        <a:p>
                          <a:r>
                            <a:rPr lang="fr-FR" dirty="0" smtClean="0"/>
                            <a:t>Non(P)</a:t>
                          </a:r>
                          <a:endParaRPr lang="fr-FR" dirty="0"/>
                        </a:p>
                      </a:txBody>
                      <a:tcPr/>
                    </a:tc>
                    <a:tc>
                      <a:txBody>
                        <a:bodyPr/>
                        <a:lstStyle/>
                        <a:p>
                          <a:r>
                            <a:rPr lang="fr-FR" dirty="0" smtClean="0"/>
                            <a:t>Non(Non(P))</a:t>
                          </a:r>
                          <a:endParaRPr lang="fr-FR" dirty="0"/>
                        </a:p>
                      </a:txBody>
                      <a:tcPr/>
                    </a:tc>
                    <a:tc>
                      <a:txBody>
                        <a:bodyPr/>
                        <a:lstStyle/>
                        <a:p>
                          <a:endParaRPr lang="fr-FR"/>
                        </a:p>
                      </a:txBody>
                      <a:tcPr>
                        <a:blipFill rotWithShape="0">
                          <a:blip r:embed="rId3"/>
                          <a:stretch>
                            <a:fillRect l="-300901" t="-8197" r="-1201" b="-224590"/>
                          </a:stretch>
                        </a:blipFill>
                      </a:tcPr>
                    </a:tc>
                  </a:tr>
                  <a:tr h="370840">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r>
                  <a:tr h="370840">
                    <a:tc>
                      <a:txBody>
                        <a:bodyPr/>
                        <a:lstStyle/>
                        <a:p>
                          <a:r>
                            <a:rPr lang="fr-FR" dirty="0" smtClean="0"/>
                            <a:t>1</a:t>
                          </a:r>
                          <a:endParaRPr lang="fr-FR" dirty="0"/>
                        </a:p>
                      </a:txBody>
                      <a:tcPr/>
                    </a:tc>
                    <a:tc>
                      <a:txBody>
                        <a:bodyPr/>
                        <a:lstStyle/>
                        <a:p>
                          <a:r>
                            <a:rPr lang="fr-FR" dirty="0" smtClean="0"/>
                            <a:t>0</a:t>
                          </a:r>
                          <a:endParaRPr lang="fr-FR" dirty="0"/>
                        </a:p>
                      </a:txBody>
                      <a:tcPr/>
                    </a:tc>
                    <a:tc>
                      <a:txBody>
                        <a:bodyPr/>
                        <a:lstStyle/>
                        <a:p>
                          <a:r>
                            <a:rPr lang="fr-FR" dirty="0" smtClean="0"/>
                            <a:t>1</a:t>
                          </a:r>
                          <a:endParaRPr lang="fr-FR" dirty="0"/>
                        </a:p>
                      </a:txBody>
                      <a:tcPr/>
                    </a:tc>
                    <a:tc>
                      <a:txBody>
                        <a:bodyPr/>
                        <a:lstStyle/>
                        <a:p>
                          <a:r>
                            <a:rPr lang="fr-FR" dirty="0" smtClean="0"/>
                            <a:t>1</a:t>
                          </a:r>
                          <a:endParaRPr lang="fr-FR" dirty="0"/>
                        </a:p>
                      </a:txBody>
                      <a:tcPr/>
                    </a:tc>
                  </a:tr>
                </a:tbl>
              </a:graphicData>
            </a:graphic>
          </p:graphicFrame>
        </mc:Fallback>
      </mc:AlternateContent>
    </p:spTree>
    <p:extLst>
      <p:ext uri="{BB962C8B-B14F-4D97-AF65-F5344CB8AC3E}">
        <p14:creationId xmlns:p14="http://schemas.microsoft.com/office/powerpoint/2010/main" val="413677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propositions</a:t>
            </a:r>
          </a:p>
        </p:txBody>
      </p:sp>
      <p:sp>
        <p:nvSpPr>
          <p:cNvPr id="3" name="Espace réservé du contenu 2"/>
          <p:cNvSpPr>
            <a:spLocks noGrp="1"/>
          </p:cNvSpPr>
          <p:nvPr>
            <p:ph idx="1"/>
          </p:nvPr>
        </p:nvSpPr>
        <p:spPr/>
        <p:txBody>
          <a:bodyPr>
            <a:normAutofit/>
          </a:bodyPr>
          <a:lstStyle/>
          <a:p>
            <a:r>
              <a:rPr lang="fr-FR" b="1" dirty="0"/>
              <a:t>Conjonction de deux propositions</a:t>
            </a:r>
          </a:p>
          <a:p>
            <a:r>
              <a:rPr lang="fr-FR" dirty="0"/>
              <a:t>Si P et Q sont deux propositions, la proposition "P et Q" est définie par la table de vérité suivante</a:t>
            </a:r>
          </a:p>
          <a:p>
            <a:endParaRPr lang="fr-FR" dirty="0"/>
          </a:p>
          <a:p>
            <a:endParaRPr lang="fr-FR" dirty="0"/>
          </a:p>
          <a:p>
            <a:endParaRPr lang="fr-FR" dirty="0"/>
          </a:p>
          <a:p>
            <a:endParaRPr lang="fr-FR" dirty="0"/>
          </a:p>
          <a:p>
            <a:endParaRPr lang="fr-FR" dirty="0"/>
          </a:p>
          <a:p>
            <a:r>
              <a:rPr lang="fr-FR" dirty="0"/>
              <a:t>P et Q n'est vraie que si P et Q sont vraies</a:t>
            </a:r>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8</a:t>
            </a:fld>
            <a:endParaRPr lang="en-US" dirty="0"/>
          </a:p>
        </p:txBody>
      </p:sp>
      <p:graphicFrame>
        <p:nvGraphicFramePr>
          <p:cNvPr id="9" name="Tableau 8"/>
          <p:cNvGraphicFramePr>
            <a:graphicFrameLocks noGrp="1"/>
          </p:cNvGraphicFramePr>
          <p:nvPr>
            <p:extLst>
              <p:ext uri="{D42A27DB-BD31-4B8C-83A1-F6EECF244321}">
                <p14:modId xmlns:p14="http://schemas.microsoft.com/office/powerpoint/2010/main" val="1445165154"/>
              </p:ext>
            </p:extLst>
          </p:nvPr>
        </p:nvGraphicFramePr>
        <p:xfrm>
          <a:off x="1625600" y="3377697"/>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fr-FR" dirty="0"/>
                        <a:t>P</a:t>
                      </a:r>
                    </a:p>
                  </a:txBody>
                  <a:tcPr/>
                </a:tc>
                <a:tc>
                  <a:txBody>
                    <a:bodyPr/>
                    <a:lstStyle/>
                    <a:p>
                      <a:r>
                        <a:rPr lang="fr-FR" dirty="0"/>
                        <a:t>Q</a:t>
                      </a:r>
                    </a:p>
                  </a:txBody>
                  <a:tcPr/>
                </a:tc>
                <a:tc>
                  <a:txBody>
                    <a:bodyPr/>
                    <a:lstStyle/>
                    <a:p>
                      <a:r>
                        <a:rPr lang="fr-FR" dirty="0"/>
                        <a:t>P et Q</a:t>
                      </a:r>
                    </a:p>
                  </a:txBody>
                  <a:tcPr/>
                </a:tc>
                <a:extLst>
                  <a:ext uri="{0D108BD9-81ED-4DB2-BD59-A6C34878D82A}">
                    <a16:rowId xmlns:a16="http://schemas.microsoft.com/office/drawing/2014/main" val="10000"/>
                  </a:ext>
                </a:extLst>
              </a:tr>
              <a:tr h="370840">
                <a:tc>
                  <a:txBody>
                    <a:bodyPr/>
                    <a:lstStyle/>
                    <a:p>
                      <a:r>
                        <a:rPr lang="fr-FR" dirty="0"/>
                        <a:t>0</a:t>
                      </a:r>
                    </a:p>
                  </a:txBody>
                  <a:tcPr/>
                </a:tc>
                <a:tc>
                  <a:txBody>
                    <a:bodyPr/>
                    <a:lstStyle/>
                    <a:p>
                      <a:r>
                        <a:rPr lang="fr-FR" dirty="0"/>
                        <a:t>0</a:t>
                      </a:r>
                    </a:p>
                  </a:txBody>
                  <a:tcPr/>
                </a:tc>
                <a:tc>
                  <a:txBody>
                    <a:bodyPr/>
                    <a:lstStyle/>
                    <a:p>
                      <a:r>
                        <a:rPr lang="fr-FR" dirty="0"/>
                        <a:t>0</a:t>
                      </a:r>
                    </a:p>
                  </a:txBody>
                  <a:tcPr/>
                </a:tc>
                <a:extLst>
                  <a:ext uri="{0D108BD9-81ED-4DB2-BD59-A6C34878D82A}">
                    <a16:rowId xmlns:a16="http://schemas.microsoft.com/office/drawing/2014/main" val="10001"/>
                  </a:ext>
                </a:extLst>
              </a:tr>
              <a:tr h="370840">
                <a:tc>
                  <a:txBody>
                    <a:bodyPr/>
                    <a:lstStyle/>
                    <a:p>
                      <a:r>
                        <a:rPr lang="fr-FR" dirty="0"/>
                        <a:t>0</a:t>
                      </a:r>
                    </a:p>
                  </a:txBody>
                  <a:tcPr/>
                </a:tc>
                <a:tc>
                  <a:txBody>
                    <a:bodyPr/>
                    <a:lstStyle/>
                    <a:p>
                      <a:r>
                        <a:rPr lang="fr-FR" dirty="0"/>
                        <a:t>1</a:t>
                      </a:r>
                    </a:p>
                  </a:txBody>
                  <a:tcPr/>
                </a:tc>
                <a:tc>
                  <a:txBody>
                    <a:bodyPr/>
                    <a:lstStyle/>
                    <a:p>
                      <a:r>
                        <a:rPr lang="fr-FR" dirty="0"/>
                        <a:t>0</a:t>
                      </a:r>
                    </a:p>
                  </a:txBody>
                  <a:tcPr/>
                </a:tc>
                <a:extLst>
                  <a:ext uri="{0D108BD9-81ED-4DB2-BD59-A6C34878D82A}">
                    <a16:rowId xmlns:a16="http://schemas.microsoft.com/office/drawing/2014/main" val="10002"/>
                  </a:ext>
                </a:extLst>
              </a:tr>
              <a:tr h="370840">
                <a:tc>
                  <a:txBody>
                    <a:bodyPr/>
                    <a:lstStyle/>
                    <a:p>
                      <a:r>
                        <a:rPr lang="fr-FR" dirty="0"/>
                        <a:t>1</a:t>
                      </a:r>
                    </a:p>
                  </a:txBody>
                  <a:tcPr/>
                </a:tc>
                <a:tc>
                  <a:txBody>
                    <a:bodyPr/>
                    <a:lstStyle/>
                    <a:p>
                      <a:r>
                        <a:rPr lang="fr-FR" dirty="0"/>
                        <a:t>0</a:t>
                      </a:r>
                    </a:p>
                  </a:txBody>
                  <a:tcPr/>
                </a:tc>
                <a:tc>
                  <a:txBody>
                    <a:bodyPr/>
                    <a:lstStyle/>
                    <a:p>
                      <a:r>
                        <a:rPr lang="fr-FR" dirty="0"/>
                        <a:t>0</a:t>
                      </a:r>
                    </a:p>
                  </a:txBody>
                  <a:tcPr/>
                </a:tc>
                <a:extLst>
                  <a:ext uri="{0D108BD9-81ED-4DB2-BD59-A6C34878D82A}">
                    <a16:rowId xmlns:a16="http://schemas.microsoft.com/office/drawing/2014/main" val="10003"/>
                  </a:ext>
                </a:extLst>
              </a:tr>
              <a:tr h="370840">
                <a:tc>
                  <a:txBody>
                    <a:bodyPr/>
                    <a:lstStyle/>
                    <a:p>
                      <a:r>
                        <a:rPr lang="fr-FR" dirty="0"/>
                        <a:t>1</a:t>
                      </a:r>
                    </a:p>
                  </a:txBody>
                  <a:tcPr/>
                </a:tc>
                <a:tc>
                  <a:txBody>
                    <a:bodyPr/>
                    <a:lstStyle/>
                    <a:p>
                      <a:r>
                        <a:rPr lang="fr-FR" dirty="0"/>
                        <a:t>1</a:t>
                      </a:r>
                    </a:p>
                  </a:txBody>
                  <a:tcPr/>
                </a:tc>
                <a:tc>
                  <a:txBody>
                    <a:bodyPr/>
                    <a:lstStyle/>
                    <a:p>
                      <a:r>
                        <a:rPr lang="fr-FR" dirty="0"/>
                        <a:t>1</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08780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Calcul des propositions</a:t>
            </a:r>
          </a:p>
        </p:txBody>
      </p:sp>
      <p:sp>
        <p:nvSpPr>
          <p:cNvPr id="3" name="Espace réservé du contenu 2"/>
          <p:cNvSpPr>
            <a:spLocks noGrp="1"/>
          </p:cNvSpPr>
          <p:nvPr>
            <p:ph idx="1"/>
          </p:nvPr>
        </p:nvSpPr>
        <p:spPr/>
        <p:txBody>
          <a:bodyPr>
            <a:normAutofit/>
          </a:bodyPr>
          <a:lstStyle/>
          <a:p>
            <a:r>
              <a:rPr lang="fr-FR" b="1" dirty="0"/>
              <a:t>Exemple</a:t>
            </a:r>
          </a:p>
          <a:p>
            <a:pPr lvl="1"/>
            <a:r>
              <a:rPr lang="fr-FR" dirty="0"/>
              <a:t>La proposition "14 – 3 =11 et 2&gt;3" est fausse car la conjonction d'une proposition vraie et fausse est fausse.</a:t>
            </a:r>
          </a:p>
          <a:p>
            <a:pPr lvl="1"/>
            <a:r>
              <a:rPr lang="fr-FR" dirty="0"/>
              <a:t>La proposition "100 est pair et 100 = 10</a:t>
            </a:r>
            <a:r>
              <a:rPr lang="fr-FR" baseline="30000" dirty="0"/>
              <a:t>2</a:t>
            </a:r>
            <a:r>
              <a:rPr lang="fr-FR" dirty="0"/>
              <a:t>" est vraie</a:t>
            </a:r>
          </a:p>
        </p:txBody>
      </p:sp>
      <p:sp>
        <p:nvSpPr>
          <p:cNvPr id="4" name="Espace réservé du numéro de diapositive 3"/>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8557827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18748</TotalTime>
  <Words>3837</Words>
  <Application>Microsoft Office PowerPoint</Application>
  <PresentationFormat>Grand écran</PresentationFormat>
  <Paragraphs>811</Paragraphs>
  <Slides>48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48</vt:i4>
      </vt:variant>
    </vt:vector>
  </HeadingPairs>
  <TitlesOfParts>
    <vt:vector size="54" baseType="lpstr">
      <vt:lpstr>Arial</vt:lpstr>
      <vt:lpstr>Calibri</vt:lpstr>
      <vt:lpstr>Cambria Math</vt:lpstr>
      <vt:lpstr>Century Gothic</vt:lpstr>
      <vt:lpstr>Wingdings 3</vt:lpstr>
      <vt:lpstr>Ion</vt:lpstr>
      <vt:lpstr>Calcul des propositions et algèbre de Boole</vt:lpstr>
      <vt:lpstr>Calcul des propositions</vt:lpstr>
      <vt:lpstr>Calcul des propositions</vt:lpstr>
      <vt:lpstr>Calcul des propositions</vt:lpstr>
      <vt:lpstr>Calcul des propositions</vt:lpstr>
      <vt:lpstr>Calcul des propositions</vt:lpstr>
      <vt:lpstr>Calcul des propositions</vt:lpstr>
      <vt:lpstr>Calcul des propositions</vt:lpstr>
      <vt:lpstr>Calcul des propositions</vt:lpstr>
      <vt:lpstr>Calcul des propositions</vt:lpstr>
      <vt:lpstr>Calcul des propositions</vt:lpstr>
      <vt:lpstr>Calcul des propositions</vt:lpstr>
      <vt:lpstr>Calcul des propositions</vt:lpstr>
      <vt:lpstr>Calcul des propositions</vt:lpstr>
      <vt:lpstr>Calcul des propositions</vt:lpstr>
      <vt:lpstr>Calcul des propositions</vt:lpstr>
      <vt:lpstr>Calcul des propositions</vt:lpstr>
      <vt:lpstr>Calcul des propositions</vt:lpstr>
      <vt:lpstr>Calcul des propositions</vt:lpstr>
      <vt:lpstr>Calcul des prédicats</vt:lpstr>
      <vt:lpstr>Calcul des prédicats</vt:lpstr>
      <vt:lpstr>Calcul des prédicats</vt:lpstr>
      <vt:lpstr>Calcul des prédicats</vt:lpstr>
      <vt:lpstr>Calcul des prédicats</vt:lpstr>
      <vt:lpstr>Calcul des prédicats</vt:lpstr>
      <vt:lpstr>Calcul des prédicats</vt:lpstr>
      <vt:lpstr>Calcul des prédicats</vt:lpstr>
      <vt:lpstr>Calcul booléen</vt:lpstr>
      <vt:lpstr>Calcul booléen</vt:lpstr>
      <vt:lpstr>Calcul booléen</vt:lpstr>
      <vt:lpstr>Calcul booléen</vt:lpstr>
      <vt:lpstr>Calcul booléen</vt:lpstr>
      <vt:lpstr>Algèbre de boole</vt:lpstr>
      <vt:lpstr>Algèbre de boole</vt:lpstr>
      <vt:lpstr>Algèbre de boole</vt:lpstr>
      <vt:lpstr>Algèbre de boole</vt:lpstr>
      <vt:lpstr>Algèbre de boole</vt:lpstr>
      <vt:lpstr>Algèbre de boole Résumé</vt:lpstr>
      <vt:lpstr>LOI DE MORGAN</vt:lpstr>
      <vt:lpstr>LOI DE MORGAN</vt:lpstr>
      <vt:lpstr>Tableau de KARNAUGH</vt:lpstr>
      <vt:lpstr>Tableau de KARNAUGH</vt:lpstr>
      <vt:lpstr>Tableau de KARNAUGH</vt:lpstr>
      <vt:lpstr>Tableau de KARNAUGH</vt:lpstr>
      <vt:lpstr>Tableau de KARNAUGH</vt:lpstr>
      <vt:lpstr>Exercices</vt:lpstr>
      <vt:lpstr>Exercices</vt:lpstr>
      <vt:lpstr>Exercices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 de cours</dc:title>
  <dc:creator>EPAU</dc:creator>
  <cp:lastModifiedBy>florian.berliat@outlook.com</cp:lastModifiedBy>
  <cp:revision>530</cp:revision>
  <dcterms:created xsi:type="dcterms:W3CDTF">2016-07-07T11:38:17Z</dcterms:created>
  <dcterms:modified xsi:type="dcterms:W3CDTF">2018-11-09T17:05:06Z</dcterms:modified>
</cp:coreProperties>
</file>