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7" r:id="rId1"/>
  </p:sldMasterIdLst>
  <p:notesMasterIdLst>
    <p:notesMasterId r:id="rId37"/>
  </p:notesMasterIdLst>
  <p:sldIdLst>
    <p:sldId id="258" r:id="rId2"/>
    <p:sldId id="260"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0" r:id="rId26"/>
    <p:sldId id="284" r:id="rId27"/>
    <p:sldId id="285" r:id="rId28"/>
    <p:sldId id="286" r:id="rId29"/>
    <p:sldId id="283" r:id="rId30"/>
    <p:sldId id="288" r:id="rId31"/>
    <p:sldId id="290" r:id="rId32"/>
    <p:sldId id="295" r:id="rId33"/>
    <p:sldId id="291" r:id="rId34"/>
    <p:sldId id="296"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7E155A-FA3F-4940-A347-75DFB3011A30}" v="1" dt="2018-12-07T10:43:00.60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89"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90"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berliat@outlook.com" userId="c8ad5df3135a04da" providerId="LiveId" clId="{F57E155A-FA3F-4940-A347-75DFB3011A30}"/>
    <pc:docChg chg="modSld">
      <pc:chgData name="florian.berliat@outlook.com" userId="c8ad5df3135a04da" providerId="LiveId" clId="{F57E155A-FA3F-4940-A347-75DFB3011A30}" dt="2018-12-07T10:43:00.602" v="0" actId="20577"/>
      <pc:docMkLst>
        <pc:docMk/>
      </pc:docMkLst>
      <pc:sldChg chg="modSp">
        <pc:chgData name="florian.berliat@outlook.com" userId="c8ad5df3135a04da" providerId="LiveId" clId="{F57E155A-FA3F-4940-A347-75DFB3011A30}" dt="2018-12-07T10:43:00.602" v="0" actId="20577"/>
        <pc:sldMkLst>
          <pc:docMk/>
          <pc:sldMk cId="704409499" sldId="270"/>
        </pc:sldMkLst>
        <pc:spChg chg="mod">
          <ac:chgData name="florian.berliat@outlook.com" userId="c8ad5df3135a04da" providerId="LiveId" clId="{F57E155A-FA3F-4940-A347-75DFB3011A30}" dt="2018-12-07T10:43:00.602" v="0" actId="20577"/>
          <ac:spMkLst>
            <pc:docMk/>
            <pc:sldMk cId="704409499" sldId="27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43B7E-9E47-492C-8083-07EE62692516}" type="datetimeFigureOut">
              <a:rPr lang="fr-FR" smtClean="0"/>
              <a:t>09/12/2018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EEAD3-F89E-42DE-B501-E13A50D6BCCB}" type="slidenum">
              <a:rPr lang="fr-FR" smtClean="0"/>
              <a:t>‹N°›</a:t>
            </a:fld>
            <a:endParaRPr lang="fr-FR"/>
          </a:p>
        </p:txBody>
      </p:sp>
    </p:spTree>
    <p:extLst>
      <p:ext uri="{BB962C8B-B14F-4D97-AF65-F5344CB8AC3E}">
        <p14:creationId xmlns:p14="http://schemas.microsoft.com/office/powerpoint/2010/main" val="281523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9D9566F-E5DF-4731-9D20-ED84171AC83D}" type="datetime4">
              <a:rPr lang="fr-FR" smtClean="0"/>
              <a:t>9 décembre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7738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B99B8C-AB47-4BCC-8FA5-911A4DE9ECAC}" type="datetime4">
              <a:rPr lang="fr-FR" smtClean="0"/>
              <a:t>9 décembre 2018</a:t>
            </a:fld>
            <a:endParaRPr lang="en-US" dirty="0"/>
          </a:p>
        </p:txBody>
      </p:sp>
      <p:sp>
        <p:nvSpPr>
          <p:cNvPr id="6" name="Footer Placeholder 5"/>
          <p:cNvSpPr>
            <a:spLocks noGrp="1"/>
          </p:cNvSpPr>
          <p:nvPr>
            <p:ph type="ftr" sz="quarter" idx="11"/>
          </p:nvPr>
        </p:nvSpPr>
        <p:spPr/>
        <p:txBody>
          <a:bodyPr/>
          <a:lstStyle/>
          <a:p>
            <a:pPr algn="r"/>
            <a:r>
              <a:rPr lang="fr-FR"/>
              <a:t>Ynov Aix-en-Provence, JAVA - BTS2, Samir AZZAG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9448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2647E6D1-C355-49C8-B38A-8B44BB6EF3BD}" type="datetime4">
              <a:rPr lang="fr-FR" smtClean="0"/>
              <a:t>9 décembre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974741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E61A2DE6-4CFE-43CB-8900-8D20BD3287C9}" type="datetime4">
              <a:rPr lang="fr-FR" smtClean="0"/>
              <a:t>9 décembre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3334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31893E2-6D10-46CE-B9EC-EEFEC82BA747}" type="datetime4">
              <a:rPr lang="fr-FR" smtClean="0"/>
              <a:t>9 décembre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9979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4A148-5771-4394-A339-88918BD83692}" type="datetime4">
              <a:rPr lang="fr-FR" smtClean="0"/>
              <a:t>9 décembre 2018</a:t>
            </a:fld>
            <a:endParaRPr lang="en-US" dirty="0"/>
          </a:p>
        </p:txBody>
      </p:sp>
      <p:sp>
        <p:nvSpPr>
          <p:cNvPr id="4"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97992937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4A148-5771-4394-A339-88918BD83692}" type="datetime4">
              <a:rPr lang="fr-FR" smtClean="0"/>
              <a:t>9 décembre 2018</a:t>
            </a:fld>
            <a:endParaRPr lang="en-US" dirty="0"/>
          </a:p>
        </p:txBody>
      </p:sp>
      <p:sp>
        <p:nvSpPr>
          <p:cNvPr id="4"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2263491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11F8CE-C354-4327-99AD-DF92C54F645E}" type="datetime4">
              <a:rPr lang="fr-FR" smtClean="0"/>
              <a:t>9 décembre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016259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831CB6-09A9-4692-A552-BA19DCA248E6}" type="datetime4">
              <a:rPr lang="fr-FR" smtClean="0"/>
              <a:t>9 décembre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538973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dirty="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b="1" i="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5" name="Date Placeholder 3"/>
          <p:cNvSpPr>
            <a:spLocks noGrp="1"/>
          </p:cNvSpPr>
          <p:nvPr>
            <p:ph type="dt" sz="half" idx="2"/>
          </p:nvPr>
        </p:nvSpPr>
        <p:spPr>
          <a:xfrm rot="16200000">
            <a:off x="10373347" y="2114550"/>
            <a:ext cx="1638299" cy="304799"/>
          </a:xfrm>
          <a:prstGeom prst="rect">
            <a:avLst/>
          </a:prstGeom>
        </p:spPr>
        <p:txBody>
          <a:bodyPr vert="horz" lIns="91440" tIns="45720" rIns="91440" bIns="45720" rtlCol="0" anchor="t"/>
          <a:lstStyle>
            <a:lvl1pPr algn="r">
              <a:defRPr sz="1100" b="1" i="0" baseline="0">
                <a:solidFill>
                  <a:schemeClr val="bg1">
                    <a:alpha val="60000"/>
                  </a:schemeClr>
                </a:solidFill>
                <a:latin typeface="Century Gothic" panose="020B0502020202020204" pitchFamily="34" charset="0"/>
              </a:defRPr>
            </a:lvl1pPr>
          </a:lstStyle>
          <a:p>
            <a:fld id="{C9D9566F-E5DF-4731-9D20-ED84171AC83D}" type="datetime4">
              <a:rPr lang="fr-FR" smtClean="0"/>
              <a:t>9 décembre 2018</a:t>
            </a:fld>
            <a:endParaRPr lang="en-US" dirty="0"/>
          </a:p>
        </p:txBody>
      </p:sp>
      <p:sp>
        <p:nvSpPr>
          <p:cNvPr id="16" name="Footer Placeholder 4"/>
          <p:cNvSpPr>
            <a:spLocks noGrp="1"/>
          </p:cNvSpPr>
          <p:nvPr>
            <p:ph type="ftr" sz="quarter" idx="3"/>
          </p:nvPr>
        </p:nvSpPr>
        <p:spPr>
          <a:xfrm rot="16200000">
            <a:off x="8951573" y="3225297"/>
            <a:ext cx="3859795" cy="304801"/>
          </a:xfrm>
          <a:prstGeom prst="rect">
            <a:avLst/>
          </a:prstGeom>
        </p:spPr>
        <p:txBody>
          <a:bodyPr vert="horz" lIns="91440" tIns="45720" rIns="91440" bIns="45720" rtlCol="0" anchor="b"/>
          <a:lstStyle>
            <a:lvl1pPr algn="l">
              <a:defRPr sz="1100" b="1" i="0" baseline="0">
                <a:solidFill>
                  <a:schemeClr val="bg1"/>
                </a:solidFill>
                <a:latin typeface="Century Gothic" panose="020B0502020202020204" pitchFamily="34" charset="0"/>
              </a:defRPr>
            </a:lvl1pPr>
          </a:lstStyle>
          <a:p>
            <a:pPr algn="r"/>
            <a:r>
              <a:rPr lang="fr-FR"/>
              <a:t>Ynov Aix-en-Provence, JAVA - BTS2, Samir AZZAG</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r>
              <a:rPr lang="en-US"/>
              <a:t>26 septembre 2016</a:t>
            </a:r>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078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en-US"/>
              <a:t>26 septembre 2016</a:t>
            </a:r>
          </a:p>
          <a:p>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1381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en-US"/>
              <a:t>26 septembre 2016</a:t>
            </a:r>
          </a:p>
          <a:p>
            <a:endParaRPr lang="en-US" dirty="0"/>
          </a:p>
        </p:txBody>
      </p:sp>
      <p:sp>
        <p:nvSpPr>
          <p:cNvPr id="6" name="Footer Placeholder 5"/>
          <p:cNvSpPr>
            <a:spLocks noGrp="1"/>
          </p:cNvSpPr>
          <p:nvPr>
            <p:ph type="ftr" sz="quarter" idx="11"/>
          </p:nvPr>
        </p:nvSpPr>
        <p:spPr/>
        <p:txBody>
          <a:bodyPr/>
          <a:lstStyle/>
          <a:p>
            <a:pPr algn="r"/>
            <a:r>
              <a:rPr lang="fr-FR"/>
              <a:t>Ynov Aix-en-Provence, JAVA - BTS2, Samir AZZAG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9552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en-US"/>
              <a:t>26 septembre 2016</a:t>
            </a:r>
          </a:p>
          <a:p>
            <a:endParaRPr lang="en-US" dirty="0"/>
          </a:p>
        </p:txBody>
      </p:sp>
      <p:sp>
        <p:nvSpPr>
          <p:cNvPr id="8" name="Footer Placeholder 7"/>
          <p:cNvSpPr>
            <a:spLocks noGrp="1"/>
          </p:cNvSpPr>
          <p:nvPr>
            <p:ph type="ftr" sz="quarter" idx="11"/>
          </p:nvPr>
        </p:nvSpPr>
        <p:spPr/>
        <p:txBody>
          <a:bodyPr/>
          <a:lstStyle/>
          <a:p>
            <a:pPr algn="r"/>
            <a:r>
              <a:rPr lang="fr-FR"/>
              <a:t>Ynov Aix-en-Provence, JAVA - BTS2, Samir AZZAG</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98048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5C493CAC-DD34-4727-B879-9AC229E7E52F}" type="datetime4">
              <a:rPr lang="fr-FR" smtClean="0"/>
              <a:t>9 décembre 2018</a:t>
            </a:fld>
            <a:endParaRPr lang="en-US" dirty="0"/>
          </a:p>
        </p:txBody>
      </p:sp>
      <p:sp>
        <p:nvSpPr>
          <p:cNvPr id="5" name="Footer Placeholder 3"/>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2559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FE19E2-1F60-4656-95BB-ADBB47695FA4}" type="datetime4">
              <a:rPr lang="fr-FR" smtClean="0"/>
              <a:t>9 décembre 2018</a:t>
            </a:fld>
            <a:endParaRPr lang="en-US" dirty="0"/>
          </a:p>
        </p:txBody>
      </p:sp>
      <p:sp>
        <p:nvSpPr>
          <p:cNvPr id="5" name="Footer Placeholder 2"/>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65484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15BAC848-5E70-4DFE-B71B-4A2DFE6FEC8C}" type="datetime4">
              <a:rPr lang="fr-FR" smtClean="0"/>
              <a:t>9 décembre 2018</a:t>
            </a:fld>
            <a:endParaRPr lang="en-US" dirty="0"/>
          </a:p>
        </p:txBody>
      </p:sp>
      <p:sp>
        <p:nvSpPr>
          <p:cNvPr id="5" name="Footer Placeholder 5"/>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9624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5E0668C-9054-4C86-A918-9884109DFB0C}" type="datetime4">
              <a:rPr lang="fr-FR" smtClean="0"/>
              <a:t>9 décembre 2018</a:t>
            </a:fld>
            <a:endParaRPr lang="en-US" dirty="0"/>
          </a:p>
        </p:txBody>
      </p:sp>
      <p:sp>
        <p:nvSpPr>
          <p:cNvPr id="6" name="Footer Placeholder 5"/>
          <p:cNvSpPr>
            <a:spLocks noGrp="1"/>
          </p:cNvSpPr>
          <p:nvPr>
            <p:ph type="ftr" sz="quarter" idx="11"/>
          </p:nvPr>
        </p:nvSpPr>
        <p:spPr/>
        <p:txBody>
          <a:bodyPr/>
          <a:lstStyle/>
          <a:p>
            <a:pPr algn="r"/>
            <a:r>
              <a:rPr lang="fr-FR"/>
              <a:t>Ynov Aix-en-Provence, JAVA - BTS2, Samir AZZAG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77898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A4A148-5771-4394-A339-88918BD83692}" type="datetime4">
              <a:rPr lang="fr-FR" smtClean="0"/>
              <a:t>9 décembre 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lgn="r"/>
            <a:r>
              <a:rPr lang="fr-FR"/>
              <a:t>Ynov Aix-en-Provence, JAVA - BTS2, Samir AZZAG</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a:t>
            </a:fld>
            <a:endParaRPr lang="en-US" dirty="0"/>
          </a:p>
        </p:txBody>
      </p:sp>
      <p:pic>
        <p:nvPicPr>
          <p:cNvPr id="13" name="Image 12">
            <a:extLst>
              <a:ext uri="{FF2B5EF4-FFF2-40B4-BE49-F238E27FC236}">
                <a16:creationId xmlns:a16="http://schemas.microsoft.com/office/drawing/2014/main" id="{8AD621B3-49C1-4840-9735-D6ED28C95D0C}"/>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1192073" y="67820"/>
            <a:ext cx="883880" cy="882083"/>
          </a:xfrm>
          <a:prstGeom prst="rect">
            <a:avLst/>
          </a:prstGeom>
        </p:spPr>
      </p:pic>
      <p:pic>
        <p:nvPicPr>
          <p:cNvPr id="15" name="Image 14">
            <a:extLst>
              <a:ext uri="{FF2B5EF4-FFF2-40B4-BE49-F238E27FC236}">
                <a16:creationId xmlns:a16="http://schemas.microsoft.com/office/drawing/2014/main" id="{A345C82E-5F42-406D-A800-9405BB596264}"/>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1495121" y="6609669"/>
            <a:ext cx="643611" cy="198934"/>
          </a:xfrm>
          <a:prstGeom prst="rect">
            <a:avLst/>
          </a:prstGeom>
        </p:spPr>
      </p:pic>
    </p:spTree>
    <p:extLst>
      <p:ext uri="{BB962C8B-B14F-4D97-AF65-F5344CB8AC3E}">
        <p14:creationId xmlns:p14="http://schemas.microsoft.com/office/powerpoint/2010/main" val="153573670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649" r:id="rId18"/>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MATHÉMATIQUES </a:t>
            </a:r>
          </a:p>
        </p:txBody>
      </p:sp>
      <p:sp>
        <p:nvSpPr>
          <p:cNvPr id="3" name="Sous-titre 2"/>
          <p:cNvSpPr>
            <a:spLocks noGrp="1"/>
          </p:cNvSpPr>
          <p:nvPr>
            <p:ph type="subTitle" idx="1"/>
          </p:nvPr>
        </p:nvSpPr>
        <p:spPr/>
        <p:txBody>
          <a:bodyPr/>
          <a:lstStyle/>
          <a:p>
            <a:r>
              <a:rPr lang="fr-FR" dirty="0"/>
              <a:t>Appliquée à l'informatique</a:t>
            </a:r>
          </a:p>
        </p:txBody>
      </p:sp>
    </p:spTree>
    <p:extLst>
      <p:ext uri="{BB962C8B-B14F-4D97-AF65-F5344CB8AC3E}">
        <p14:creationId xmlns:p14="http://schemas.microsoft.com/office/powerpoint/2010/main" val="109814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Addition de matrices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a:t>Exemple :</a:t>
                </a:r>
              </a:p>
              <a:p>
                <a:r>
                  <a:rPr lang="fr-FR" dirty="0"/>
                  <a:t>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3</m:t>
                              </m:r>
                            </m:e>
                            <m:e>
                              <m:r>
                                <a:rPr lang="fr-FR" b="0" i="1" smtClean="0">
                                  <a:latin typeface="Cambria Math" panose="02040503050406030204" pitchFamily="18" charset="0"/>
                                </a:rPr>
                                <m:t>−2</m:t>
                              </m:r>
                            </m:e>
                          </m:mr>
                          <m:mr>
                            <m:e>
                              <m:r>
                                <a:rPr lang="fr-FR" b="0" i="1" smtClean="0">
                                  <a:latin typeface="Cambria Math" panose="02040503050406030204" pitchFamily="18" charset="0"/>
                                </a:rPr>
                                <m:t>1</m:t>
                              </m:r>
                            </m:e>
                            <m:e>
                              <m:r>
                                <a:rPr lang="fr-FR" b="0" i="1" smtClean="0">
                                  <a:latin typeface="Cambria Math" panose="02040503050406030204" pitchFamily="18" charset="0"/>
                                </a:rPr>
                                <m:t>7</m:t>
                              </m:r>
                            </m:e>
                          </m:mr>
                        </m:m>
                      </m:e>
                    </m:d>
                  </m:oMath>
                </a14:m>
                <a:r>
                  <a:rPr lang="fr-FR" dirty="0"/>
                  <a:t>  et B = </a:t>
                </a: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0</m:t>
                              </m:r>
                            </m:e>
                            <m:e>
                              <m:r>
                                <a:rPr lang="fr-FR" b="0" i="1" smtClean="0">
                                  <a:latin typeface="Cambria Math" panose="02040503050406030204" pitchFamily="18" charset="0"/>
                                </a:rPr>
                                <m:t>5</m:t>
                              </m:r>
                            </m:e>
                          </m:mr>
                          <m:mr>
                            <m:e>
                              <m:r>
                                <a:rPr lang="fr-FR" b="0" i="1" smtClean="0">
                                  <a:latin typeface="Cambria Math" panose="02040503050406030204" pitchFamily="18" charset="0"/>
                                </a:rPr>
                                <m:t>2</m:t>
                              </m:r>
                            </m:e>
                            <m:e>
                              <m:r>
                                <a:rPr lang="fr-FR" b="0" i="1" smtClean="0">
                                  <a:latin typeface="Cambria Math" panose="02040503050406030204" pitchFamily="18" charset="0"/>
                                </a:rPr>
                                <m:t>−1</m:t>
                              </m:r>
                            </m:e>
                          </m:mr>
                        </m:m>
                      </m:e>
                    </m:d>
                  </m:oMath>
                </a14:m>
                <a:r>
                  <a:rPr lang="fr-FR" dirty="0"/>
                  <a:t> alors A + B = </a:t>
                </a: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3</m:t>
                              </m:r>
                            </m:e>
                            <m:e>
                              <m:r>
                                <a:rPr lang="fr-FR" b="0" i="1" smtClean="0">
                                  <a:latin typeface="Cambria Math" panose="02040503050406030204" pitchFamily="18" charset="0"/>
                                </a:rPr>
                                <m:t>3</m:t>
                              </m:r>
                            </m:e>
                          </m:mr>
                          <m:mr>
                            <m:e>
                              <m:r>
                                <a:rPr lang="fr-FR" b="0" i="1" smtClean="0">
                                  <a:latin typeface="Cambria Math" panose="02040503050406030204" pitchFamily="18" charset="0"/>
                                </a:rPr>
                                <m:t>3</m:t>
                              </m:r>
                            </m:e>
                            <m:e>
                              <m:r>
                                <a:rPr lang="fr-FR" b="0" i="1" smtClean="0">
                                  <a:latin typeface="Cambria Math" panose="02040503050406030204" pitchFamily="18" charset="0"/>
                                </a:rPr>
                                <m:t>6</m:t>
                              </m:r>
                            </m:e>
                          </m:mr>
                        </m:m>
                      </m:e>
                    </m:d>
                  </m:oMath>
                </a14:m>
                <a:endParaRPr lang="fr-FR" dirty="0"/>
              </a:p>
              <a:p>
                <a:r>
                  <a:rPr lang="fr-FR" dirty="0"/>
                  <a:t>Par contre, soit la matrice de dimension 2x1 suivante : C = </a:t>
                </a:r>
                <a14:m>
                  <m:oMath xmlns:m="http://schemas.openxmlformats.org/officeDocument/2006/math">
                    <m:d>
                      <m:dPr>
                        <m:begChr m:val="["/>
                        <m:endChr m:val="]"/>
                        <m:ctrlPr>
                          <a:rPr lang="fr-FR" i="1" smtClean="0">
                            <a:latin typeface="Cambria Math" panose="02040503050406030204" pitchFamily="18" charset="0"/>
                          </a:rPr>
                        </m:ctrlPr>
                      </m:dPr>
                      <m:e>
                        <m:m>
                          <m:mPr>
                            <m:mcs>
                              <m:mc>
                                <m:mcPr>
                                  <m:count m:val="1"/>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m:t>
                              </m:r>
                              <m:r>
                                <a:rPr lang="fr-FR" b="0" i="1" smtClean="0">
                                  <a:latin typeface="Cambria Math" panose="02040503050406030204" pitchFamily="18" charset="0"/>
                                </a:rPr>
                                <m:t>2</m:t>
                              </m:r>
                            </m:e>
                          </m:mr>
                          <m:mr>
                            <m:e>
                              <m:r>
                                <a:rPr lang="fr-FR" b="0" i="1" smtClean="0">
                                  <a:latin typeface="Cambria Math" panose="02040503050406030204" pitchFamily="18" charset="0"/>
                                </a:rPr>
                                <m:t>8</m:t>
                              </m:r>
                            </m:e>
                          </m:mr>
                        </m:m>
                      </m:e>
                    </m:d>
                  </m:oMath>
                </a14:m>
                <a:endParaRPr lang="fr-FR" dirty="0"/>
              </a:p>
              <a:p>
                <a:r>
                  <a:rPr lang="fr-FR" dirty="0"/>
                  <a:t>La somme de A + C ou de B + C ne sera pas définie, car les matrices sont de taille différentes</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1294"/>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21556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Produit d'une matrice par un scalaire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a:t>Le produit d’une matrice A = (</a:t>
                </a:r>
                <a:r>
                  <a:rPr lang="fr-FR" dirty="0" err="1"/>
                  <a:t>a</a:t>
                </a:r>
                <a:r>
                  <a:rPr lang="fr-FR" baseline="-25000" dirty="0" err="1"/>
                  <a:t>ij</a:t>
                </a:r>
                <a:r>
                  <a:rPr lang="fr-FR" dirty="0"/>
                  <a:t>) de </a:t>
                </a:r>
                <a:r>
                  <a:rPr lang="fr-FR" dirty="0" err="1"/>
                  <a:t>M</a:t>
                </a:r>
                <a:r>
                  <a:rPr lang="fr-FR" baseline="-25000" dirty="0" err="1"/>
                  <a:t>n,p</a:t>
                </a:r>
                <a:r>
                  <a:rPr lang="fr-FR" dirty="0"/>
                  <a:t>(K) par un scalaire </a:t>
                </a:r>
                <a14:m>
                  <m:oMath xmlns:m="http://schemas.openxmlformats.org/officeDocument/2006/math">
                    <m:r>
                      <a:rPr lang="fr-FR" i="1" smtClean="0">
                        <a:latin typeface="Cambria Math" panose="02040503050406030204" pitchFamily="18" charset="0"/>
                        <a:ea typeface="Cambria Math" panose="02040503050406030204" pitchFamily="18" charset="0"/>
                      </a:rPr>
                      <m:t>𝛼</m:t>
                    </m:r>
                  </m:oMath>
                </a14:m>
                <a:r>
                  <a:rPr lang="fr-FR" dirty="0"/>
                  <a:t> ∈ K est la matrice (</a:t>
                </a:r>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err="1"/>
                  <a:t>a</a:t>
                </a:r>
                <a:r>
                  <a:rPr lang="fr-FR" baseline="-25000" dirty="0" err="1"/>
                  <a:t>ij</a:t>
                </a:r>
                <a:r>
                  <a:rPr lang="fr-FR" dirty="0"/>
                  <a:t>) formée en multipliant chaque coefficient de A par </a:t>
                </a:r>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a:t>. Elle est notée </a:t>
                </a:r>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a:t>· A (ou simplement </a:t>
                </a:r>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a:t>A).</a:t>
                </a:r>
              </a:p>
              <a:p>
                <a:r>
                  <a:rPr lang="fr-FR" dirty="0"/>
                  <a:t>Exemple :</a:t>
                </a:r>
              </a:p>
              <a:p>
                <a:r>
                  <a:rPr lang="fr-FR" dirty="0"/>
                  <a:t>Si 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2</m:t>
                              </m:r>
                            </m:e>
                            <m:e>
                              <m:r>
                                <a:rPr lang="fr-FR" b="0" i="1" smtClean="0">
                                  <a:latin typeface="Cambria Math" panose="02040503050406030204" pitchFamily="18" charset="0"/>
                                </a:rPr>
                                <m:t>3</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b="0" i="1" smtClean="0">
                                  <a:latin typeface="Cambria Math" panose="02040503050406030204" pitchFamily="18" charset="0"/>
                                </a:rPr>
                                <m:t>0</m:t>
                              </m:r>
                            </m:e>
                          </m:mr>
                        </m:m>
                      </m:e>
                    </m:d>
                  </m:oMath>
                </a14:m>
                <a:r>
                  <a:rPr lang="fr-FR" dirty="0"/>
                  <a:t> et </a:t>
                </a:r>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a:t> = 2 alors </a:t>
                </a:r>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a:t>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2</m:t>
                              </m:r>
                            </m:e>
                            <m:e>
                              <m:r>
                                <a:rPr lang="fr-FR" b="0" i="1" smtClean="0">
                                  <a:latin typeface="Cambria Math" panose="02040503050406030204" pitchFamily="18" charset="0"/>
                                </a:rPr>
                                <m:t>4</m:t>
                              </m:r>
                            </m:e>
                            <m:e>
                              <m:r>
                                <a:rPr lang="fr-FR" b="0" i="1" smtClean="0">
                                  <a:latin typeface="Cambria Math" panose="02040503050406030204" pitchFamily="18" charset="0"/>
                                </a:rPr>
                                <m:t>6</m:t>
                              </m:r>
                            </m:e>
                          </m:mr>
                          <m:mr>
                            <m:e>
                              <m:r>
                                <a:rPr lang="fr-FR" b="0" i="1" smtClean="0">
                                  <a:latin typeface="Cambria Math" panose="02040503050406030204" pitchFamily="18" charset="0"/>
                                </a:rPr>
                                <m:t>0</m:t>
                              </m:r>
                            </m:e>
                            <m:e>
                              <m:r>
                                <a:rPr lang="fr-FR" b="0" i="1" smtClean="0">
                                  <a:latin typeface="Cambria Math" panose="02040503050406030204" pitchFamily="18" charset="0"/>
                                </a:rPr>
                                <m:t>2</m:t>
                              </m:r>
                            </m:e>
                            <m:e>
                              <m:r>
                                <a:rPr lang="fr-FR" b="0" i="1" smtClean="0">
                                  <a:latin typeface="Cambria Math" panose="02040503050406030204" pitchFamily="18" charset="0"/>
                                </a:rPr>
                                <m:t>0</m:t>
                              </m:r>
                            </m:e>
                          </m:mr>
                        </m:m>
                      </m:e>
                    </m:d>
                  </m:oMath>
                </a14:m>
                <a:endParaRPr lang="fr-FR" dirty="0"/>
              </a:p>
              <a:p>
                <a:r>
                  <a:rPr lang="fr-FR" dirty="0"/>
                  <a:t>La matrice (−1)A est l’</a:t>
                </a:r>
                <a:r>
                  <a:rPr lang="fr-FR" b="1" dirty="0"/>
                  <a:t>opposée</a:t>
                </a:r>
                <a:r>
                  <a:rPr lang="fr-FR" dirty="0"/>
                  <a:t> de A et est notée −A. La </a:t>
                </a:r>
                <a:r>
                  <a:rPr lang="fr-FR" b="1" dirty="0"/>
                  <a:t>différence</a:t>
                </a:r>
                <a:r>
                  <a:rPr lang="fr-FR" dirty="0"/>
                  <a:t> A−B est définie par A+(−B).</a:t>
                </a:r>
              </a:p>
              <a:p>
                <a:r>
                  <a:rPr lang="fr-FR" dirty="0"/>
                  <a:t>Si A = </a:t>
                </a:r>
                <a14:m>
                  <m:oMath xmlns:m="http://schemas.openxmlformats.org/officeDocument/2006/math">
                    <m:d>
                      <m:dPr>
                        <m:begChr m:val="["/>
                        <m:endChr m:val="]"/>
                        <m:ctrlPr>
                          <a:rPr lang="fr-FR" i="1">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2</m:t>
                              </m:r>
                            </m:e>
                            <m:e>
                              <m:r>
                                <a:rPr lang="fr-FR" b="0" i="1" smtClean="0">
                                  <a:latin typeface="Cambria Math" panose="02040503050406030204" pitchFamily="18" charset="0"/>
                                </a:rPr>
                                <m:t>−1</m:t>
                              </m:r>
                            </m:e>
                            <m:e>
                              <m:r>
                                <a:rPr lang="fr-FR" b="0" i="1" smtClean="0">
                                  <a:latin typeface="Cambria Math" panose="02040503050406030204" pitchFamily="18" charset="0"/>
                                </a:rPr>
                                <m:t>0</m:t>
                              </m:r>
                            </m:e>
                          </m:mr>
                          <m:mr>
                            <m:e>
                              <m:r>
                                <a:rPr lang="fr-FR" b="0" i="1" smtClean="0">
                                  <a:latin typeface="Cambria Math" panose="02040503050406030204" pitchFamily="18" charset="0"/>
                                </a:rPr>
                                <m:t>4</m:t>
                              </m:r>
                            </m:e>
                            <m:e>
                              <m:r>
                                <a:rPr lang="fr-FR" b="0" i="1" smtClean="0">
                                  <a:latin typeface="Cambria Math" panose="02040503050406030204" pitchFamily="18" charset="0"/>
                                </a:rPr>
                                <m:t>−5</m:t>
                              </m:r>
                            </m:e>
                            <m:e>
                              <m:r>
                                <a:rPr lang="fr-FR" b="0" i="1" smtClean="0">
                                  <a:latin typeface="Cambria Math" panose="02040503050406030204" pitchFamily="18" charset="0"/>
                                </a:rPr>
                                <m:t>2</m:t>
                              </m:r>
                            </m:e>
                          </m:mr>
                        </m:m>
                      </m:e>
                    </m:d>
                  </m:oMath>
                </a14:m>
                <a:r>
                  <a:rPr lang="fr-FR" dirty="0"/>
                  <a:t> et B = </a:t>
                </a:r>
                <a14:m>
                  <m:oMath xmlns:m="http://schemas.openxmlformats.org/officeDocument/2006/math">
                    <m:d>
                      <m:dPr>
                        <m:begChr m:val="["/>
                        <m:endChr m:val="]"/>
                        <m:ctrlPr>
                          <a:rPr lang="fr-FR" i="1">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m:t>
                              </m:r>
                              <m:r>
                                <a:rPr lang="fr-FR" b="0" i="1" smtClean="0">
                                  <a:latin typeface="Cambria Math" panose="02040503050406030204" pitchFamily="18" charset="0"/>
                                </a:rPr>
                                <m:t>1</m:t>
                              </m:r>
                            </m:e>
                            <m:e>
                              <m:r>
                                <a:rPr lang="fr-FR" b="0" i="1" smtClean="0">
                                  <a:latin typeface="Cambria Math" panose="02040503050406030204" pitchFamily="18" charset="0"/>
                                </a:rPr>
                                <m:t>4</m:t>
                              </m:r>
                            </m:e>
                            <m:e>
                              <m:r>
                                <a:rPr lang="fr-FR" b="0" i="1" smtClean="0">
                                  <a:latin typeface="Cambria Math" panose="02040503050406030204" pitchFamily="18" charset="0"/>
                                </a:rPr>
                                <m:t>2</m:t>
                              </m:r>
                            </m:e>
                          </m:mr>
                          <m:mr>
                            <m:e>
                              <m:r>
                                <a:rPr lang="fr-FR" b="0" i="1" smtClean="0">
                                  <a:latin typeface="Cambria Math" panose="02040503050406030204" pitchFamily="18" charset="0"/>
                                </a:rPr>
                                <m:t>7</m:t>
                              </m:r>
                            </m:e>
                            <m:e>
                              <m:r>
                                <a:rPr lang="fr-FR" i="1">
                                  <a:latin typeface="Cambria Math" panose="02040503050406030204" pitchFamily="18" charset="0"/>
                                </a:rPr>
                                <m:t>−5</m:t>
                              </m:r>
                            </m:e>
                            <m:e>
                              <m:r>
                                <a:rPr lang="fr-FR" b="0" i="1" smtClean="0">
                                  <a:latin typeface="Cambria Math" panose="02040503050406030204" pitchFamily="18" charset="0"/>
                                </a:rPr>
                                <m:t>3</m:t>
                              </m:r>
                            </m:e>
                          </m:mr>
                        </m:m>
                      </m:e>
                    </m:d>
                  </m:oMath>
                </a14:m>
                <a:r>
                  <a:rPr lang="fr-FR" dirty="0"/>
                  <a:t> alors A-B = </a:t>
                </a:r>
                <a14:m>
                  <m:oMath xmlns:m="http://schemas.openxmlformats.org/officeDocument/2006/math">
                    <m:d>
                      <m:dPr>
                        <m:begChr m:val="["/>
                        <m:endChr m:val="]"/>
                        <m:ctrlPr>
                          <a:rPr lang="fr-FR" i="1">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3</m:t>
                              </m:r>
                            </m:e>
                            <m:e>
                              <m:r>
                                <a:rPr lang="fr-FR" i="1">
                                  <a:latin typeface="Cambria Math" panose="02040503050406030204" pitchFamily="18" charset="0"/>
                                </a:rPr>
                                <m:t>−</m:t>
                              </m:r>
                              <m:r>
                                <a:rPr lang="fr-FR" b="0" i="1" smtClean="0">
                                  <a:latin typeface="Cambria Math" panose="02040503050406030204" pitchFamily="18" charset="0"/>
                                </a:rPr>
                                <m:t>5</m:t>
                              </m:r>
                            </m:e>
                            <m:e>
                              <m:r>
                                <a:rPr lang="fr-FR" b="0" i="1" smtClean="0">
                                  <a:latin typeface="Cambria Math" panose="02040503050406030204" pitchFamily="18" charset="0"/>
                                </a:rPr>
                                <m:t>−2</m:t>
                              </m:r>
                            </m:e>
                          </m:mr>
                          <m:mr>
                            <m:e>
                              <m:r>
                                <a:rPr lang="fr-FR" b="0" i="1" smtClean="0">
                                  <a:latin typeface="Cambria Math" panose="02040503050406030204" pitchFamily="18" charset="0"/>
                                </a:rPr>
                                <m:t>−3</m:t>
                              </m:r>
                            </m:e>
                            <m:e>
                              <m:r>
                                <a:rPr lang="fr-FR" b="0" i="1" smtClean="0">
                                  <a:latin typeface="Cambria Math" panose="02040503050406030204" pitchFamily="18" charset="0"/>
                                </a:rPr>
                                <m:t>0</m:t>
                              </m:r>
                            </m:e>
                            <m:e>
                              <m:r>
                                <a:rPr lang="fr-FR" b="0" i="1" smtClean="0">
                                  <a:latin typeface="Cambria Math" panose="02040503050406030204" pitchFamily="18" charset="0"/>
                                </a:rPr>
                                <m:t>−1</m:t>
                              </m:r>
                            </m:e>
                          </m:mr>
                        </m:m>
                      </m:e>
                    </m:d>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68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66192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a:t>L’addition et la multiplication par un scalaire se comportent sans surprises : </a:t>
                </a:r>
              </a:p>
              <a:p>
                <a:r>
                  <a:rPr lang="fr-FR" dirty="0"/>
                  <a:t>Soient A, B et C trois matrices appartenant à </a:t>
                </a:r>
                <a:r>
                  <a:rPr lang="fr-FR" dirty="0" err="1"/>
                  <a:t>M</a:t>
                </a:r>
                <a:r>
                  <a:rPr lang="fr-FR" baseline="-25000" dirty="0" err="1"/>
                  <a:t>n,p</a:t>
                </a:r>
                <a:r>
                  <a:rPr lang="fr-FR" dirty="0"/>
                  <a:t>(K). Soient </a:t>
                </a:r>
                <a14:m>
                  <m:oMath xmlns:m="http://schemas.openxmlformats.org/officeDocument/2006/math">
                    <m:r>
                      <a:rPr lang="fr-FR" i="1" smtClean="0">
                        <a:latin typeface="Cambria Math" panose="02040503050406030204" pitchFamily="18" charset="0"/>
                        <a:ea typeface="Cambria Math" panose="02040503050406030204" pitchFamily="18" charset="0"/>
                      </a:rPr>
                      <m:t>𝛼</m:t>
                    </m:r>
                  </m:oMath>
                </a14:m>
                <a:r>
                  <a:rPr lang="el-GR" dirty="0"/>
                  <a:t> ∈ </a:t>
                </a:r>
                <a:r>
                  <a:rPr lang="fr-FR" dirty="0"/>
                  <a:t>K et </a:t>
                </a:r>
                <a14:m>
                  <m:oMath xmlns:m="http://schemas.openxmlformats.org/officeDocument/2006/math">
                    <m:r>
                      <a:rPr lang="fr-FR" i="1" smtClean="0">
                        <a:latin typeface="Cambria Math" panose="02040503050406030204" pitchFamily="18" charset="0"/>
                        <a:ea typeface="Cambria Math" panose="02040503050406030204" pitchFamily="18" charset="0"/>
                      </a:rPr>
                      <m:t>𝛽</m:t>
                    </m:r>
                  </m:oMath>
                </a14:m>
                <a:r>
                  <a:rPr lang="el-GR" dirty="0"/>
                  <a:t> ∈ </a:t>
                </a:r>
                <a:r>
                  <a:rPr lang="fr-FR" dirty="0"/>
                  <a:t>K deux scalaires. </a:t>
                </a:r>
              </a:p>
              <a:p>
                <a:pPr lvl="1"/>
                <a:r>
                  <a:rPr lang="fr-FR" dirty="0"/>
                  <a:t>A+ B = B + A : la somme est commutative, </a:t>
                </a:r>
              </a:p>
              <a:p>
                <a:pPr lvl="1"/>
                <a:r>
                  <a:rPr lang="fr-FR" dirty="0"/>
                  <a:t>A+ (B + C) = (A+ B) + C : la somme est associative, </a:t>
                </a:r>
              </a:p>
              <a:p>
                <a:pPr lvl="1"/>
                <a:r>
                  <a:rPr lang="fr-FR" dirty="0"/>
                  <a:t>A+ 0 = A : la matrice nulle est l’élément neutre de l’addition, </a:t>
                </a:r>
              </a:p>
              <a:p>
                <a:pPr lvl="1"/>
                <a:r>
                  <a:rPr lang="fr-FR" dirty="0"/>
                  <a:t>(</a:t>
                </a:r>
                <a14:m>
                  <m:oMath xmlns:m="http://schemas.openxmlformats.org/officeDocument/2006/math">
                    <m:r>
                      <a:rPr lang="fr-FR" i="1">
                        <a:latin typeface="Cambria Math" panose="02040503050406030204" pitchFamily="18" charset="0"/>
                        <a:ea typeface="Cambria Math" panose="02040503050406030204" pitchFamily="18" charset="0"/>
                      </a:rPr>
                      <m:t>𝛼</m:t>
                    </m:r>
                    <m:r>
                      <a:rPr lang="fr-FR" i="1">
                        <a:latin typeface="Cambria Math" panose="02040503050406030204" pitchFamily="18" charset="0"/>
                        <a:ea typeface="Cambria Math" panose="02040503050406030204" pitchFamily="18" charset="0"/>
                      </a:rPr>
                      <m:t> </m:t>
                    </m:r>
                  </m:oMath>
                </a14:m>
                <a:r>
                  <a:rPr lang="el-GR" dirty="0"/>
                  <a:t>+ </a:t>
                </a:r>
                <a14:m>
                  <m:oMath xmlns:m="http://schemas.openxmlformats.org/officeDocument/2006/math">
                    <m:r>
                      <a:rPr lang="fr-FR" i="1">
                        <a:latin typeface="Cambria Math" panose="02040503050406030204" pitchFamily="18" charset="0"/>
                        <a:ea typeface="Cambria Math" panose="02040503050406030204" pitchFamily="18" charset="0"/>
                      </a:rPr>
                      <m:t>𝛽</m:t>
                    </m:r>
                  </m:oMath>
                </a14:m>
                <a:r>
                  <a:rPr lang="el-GR" dirty="0"/>
                  <a:t>)</a:t>
                </a:r>
                <a:r>
                  <a:rPr lang="fr-FR" dirty="0"/>
                  <a:t>A = </a:t>
                </a:r>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a:t>A+ </a:t>
                </a:r>
                <a14:m>
                  <m:oMath xmlns:m="http://schemas.openxmlformats.org/officeDocument/2006/math">
                    <m:r>
                      <a:rPr lang="fr-FR" i="1">
                        <a:latin typeface="Cambria Math" panose="02040503050406030204" pitchFamily="18" charset="0"/>
                        <a:ea typeface="Cambria Math" panose="02040503050406030204" pitchFamily="18" charset="0"/>
                      </a:rPr>
                      <m:t>𝛽</m:t>
                    </m:r>
                  </m:oMath>
                </a14:m>
                <a:r>
                  <a:rPr lang="fr-FR" dirty="0"/>
                  <a:t>A, </a:t>
                </a:r>
              </a:p>
              <a:p>
                <a:pPr lvl="1"/>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el-GR" dirty="0"/>
                  <a:t>(</a:t>
                </a:r>
                <a:r>
                  <a:rPr lang="fr-FR" dirty="0"/>
                  <a:t>A+B) = </a:t>
                </a:r>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a:t>A+ </a:t>
                </a:r>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a:t>B.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36317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Exercices</a:t>
            </a:r>
            <a:endParaRPr lang="fr-FR" sz="24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a:t>Soient les matrices suivantes :</a:t>
                </a:r>
              </a:p>
              <a:p>
                <a:r>
                  <a:rPr lang="fr-FR" dirty="0"/>
                  <a:t>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m:t>
                              </m:r>
                              <m:r>
                                <a:rPr lang="fr-FR" b="0" i="1" smtClean="0">
                                  <a:latin typeface="Cambria Math" panose="02040503050406030204" pitchFamily="18" charset="0"/>
                                </a:rPr>
                                <m:t>7</m:t>
                              </m:r>
                            </m:e>
                            <m:e>
                              <m:r>
                                <a:rPr lang="fr-FR" b="0" i="1" smtClean="0">
                                  <a:latin typeface="Cambria Math" panose="02040503050406030204" pitchFamily="18" charset="0"/>
                                </a:rPr>
                                <m:t>2</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mr>
                          <m:mr>
                            <m:e>
                              <m:r>
                                <a:rPr lang="fr-FR" b="0" i="1" smtClean="0">
                                  <a:latin typeface="Cambria Math" panose="02040503050406030204" pitchFamily="18" charset="0"/>
                                </a:rPr>
                                <m:t>1</m:t>
                              </m:r>
                            </m:e>
                            <m:e>
                              <m:r>
                                <a:rPr lang="fr-FR" b="0" i="1" smtClean="0">
                                  <a:latin typeface="Cambria Math" panose="02040503050406030204" pitchFamily="18" charset="0"/>
                                </a:rPr>
                                <m:t>−4</m:t>
                              </m:r>
                            </m:e>
                          </m:mr>
                        </m:m>
                      </m:e>
                    </m:d>
                  </m:oMath>
                </a14:m>
                <a:r>
                  <a:rPr lang="fr-FR" dirty="0"/>
                  <a:t> B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2</m:t>
                              </m:r>
                            </m:e>
                            <m:e>
                              <m:r>
                                <a:rPr lang="fr-FR" b="0" i="1" smtClean="0">
                                  <a:latin typeface="Cambria Math" panose="02040503050406030204" pitchFamily="18" charset="0"/>
                                </a:rPr>
                                <m:t>3</m:t>
                              </m:r>
                            </m:e>
                          </m:mr>
                          <m:mr>
                            <m:e>
                              <m:r>
                                <a:rPr lang="fr-FR" b="0" i="1" smtClean="0">
                                  <a:latin typeface="Cambria Math" panose="02040503050406030204" pitchFamily="18" charset="0"/>
                                </a:rPr>
                                <m:t>2</m:t>
                              </m:r>
                            </m:e>
                            <m:e>
                              <m:r>
                                <a:rPr lang="fr-FR" b="0" i="1" smtClean="0">
                                  <a:latin typeface="Cambria Math" panose="02040503050406030204" pitchFamily="18" charset="0"/>
                                </a:rPr>
                                <m:t>3</m:t>
                              </m:r>
                            </m:e>
                            <m:e>
                              <m:r>
                                <a:rPr lang="fr-FR" b="0" i="1" smtClean="0">
                                  <a:latin typeface="Cambria Math" panose="02040503050406030204" pitchFamily="18" charset="0"/>
                                </a:rPr>
                                <m:t>1</m:t>
                              </m:r>
                            </m:e>
                          </m:mr>
                          <m:mr>
                            <m:e>
                              <m:r>
                                <a:rPr lang="fr-FR" b="0" i="1" smtClean="0">
                                  <a:latin typeface="Cambria Math" panose="02040503050406030204" pitchFamily="18" charset="0"/>
                                </a:rPr>
                                <m:t>3</m:t>
                              </m:r>
                            </m:e>
                            <m:e>
                              <m:r>
                                <a:rPr lang="fr-FR" b="0" i="1" smtClean="0">
                                  <a:latin typeface="Cambria Math" panose="02040503050406030204" pitchFamily="18" charset="0"/>
                                </a:rPr>
                                <m:t>2</m:t>
                              </m:r>
                            </m:e>
                            <m:e>
                              <m:r>
                                <a:rPr lang="fr-FR" b="0" i="1" smtClean="0">
                                  <a:latin typeface="Cambria Math" panose="02040503050406030204" pitchFamily="18" charset="0"/>
                                </a:rPr>
                                <m:t>1</m:t>
                              </m:r>
                            </m:e>
                          </m:mr>
                        </m:m>
                      </m:e>
                    </m:d>
                    <m:r>
                      <a:rPr lang="fr-FR" b="0" i="1" smtClean="0">
                        <a:latin typeface="Cambria Math" panose="02040503050406030204" pitchFamily="18" charset="0"/>
                      </a:rPr>
                      <m:t> </m:t>
                    </m:r>
                  </m:oMath>
                </a14:m>
                <a:r>
                  <a:rPr lang="fr-FR" dirty="0"/>
                  <a:t>C = </a:t>
                </a: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2</m:t>
                              </m:r>
                              <m:r>
                                <a:rPr lang="fr-FR" b="0" i="1" smtClean="0">
                                  <a:latin typeface="Cambria Math" panose="02040503050406030204" pitchFamily="18" charset="0"/>
                                </a:rPr>
                                <m:t>1</m:t>
                              </m:r>
                            </m:e>
                            <m:e>
                              <m:r>
                                <a:rPr lang="fr-FR" b="0" i="1" smtClean="0">
                                  <a:latin typeface="Cambria Math" panose="02040503050406030204" pitchFamily="18" charset="0"/>
                                </a:rPr>
                                <m:t>−6</m:t>
                              </m:r>
                            </m:e>
                          </m:mr>
                          <m:mr>
                            <m:e>
                              <m:r>
                                <a:rPr lang="fr-FR" b="0" i="1" smtClean="0">
                                  <a:latin typeface="Cambria Math" panose="02040503050406030204" pitchFamily="18" charset="0"/>
                                </a:rPr>
                                <m:t>0</m:t>
                              </m:r>
                            </m:e>
                            <m:e>
                              <m:r>
                                <a:rPr lang="fr-FR" b="0" i="1" smtClean="0">
                                  <a:latin typeface="Cambria Math" panose="02040503050406030204" pitchFamily="18" charset="0"/>
                                </a:rPr>
                                <m:t>3</m:t>
                              </m:r>
                            </m:e>
                          </m:mr>
                          <m:mr>
                            <m:e>
                              <m:r>
                                <a:rPr lang="fr-FR" b="0" i="1" smtClean="0">
                                  <a:latin typeface="Cambria Math" panose="02040503050406030204" pitchFamily="18" charset="0"/>
                                </a:rPr>
                                <m:t>−3</m:t>
                              </m:r>
                            </m:e>
                            <m:e>
                              <m:r>
                                <a:rPr lang="fr-FR" b="0" i="1" smtClean="0">
                                  <a:latin typeface="Cambria Math" panose="02040503050406030204" pitchFamily="18" charset="0"/>
                                </a:rPr>
                                <m:t>12</m:t>
                              </m:r>
                            </m:e>
                          </m:mr>
                        </m:m>
                      </m:e>
                    </m:d>
                  </m:oMath>
                </a14:m>
                <a:r>
                  <a:rPr lang="fr-FR" dirty="0"/>
                  <a:t> D = </a:t>
                </a:r>
                <a14:m>
                  <m:oMath xmlns:m="http://schemas.openxmlformats.org/officeDocument/2006/math">
                    <m:d>
                      <m:dPr>
                        <m:begChr m:val="["/>
                        <m:endChr m:val="]"/>
                        <m:ctrlPr>
                          <a:rPr lang="fr-FR" i="1">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1</m:t>
                              </m:r>
                            </m:e>
                            <m:e>
                              <m:r>
                                <a:rPr lang="fr-FR" b="0" i="1" smtClean="0">
                                  <a:latin typeface="Cambria Math" panose="02040503050406030204" pitchFamily="18" charset="0"/>
                                </a:rPr>
                                <m:t>0</m:t>
                              </m:r>
                            </m:e>
                            <m:e>
                              <m:r>
                                <a:rPr lang="fr-FR" b="0" i="1" smtClean="0">
                                  <a:latin typeface="Cambria Math" panose="02040503050406030204" pitchFamily="18" charset="0"/>
                                </a:rPr>
                                <m:t>1</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b="0" i="1" smtClean="0">
                                  <a:latin typeface="Cambria Math" panose="02040503050406030204" pitchFamily="18" charset="0"/>
                                </a:rPr>
                                <m:t>0</m:t>
                              </m:r>
                            </m:e>
                          </m:mr>
                          <m:mr>
                            <m:e>
                              <m:r>
                                <a:rPr lang="fr-FR" b="0" i="1" smtClean="0">
                                  <a:latin typeface="Cambria Math" panose="02040503050406030204" pitchFamily="18" charset="0"/>
                                </a:rPr>
                                <m:t>1</m:t>
                              </m:r>
                            </m:e>
                            <m:e>
                              <m:r>
                                <a:rPr lang="fr-FR" b="0" i="1" smtClean="0">
                                  <a:latin typeface="Cambria Math" panose="02040503050406030204" pitchFamily="18" charset="0"/>
                                </a:rPr>
                                <m:t>1</m:t>
                              </m:r>
                            </m:e>
                            <m:e>
                              <m:r>
                                <a:rPr lang="fr-FR" i="1">
                                  <a:latin typeface="Cambria Math" panose="02040503050406030204" pitchFamily="18" charset="0"/>
                                </a:rPr>
                                <m:t>1</m:t>
                              </m:r>
                            </m:e>
                          </m:mr>
                        </m:m>
                      </m:e>
                    </m:d>
                    <m:r>
                      <a:rPr lang="fr-FR" i="1">
                        <a:latin typeface="Cambria Math" panose="02040503050406030204" pitchFamily="18" charset="0"/>
                      </a:rPr>
                      <m:t> </m:t>
                    </m:r>
                  </m:oMath>
                </a14:m>
                <a:endParaRPr lang="fr-FR" dirty="0"/>
              </a:p>
              <a:p>
                <a:r>
                  <a:rPr lang="fr-FR" dirty="0"/>
                  <a:t>Calculez A+B , A+C , B+D</a:t>
                </a:r>
              </a:p>
              <a:p>
                <a:r>
                  <a:rPr lang="fr-FR" dirty="0"/>
                  <a:t>Calculez 3A+2C </a:t>
                </a:r>
                <a:r>
                  <a:rPr lang="fr-FR"/>
                  <a:t>et 5B-4D</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70440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Multiplication de matrices</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a:solidFill>
                      <a:srgbClr val="C00000"/>
                    </a:solidFill>
                  </a:rPr>
                  <a:t>Le produit AB de deux matrices A et B est défini si et seulement si le nombre de colonnes de A est égal au nombre de lignes de B.</a:t>
                </a:r>
              </a:p>
              <a:p>
                <a:r>
                  <a:rPr lang="fr-FR" dirty="0"/>
                  <a:t>Soient A = (</a:t>
                </a:r>
                <a:r>
                  <a:rPr lang="fr-FR" dirty="0" err="1"/>
                  <a:t>a</a:t>
                </a:r>
                <a:r>
                  <a:rPr lang="fr-FR" baseline="-25000" dirty="0" err="1"/>
                  <a:t>ij</a:t>
                </a:r>
                <a:r>
                  <a:rPr lang="fr-FR" dirty="0"/>
                  <a:t>) une matrice </a:t>
                </a:r>
                <a:r>
                  <a:rPr lang="fr-FR" dirty="0" err="1"/>
                  <a:t>n×p</a:t>
                </a:r>
                <a:r>
                  <a:rPr lang="fr-FR" dirty="0"/>
                  <a:t> et B = (</a:t>
                </a:r>
                <a:r>
                  <a:rPr lang="fr-FR" dirty="0" err="1"/>
                  <a:t>b</a:t>
                </a:r>
                <a:r>
                  <a:rPr lang="fr-FR" baseline="-25000" dirty="0" err="1"/>
                  <a:t>ij</a:t>
                </a:r>
                <a:r>
                  <a:rPr lang="fr-FR" dirty="0"/>
                  <a:t>) une matrice </a:t>
                </a:r>
                <a:r>
                  <a:rPr lang="fr-FR" dirty="0" err="1"/>
                  <a:t>p×q</a:t>
                </a:r>
                <a:r>
                  <a:rPr lang="fr-FR" dirty="0"/>
                  <a:t>. Alors le produit C = AB est une matrice </a:t>
                </a:r>
                <a:r>
                  <a:rPr lang="fr-FR" dirty="0" err="1"/>
                  <a:t>n×q</a:t>
                </a:r>
                <a:r>
                  <a:rPr lang="fr-FR" dirty="0"/>
                  <a:t> dont les coefficients </a:t>
                </a:r>
                <a:r>
                  <a:rPr lang="fr-FR" dirty="0" err="1"/>
                  <a:t>c</a:t>
                </a:r>
                <a:r>
                  <a:rPr lang="fr-FR" baseline="-25000" dirty="0" err="1"/>
                  <a:t>ij</a:t>
                </a:r>
                <a:r>
                  <a:rPr lang="fr-FR" dirty="0"/>
                  <a:t> sont définis par :</a:t>
                </a:r>
              </a:p>
              <a:p>
                <a:pPr marL="0" indent="0">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𝑖𝑗</m:t>
                          </m:r>
                        </m:sub>
                      </m:sSub>
                      <m:nary>
                        <m:naryPr>
                          <m:chr m:val="∑"/>
                          <m:ctrlPr>
                            <a:rPr lang="fr-FR" i="1" smtClean="0">
                              <a:latin typeface="Cambria Math" panose="02040503050406030204" pitchFamily="18" charset="0"/>
                            </a:rPr>
                          </m:ctrlPr>
                        </m:naryPr>
                        <m:sub>
                          <m:r>
                            <m:rPr>
                              <m:brk m:alnAt="23"/>
                            </m:rPr>
                            <a:rPr lang="fr-FR" b="0" i="1" smtClean="0">
                              <a:latin typeface="Cambria Math" panose="02040503050406030204" pitchFamily="18" charset="0"/>
                            </a:rPr>
                            <m:t>𝑘</m:t>
                          </m:r>
                          <m:r>
                            <a:rPr lang="fr-FR" b="0" i="1" smtClean="0">
                              <a:latin typeface="Cambria Math" panose="02040503050406030204" pitchFamily="18" charset="0"/>
                            </a:rPr>
                            <m:t>=1</m:t>
                          </m:r>
                        </m:sub>
                        <m:sup>
                          <m:r>
                            <a:rPr lang="fr-FR" b="0" i="1" smtClean="0">
                              <a:latin typeface="Cambria Math" panose="02040503050406030204" pitchFamily="18" charset="0"/>
                            </a:rPr>
                            <m:t>𝑝</m:t>
                          </m:r>
                        </m:sup>
                        <m:e>
                          <m:sSub>
                            <m:sSubPr>
                              <m:ctrlPr>
                                <a:rPr lang="fr-FR"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𝑖𝑘</m:t>
                              </m:r>
                            </m:sub>
                          </m:sSub>
                          <m:sSub>
                            <m:sSubPr>
                              <m:ctrlPr>
                                <a:rPr lang="fr-FR" i="1" smtClean="0">
                                  <a:latin typeface="Cambria Math" panose="02040503050406030204" pitchFamily="18" charset="0"/>
                                </a:rPr>
                              </m:ctrlPr>
                            </m:sSubPr>
                            <m:e>
                              <m:r>
                                <a:rPr lang="fr-FR" b="0" i="1" smtClean="0">
                                  <a:latin typeface="Cambria Math" panose="02040503050406030204" pitchFamily="18" charset="0"/>
                                </a:rPr>
                                <m:t>𝑏</m:t>
                              </m:r>
                            </m:e>
                            <m:sub>
                              <m:r>
                                <a:rPr lang="fr-FR" b="0" i="1" smtClean="0">
                                  <a:latin typeface="Cambria Math" panose="02040503050406030204" pitchFamily="18" charset="0"/>
                                </a:rPr>
                                <m:t>𝑘𝑗</m:t>
                              </m:r>
                            </m:sub>
                          </m:sSub>
                        </m:e>
                      </m:nary>
                    </m:oMath>
                  </m:oMathPara>
                </a14:m>
                <a:endParaRPr lang="fr-FR" dirty="0"/>
              </a:p>
              <a:p>
                <a:r>
                  <a:rPr lang="fr-FR" dirty="0"/>
                  <a:t>On peut écrire le coefficient de façon plus développée, à savoir : </a:t>
                </a:r>
              </a:p>
              <a:p>
                <a:pPr marL="0" indent="0" algn="ctr">
                  <a:buNone/>
                </a:pPr>
                <a:r>
                  <a:rPr lang="fr-FR" dirty="0" err="1"/>
                  <a:t>c</a:t>
                </a:r>
                <a:r>
                  <a:rPr lang="fr-FR" baseline="-25000" dirty="0" err="1"/>
                  <a:t>ij</a:t>
                </a:r>
                <a:r>
                  <a:rPr lang="fr-FR" dirty="0"/>
                  <a:t> = a</a:t>
                </a:r>
                <a:r>
                  <a:rPr lang="fr-FR" baseline="-25000" dirty="0"/>
                  <a:t>i1</a:t>
                </a:r>
                <a:r>
                  <a:rPr lang="fr-FR" dirty="0"/>
                  <a:t>b</a:t>
                </a:r>
                <a:r>
                  <a:rPr lang="fr-FR" baseline="-25000" dirty="0"/>
                  <a:t>1j</a:t>
                </a:r>
                <a:r>
                  <a:rPr lang="fr-FR" dirty="0"/>
                  <a:t> + a</a:t>
                </a:r>
                <a:r>
                  <a:rPr lang="fr-FR" baseline="-25000" dirty="0"/>
                  <a:t>i2</a:t>
                </a:r>
                <a:r>
                  <a:rPr lang="fr-FR" dirty="0"/>
                  <a:t>b</a:t>
                </a:r>
                <a:r>
                  <a:rPr lang="fr-FR" baseline="-25000" dirty="0"/>
                  <a:t>2j</a:t>
                </a:r>
                <a:r>
                  <a:rPr lang="fr-FR" dirty="0"/>
                  <a:t> + ··· + </a:t>
                </a:r>
                <a:r>
                  <a:rPr lang="fr-FR" dirty="0" err="1"/>
                  <a:t>a</a:t>
                </a:r>
                <a:r>
                  <a:rPr lang="fr-FR" baseline="-25000" dirty="0" err="1"/>
                  <a:t>ik</a:t>
                </a:r>
                <a:r>
                  <a:rPr lang="fr-FR" dirty="0" err="1"/>
                  <a:t>b</a:t>
                </a:r>
                <a:r>
                  <a:rPr lang="fr-FR" baseline="-25000" dirty="0" err="1"/>
                  <a:t>kj</a:t>
                </a:r>
                <a:r>
                  <a:rPr lang="fr-FR" dirty="0"/>
                  <a:t> + ··· + </a:t>
                </a:r>
                <a:r>
                  <a:rPr lang="fr-FR" dirty="0" err="1"/>
                  <a:t>a</a:t>
                </a:r>
                <a:r>
                  <a:rPr lang="fr-FR" baseline="-25000" dirty="0" err="1"/>
                  <a:t>ip</a:t>
                </a:r>
                <a:r>
                  <a:rPr lang="fr-FR" dirty="0" err="1"/>
                  <a:t>b</a:t>
                </a:r>
                <a:r>
                  <a:rPr lang="fr-FR" baseline="-25000" dirty="0" err="1"/>
                  <a:t>pj</a:t>
                </a:r>
                <a:r>
                  <a:rPr lang="fr-FR" dirty="0"/>
                  <a:t>. </a:t>
                </a:r>
              </a:p>
              <a:p>
                <a:r>
                  <a:rPr lang="fr-FR" dirty="0"/>
                  <a:t>Il est commode de disposer les calculs de la façon suivante. </a:t>
                </a:r>
                <a:endParaRPr lang="fr-FR" dirty="0">
                  <a:solidFill>
                    <a:srgbClr val="C00000"/>
                  </a:solidFill>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22380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Multiplication de matrices</a:t>
            </a:r>
            <a:endParaRPr lang="fr-FR" sz="2000" dirty="0"/>
          </a:p>
        </p:txBody>
      </p:sp>
      <p:sp>
        <p:nvSpPr>
          <p:cNvPr id="3" name="Espace réservé du contenu 2"/>
          <p:cNvSpPr>
            <a:spLocks noGrp="1"/>
          </p:cNvSpPr>
          <p:nvPr>
            <p:ph idx="1"/>
          </p:nvPr>
        </p:nvSpPr>
        <p:spPr/>
        <p:txBody>
          <a:bodyPr>
            <a:normAutofit fontScale="77500" lnSpcReduction="20000"/>
          </a:bodyPr>
          <a:lstStyle/>
          <a:p>
            <a:endParaRPr lang="fr-FR" dirty="0"/>
          </a:p>
          <a:p>
            <a:endParaRPr lang="fr-FR" dirty="0"/>
          </a:p>
          <a:p>
            <a:endParaRPr lang="fr-FR" dirty="0"/>
          </a:p>
          <a:p>
            <a:endParaRPr lang="fr-FR" dirty="0"/>
          </a:p>
          <a:p>
            <a:endParaRPr lang="fr-FR" dirty="0"/>
          </a:p>
          <a:p>
            <a:endParaRPr lang="fr-FR" dirty="0"/>
          </a:p>
          <a:p>
            <a:endParaRPr lang="fr-FR" dirty="0"/>
          </a:p>
          <a:p>
            <a:r>
              <a:rPr lang="fr-FR" dirty="0"/>
              <a:t>Avec cette disposition, on considère d’abord la ligne de la matrice A située à gauche du coefficient que l’on veut calculer (ligne représentée par des × dans A) et aussi la colonne de la matrice B située au-dessus du coefficient que l’on veut calculer (colonne représentée par des × dans B). </a:t>
            </a:r>
          </a:p>
          <a:p>
            <a:r>
              <a:rPr lang="fr-FR" dirty="0"/>
              <a:t>On calcule le produit du premier coefficient de la ligne par le premier coefficient de la colonne (a</a:t>
            </a:r>
            <a:r>
              <a:rPr lang="fr-FR" baseline="-25000" dirty="0"/>
              <a:t>i1</a:t>
            </a:r>
            <a:r>
              <a:rPr lang="fr-FR" dirty="0"/>
              <a:t> × b</a:t>
            </a:r>
            <a:r>
              <a:rPr lang="fr-FR" baseline="-25000" dirty="0"/>
              <a:t>1j</a:t>
            </a:r>
            <a:r>
              <a:rPr lang="fr-FR" dirty="0"/>
              <a:t> ), que l’on ajoute au produit du deuxième coefficient de la ligne par le deuxième coefficient de la colonne (a</a:t>
            </a:r>
            <a:r>
              <a:rPr lang="fr-FR" baseline="-25000" dirty="0"/>
              <a:t>i2</a:t>
            </a:r>
            <a:r>
              <a:rPr lang="fr-FR" dirty="0"/>
              <a:t> × b</a:t>
            </a:r>
            <a:r>
              <a:rPr lang="fr-FR" baseline="-25000" dirty="0"/>
              <a:t>2j</a:t>
            </a:r>
            <a:r>
              <a:rPr lang="fr-FR" dirty="0"/>
              <a:t> ), que l’on ajoute au produit du troisième. . .</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15</a:t>
            </a:fld>
            <a:endParaRPr lang="en-US" dirty="0"/>
          </a:p>
        </p:txBody>
      </p:sp>
      <p:pic>
        <p:nvPicPr>
          <p:cNvPr id="5" name="Image 4"/>
          <p:cNvPicPr>
            <a:picLocks noChangeAspect="1"/>
          </p:cNvPicPr>
          <p:nvPr/>
        </p:nvPicPr>
        <p:blipFill>
          <a:blip r:embed="rId2"/>
          <a:stretch>
            <a:fillRect/>
          </a:stretch>
        </p:blipFill>
        <p:spPr>
          <a:xfrm>
            <a:off x="3125101" y="1674856"/>
            <a:ext cx="5381625" cy="2552700"/>
          </a:xfrm>
          <a:prstGeom prst="rect">
            <a:avLst/>
          </a:prstGeom>
        </p:spPr>
      </p:pic>
    </p:spTree>
    <p:extLst>
      <p:ext uri="{BB962C8B-B14F-4D97-AF65-F5344CB8AC3E}">
        <p14:creationId xmlns:p14="http://schemas.microsoft.com/office/powerpoint/2010/main" val="2417841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Multiplication de matrices</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Exemple :</a:t>
                </a:r>
              </a:p>
              <a:p>
                <a:r>
                  <a:rPr lang="fr-FR" dirty="0"/>
                  <a:t>Soient les matrices 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2</m:t>
                              </m:r>
                            </m:e>
                            <m:e>
                              <m:r>
                                <a:rPr lang="fr-FR" b="0" i="1" smtClean="0">
                                  <a:latin typeface="Cambria Math" panose="02040503050406030204" pitchFamily="18" charset="0"/>
                                </a:rPr>
                                <m:t>3</m:t>
                              </m:r>
                            </m:e>
                          </m:mr>
                          <m:mr>
                            <m:e>
                              <m:r>
                                <a:rPr lang="fr-FR" b="0" i="1" smtClean="0">
                                  <a:latin typeface="Cambria Math" panose="02040503050406030204" pitchFamily="18" charset="0"/>
                                </a:rPr>
                                <m:t>2</m:t>
                              </m:r>
                            </m:e>
                            <m:e>
                              <m:r>
                                <a:rPr lang="fr-FR" b="0" i="1" smtClean="0">
                                  <a:latin typeface="Cambria Math" panose="02040503050406030204" pitchFamily="18" charset="0"/>
                                </a:rPr>
                                <m:t>3</m:t>
                              </m:r>
                            </m:e>
                            <m:e>
                              <m:r>
                                <a:rPr lang="fr-FR" b="0" i="1" smtClean="0">
                                  <a:latin typeface="Cambria Math" panose="02040503050406030204" pitchFamily="18" charset="0"/>
                                </a:rPr>
                                <m:t>4</m:t>
                              </m:r>
                            </m:e>
                          </m:mr>
                        </m:m>
                      </m:e>
                    </m:d>
                  </m:oMath>
                </a14:m>
                <a:r>
                  <a:rPr lang="fr-FR" dirty="0"/>
                  <a:t> et B = </a:t>
                </a: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1</m:t>
                              </m:r>
                            </m:e>
                            <m:e>
                              <m:r>
                                <a:rPr lang="fr-FR" i="1">
                                  <a:latin typeface="Cambria Math" panose="02040503050406030204" pitchFamily="18" charset="0"/>
                                </a:rPr>
                                <m:t>1</m:t>
                              </m:r>
                            </m:e>
                          </m:mr>
                          <m:mr>
                            <m:e>
                              <m:r>
                                <a:rPr lang="fr-FR" i="1">
                                  <a:latin typeface="Cambria Math" panose="02040503050406030204" pitchFamily="18" charset="0"/>
                                </a:rPr>
                                <m:t>−1</m:t>
                              </m:r>
                            </m:e>
                            <m:e>
                              <m:r>
                                <a:rPr lang="fr-FR" i="1">
                                  <a:latin typeface="Cambria Math" panose="02040503050406030204" pitchFamily="18" charset="0"/>
                                </a:rPr>
                                <m:t>1</m:t>
                              </m:r>
                            </m:e>
                          </m:mr>
                          <m:mr>
                            <m:e>
                              <m:r>
                                <a:rPr lang="fr-FR" i="1">
                                  <a:latin typeface="Cambria Math" panose="02040503050406030204" pitchFamily="18" charset="0"/>
                                </a:rPr>
                                <m:t>1</m:t>
                              </m:r>
                            </m:e>
                            <m:e>
                              <m:r>
                                <a:rPr lang="fr-FR" i="1">
                                  <a:latin typeface="Cambria Math" panose="02040503050406030204" pitchFamily="18" charset="0"/>
                                </a:rPr>
                                <m:t>1</m:t>
                              </m:r>
                            </m:e>
                          </m:mr>
                        </m:m>
                      </m:e>
                    </m:d>
                  </m:oMath>
                </a14:m>
                <a:endParaRPr lang="fr-FR" dirty="0"/>
              </a:p>
              <a:p>
                <a:r>
                  <a:rPr lang="fr-FR" dirty="0"/>
                  <a:t>On dispose d’abord le produit correctement (à gauche) : la matrice obtenue est de taille 2 × 2. Puis on calcule chacun des coefficients, en commençant par le premier coefficient c</a:t>
                </a:r>
                <a:r>
                  <a:rPr lang="fr-FR" baseline="-25000" dirty="0"/>
                  <a:t>11</a:t>
                </a:r>
                <a:r>
                  <a:rPr lang="fr-FR" dirty="0"/>
                  <a:t> = 1×1 + 2×(−1) + 3×1 = 2 , puis les autres</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16</a:t>
            </a:fld>
            <a:endParaRPr lang="en-US" dirty="0"/>
          </a:p>
        </p:txBody>
      </p:sp>
      <p:pic>
        <p:nvPicPr>
          <p:cNvPr id="9" name="Image 8"/>
          <p:cNvPicPr>
            <a:picLocks noChangeAspect="1"/>
          </p:cNvPicPr>
          <p:nvPr/>
        </p:nvPicPr>
        <p:blipFill>
          <a:blip r:embed="rId3"/>
          <a:stretch>
            <a:fillRect/>
          </a:stretch>
        </p:blipFill>
        <p:spPr>
          <a:xfrm>
            <a:off x="2020587" y="4868432"/>
            <a:ext cx="7524750" cy="1647825"/>
          </a:xfrm>
          <a:prstGeom prst="rect">
            <a:avLst/>
          </a:prstGeom>
        </p:spPr>
      </p:pic>
    </p:spTree>
    <p:extLst>
      <p:ext uri="{BB962C8B-B14F-4D97-AF65-F5344CB8AC3E}">
        <p14:creationId xmlns:p14="http://schemas.microsoft.com/office/powerpoint/2010/main" val="167015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Multiplication de matrices</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20000"/>
              </a:bodyPr>
              <a:lstStyle/>
              <a:p>
                <a:r>
                  <a:rPr lang="fr-FR" dirty="0"/>
                  <a:t>Un exemple intéressant est le produit d’un vecteur ligne par un vecteur colonne : </a:t>
                </a:r>
              </a:p>
              <a:p>
                <a:endParaRPr lang="fr-FR" dirty="0"/>
              </a:p>
              <a:p>
                <a:pPr marL="0" indent="0" algn="ctr">
                  <a:buNone/>
                </a:pPr>
                <a:r>
                  <a:rPr lang="fr-FR" dirty="0"/>
                  <a:t>u = </a:t>
                </a:r>
                <a14:m>
                  <m:oMath xmlns:m="http://schemas.openxmlformats.org/officeDocument/2006/math">
                    <m:d>
                      <m:dPr>
                        <m:begChr m:val="["/>
                        <m:endChr m:val="]"/>
                        <m:ctrlPr>
                          <a:rPr lang="fr-FR" i="1" smtClean="0">
                            <a:latin typeface="Cambria Math" panose="02040503050406030204" pitchFamily="18" charset="0"/>
                          </a:rPr>
                        </m:ctrlPr>
                      </m:dPr>
                      <m:e>
                        <m:sSub>
                          <m:sSubPr>
                            <m:ctrlPr>
                              <a:rPr lang="fr-FR"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m:t>
                            </m:r>
                          </m:sub>
                        </m:sSub>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b="0" i="1" smtClean="0">
                                <a:latin typeface="Cambria Math" panose="02040503050406030204" pitchFamily="18" charset="0"/>
                              </a:rPr>
                              <m:t>𝑎</m:t>
                            </m:r>
                          </m:e>
                          <m:sub>
                            <m:r>
                              <a:rPr lang="fr-FR" b="0" i="1" smtClean="0">
                                <a:latin typeface="Cambria Math" panose="02040503050406030204" pitchFamily="18" charset="0"/>
                              </a:rPr>
                              <m:t>2</m:t>
                            </m:r>
                          </m:sub>
                        </m:sSub>
                        <m:r>
                          <a:rPr lang="fr-FR" b="0" i="1" smtClean="0">
                            <a:latin typeface="Cambria Math" panose="02040503050406030204" pitchFamily="18" charset="0"/>
                          </a:rPr>
                          <m:t> </m:t>
                        </m:r>
                        <m:r>
                          <a:rPr lang="fr-FR"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b="0" i="1" smtClean="0">
                                <a:latin typeface="Cambria Math" panose="02040503050406030204" pitchFamily="18" charset="0"/>
                              </a:rPr>
                              <m:t>𝑎</m:t>
                            </m:r>
                          </m:e>
                          <m:sub>
                            <m:r>
                              <a:rPr lang="fr-FR" b="0" i="1" smtClean="0">
                                <a:latin typeface="Cambria Math" panose="02040503050406030204" pitchFamily="18" charset="0"/>
                              </a:rPr>
                              <m:t>𝑛</m:t>
                            </m:r>
                          </m:sub>
                        </m:sSub>
                      </m:e>
                    </m:d>
                  </m:oMath>
                </a14:m>
                <a:r>
                  <a:rPr lang="fr-FR" dirty="0"/>
                  <a:t>   v = </a:t>
                </a:r>
                <a14:m>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sSub>
                              <m:sSubPr>
                                <m:ctrlPr>
                                  <a:rPr lang="fr-FR" i="1" smtClean="0">
                                    <a:latin typeface="Cambria Math" panose="02040503050406030204" pitchFamily="18" charset="0"/>
                                  </a:rPr>
                                </m:ctrlPr>
                              </m:sSubPr>
                              <m:e>
                                <m:r>
                                  <a:rPr lang="fr-FR" b="0" i="1" smtClean="0">
                                    <a:latin typeface="Cambria Math" panose="02040503050406030204" pitchFamily="18" charset="0"/>
                                  </a:rPr>
                                  <m:t>𝑏</m:t>
                                </m:r>
                              </m:e>
                              <m:sub>
                                <m:r>
                                  <a:rPr lang="fr-FR" b="0" i="1" smtClean="0">
                                    <a:latin typeface="Cambria Math" panose="02040503050406030204" pitchFamily="18" charset="0"/>
                                  </a:rPr>
                                  <m:t>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𝑏</m:t>
                                </m:r>
                              </m:e>
                              <m:sub>
                                <m:r>
                                  <a:rPr lang="fr-FR" b="0" i="1" smtClean="0">
                                    <a:latin typeface="Cambria Math" panose="02040503050406030204" pitchFamily="18" charset="0"/>
                                  </a:rPr>
                                  <m:t>2</m:t>
                                </m:r>
                              </m:sub>
                            </m:sSub>
                          </m:e>
                          <m:e>
                            <m:r>
                              <a:rPr lang="fr-FR" i="1" smtClean="0">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𝑏</m:t>
                                </m:r>
                              </m:e>
                              <m:sub>
                                <m:r>
                                  <a:rPr lang="fr-FR" b="0" i="1" smtClean="0">
                                    <a:latin typeface="Cambria Math" panose="02040503050406030204" pitchFamily="18" charset="0"/>
                                  </a:rPr>
                                  <m:t>𝑛</m:t>
                                </m:r>
                              </m:sub>
                            </m:sSub>
                          </m:e>
                        </m:eqArr>
                      </m:e>
                    </m:d>
                  </m:oMath>
                </a14:m>
                <a:endParaRPr lang="fr-FR" dirty="0"/>
              </a:p>
              <a:p>
                <a:endParaRPr lang="fr-FR" dirty="0"/>
              </a:p>
              <a:p>
                <a:r>
                  <a:rPr lang="fr-FR" dirty="0"/>
                  <a:t>Alors u × v est une matrice de taille 1 × 1 dont l’unique coefficient est a</a:t>
                </a:r>
                <a:r>
                  <a:rPr lang="fr-FR" baseline="-25000" dirty="0"/>
                  <a:t>1</a:t>
                </a:r>
                <a:r>
                  <a:rPr lang="fr-FR" dirty="0"/>
                  <a:t>b</a:t>
                </a:r>
                <a:r>
                  <a:rPr lang="fr-FR" baseline="-25000" dirty="0"/>
                  <a:t>1</a:t>
                </a:r>
                <a:r>
                  <a:rPr lang="fr-FR" dirty="0"/>
                  <a:t> + a</a:t>
                </a:r>
                <a:r>
                  <a:rPr lang="fr-FR" baseline="-25000" dirty="0"/>
                  <a:t>2</a:t>
                </a:r>
                <a:r>
                  <a:rPr lang="fr-FR" dirty="0"/>
                  <a:t> b</a:t>
                </a:r>
                <a:r>
                  <a:rPr lang="fr-FR" baseline="-25000" dirty="0"/>
                  <a:t>2</a:t>
                </a:r>
                <a:r>
                  <a:rPr lang="fr-FR" dirty="0"/>
                  <a:t> + ··· + a</a:t>
                </a:r>
                <a:r>
                  <a:rPr lang="fr-FR" baseline="-25000" dirty="0"/>
                  <a:t>n</a:t>
                </a:r>
                <a:r>
                  <a:rPr lang="fr-FR" dirty="0"/>
                  <a:t> </a:t>
                </a:r>
                <a:r>
                  <a:rPr lang="fr-FR" dirty="0" err="1"/>
                  <a:t>b</a:t>
                </a:r>
                <a:r>
                  <a:rPr lang="fr-FR" baseline="-25000" dirty="0" err="1"/>
                  <a:t>n</a:t>
                </a:r>
                <a:r>
                  <a:rPr lang="fr-FR" dirty="0"/>
                  <a:t> . Ce nombre s’appelle le produit scalaire des vecteurs u et v.</a:t>
                </a:r>
              </a:p>
              <a:p>
                <a:r>
                  <a:rPr lang="fr-FR" dirty="0"/>
                  <a:t>Calculer le coefficient </a:t>
                </a:r>
                <a:r>
                  <a:rPr lang="fr-FR" dirty="0" err="1"/>
                  <a:t>c</a:t>
                </a:r>
                <a:r>
                  <a:rPr lang="fr-FR" baseline="-25000" dirty="0" err="1"/>
                  <a:t>ij</a:t>
                </a:r>
                <a:r>
                  <a:rPr lang="fr-FR" dirty="0"/>
                  <a:t> dans le produit A×B revient donc à calculer le produit scalaire des vecteurs formés par la </a:t>
                </a:r>
                <a:r>
                  <a:rPr lang="fr-FR" dirty="0" err="1"/>
                  <a:t>i</a:t>
                </a:r>
                <a:r>
                  <a:rPr lang="fr-FR" baseline="30000" dirty="0" err="1"/>
                  <a:t>éme</a:t>
                </a:r>
                <a:r>
                  <a:rPr lang="fr-FR" dirty="0"/>
                  <a:t> ligne de A et la </a:t>
                </a:r>
                <a:r>
                  <a:rPr lang="fr-FR" dirty="0" err="1"/>
                  <a:t>j</a:t>
                </a:r>
                <a:r>
                  <a:rPr lang="fr-FR" baseline="30000" dirty="0" err="1"/>
                  <a:t>ème</a:t>
                </a:r>
                <a:r>
                  <a:rPr lang="fr-FR" dirty="0"/>
                  <a:t> colonne de B. </a:t>
                </a: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272" t="-2180"/>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00388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Pièges à éviter</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Premier piège</a:t>
                </a:r>
              </a:p>
              <a:p>
                <a:pPr lvl="1"/>
                <a:r>
                  <a:rPr lang="fr-FR" dirty="0"/>
                  <a:t>Le produit de matrices n’est pas commutatif en général. En effet, il se peut que AB soit défini mais pas BA, ou que AB et BA soient tous deux définis mais pas de la même taille. </a:t>
                </a:r>
              </a:p>
              <a:p>
                <a:pPr lvl="1"/>
                <a:r>
                  <a:rPr lang="fr-FR" dirty="0"/>
                  <a:t>Mais même dans le cas où AB et BA sont définis et de la même taille, on a en général AB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BA.</a:t>
                </a:r>
              </a:p>
              <a:p>
                <a:pPr marL="0" indent="0" algn="ctr">
                  <a:buNone/>
                </a:pP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5</m:t>
                              </m:r>
                            </m:e>
                            <m:e>
                              <m:r>
                                <a:rPr lang="fr-FR" b="0" i="1" smtClean="0">
                                  <a:latin typeface="Cambria Math" panose="02040503050406030204" pitchFamily="18" charset="0"/>
                                </a:rPr>
                                <m:t>1</m:t>
                              </m:r>
                            </m:e>
                          </m:mr>
                          <m:mr>
                            <m:e>
                              <m:r>
                                <a:rPr lang="fr-FR" b="0" i="1" smtClean="0">
                                  <a:latin typeface="Cambria Math" panose="02040503050406030204" pitchFamily="18" charset="0"/>
                                </a:rPr>
                                <m:t>3</m:t>
                              </m:r>
                            </m:e>
                            <m:e>
                              <m:r>
                                <a:rPr lang="fr-FR" b="0" i="1" smtClean="0">
                                  <a:latin typeface="Cambria Math" panose="02040503050406030204" pitchFamily="18" charset="0"/>
                                </a:rPr>
                                <m:t>−2</m:t>
                              </m:r>
                            </m:e>
                          </m:mr>
                        </m:m>
                      </m:e>
                    </m:d>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2</m:t>
                              </m:r>
                            </m:e>
                            <m:e>
                              <m:r>
                                <a:rPr lang="fr-FR" b="0" i="1" smtClean="0">
                                  <a:latin typeface="Cambria Math" panose="02040503050406030204" pitchFamily="18" charset="0"/>
                                </a:rPr>
                                <m:t>0</m:t>
                              </m:r>
                            </m:e>
                          </m:mr>
                          <m:mr>
                            <m:e>
                              <m:r>
                                <a:rPr lang="fr-FR" b="0" i="1" smtClean="0">
                                  <a:latin typeface="Cambria Math" panose="02040503050406030204" pitchFamily="18" charset="0"/>
                                </a:rPr>
                                <m:t>4</m:t>
                              </m:r>
                            </m:e>
                            <m:e>
                              <m:r>
                                <a:rPr lang="fr-FR" b="0" i="1" smtClean="0">
                                  <a:latin typeface="Cambria Math" panose="02040503050406030204" pitchFamily="18" charset="0"/>
                                </a:rPr>
                                <m:t>3</m:t>
                              </m:r>
                            </m:e>
                          </m:mr>
                        </m:m>
                      </m:e>
                    </m:d>
                    <m:r>
                      <a:rPr lang="fr-FR" b="0" i="1" smtClean="0">
                        <a:latin typeface="Cambria Math" panose="02040503050406030204" pitchFamily="18" charset="0"/>
                      </a:rPr>
                      <m:t>=</m:t>
                    </m:r>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1</m:t>
                              </m:r>
                              <m:r>
                                <a:rPr lang="fr-FR" b="0" i="1" smtClean="0">
                                  <a:latin typeface="Cambria Math" panose="02040503050406030204" pitchFamily="18" charset="0"/>
                                </a:rPr>
                                <m:t>4</m:t>
                              </m:r>
                            </m:e>
                            <m:e>
                              <m:r>
                                <a:rPr lang="fr-FR" b="0" i="1" smtClean="0">
                                  <a:latin typeface="Cambria Math" panose="02040503050406030204" pitchFamily="18" charset="0"/>
                                </a:rPr>
                                <m:t>3</m:t>
                              </m:r>
                            </m:e>
                          </m:mr>
                          <m:mr>
                            <m:e>
                              <m:r>
                                <a:rPr lang="fr-FR" b="0" i="1" smtClean="0">
                                  <a:latin typeface="Cambria Math" panose="02040503050406030204" pitchFamily="18" charset="0"/>
                                </a:rPr>
                                <m:t>−2</m:t>
                              </m:r>
                            </m:e>
                            <m:e>
                              <m:r>
                                <a:rPr lang="fr-FR" b="0" i="1" smtClean="0">
                                  <a:latin typeface="Cambria Math" panose="02040503050406030204" pitchFamily="18" charset="0"/>
                                </a:rPr>
                                <m:t>−6</m:t>
                              </m:r>
                            </m:e>
                          </m:mr>
                        </m:m>
                      </m:e>
                    </m:d>
                  </m:oMath>
                </a14:m>
                <a:r>
                  <a:rPr lang="fr-FR" dirty="0"/>
                  <a:t> mais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2</m:t>
                              </m:r>
                            </m:e>
                            <m:e>
                              <m:r>
                                <a:rPr lang="fr-FR" i="1">
                                  <a:latin typeface="Cambria Math" panose="02040503050406030204" pitchFamily="18" charset="0"/>
                                </a:rPr>
                                <m:t>0</m:t>
                              </m:r>
                            </m:e>
                          </m:mr>
                          <m:mr>
                            <m:e>
                              <m:r>
                                <a:rPr lang="fr-FR" i="1">
                                  <a:latin typeface="Cambria Math" panose="02040503050406030204" pitchFamily="18" charset="0"/>
                                </a:rPr>
                                <m:t>4</m:t>
                              </m:r>
                            </m:e>
                            <m:e>
                              <m:r>
                                <a:rPr lang="fr-FR" i="1">
                                  <a:latin typeface="Cambria Math" panose="02040503050406030204" pitchFamily="18" charset="0"/>
                                </a:rPr>
                                <m:t>3</m:t>
                              </m:r>
                            </m:e>
                          </m:mr>
                        </m:m>
                      </m:e>
                    </m:d>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5</m:t>
                              </m:r>
                            </m:e>
                            <m:e>
                              <m:r>
                                <a:rPr lang="fr-FR" i="1">
                                  <a:latin typeface="Cambria Math" panose="02040503050406030204" pitchFamily="18" charset="0"/>
                                </a:rPr>
                                <m:t>1</m:t>
                              </m:r>
                            </m:e>
                          </m:mr>
                          <m:mr>
                            <m:e>
                              <m:r>
                                <a:rPr lang="fr-FR" i="1">
                                  <a:latin typeface="Cambria Math" panose="02040503050406030204" pitchFamily="18" charset="0"/>
                                </a:rPr>
                                <m:t>3</m:t>
                              </m:r>
                            </m:e>
                            <m:e>
                              <m:r>
                                <a:rPr lang="fr-FR" i="1">
                                  <a:latin typeface="Cambria Math" panose="02040503050406030204" pitchFamily="18" charset="0"/>
                                </a:rPr>
                                <m:t>−2</m:t>
                              </m:r>
                            </m:e>
                          </m:mr>
                        </m:m>
                      </m:e>
                    </m:d>
                  </m:oMath>
                </a14:m>
                <a:r>
                  <a:rPr lang="fr-FR" dirty="0"/>
                  <a:t>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1</m:t>
                              </m:r>
                              <m:r>
                                <a:rPr lang="fr-FR" b="0" i="1" smtClean="0">
                                  <a:latin typeface="Cambria Math" panose="02040503050406030204" pitchFamily="18" charset="0"/>
                                </a:rPr>
                                <m:t>0</m:t>
                              </m:r>
                            </m:e>
                            <m:e>
                              <m:r>
                                <a:rPr lang="fr-FR" b="0" i="1" smtClean="0">
                                  <a:latin typeface="Cambria Math" panose="02040503050406030204" pitchFamily="18" charset="0"/>
                                </a:rPr>
                                <m:t>2</m:t>
                              </m:r>
                            </m:e>
                          </m:mr>
                          <m:mr>
                            <m:e>
                              <m:r>
                                <a:rPr lang="fr-FR" b="0" i="1" smtClean="0">
                                  <a:latin typeface="Cambria Math" panose="02040503050406030204" pitchFamily="18" charset="0"/>
                                </a:rPr>
                                <m:t>29</m:t>
                              </m:r>
                            </m:e>
                            <m:e>
                              <m:r>
                                <a:rPr lang="fr-FR" i="1">
                                  <a:latin typeface="Cambria Math" panose="02040503050406030204" pitchFamily="18" charset="0"/>
                                </a:rPr>
                                <m:t>−2</m:t>
                              </m:r>
                            </m:e>
                          </m:mr>
                        </m:m>
                      </m:e>
                    </m:d>
                  </m:oMath>
                </a14:m>
                <a:endParaRPr lang="fr-FR" dirty="0"/>
              </a:p>
              <a:p>
                <a:endParaRPr lang="fr-FR" dirty="0"/>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81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17143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Pièges à éviter</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Deuxième piège </a:t>
                </a:r>
              </a:p>
              <a:p>
                <a:pPr lvl="1"/>
                <a:r>
                  <a:rPr lang="fr-FR" dirty="0"/>
                  <a:t>AB = 0 n’implique pas A = 0 ou B = 0. Il peut arriver que le produit de deux matrices non nulles soit nul. En d’autres termes, on peut avoir A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0 et B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0 mais AB = 0.</a:t>
                </a:r>
              </a:p>
              <a:p>
                <a:pPr marL="0" indent="0" algn="ctr">
                  <a:buNone/>
                </a:pPr>
                <a:r>
                  <a:rPr lang="fr-FR" dirty="0"/>
                  <a:t>A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0</m:t>
                              </m:r>
                            </m:e>
                            <m:e>
                              <m:r>
                                <a:rPr lang="fr-FR" b="0" i="1" smtClean="0">
                                  <a:latin typeface="Cambria Math" panose="02040503050406030204" pitchFamily="18" charset="0"/>
                                </a:rPr>
                                <m:t>−</m:t>
                              </m:r>
                              <m:r>
                                <a:rPr lang="fr-FR" i="1">
                                  <a:latin typeface="Cambria Math" panose="02040503050406030204" pitchFamily="18" charset="0"/>
                                </a:rPr>
                                <m:t>1</m:t>
                              </m:r>
                            </m:e>
                          </m:mr>
                          <m:mr>
                            <m:e>
                              <m:r>
                                <a:rPr lang="fr-FR" b="0" i="1" smtClean="0">
                                  <a:latin typeface="Cambria Math" panose="02040503050406030204" pitchFamily="18" charset="0"/>
                                </a:rPr>
                                <m:t>0</m:t>
                              </m:r>
                            </m:e>
                            <m:e>
                              <m:r>
                                <a:rPr lang="fr-FR" b="0" i="1" smtClean="0">
                                  <a:latin typeface="Cambria Math" panose="02040503050406030204" pitchFamily="18" charset="0"/>
                                </a:rPr>
                                <m:t>5</m:t>
                              </m:r>
                            </m:e>
                          </m:mr>
                        </m:m>
                      </m:e>
                    </m:d>
                  </m:oMath>
                </a14:m>
                <a:r>
                  <a:rPr lang="fr-FR" dirty="0"/>
                  <a:t> B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2</m:t>
                              </m:r>
                            </m:e>
                            <m:e>
                              <m:r>
                                <a:rPr lang="fr-FR" b="0" i="1" smtClean="0">
                                  <a:latin typeface="Cambria Math" panose="02040503050406030204" pitchFamily="18" charset="0"/>
                                </a:rPr>
                                <m:t>−3</m:t>
                              </m:r>
                            </m:e>
                          </m:mr>
                          <m:mr>
                            <m:e>
                              <m:r>
                                <a:rPr lang="fr-FR" b="0" i="1" smtClean="0">
                                  <a:latin typeface="Cambria Math" panose="02040503050406030204" pitchFamily="18" charset="0"/>
                                </a:rPr>
                                <m:t>0</m:t>
                              </m:r>
                            </m:e>
                            <m:e>
                              <m:r>
                                <a:rPr lang="fr-FR" b="0" i="1" smtClean="0">
                                  <a:latin typeface="Cambria Math" panose="02040503050406030204" pitchFamily="18" charset="0"/>
                                </a:rPr>
                                <m:t>0</m:t>
                              </m:r>
                            </m:e>
                          </m:mr>
                        </m:m>
                      </m:e>
                    </m:d>
                  </m:oMath>
                </a14:m>
                <a:r>
                  <a:rPr lang="fr-FR" dirty="0"/>
                  <a:t> et  AB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0</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r>
                                <a:rPr lang="fr-FR" b="0" i="1" smtClean="0">
                                  <a:latin typeface="Cambria Math" panose="02040503050406030204" pitchFamily="18" charset="0"/>
                                </a:rPr>
                                <m:t>0</m:t>
                              </m:r>
                            </m:e>
                          </m:mr>
                        </m:m>
                      </m:e>
                    </m:d>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954"/>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194530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384554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Pièges à éviter</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Troisième piège.</a:t>
                </a:r>
              </a:p>
              <a:p>
                <a:pPr lvl="1"/>
                <a:r>
                  <a:rPr lang="fr-FR" dirty="0"/>
                  <a:t>AB = AC n’implique pas B = C. On peut avoir AB = AC et B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C.</a:t>
                </a:r>
              </a:p>
              <a:p>
                <a:pPr marL="0" indent="0" algn="ctr">
                  <a:buNone/>
                </a:pPr>
                <a:r>
                  <a:rPr lang="fr-FR" dirty="0"/>
                  <a:t>A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0</m:t>
                              </m:r>
                            </m:e>
                            <m:e>
                              <m:r>
                                <a:rPr lang="fr-FR" b="0" i="1" smtClean="0">
                                  <a:latin typeface="Cambria Math" panose="02040503050406030204" pitchFamily="18" charset="0"/>
                                </a:rPr>
                                <m:t>−1</m:t>
                              </m:r>
                            </m:e>
                          </m:mr>
                          <m:mr>
                            <m:e>
                              <m:r>
                                <a:rPr lang="fr-FR" b="0" i="1" smtClean="0">
                                  <a:latin typeface="Cambria Math" panose="02040503050406030204" pitchFamily="18" charset="0"/>
                                </a:rPr>
                                <m:t>0</m:t>
                              </m:r>
                            </m:e>
                            <m:e>
                              <m:r>
                                <a:rPr lang="fr-FR" b="0" i="1" smtClean="0">
                                  <a:latin typeface="Cambria Math" panose="02040503050406030204" pitchFamily="18" charset="0"/>
                                </a:rPr>
                                <m:t>3</m:t>
                              </m:r>
                            </m:e>
                          </m:mr>
                        </m:m>
                      </m:e>
                    </m:d>
                  </m:oMath>
                </a14:m>
                <a:r>
                  <a:rPr lang="fr-FR" dirty="0"/>
                  <a:t>  B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4</m:t>
                              </m:r>
                            </m:e>
                            <m:e>
                              <m:r>
                                <a:rPr lang="fr-FR" b="0" i="1" smtClean="0">
                                  <a:latin typeface="Cambria Math" panose="02040503050406030204" pitchFamily="18" charset="0"/>
                                </a:rPr>
                                <m:t>4</m:t>
                              </m:r>
                            </m:e>
                          </m:mr>
                          <m:mr>
                            <m:e>
                              <m:r>
                                <a:rPr lang="fr-FR" b="0" i="1" smtClean="0">
                                  <a:latin typeface="Cambria Math" panose="02040503050406030204" pitchFamily="18" charset="0"/>
                                </a:rPr>
                                <m:t>5</m:t>
                              </m:r>
                            </m:e>
                            <m:e>
                              <m:r>
                                <a:rPr lang="fr-FR" i="1">
                                  <a:latin typeface="Cambria Math" panose="02040503050406030204" pitchFamily="18" charset="0"/>
                                </a:rPr>
                                <m:t>−</m:t>
                              </m:r>
                              <m:r>
                                <a:rPr lang="fr-FR" b="0" i="1" smtClean="0">
                                  <a:latin typeface="Cambria Math" panose="02040503050406030204" pitchFamily="18" charset="0"/>
                                </a:rPr>
                                <m:t>1</m:t>
                              </m:r>
                            </m:e>
                          </m:mr>
                        </m:m>
                      </m:e>
                    </m:d>
                  </m:oMath>
                </a14:m>
                <a:r>
                  <a:rPr lang="fr-FR" dirty="0"/>
                  <a:t> et C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2</m:t>
                              </m:r>
                            </m:e>
                            <m:e>
                              <m:r>
                                <a:rPr lang="fr-FR" b="0" i="1" smtClean="0">
                                  <a:latin typeface="Cambria Math" panose="02040503050406030204" pitchFamily="18" charset="0"/>
                                </a:rPr>
                                <m:t>5</m:t>
                              </m:r>
                            </m:e>
                          </m:mr>
                          <m:mr>
                            <m:e>
                              <m:r>
                                <a:rPr lang="fr-FR" b="0" i="1" smtClean="0">
                                  <a:latin typeface="Cambria Math" panose="02040503050406030204" pitchFamily="18" charset="0"/>
                                </a:rPr>
                                <m:t>5</m:t>
                              </m:r>
                            </m:e>
                            <m:e>
                              <m:r>
                                <a:rPr lang="fr-FR" b="0" i="1" smtClean="0">
                                  <a:latin typeface="Cambria Math" panose="02040503050406030204" pitchFamily="18" charset="0"/>
                                </a:rPr>
                                <m:t>4</m:t>
                              </m:r>
                            </m:e>
                          </m:mr>
                        </m:m>
                      </m:e>
                    </m:d>
                  </m:oMath>
                </a14:m>
                <a:r>
                  <a:rPr lang="fr-FR" dirty="0"/>
                  <a:t> et AB = AC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m:t>
                              </m:r>
                              <m:r>
                                <a:rPr lang="fr-FR" i="1">
                                  <a:latin typeface="Cambria Math" panose="02040503050406030204" pitchFamily="18" charset="0"/>
                                </a:rPr>
                                <m:t>5</m:t>
                              </m:r>
                            </m:e>
                            <m:e>
                              <m:r>
                                <a:rPr lang="fr-FR" b="0" i="1" smtClean="0">
                                  <a:latin typeface="Cambria Math" panose="02040503050406030204" pitchFamily="18" charset="0"/>
                                </a:rPr>
                                <m:t>−4</m:t>
                              </m:r>
                            </m:e>
                          </m:mr>
                          <m:mr>
                            <m:e>
                              <m:r>
                                <a:rPr lang="fr-FR" b="0" i="1" smtClean="0">
                                  <a:latin typeface="Cambria Math" panose="02040503050406030204" pitchFamily="18" charset="0"/>
                                </a:rPr>
                                <m:t>15</m:t>
                              </m:r>
                            </m:e>
                            <m:e>
                              <m:r>
                                <a:rPr lang="fr-FR" b="0" i="1" smtClean="0">
                                  <a:latin typeface="Cambria Math" panose="02040503050406030204" pitchFamily="18" charset="0"/>
                                </a:rPr>
                                <m:t>12</m:t>
                              </m:r>
                            </m:e>
                          </m:mr>
                        </m:m>
                      </m:e>
                    </m:d>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681735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Propriétés du produit de matrices</a:t>
            </a:r>
            <a:endParaRPr lang="fr-FR" sz="2000" dirty="0"/>
          </a:p>
        </p:txBody>
      </p:sp>
      <p:sp>
        <p:nvSpPr>
          <p:cNvPr id="3" name="Espace réservé du contenu 2"/>
          <p:cNvSpPr>
            <a:spLocks noGrp="1"/>
          </p:cNvSpPr>
          <p:nvPr>
            <p:ph idx="1"/>
          </p:nvPr>
        </p:nvSpPr>
        <p:spPr/>
        <p:txBody>
          <a:bodyPr>
            <a:normAutofit/>
          </a:bodyPr>
          <a:lstStyle/>
          <a:p>
            <a:r>
              <a:rPr lang="fr-FR" dirty="0"/>
              <a:t>Malgré les difficultés soulevées au-dessus, le produit vérifie les propriétés suivantes : </a:t>
            </a:r>
          </a:p>
          <a:p>
            <a:pPr lvl="1"/>
            <a:r>
              <a:rPr lang="fr-FR" dirty="0"/>
              <a:t>A(BC) = (AB)C : associativité du produit,</a:t>
            </a:r>
          </a:p>
          <a:p>
            <a:pPr lvl="1"/>
            <a:r>
              <a:rPr lang="fr-FR" dirty="0"/>
              <a:t>A(B + C) = AB + AC et (B + C)A = BA+ CA : distributivité du produit par rapport à la somme, </a:t>
            </a:r>
          </a:p>
          <a:p>
            <a:pPr lvl="1"/>
            <a:r>
              <a:rPr lang="fr-FR" dirty="0"/>
              <a:t>A· 0 = 0 et 0 · A = 0. </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04272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La matrice identité</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10000"/>
              </a:bodyPr>
              <a:lstStyle/>
              <a:p>
                <a:r>
                  <a:rPr lang="fr-FR" dirty="0"/>
                  <a:t>La matrice carrée suivante s’appelle la </a:t>
                </a:r>
                <a:r>
                  <a:rPr lang="fr-FR" b="1" dirty="0"/>
                  <a:t>matrice identité ou matrice unité </a:t>
                </a:r>
                <a:r>
                  <a:rPr lang="fr-FR" dirty="0"/>
                  <a:t>: </a:t>
                </a:r>
              </a:p>
              <a:p>
                <a:pPr marL="0" indent="0">
                  <a:buNone/>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eqArr>
                                  <m:eqArrPr>
                                    <m:ctrlPr>
                                      <a:rPr lang="fr-FR" i="1" smtClean="0">
                                        <a:latin typeface="Cambria Math" panose="02040503050406030204" pitchFamily="18" charset="0"/>
                                      </a:rPr>
                                    </m:ctrlPr>
                                  </m:eqArrPr>
                                  <m:e>
                                    <m:r>
                                      <a:rPr lang="fr-FR" b="0" i="1" smtClean="0">
                                        <a:latin typeface="Cambria Math" panose="02040503050406030204" pitchFamily="18" charset="0"/>
                                      </a:rPr>
                                      <m:t>1</m:t>
                                    </m:r>
                                  </m:e>
                                  <m:e>
                                    <m:r>
                                      <a:rPr lang="fr-FR" b="0" i="1" smtClean="0">
                                        <a:latin typeface="Cambria Math" panose="02040503050406030204" pitchFamily="18" charset="0"/>
                                      </a:rPr>
                                      <m:t>0</m:t>
                                    </m:r>
                                  </m:e>
                                </m:eqArr>
                              </m:e>
                              <m:e>
                                <m:eqArr>
                                  <m:eqArrPr>
                                    <m:ctrlPr>
                                      <a:rPr lang="fr-FR" i="1" smtClean="0">
                                        <a:latin typeface="Cambria Math" panose="02040503050406030204" pitchFamily="18" charset="0"/>
                                      </a:rPr>
                                    </m:ctrlPr>
                                  </m:eqArrPr>
                                  <m:e>
                                    <m:r>
                                      <a:rPr lang="fr-FR" b="0" i="1" smtClean="0">
                                        <a:latin typeface="Cambria Math" panose="02040503050406030204" pitchFamily="18" charset="0"/>
                                      </a:rPr>
                                      <m:t>0</m:t>
                                    </m:r>
                                  </m:e>
                                  <m:e>
                                    <m:r>
                                      <a:rPr lang="fr-FR" b="0" i="1" smtClean="0">
                                        <a:latin typeface="Cambria Math" panose="02040503050406030204" pitchFamily="18" charset="0"/>
                                      </a:rPr>
                                      <m:t>1</m:t>
                                    </m:r>
                                  </m:e>
                                </m:eqArr>
                              </m:e>
                              <m:e>
                                <m:eqArr>
                                  <m:eqArrPr>
                                    <m:ctrlPr>
                                      <a:rPr lang="fr-FR" i="1" smtClean="0">
                                        <a:latin typeface="Cambria Math" panose="02040503050406030204" pitchFamily="18" charset="0"/>
                                      </a:rPr>
                                    </m:ctrlPr>
                                  </m:eqArrPr>
                                  <m:e>
                                    <m:m>
                                      <m:mPr>
                                        <m:mcs>
                                          <m:mc>
                                            <m:mcPr>
                                              <m:count m:val="2"/>
                                              <m:mcJc m:val="center"/>
                                            </m:mcPr>
                                          </m:mc>
                                        </m:mcs>
                                        <m:ctrlPr>
                                          <a:rPr lang="fr-FR" i="1" smtClean="0">
                                            <a:latin typeface="Cambria Math" panose="02040503050406030204" pitchFamily="18" charset="0"/>
                                          </a:rPr>
                                        </m:ctrlPr>
                                      </m:mPr>
                                      <m:mr>
                                        <m:e>
                                          <m:r>
                                            <m:rPr>
                                              <m:brk m:alnAt="7"/>
                                            </m:rPr>
                                            <a:rPr lang="fr-FR" i="1" smtClean="0">
                                              <a:latin typeface="Cambria Math" panose="02040503050406030204" pitchFamily="18" charset="0"/>
                                            </a:rPr>
                                            <m:t>⋯</m:t>
                                          </m:r>
                                        </m:e>
                                        <m:e>
                                          <m:r>
                                            <a:rPr lang="fr-FR" b="0" i="1" smtClean="0">
                                              <a:latin typeface="Cambria Math" panose="02040503050406030204" pitchFamily="18" charset="0"/>
                                            </a:rPr>
                                            <m:t>0</m:t>
                                          </m:r>
                                        </m:e>
                                      </m:mr>
                                    </m:m>
                                  </m:e>
                                  <m:e>
                                    <m:m>
                                      <m:mPr>
                                        <m:mcs>
                                          <m:mc>
                                            <m:mcPr>
                                              <m:count m:val="2"/>
                                              <m:mcJc m:val="center"/>
                                            </m:mcPr>
                                          </m:mc>
                                        </m:mcs>
                                        <m:ctrlPr>
                                          <a:rPr lang="fr-FR" i="1" smtClean="0">
                                            <a:latin typeface="Cambria Math" panose="02040503050406030204" pitchFamily="18" charset="0"/>
                                          </a:rPr>
                                        </m:ctrlPr>
                                      </m:mPr>
                                      <m:mr>
                                        <m:e>
                                          <m:r>
                                            <m:rPr>
                                              <m:brk m:alnAt="7"/>
                                            </m:rPr>
                                            <a:rPr lang="fr-FR" i="1" smtClean="0">
                                              <a:latin typeface="Cambria Math" panose="02040503050406030204" pitchFamily="18" charset="0"/>
                                            </a:rPr>
                                            <m:t>⋯</m:t>
                                          </m:r>
                                        </m:e>
                                        <m:e>
                                          <m:r>
                                            <a:rPr lang="fr-FR" b="0" i="1" smtClean="0">
                                              <a:latin typeface="Cambria Math" panose="02040503050406030204" pitchFamily="18" charset="0"/>
                                            </a:rPr>
                                            <m:t>0</m:t>
                                          </m:r>
                                        </m:e>
                                      </m:mr>
                                    </m:m>
                                  </m:e>
                                </m:eqArr>
                              </m:e>
                            </m:mr>
                            <m:mr>
                              <m:e>
                                <m:r>
                                  <a:rPr lang="fr-FR" i="1" smtClean="0">
                                    <a:latin typeface="Cambria Math" panose="02040503050406030204" pitchFamily="18" charset="0"/>
                                  </a:rPr>
                                  <m:t>⋮</m:t>
                                </m:r>
                              </m:e>
                              <m:e>
                                <m:r>
                                  <a:rPr lang="fr-FR" i="1" smtClean="0">
                                    <a:latin typeface="Cambria Math" panose="02040503050406030204" pitchFamily="18" charset="0"/>
                                  </a:rPr>
                                  <m:t>⋮</m:t>
                                </m:r>
                              </m:e>
                              <m:e>
                                <m:m>
                                  <m:mPr>
                                    <m:mcs>
                                      <m:mc>
                                        <m:mcPr>
                                          <m:count m:val="2"/>
                                          <m:mcJc m:val="center"/>
                                        </m:mcPr>
                                      </m:mc>
                                    </m:mcs>
                                    <m:ctrlPr>
                                      <a:rPr lang="fr-FR" i="1" smtClean="0">
                                        <a:latin typeface="Cambria Math" panose="02040503050406030204" pitchFamily="18" charset="0"/>
                                      </a:rPr>
                                    </m:ctrlPr>
                                  </m:mPr>
                                  <m:mr>
                                    <m:e>
                                      <m:r>
                                        <m:rPr>
                                          <m:brk m:alnAt="7"/>
                                        </m:rPr>
                                        <a:rPr lang="fr-FR" i="1" smtClean="0">
                                          <a:latin typeface="Cambria Math" panose="02040503050406030204" pitchFamily="18" charset="0"/>
                                        </a:rPr>
                                        <m:t>⋱</m:t>
                                      </m:r>
                                    </m:e>
                                    <m:e>
                                      <m:r>
                                        <a:rPr lang="fr-FR" i="1" smtClean="0">
                                          <a:latin typeface="Cambria Math" panose="02040503050406030204" pitchFamily="18" charset="0"/>
                                        </a:rPr>
                                        <m:t>⋮</m:t>
                                      </m:r>
                                    </m:e>
                                  </m:mr>
                                </m:m>
                              </m:e>
                            </m:mr>
                            <m:mr>
                              <m:e>
                                <m:r>
                                  <a:rPr lang="fr-FR" b="0" i="1" smtClean="0">
                                    <a:latin typeface="Cambria Math" panose="02040503050406030204" pitchFamily="18" charset="0"/>
                                  </a:rPr>
                                  <m:t>0</m:t>
                                </m:r>
                              </m:e>
                              <m:e>
                                <m:r>
                                  <a:rPr lang="fr-FR" b="0" i="1" smtClean="0">
                                    <a:latin typeface="Cambria Math" panose="02040503050406030204" pitchFamily="18" charset="0"/>
                                  </a:rPr>
                                  <m:t>0</m:t>
                                </m:r>
                              </m:e>
                              <m:e>
                                <m:m>
                                  <m:mPr>
                                    <m:mcs>
                                      <m:mc>
                                        <m:mcPr>
                                          <m:count m:val="2"/>
                                          <m:mcJc m:val="center"/>
                                        </m:mcPr>
                                      </m:mc>
                                    </m:mcs>
                                    <m:ctrlPr>
                                      <a:rPr lang="fr-FR" i="1" smtClean="0">
                                        <a:latin typeface="Cambria Math" panose="02040503050406030204" pitchFamily="18" charset="0"/>
                                      </a:rPr>
                                    </m:ctrlPr>
                                  </m:mPr>
                                  <m:mr>
                                    <m:e>
                                      <m:r>
                                        <m:rPr>
                                          <m:brk m:alnAt="7"/>
                                        </m:rPr>
                                        <a:rPr lang="fr-FR" i="1" smtClean="0">
                                          <a:latin typeface="Cambria Math" panose="02040503050406030204" pitchFamily="18" charset="0"/>
                                        </a:rPr>
                                        <m:t>⋯</m:t>
                                      </m:r>
                                    </m:e>
                                    <m:e>
                                      <m:r>
                                        <a:rPr lang="fr-FR" b="0" i="1" smtClean="0">
                                          <a:latin typeface="Cambria Math" panose="02040503050406030204" pitchFamily="18" charset="0"/>
                                        </a:rPr>
                                        <m:t>1</m:t>
                                      </m:r>
                                    </m:e>
                                  </m:mr>
                                </m:m>
                              </m:e>
                            </m:mr>
                          </m:m>
                        </m:e>
                      </m:d>
                    </m:oMath>
                  </m:oMathPara>
                </a14:m>
                <a:endParaRPr lang="fr-FR" dirty="0"/>
              </a:p>
              <a:p>
                <a:r>
                  <a:rPr lang="fr-FR" dirty="0"/>
                  <a:t>Ses éléments diagonaux sont égaux à 1 et tous ses autres éléments sont égaux à 0. </a:t>
                </a:r>
              </a:p>
              <a:p>
                <a:r>
                  <a:rPr lang="fr-FR" dirty="0"/>
                  <a:t>Elle se note I</a:t>
                </a:r>
                <a:r>
                  <a:rPr lang="fr-FR" baseline="-25000" dirty="0"/>
                  <a:t>n</a:t>
                </a:r>
                <a:r>
                  <a:rPr lang="fr-FR" dirty="0"/>
                  <a:t> ou simplement I. </a:t>
                </a:r>
              </a:p>
              <a:p>
                <a:r>
                  <a:rPr lang="fr-FR" dirty="0"/>
                  <a:t>Dans le calcul matriciel, la matrice identité joue un rôle analogue à celui du nombre 1 pour les réels.</a:t>
                </a:r>
              </a:p>
              <a:p>
                <a:r>
                  <a:rPr lang="fr-FR" dirty="0"/>
                  <a:t>C’est l’élément neutre pour la multiplication. </a:t>
                </a:r>
              </a:p>
              <a:p>
                <a:r>
                  <a:rPr lang="fr-FR" dirty="0"/>
                  <a:t>En d’autres termes : </a:t>
                </a:r>
              </a:p>
              <a:p>
                <a:r>
                  <a:rPr lang="fr-FR" dirty="0"/>
                  <a:t>Si A est une matrice n × p, alors </a:t>
                </a:r>
                <a:r>
                  <a:rPr lang="fr-FR" b="1" dirty="0"/>
                  <a:t>I</a:t>
                </a:r>
                <a:r>
                  <a:rPr lang="fr-FR" b="1" baseline="-25000" dirty="0"/>
                  <a:t>n</a:t>
                </a:r>
                <a:r>
                  <a:rPr lang="fr-FR" b="1" dirty="0"/>
                  <a:t>· A = A et A· </a:t>
                </a:r>
                <a:r>
                  <a:rPr lang="fr-FR" b="1" dirty="0" err="1"/>
                  <a:t>I</a:t>
                </a:r>
                <a:r>
                  <a:rPr lang="fr-FR" b="1" baseline="-25000" dirty="0" err="1"/>
                  <a:t>p</a:t>
                </a:r>
                <a:r>
                  <a:rPr lang="fr-FR" b="1" dirty="0"/>
                  <a:t> = A.</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136" t="-116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01329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Puissance d'une matrice</a:t>
            </a:r>
            <a:endParaRPr lang="fr-FR" sz="2000" dirty="0"/>
          </a:p>
        </p:txBody>
      </p:sp>
      <p:sp>
        <p:nvSpPr>
          <p:cNvPr id="3" name="Espace réservé du contenu 2"/>
          <p:cNvSpPr>
            <a:spLocks noGrp="1"/>
          </p:cNvSpPr>
          <p:nvPr>
            <p:ph idx="1"/>
          </p:nvPr>
        </p:nvSpPr>
        <p:spPr/>
        <p:txBody>
          <a:bodyPr>
            <a:normAutofit/>
          </a:bodyPr>
          <a:lstStyle/>
          <a:p>
            <a:r>
              <a:rPr lang="fr-FR" dirty="0"/>
              <a:t>Dans l’ensemble M</a:t>
            </a:r>
            <a:r>
              <a:rPr lang="fr-FR" baseline="-25000" dirty="0"/>
              <a:t>n</a:t>
            </a:r>
            <a:r>
              <a:rPr lang="fr-FR" dirty="0"/>
              <a:t>(K) des matrices carrées de taille n × n à coefficients dans K, la multiplication des matrices est une opération interne : si A, B ∈ M</a:t>
            </a:r>
            <a:r>
              <a:rPr lang="fr-FR" baseline="-25000" dirty="0"/>
              <a:t>n</a:t>
            </a:r>
            <a:r>
              <a:rPr lang="fr-FR" dirty="0"/>
              <a:t>(K) alors AB ∈ M</a:t>
            </a:r>
            <a:r>
              <a:rPr lang="fr-FR" baseline="-25000" dirty="0"/>
              <a:t>n</a:t>
            </a:r>
            <a:r>
              <a:rPr lang="fr-FR" dirty="0"/>
              <a:t>(K). </a:t>
            </a:r>
          </a:p>
          <a:p>
            <a:r>
              <a:rPr lang="fr-FR" dirty="0"/>
              <a:t>En particulier, on peut multiplier une matrice carrée par elle-même : on note A</a:t>
            </a:r>
            <a:r>
              <a:rPr lang="fr-FR" baseline="30000" dirty="0"/>
              <a:t>2</a:t>
            </a:r>
            <a:r>
              <a:rPr lang="fr-FR" dirty="0"/>
              <a:t> = A× A, A</a:t>
            </a:r>
            <a:r>
              <a:rPr lang="fr-FR" baseline="30000" dirty="0"/>
              <a:t>3</a:t>
            </a:r>
            <a:r>
              <a:rPr lang="fr-FR" dirty="0"/>
              <a:t> = A× A× A. </a:t>
            </a:r>
          </a:p>
          <a:p>
            <a:r>
              <a:rPr lang="fr-FR" dirty="0"/>
              <a:t>On peut ainsi définir les puissances successives d’une matrice : </a:t>
            </a:r>
          </a:p>
          <a:p>
            <a:pPr lvl="1"/>
            <a:r>
              <a:rPr lang="fr-FR" dirty="0"/>
              <a:t>Pour tout A ∈ M</a:t>
            </a:r>
            <a:r>
              <a:rPr lang="fr-FR" baseline="-25000" dirty="0"/>
              <a:t>n</a:t>
            </a:r>
            <a:r>
              <a:rPr lang="fr-FR" dirty="0"/>
              <a:t>(K), on définit les puissances successives de A par </a:t>
            </a:r>
          </a:p>
          <a:p>
            <a:pPr lvl="2"/>
            <a:r>
              <a:rPr lang="fr-FR" dirty="0"/>
              <a:t>A</a:t>
            </a:r>
            <a:r>
              <a:rPr lang="fr-FR" baseline="30000" dirty="0"/>
              <a:t>0</a:t>
            </a:r>
            <a:r>
              <a:rPr lang="fr-FR" dirty="0"/>
              <a:t> = In et A</a:t>
            </a:r>
            <a:r>
              <a:rPr lang="fr-FR" baseline="30000" dirty="0"/>
              <a:t>p+1</a:t>
            </a:r>
            <a:r>
              <a:rPr lang="fr-FR" dirty="0"/>
              <a:t> = </a:t>
            </a:r>
            <a:r>
              <a:rPr lang="fr-FR" dirty="0" err="1"/>
              <a:t>A</a:t>
            </a:r>
            <a:r>
              <a:rPr lang="fr-FR" baseline="30000" dirty="0" err="1"/>
              <a:t>p</a:t>
            </a:r>
            <a:r>
              <a:rPr lang="fr-FR" dirty="0"/>
              <a:t> × A pour tout p ∈ N. </a:t>
            </a:r>
          </a:p>
          <a:p>
            <a:pPr lvl="2"/>
            <a:r>
              <a:rPr lang="fr-FR" dirty="0"/>
              <a:t>Autrement dit, </a:t>
            </a:r>
            <a:r>
              <a:rPr lang="fr-FR" dirty="0" err="1"/>
              <a:t>A</a:t>
            </a:r>
            <a:r>
              <a:rPr lang="fr-FR" baseline="30000" dirty="0" err="1"/>
              <a:t>p</a:t>
            </a:r>
            <a:r>
              <a:rPr lang="fr-FR" dirty="0"/>
              <a:t> = A× A× ··· × A</a:t>
            </a:r>
            <a:endParaRPr lang="fr-FR" b="1"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23</a:t>
            </a:fld>
            <a:endParaRPr lang="en-US" dirty="0"/>
          </a:p>
        </p:txBody>
      </p:sp>
      <p:sp>
        <p:nvSpPr>
          <p:cNvPr id="5" name="Accolade ouvrante 4"/>
          <p:cNvSpPr/>
          <p:nvPr/>
        </p:nvSpPr>
        <p:spPr>
          <a:xfrm rot="16200000">
            <a:off x="4808623" y="4804499"/>
            <a:ext cx="210063" cy="1277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p:cNvSpPr txBox="1"/>
          <p:nvPr/>
        </p:nvSpPr>
        <p:spPr>
          <a:xfrm>
            <a:off x="4239126" y="5563186"/>
            <a:ext cx="1186543" cy="338554"/>
          </a:xfrm>
          <a:prstGeom prst="rect">
            <a:avLst/>
          </a:prstGeom>
          <a:noFill/>
        </p:spPr>
        <p:txBody>
          <a:bodyPr wrap="none" rtlCol="0">
            <a:spAutoFit/>
          </a:bodyPr>
          <a:lstStyle/>
          <a:p>
            <a:r>
              <a:rPr lang="fr-FR" sz="1600" dirty="0">
                <a:solidFill>
                  <a:schemeClr val="bg1"/>
                </a:solidFill>
              </a:rPr>
              <a:t>p facteurs</a:t>
            </a:r>
          </a:p>
        </p:txBody>
      </p:sp>
    </p:spTree>
    <p:extLst>
      <p:ext uri="{BB962C8B-B14F-4D97-AF65-F5344CB8AC3E}">
        <p14:creationId xmlns:p14="http://schemas.microsoft.com/office/powerpoint/2010/main" val="3627107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Puissance d'une matrice</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Exemple</a:t>
                </a:r>
              </a:p>
              <a:p>
                <a:r>
                  <a:rPr lang="fr-FR" dirty="0"/>
                  <a:t>On cherche à calculer </a:t>
                </a:r>
                <a:r>
                  <a:rPr lang="fr-FR" dirty="0" err="1"/>
                  <a:t>A</a:t>
                </a:r>
                <a:r>
                  <a:rPr lang="fr-FR" baseline="30000" dirty="0" err="1"/>
                  <a:t>p</a:t>
                </a:r>
                <a:r>
                  <a:rPr lang="fr-FR" dirty="0"/>
                  <a:t> avec 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0</m:t>
                              </m:r>
                            </m:e>
                            <m:e>
                              <m:r>
                                <a:rPr lang="fr-FR" b="0" i="1" smtClean="0">
                                  <a:latin typeface="Cambria Math" panose="02040503050406030204" pitchFamily="18" charset="0"/>
                                </a:rPr>
                                <m:t>1</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r>
                                <a:rPr lang="fr-FR" b="0" i="1" smtClean="0">
                                  <a:latin typeface="Cambria Math" panose="02040503050406030204" pitchFamily="18" charset="0"/>
                                </a:rPr>
                                <m:t>0</m:t>
                              </m:r>
                            </m:e>
                            <m:e>
                              <m:r>
                                <a:rPr lang="fr-FR" b="0" i="1" smtClean="0">
                                  <a:latin typeface="Cambria Math" panose="02040503050406030204" pitchFamily="18" charset="0"/>
                                </a:rPr>
                                <m:t>2</m:t>
                              </m:r>
                            </m:e>
                          </m:mr>
                        </m:m>
                      </m:e>
                    </m:d>
                    <m:r>
                      <a:rPr lang="fr-FR" b="1" i="0" smtClean="0">
                        <a:latin typeface="Cambria Math" panose="02040503050406030204" pitchFamily="18" charset="0"/>
                      </a:rPr>
                      <m:t>. </m:t>
                    </m:r>
                    <m:r>
                      <m:rPr>
                        <m:sty m:val="p"/>
                      </m:rPr>
                      <a:rPr lang="fr-FR" b="0" i="0" smtClean="0">
                        <a:latin typeface="Cambria Math" panose="02040503050406030204" pitchFamily="18" charset="0"/>
                      </a:rPr>
                      <m:t>On</m:t>
                    </m:r>
                    <m:r>
                      <a:rPr lang="fr-FR" b="0" i="0" smtClean="0">
                        <a:latin typeface="Cambria Math" panose="02040503050406030204" pitchFamily="18" charset="0"/>
                      </a:rPr>
                      <m:t> </m:t>
                    </m:r>
                    <m:r>
                      <m:rPr>
                        <m:sty m:val="p"/>
                      </m:rPr>
                      <a:rPr lang="fr-FR" b="0" i="0" smtClean="0">
                        <a:latin typeface="Cambria Math" panose="02040503050406030204" pitchFamily="18" charset="0"/>
                      </a:rPr>
                      <m:t>calcul</m:t>
                    </m:r>
                  </m:oMath>
                </a14:m>
                <a:r>
                  <a:rPr lang="fr-FR" dirty="0"/>
                  <a:t> A</a:t>
                </a:r>
                <a:r>
                  <a:rPr lang="fr-FR" baseline="30000" dirty="0"/>
                  <a:t>2</a:t>
                </a:r>
                <a:r>
                  <a:rPr lang="fr-FR" dirty="0"/>
                  <a:t>, A</a:t>
                </a:r>
                <a:r>
                  <a:rPr lang="fr-FR" baseline="30000" dirty="0"/>
                  <a:t>3</a:t>
                </a:r>
                <a:r>
                  <a:rPr lang="fr-FR" dirty="0"/>
                  <a:t> et A</a:t>
                </a:r>
                <a:r>
                  <a:rPr lang="fr-FR" baseline="30000" dirty="0"/>
                  <a:t>4</a:t>
                </a:r>
                <a:r>
                  <a:rPr lang="fr-FR" dirty="0"/>
                  <a:t> et on obtient :</a:t>
                </a:r>
              </a:p>
              <a:p>
                <a:pPr marL="0" indent="0" algn="ctr">
                  <a:buNone/>
                </a:pPr>
                <a:r>
                  <a:rPr lang="fr-FR" dirty="0"/>
                  <a:t>A</a:t>
                </a:r>
                <a:r>
                  <a:rPr lang="fr-FR" baseline="30000" dirty="0"/>
                  <a:t>2</a:t>
                </a:r>
                <a:r>
                  <a:rPr lang="fr-FR" dirty="0"/>
                  <a:t>=</a:t>
                </a:r>
                <a14:m>
                  <m:oMath xmlns:m="http://schemas.openxmlformats.org/officeDocument/2006/math">
                    <m:d>
                      <m:dPr>
                        <m:begChr m:val="["/>
                        <m:endChr m:val="]"/>
                        <m:ctrlPr>
                          <a:rPr lang="fr-FR" i="1">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1</m:t>
                              </m:r>
                            </m:e>
                            <m:e>
                              <m:r>
                                <a:rPr lang="fr-FR" i="1">
                                  <a:latin typeface="Cambria Math" panose="02040503050406030204" pitchFamily="18" charset="0"/>
                                </a:rPr>
                                <m:t>0</m:t>
                              </m:r>
                            </m:e>
                            <m:e>
                              <m:r>
                                <a:rPr lang="fr-FR" i="1">
                                  <a:latin typeface="Cambria Math" panose="02040503050406030204" pitchFamily="18" charset="0"/>
                                </a:rPr>
                                <m:t>3</m:t>
                              </m:r>
                            </m:e>
                          </m:mr>
                          <m:mr>
                            <m:e>
                              <m:r>
                                <a:rPr lang="fr-FR" i="1">
                                  <a:latin typeface="Cambria Math" panose="02040503050406030204" pitchFamily="18" charset="0"/>
                                </a:rPr>
                                <m:t>0</m:t>
                              </m:r>
                            </m:e>
                            <m:e>
                              <m:r>
                                <a:rPr lang="fr-FR" i="1">
                                  <a:latin typeface="Cambria Math" panose="02040503050406030204" pitchFamily="18" charset="0"/>
                                </a:rPr>
                                <m:t>1</m:t>
                              </m:r>
                            </m:e>
                            <m:e>
                              <m:r>
                                <a:rPr lang="fr-FR" i="1">
                                  <a:latin typeface="Cambria Math" panose="02040503050406030204" pitchFamily="18" charset="0"/>
                                </a:rPr>
                                <m:t>0</m:t>
                              </m:r>
                            </m:e>
                          </m:mr>
                          <m:mr>
                            <m:e>
                              <m:r>
                                <a:rPr lang="fr-FR" i="1">
                                  <a:latin typeface="Cambria Math" panose="02040503050406030204" pitchFamily="18" charset="0"/>
                                </a:rPr>
                                <m:t>0</m:t>
                              </m:r>
                            </m:e>
                            <m:e>
                              <m:r>
                                <a:rPr lang="fr-FR" i="1">
                                  <a:latin typeface="Cambria Math" panose="02040503050406030204" pitchFamily="18" charset="0"/>
                                </a:rPr>
                                <m:t>0</m:t>
                              </m:r>
                            </m:e>
                            <m:e>
                              <m:r>
                                <a:rPr lang="fr-FR" i="1">
                                  <a:latin typeface="Cambria Math" panose="02040503050406030204" pitchFamily="18" charset="0"/>
                                </a:rPr>
                                <m:t>4</m:t>
                              </m:r>
                            </m:e>
                          </m:mr>
                        </m:m>
                      </m:e>
                    </m:d>
                  </m:oMath>
                </a14:m>
                <a:r>
                  <a:rPr lang="fr-FR" dirty="0"/>
                  <a:t> A</a:t>
                </a:r>
                <a:r>
                  <a:rPr lang="fr-FR" baseline="30000" dirty="0"/>
                  <a:t>3</a:t>
                </a:r>
                <a:r>
                  <a:rPr lang="fr-FR" dirty="0"/>
                  <a:t>= A</a:t>
                </a:r>
                <a:r>
                  <a:rPr lang="fr-FR" baseline="30000" dirty="0"/>
                  <a:t>2</a:t>
                </a:r>
                <a:r>
                  <a:rPr lang="fr-FR" dirty="0"/>
                  <a:t> x A =</a:t>
                </a:r>
                <a14:m>
                  <m:oMath xmlns:m="http://schemas.openxmlformats.org/officeDocument/2006/math">
                    <m:d>
                      <m:dPr>
                        <m:begChr m:val="["/>
                        <m:endChr m:val="]"/>
                        <m:ctrlPr>
                          <a:rPr lang="fr-FR" i="1">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1</m:t>
                              </m:r>
                            </m:e>
                            <m:e>
                              <m:r>
                                <a:rPr lang="fr-FR" i="1">
                                  <a:latin typeface="Cambria Math" panose="02040503050406030204" pitchFamily="18" charset="0"/>
                                </a:rPr>
                                <m:t>0</m:t>
                              </m:r>
                            </m:e>
                            <m:e>
                              <m:r>
                                <a:rPr lang="fr-FR" i="1">
                                  <a:latin typeface="Cambria Math" panose="02040503050406030204" pitchFamily="18" charset="0"/>
                                </a:rPr>
                                <m:t>7</m:t>
                              </m:r>
                            </m:e>
                          </m:mr>
                          <m:mr>
                            <m:e>
                              <m:r>
                                <a:rPr lang="fr-FR" i="1">
                                  <a:latin typeface="Cambria Math" panose="02040503050406030204" pitchFamily="18" charset="0"/>
                                </a:rPr>
                                <m:t>0</m:t>
                              </m:r>
                            </m:e>
                            <m:e>
                              <m:r>
                                <a:rPr lang="fr-FR" i="1">
                                  <a:latin typeface="Cambria Math" panose="02040503050406030204" pitchFamily="18" charset="0"/>
                                </a:rPr>
                                <m:t>−1</m:t>
                              </m:r>
                            </m:e>
                            <m:e>
                              <m:r>
                                <a:rPr lang="fr-FR" i="1">
                                  <a:latin typeface="Cambria Math" panose="02040503050406030204" pitchFamily="18" charset="0"/>
                                </a:rPr>
                                <m:t>0</m:t>
                              </m:r>
                            </m:e>
                          </m:mr>
                          <m:mr>
                            <m:e>
                              <m:r>
                                <a:rPr lang="fr-FR" i="1">
                                  <a:latin typeface="Cambria Math" panose="02040503050406030204" pitchFamily="18" charset="0"/>
                                </a:rPr>
                                <m:t>0</m:t>
                              </m:r>
                            </m:e>
                            <m:e>
                              <m:r>
                                <a:rPr lang="fr-FR" i="1">
                                  <a:latin typeface="Cambria Math" panose="02040503050406030204" pitchFamily="18" charset="0"/>
                                </a:rPr>
                                <m:t>0</m:t>
                              </m:r>
                            </m:e>
                            <m:e>
                              <m:r>
                                <a:rPr lang="fr-FR" i="1">
                                  <a:latin typeface="Cambria Math" panose="02040503050406030204" pitchFamily="18" charset="0"/>
                                </a:rPr>
                                <m:t>8</m:t>
                              </m:r>
                            </m:e>
                          </m:mr>
                        </m:m>
                      </m:e>
                    </m:d>
                  </m:oMath>
                </a14:m>
                <a:r>
                  <a:rPr lang="fr-FR" dirty="0"/>
                  <a:t> A</a:t>
                </a:r>
                <a:r>
                  <a:rPr lang="fr-FR" baseline="30000" dirty="0"/>
                  <a:t>4</a:t>
                </a:r>
                <a:r>
                  <a:rPr lang="fr-FR" dirty="0"/>
                  <a:t>= A</a:t>
                </a:r>
                <a:r>
                  <a:rPr lang="fr-FR" baseline="30000" dirty="0"/>
                  <a:t>3</a:t>
                </a:r>
                <a:r>
                  <a:rPr lang="fr-FR" dirty="0"/>
                  <a:t> x A = A</a:t>
                </a:r>
                <a:r>
                  <a:rPr lang="fr-FR" baseline="30000" dirty="0"/>
                  <a:t>2</a:t>
                </a:r>
                <a:r>
                  <a:rPr lang="fr-FR" dirty="0"/>
                  <a:t> x A</a:t>
                </a:r>
                <a:r>
                  <a:rPr lang="fr-FR" baseline="30000" dirty="0"/>
                  <a:t>2</a:t>
                </a:r>
                <a:r>
                  <a:rPr lang="fr-FR" dirty="0"/>
                  <a:t> =</a:t>
                </a:r>
                <a14:m>
                  <m:oMath xmlns:m="http://schemas.openxmlformats.org/officeDocument/2006/math">
                    <m:d>
                      <m:dPr>
                        <m:begChr m:val="["/>
                        <m:endChr m:val="]"/>
                        <m:ctrlPr>
                          <a:rPr lang="fr-FR" i="1">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1</m:t>
                              </m:r>
                            </m:e>
                            <m:e>
                              <m:r>
                                <a:rPr lang="fr-FR" i="1">
                                  <a:latin typeface="Cambria Math" panose="02040503050406030204" pitchFamily="18" charset="0"/>
                                </a:rPr>
                                <m:t>0</m:t>
                              </m:r>
                            </m:e>
                            <m:e>
                              <m:r>
                                <a:rPr lang="fr-FR" i="1">
                                  <a:latin typeface="Cambria Math" panose="02040503050406030204" pitchFamily="18" charset="0"/>
                                </a:rPr>
                                <m:t>15</m:t>
                              </m:r>
                            </m:e>
                          </m:mr>
                          <m:mr>
                            <m:e>
                              <m:r>
                                <a:rPr lang="fr-FR" i="1">
                                  <a:latin typeface="Cambria Math" panose="02040503050406030204" pitchFamily="18" charset="0"/>
                                </a:rPr>
                                <m:t>0</m:t>
                              </m:r>
                            </m:e>
                            <m:e>
                              <m:r>
                                <a:rPr lang="fr-FR" i="1">
                                  <a:latin typeface="Cambria Math" panose="02040503050406030204" pitchFamily="18" charset="0"/>
                                </a:rPr>
                                <m:t>1</m:t>
                              </m:r>
                            </m:e>
                            <m:e>
                              <m:r>
                                <a:rPr lang="fr-FR" i="1">
                                  <a:latin typeface="Cambria Math" panose="02040503050406030204" pitchFamily="18" charset="0"/>
                                </a:rPr>
                                <m:t>0</m:t>
                              </m:r>
                            </m:e>
                          </m:mr>
                          <m:mr>
                            <m:e>
                              <m:r>
                                <a:rPr lang="fr-FR" i="1">
                                  <a:latin typeface="Cambria Math" panose="02040503050406030204" pitchFamily="18" charset="0"/>
                                </a:rPr>
                                <m:t>0</m:t>
                              </m:r>
                            </m:e>
                            <m:e>
                              <m:r>
                                <a:rPr lang="fr-FR" i="1">
                                  <a:latin typeface="Cambria Math" panose="02040503050406030204" pitchFamily="18" charset="0"/>
                                </a:rPr>
                                <m:t>0</m:t>
                              </m:r>
                            </m:e>
                            <m:e>
                              <m:r>
                                <a:rPr lang="fr-FR" i="1">
                                  <a:latin typeface="Cambria Math" panose="02040503050406030204" pitchFamily="18" charset="0"/>
                                </a:rPr>
                                <m:t>16</m:t>
                              </m:r>
                            </m:e>
                          </m:mr>
                        </m:m>
                      </m:e>
                    </m:d>
                  </m:oMath>
                </a14:m>
                <a:endParaRPr lang="fr-FR" dirty="0"/>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930303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Formule du binôme de Newton</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Comme la multiplication n’est pas commutative, les identités binomiales usuelles sont fausses. </a:t>
                </a:r>
              </a:p>
              <a:p>
                <a:r>
                  <a:rPr lang="fr-FR" dirty="0"/>
                  <a:t>En particulier, (A+B)</a:t>
                </a:r>
                <a:r>
                  <a:rPr lang="fr-FR" baseline="30000" dirty="0"/>
                  <a:t>2</a:t>
                </a:r>
                <a:r>
                  <a:rPr lang="fr-FR" dirty="0"/>
                  <a:t> ne vaut en général pas A</a:t>
                </a:r>
                <a:r>
                  <a:rPr lang="fr-FR" baseline="30000" dirty="0"/>
                  <a:t>2</a:t>
                </a:r>
                <a:r>
                  <a:rPr lang="fr-FR" dirty="0"/>
                  <a:t> + 2AB + B</a:t>
                </a:r>
                <a:r>
                  <a:rPr lang="fr-FR" baseline="30000" dirty="0"/>
                  <a:t>2</a:t>
                </a:r>
                <a:r>
                  <a:rPr lang="fr-FR" dirty="0"/>
                  <a:t> , mais on sait seulement que</a:t>
                </a:r>
              </a:p>
              <a:p>
                <a:pPr marL="0" indent="0" algn="ctr">
                  <a:buNone/>
                </a:pPr>
                <a:r>
                  <a:rPr lang="pt-BR" dirty="0"/>
                  <a:t>(A+ B)</a:t>
                </a:r>
                <a:r>
                  <a:rPr lang="pt-BR" baseline="30000" dirty="0"/>
                  <a:t>2</a:t>
                </a:r>
                <a:r>
                  <a:rPr lang="pt-BR" dirty="0"/>
                  <a:t> = A</a:t>
                </a:r>
                <a:r>
                  <a:rPr lang="pt-BR" baseline="30000" dirty="0"/>
                  <a:t>2</a:t>
                </a:r>
                <a:r>
                  <a:rPr lang="pt-BR" dirty="0"/>
                  <a:t> + </a:t>
                </a:r>
                <a:r>
                  <a:rPr lang="pt-BR" b="1" i="1" dirty="0"/>
                  <a:t>AB</a:t>
                </a:r>
                <a:r>
                  <a:rPr lang="pt-BR" dirty="0"/>
                  <a:t> + </a:t>
                </a:r>
                <a:r>
                  <a:rPr lang="pt-BR" b="1" i="1" dirty="0"/>
                  <a:t>BA</a:t>
                </a:r>
                <a:r>
                  <a:rPr lang="pt-BR" dirty="0"/>
                  <a:t>+ B</a:t>
                </a:r>
                <a:r>
                  <a:rPr lang="pt-BR" baseline="30000" dirty="0"/>
                  <a:t>2</a:t>
                </a:r>
                <a:r>
                  <a:rPr lang="pt-BR" dirty="0"/>
                  <a:t> .</a:t>
                </a:r>
              </a:p>
              <a:p>
                <a:r>
                  <a:rPr lang="fr-FR" dirty="0"/>
                  <a:t>Soient A et B deux éléments de M</a:t>
                </a:r>
                <a:r>
                  <a:rPr lang="fr-FR" baseline="-25000" dirty="0"/>
                  <a:t>n</a:t>
                </a:r>
                <a:r>
                  <a:rPr lang="fr-FR" dirty="0"/>
                  <a:t>(K) qui commutent, c’est-à-dire tels que AB = BA. Alors, pour tout entier p &gt; 0, on a la formule</a:t>
                </a:r>
              </a:p>
              <a:p>
                <a14:m>
                  <m:oMath xmlns:m="http://schemas.openxmlformats.org/officeDocument/2006/math">
                    <m:sSup>
                      <m:sSupPr>
                        <m:ctrlPr>
                          <a:rPr lang="fr-FR" i="1" smtClean="0">
                            <a:latin typeface="Cambria Math" panose="02040503050406030204" pitchFamily="18" charset="0"/>
                          </a:rPr>
                        </m:ctrlPr>
                      </m:sSupPr>
                      <m:e>
                        <m:r>
                          <a:rPr lang="fr-FR" b="0" i="1" smtClean="0">
                            <a:latin typeface="Cambria Math" panose="02040503050406030204" pitchFamily="18" charset="0"/>
                          </a:rPr>
                          <m:t>(</m:t>
                        </m:r>
                        <m:r>
                          <a:rPr lang="fr-FR" b="0" i="1" smtClean="0">
                            <a:latin typeface="Cambria Math" panose="02040503050406030204" pitchFamily="18" charset="0"/>
                          </a:rPr>
                          <m:t>𝐴</m:t>
                        </m:r>
                        <m:r>
                          <a:rPr lang="fr-FR" b="0" i="1" smtClean="0">
                            <a:latin typeface="Cambria Math" panose="02040503050406030204" pitchFamily="18" charset="0"/>
                          </a:rPr>
                          <m:t>+</m:t>
                        </m:r>
                        <m:r>
                          <a:rPr lang="fr-FR" b="0" i="1" smtClean="0">
                            <a:latin typeface="Cambria Math" panose="02040503050406030204" pitchFamily="18" charset="0"/>
                          </a:rPr>
                          <m:t>𝐵</m:t>
                        </m:r>
                        <m:r>
                          <a:rPr lang="fr-FR" b="0" i="1" smtClean="0">
                            <a:latin typeface="Cambria Math" panose="02040503050406030204" pitchFamily="18" charset="0"/>
                          </a:rPr>
                          <m:t>)</m:t>
                        </m:r>
                      </m:e>
                      <m:sup>
                        <m:r>
                          <a:rPr lang="fr-FR" b="0" i="1" smtClean="0">
                            <a:latin typeface="Cambria Math" panose="02040503050406030204" pitchFamily="18" charset="0"/>
                          </a:rPr>
                          <m:t>𝑝</m:t>
                        </m:r>
                      </m:sup>
                    </m:sSup>
                    <m:r>
                      <a:rPr lang="fr-FR" b="0" i="1" smtClean="0">
                        <a:latin typeface="Cambria Math" panose="02040503050406030204" pitchFamily="18" charset="0"/>
                      </a:rPr>
                      <m:t>=</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𝑘</m:t>
                        </m:r>
                        <m:r>
                          <a:rPr lang="fr-FR" b="0" i="1" smtClean="0">
                            <a:latin typeface="Cambria Math" panose="02040503050406030204" pitchFamily="18" charset="0"/>
                          </a:rPr>
                          <m:t>=0</m:t>
                        </m:r>
                      </m:sub>
                      <m:sup>
                        <m:r>
                          <a:rPr lang="fr-FR" b="0" i="1" smtClean="0">
                            <a:latin typeface="Cambria Math" panose="02040503050406030204" pitchFamily="18" charset="0"/>
                          </a:rPr>
                          <m:t>𝑝</m:t>
                        </m:r>
                      </m:sup>
                      <m:e>
                        <m:d>
                          <m:dPr>
                            <m:ctrlPr>
                              <a:rPr lang="fr-FR" b="0" i="1" smtClean="0">
                                <a:latin typeface="Cambria Math" panose="02040503050406030204" pitchFamily="18" charset="0"/>
                              </a:rPr>
                            </m:ctrlPr>
                          </m:dPr>
                          <m:e>
                            <m:eqArr>
                              <m:eqArrPr>
                                <m:ctrlPr>
                                  <a:rPr lang="fr-FR" b="0" i="1" smtClean="0">
                                    <a:latin typeface="Cambria Math" panose="02040503050406030204" pitchFamily="18" charset="0"/>
                                  </a:rPr>
                                </m:ctrlPr>
                              </m:eqArrPr>
                              <m:e>
                                <m:r>
                                  <a:rPr lang="fr-FR" b="0" i="1" smtClean="0">
                                    <a:latin typeface="Cambria Math" panose="02040503050406030204" pitchFamily="18" charset="0"/>
                                  </a:rPr>
                                  <m:t>𝑝</m:t>
                                </m:r>
                              </m:e>
                              <m:e>
                                <m:r>
                                  <a:rPr lang="fr-FR" b="0" i="1" smtClean="0">
                                    <a:latin typeface="Cambria Math" panose="02040503050406030204" pitchFamily="18" charset="0"/>
                                  </a:rPr>
                                  <m:t>𝑘</m:t>
                                </m:r>
                              </m:e>
                            </m:eqArr>
                          </m:e>
                        </m:d>
                      </m:e>
                    </m:nary>
                    <m:sSup>
                      <m:sSupPr>
                        <m:ctrlPr>
                          <a:rPr lang="fr-FR" b="0" i="1" smtClean="0">
                            <a:latin typeface="Cambria Math" panose="02040503050406030204" pitchFamily="18" charset="0"/>
                          </a:rPr>
                        </m:ctrlPr>
                      </m:sSupPr>
                      <m:e>
                        <m:r>
                          <a:rPr lang="fr-FR" b="0" i="1" smtClean="0">
                            <a:latin typeface="Cambria Math" panose="02040503050406030204" pitchFamily="18" charset="0"/>
                          </a:rPr>
                          <m:t>𝐴</m:t>
                        </m:r>
                      </m:e>
                      <m:sup>
                        <m:r>
                          <a:rPr lang="fr-FR" b="0" i="1" smtClean="0">
                            <a:latin typeface="Cambria Math" panose="02040503050406030204" pitchFamily="18" charset="0"/>
                          </a:rPr>
                          <m:t>𝑝</m:t>
                        </m:r>
                        <m:r>
                          <a:rPr lang="fr-FR" b="0" i="1" smtClean="0">
                            <a:latin typeface="Cambria Math" panose="02040503050406030204" pitchFamily="18" charset="0"/>
                          </a:rPr>
                          <m:t>−</m:t>
                        </m:r>
                        <m:r>
                          <a:rPr lang="fr-FR" b="0" i="1" smtClean="0">
                            <a:latin typeface="Cambria Math" panose="02040503050406030204" pitchFamily="18" charset="0"/>
                          </a:rPr>
                          <m:t>𝑘</m:t>
                        </m:r>
                      </m:sup>
                    </m:sSup>
                    <m:sSup>
                      <m:sSupPr>
                        <m:ctrlPr>
                          <a:rPr lang="fr-FR" b="0" i="1" smtClean="0">
                            <a:latin typeface="Cambria Math" panose="02040503050406030204" pitchFamily="18" charset="0"/>
                          </a:rPr>
                        </m:ctrlPr>
                      </m:sSupPr>
                      <m:e>
                        <m:r>
                          <a:rPr lang="fr-FR" b="0" i="1" smtClean="0">
                            <a:latin typeface="Cambria Math" panose="02040503050406030204" pitchFamily="18" charset="0"/>
                          </a:rPr>
                          <m:t>𝐵</m:t>
                        </m:r>
                      </m:e>
                      <m:sup>
                        <m:r>
                          <a:rPr lang="fr-FR" b="0" i="1" smtClean="0">
                            <a:latin typeface="Cambria Math" panose="02040503050406030204" pitchFamily="18" charset="0"/>
                          </a:rPr>
                          <m:t>𝑘</m:t>
                        </m:r>
                      </m:sup>
                    </m:sSup>
                  </m:oMath>
                </a14:m>
                <a:r>
                  <a:rPr lang="fr-FR" dirty="0"/>
                  <a:t>  avec </a:t>
                </a:r>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1">
                                <a:latin typeface="Cambria Math" panose="02040503050406030204" pitchFamily="18" charset="0"/>
                              </a:rPr>
                              <m:t>𝑝</m:t>
                            </m:r>
                          </m:e>
                          <m:e>
                            <m:r>
                              <a:rPr lang="fr-FR" i="1">
                                <a:latin typeface="Cambria Math" panose="02040503050406030204" pitchFamily="18" charset="0"/>
                              </a:rPr>
                              <m:t>𝑘</m:t>
                            </m:r>
                          </m:e>
                        </m:eqArr>
                      </m:e>
                    </m:d>
                  </m:oMath>
                </a14:m>
                <a:r>
                  <a:rPr lang="fr-FR" dirty="0"/>
                  <a:t> qui se lit k parmi n et qui désigne le coefficient du binôme</a:t>
                </a:r>
              </a:p>
              <a:p>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1">
                                <a:latin typeface="Cambria Math" panose="02040503050406030204" pitchFamily="18" charset="0"/>
                              </a:rPr>
                              <m:t>𝑝</m:t>
                            </m:r>
                          </m:e>
                          <m:e>
                            <m:r>
                              <a:rPr lang="fr-FR" i="1">
                                <a:latin typeface="Cambria Math" panose="02040503050406030204" pitchFamily="18" charset="0"/>
                              </a:rPr>
                              <m:t>𝑘</m:t>
                            </m:r>
                          </m:e>
                        </m:eqArr>
                      </m:e>
                    </m:d>
                  </m:oMath>
                </a14:m>
                <a:r>
                  <a:rPr lang="fr-FR" dirty="0"/>
                  <a:t> = </a:t>
                </a:r>
                <a14:m>
                  <m:oMath xmlns:m="http://schemas.openxmlformats.org/officeDocument/2006/math">
                    <m:sSubSup>
                      <m:sSubSupPr>
                        <m:ctrlPr>
                          <a:rPr lang="fr-FR" i="1" smtClean="0">
                            <a:latin typeface="Cambria Math" panose="02040503050406030204" pitchFamily="18" charset="0"/>
                          </a:rPr>
                        </m:ctrlPr>
                      </m:sSubSupPr>
                      <m:e>
                        <m:r>
                          <a:rPr lang="fr-FR" b="0" i="1" smtClean="0">
                            <a:latin typeface="Cambria Math" panose="02040503050406030204" pitchFamily="18" charset="0"/>
                          </a:rPr>
                          <m:t>𝐶</m:t>
                        </m:r>
                      </m:e>
                      <m:sub>
                        <m:r>
                          <a:rPr lang="fr-FR" b="0" i="1" smtClean="0">
                            <a:latin typeface="Cambria Math" panose="02040503050406030204" pitchFamily="18" charset="0"/>
                          </a:rPr>
                          <m:t>𝑘</m:t>
                        </m:r>
                      </m:sub>
                      <m:sup>
                        <m:r>
                          <a:rPr lang="fr-FR" b="0" i="1" smtClean="0">
                            <a:latin typeface="Cambria Math" panose="02040503050406030204" pitchFamily="18" charset="0"/>
                          </a:rPr>
                          <m:t>𝑝</m:t>
                        </m:r>
                      </m:sup>
                    </m:sSubSup>
                  </m:oMath>
                </a14:m>
                <a:r>
                  <a:rPr lang="fr-FR" dirty="0"/>
                  <a:t> =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𝑝</m:t>
                        </m:r>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rPr>
                          <m:t>𝑘</m:t>
                        </m:r>
                        <m:r>
                          <a:rPr lang="fr-FR" b="0" i="1" smtClean="0">
                            <a:latin typeface="Cambria Math" panose="02040503050406030204" pitchFamily="18" charset="0"/>
                            <a:ea typeface="Cambria Math" panose="02040503050406030204" pitchFamily="18" charset="0"/>
                          </a:rPr>
                          <m:t>!</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𝑝</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𝑘</m:t>
                            </m:r>
                          </m:e>
                        </m:d>
                        <m:r>
                          <a:rPr lang="fr-FR" b="0" i="1" smtClean="0">
                            <a:latin typeface="Cambria Math" panose="02040503050406030204" pitchFamily="18" charset="0"/>
                            <a:ea typeface="Cambria Math" panose="02040503050406030204" pitchFamily="18" charset="0"/>
                          </a:rPr>
                          <m:t>!</m:t>
                        </m:r>
                      </m:den>
                    </m:f>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47024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Formule du binôme de Newton</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20000"/>
              </a:bodyPr>
              <a:lstStyle/>
              <a:p>
                <a:r>
                  <a:rPr lang="fr-FR" dirty="0"/>
                  <a:t>Petites parenthèses :</a:t>
                </a:r>
              </a:p>
              <a:p>
                <a:pPr lvl="1"/>
                <a:r>
                  <a:rPr lang="fr-FR" dirty="0"/>
                  <a:t>La factorielle d'un nombre n se note n! et est égale à </a:t>
                </a:r>
              </a:p>
              <a:p>
                <a:pPr marL="457200" lvl="1" indent="0">
                  <a:buNone/>
                </a:pPr>
                <a:r>
                  <a:rPr lang="fr-FR" dirty="0"/>
                  <a:t>	n x (n-1) x (n-2) x (n-3) x … x 3 x 2 x 1</a:t>
                </a:r>
              </a:p>
              <a:p>
                <a:pPr marL="457200" lvl="1" indent="0">
                  <a:buNone/>
                </a:pPr>
                <a:r>
                  <a:rPr lang="fr-FR" dirty="0"/>
                  <a:t>	1! = 1 et 0! = 1</a:t>
                </a:r>
              </a:p>
              <a:p>
                <a:pPr lvl="1"/>
                <a:r>
                  <a:rPr lang="fr-FR" dirty="0"/>
                  <a:t>Par exemple : 5! = 5x4x3x2x1 = 120</a:t>
                </a:r>
              </a:p>
              <a:p>
                <a:pPr lvl="1"/>
                <a:r>
                  <a:rPr lang="fr-FR" dirty="0"/>
                  <a:t>Si l'on veut calculer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𝑛</m:t>
                        </m:r>
                        <m:r>
                          <a:rPr lang="fr-FR" b="0" i="1" smtClean="0">
                            <a:latin typeface="Cambria Math" panose="02040503050406030204" pitchFamily="18" charset="0"/>
                          </a:rPr>
                          <m:t>!</m:t>
                        </m:r>
                      </m:num>
                      <m:den>
                        <m:r>
                          <a:rPr lang="fr-FR" b="0" i="1" smtClean="0">
                            <a:latin typeface="Cambria Math" panose="02040503050406030204" pitchFamily="18" charset="0"/>
                          </a:rPr>
                          <m:t>𝑝</m:t>
                        </m:r>
                        <m:r>
                          <a:rPr lang="fr-FR" b="0" i="1" smtClean="0">
                            <a:latin typeface="Cambria Math" panose="02040503050406030204" pitchFamily="18" charset="0"/>
                          </a:rPr>
                          <m:t>!</m:t>
                        </m:r>
                      </m:den>
                    </m:f>
                  </m:oMath>
                </a14:m>
                <a:r>
                  <a:rPr lang="fr-FR" dirty="0"/>
                  <a:t>, on procède de la manière suivante :</a:t>
                </a:r>
              </a:p>
              <a:p>
                <a:pPr lvl="1"/>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10!</m:t>
                        </m:r>
                      </m:num>
                      <m:den>
                        <m:r>
                          <a:rPr lang="fr-FR" b="0" i="1" smtClean="0">
                            <a:latin typeface="Cambria Math" panose="02040503050406030204" pitchFamily="18" charset="0"/>
                          </a:rPr>
                          <m:t>7!</m:t>
                        </m:r>
                      </m:den>
                    </m:f>
                    <m:r>
                      <a:rPr lang="fr-FR" b="0" i="1" smtClean="0">
                        <a:latin typeface="Cambria Math" panose="02040503050406030204" pitchFamily="18" charset="0"/>
                      </a:rPr>
                      <m:t>= </m:t>
                    </m:r>
                    <m:f>
                      <m:fPr>
                        <m:ctrlPr>
                          <a:rPr lang="fr-FR" b="0" i="1" smtClean="0">
                            <a:latin typeface="Cambria Math" panose="02040503050406030204" pitchFamily="18" charset="0"/>
                          </a:rPr>
                        </m:ctrlPr>
                      </m:fPr>
                      <m:num>
                        <m:r>
                          <a:rPr lang="fr-FR" b="0" i="1" smtClean="0">
                            <a:latin typeface="Cambria Math" panose="02040503050406030204" pitchFamily="18" charset="0"/>
                          </a:rPr>
                          <m:t>10</m:t>
                        </m:r>
                        <m:r>
                          <a:rPr lang="fr-FR" b="0" i="1" smtClean="0">
                            <a:latin typeface="Cambria Math" panose="02040503050406030204" pitchFamily="18" charset="0"/>
                            <a:ea typeface="Cambria Math" panose="02040503050406030204" pitchFamily="18" charset="0"/>
                          </a:rPr>
                          <m:t>∙9∙8∙7∙6∙5∙4∙3∙2∙1</m:t>
                        </m:r>
                      </m:num>
                      <m:den>
                        <m:r>
                          <a:rPr lang="fr-FR" b="0" i="1" smtClean="0">
                            <a:latin typeface="Cambria Math" panose="02040503050406030204" pitchFamily="18" charset="0"/>
                          </a:rPr>
                          <m:t>7</m:t>
                        </m:r>
                        <m:r>
                          <a:rPr lang="fr-FR" b="0" i="1" smtClean="0">
                            <a:latin typeface="Cambria Math" panose="02040503050406030204" pitchFamily="18" charset="0"/>
                            <a:ea typeface="Cambria Math" panose="02040503050406030204" pitchFamily="18" charset="0"/>
                          </a:rPr>
                          <m:t>∙6∙5∙4∙3∙2∙1</m:t>
                        </m:r>
                      </m:den>
                    </m:f>
                  </m:oMath>
                </a14:m>
                <a:r>
                  <a:rPr lang="fr-FR" dirty="0"/>
                  <a:t> =10</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9</a:t>
                </a:r>
                <a14:m>
                  <m:oMath xmlns:m="http://schemas.openxmlformats.org/officeDocument/2006/math">
                    <m:r>
                      <a:rPr lang="fr-FR" i="1" dirty="0" smtClean="0">
                        <a:latin typeface="Cambria Math" panose="02040503050406030204" pitchFamily="18" charset="0"/>
                        <a:ea typeface="Cambria Math" panose="02040503050406030204" pitchFamily="18" charset="0"/>
                      </a:rPr>
                      <m:t>∙</m:t>
                    </m:r>
                  </m:oMath>
                </a14:m>
                <a:r>
                  <a:rPr lang="fr-FR" dirty="0"/>
                  <a:t>8 = 720</a:t>
                </a:r>
              </a:p>
              <a:p>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i="1">
                                <a:latin typeface="Cambria Math" panose="02040503050406030204" pitchFamily="18" charset="0"/>
                              </a:rPr>
                              <m:t>𝑝</m:t>
                            </m:r>
                          </m:e>
                          <m:e>
                            <m:r>
                              <a:rPr lang="fr-FR" i="1">
                                <a:latin typeface="Cambria Math" panose="02040503050406030204" pitchFamily="18" charset="0"/>
                              </a:rPr>
                              <m:t>𝑘</m:t>
                            </m:r>
                          </m:e>
                        </m:eqArr>
                      </m:e>
                    </m:d>
                  </m:oMath>
                </a14:m>
                <a:r>
                  <a:rPr lang="fr-FR" dirty="0"/>
                  <a:t> =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𝑘</m:t>
                        </m:r>
                      </m:sub>
                      <m:sup>
                        <m:r>
                          <a:rPr lang="fr-FR" i="1">
                            <a:latin typeface="Cambria Math" panose="02040503050406030204" pitchFamily="18" charset="0"/>
                          </a:rPr>
                          <m:t>𝑝</m:t>
                        </m:r>
                      </m:sup>
                    </m:sSubSup>
                  </m:oMath>
                </a14:m>
                <a:r>
                  <a:rPr lang="fr-FR" dirty="0"/>
                  <a:t> désigne en probabilités le nombre de combinaisons possibles sans répétition (c’est-à-dire sans remise) de tirer k objets parmi n objets discernables sans tenir compte de l'ordre d'apparition</a:t>
                </a:r>
              </a:p>
              <a:p>
                <a:pPr lvl="1"/>
                <a:r>
                  <a:rPr lang="fr-FR" dirty="0"/>
                  <a:t>Par exemple dans le tirage de l'</a:t>
                </a:r>
                <a:r>
                  <a:rPr lang="fr-FR" dirty="0" err="1"/>
                  <a:t>euromillions</a:t>
                </a:r>
                <a:r>
                  <a:rPr lang="fr-FR" dirty="0"/>
                  <a:t>, on demande de tirer 5 nombres différents entre 1 et 50 et 2 nombres entre 1 et 12 </a:t>
                </a:r>
                <a:r>
                  <a:rPr lang="fr-FR" dirty="0">
                    <a:sym typeface="Wingdings" panose="05000000000000000000" pitchFamily="2" charset="2"/>
                  </a:rPr>
                  <a:t> </a:t>
                </a:r>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b="0" i="1" smtClean="0">
                                <a:latin typeface="Cambria Math" panose="02040503050406030204" pitchFamily="18" charset="0"/>
                              </a:rPr>
                              <m:t>50</m:t>
                            </m:r>
                          </m:e>
                          <m:e>
                            <m:r>
                              <a:rPr lang="fr-FR" b="0" i="1" smtClean="0">
                                <a:latin typeface="Cambria Math" panose="02040503050406030204" pitchFamily="18" charset="0"/>
                              </a:rPr>
                              <m:t>5</m:t>
                            </m:r>
                          </m:e>
                        </m:eqArr>
                      </m:e>
                    </m:d>
                  </m:oMath>
                </a14:m>
                <a:r>
                  <a:rPr lang="fr-FR" dirty="0"/>
                  <a:t>x</a:t>
                </a:r>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b="0" i="1" smtClean="0">
                                <a:latin typeface="Cambria Math" panose="02040503050406030204" pitchFamily="18" charset="0"/>
                              </a:rPr>
                              <m:t>12</m:t>
                            </m:r>
                          </m:e>
                          <m:e>
                            <m:r>
                              <a:rPr lang="fr-FR" b="0" i="1" smtClean="0">
                                <a:latin typeface="Cambria Math" panose="02040503050406030204" pitchFamily="18" charset="0"/>
                              </a:rPr>
                              <m:t>2</m:t>
                            </m:r>
                          </m:e>
                        </m:eqArr>
                      </m:e>
                    </m:d>
                  </m:oMath>
                </a14:m>
                <a:r>
                  <a:rPr lang="fr-FR" dirty="0"/>
                  <a:t>=139838160</a:t>
                </a:r>
              </a:p>
              <a:p>
                <a:pPr lvl="1"/>
                <a:r>
                  <a:rPr lang="fr-FR" dirty="0"/>
                  <a:t>On a donc 1 chance sur 139 838 160 de gagner.</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36" t="-1744" b="-145"/>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26</a:t>
            </a:fld>
            <a:endParaRPr lang="en-US" dirty="0"/>
          </a:p>
        </p:txBody>
      </p:sp>
      <p:cxnSp>
        <p:nvCxnSpPr>
          <p:cNvPr id="8" name="Connecteur droit 7"/>
          <p:cNvCxnSpPr/>
          <p:nvPr/>
        </p:nvCxnSpPr>
        <p:spPr>
          <a:xfrm flipH="1">
            <a:off x="3575552" y="4050957"/>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H="1">
            <a:off x="3343482" y="4248373"/>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H="1">
            <a:off x="3476699" y="4022125"/>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H="1">
            <a:off x="3362035" y="4050957"/>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H="1">
            <a:off x="3238070" y="4036541"/>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flipH="1">
            <a:off x="3114105" y="4050957"/>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H="1">
            <a:off x="3013189" y="4050957"/>
            <a:ext cx="70023" cy="94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a:off x="2860394" y="4036541"/>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H="1">
            <a:off x="3229233" y="4240136"/>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a:off x="3134507" y="4262886"/>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a:off x="3023294" y="4236212"/>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a:off x="2860394" y="4262886"/>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H="1">
            <a:off x="2755528" y="4262886"/>
            <a:ext cx="98853" cy="12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H="1">
            <a:off x="2615820" y="4265043"/>
            <a:ext cx="98853" cy="1235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405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Exercices</a:t>
            </a:r>
            <a:endParaRPr lang="fr-FR" sz="20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Soient 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0</m:t>
                              </m:r>
                            </m:e>
                            <m:e>
                              <m:r>
                                <a:rPr lang="fr-FR" b="0" i="1" smtClean="0">
                                  <a:latin typeface="Cambria Math" panose="02040503050406030204" pitchFamily="18" charset="0"/>
                                </a:rPr>
                                <m:t>2</m:t>
                              </m:r>
                            </m:e>
                            <m:e>
                              <m:r>
                                <a:rPr lang="fr-FR" b="0" i="1" smtClean="0">
                                  <a:latin typeface="Cambria Math" panose="02040503050406030204" pitchFamily="18" charset="0"/>
                                </a:rPr>
                                <m:t>−2</m:t>
                              </m:r>
                            </m:e>
                          </m:mr>
                          <m:mr>
                            <m:e>
                              <m:r>
                                <a:rPr lang="fr-FR" b="0" i="1" smtClean="0">
                                  <a:latin typeface="Cambria Math" panose="02040503050406030204" pitchFamily="18" charset="0"/>
                                </a:rPr>
                                <m:t>6</m:t>
                              </m:r>
                            </m:e>
                            <m:e>
                              <m:r>
                                <a:rPr lang="fr-FR" b="0" i="1" smtClean="0">
                                  <a:latin typeface="Cambria Math" panose="02040503050406030204" pitchFamily="18" charset="0"/>
                                </a:rPr>
                                <m:t>−4</m:t>
                              </m:r>
                            </m:e>
                            <m:e>
                              <m:r>
                                <a:rPr lang="fr-FR" b="0" i="1" smtClean="0">
                                  <a:latin typeface="Cambria Math" panose="02040503050406030204" pitchFamily="18" charset="0"/>
                                </a:rPr>
                                <m:t>0</m:t>
                              </m:r>
                            </m:e>
                          </m:mr>
                        </m:m>
                      </m:e>
                    </m:d>
                  </m:oMath>
                </a14:m>
                <a:r>
                  <a:rPr lang="fr-FR" dirty="0"/>
                  <a:t>, B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2</m:t>
                              </m:r>
                            </m:e>
                            <m:e>
                              <m:r>
                                <a:rPr lang="fr-FR" b="0" i="1" smtClean="0">
                                  <a:latin typeface="Cambria Math" panose="02040503050406030204" pitchFamily="18" charset="0"/>
                                </a:rPr>
                                <m:t>1</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b="0" i="1" smtClean="0">
                                  <a:latin typeface="Cambria Math" panose="02040503050406030204" pitchFamily="18" charset="0"/>
                                </a:rPr>
                                <m:t>0</m:t>
                              </m:r>
                            </m:e>
                          </m:mr>
                          <m:mr>
                            <m:e>
                              <m:r>
                                <a:rPr lang="fr-FR" b="0" i="1" smtClean="0">
                                  <a:latin typeface="Cambria Math" panose="02040503050406030204" pitchFamily="18" charset="0"/>
                                </a:rPr>
                                <m:t>2</m:t>
                              </m:r>
                            </m:e>
                            <m:e>
                              <m:r>
                                <a:rPr lang="fr-FR" b="0" i="1" smtClean="0">
                                  <a:latin typeface="Cambria Math" panose="02040503050406030204" pitchFamily="18" charset="0"/>
                                </a:rPr>
                                <m:t>−2</m:t>
                              </m:r>
                            </m:e>
                            <m:e>
                              <m:r>
                                <a:rPr lang="fr-FR" b="0" i="1" smtClean="0">
                                  <a:latin typeface="Cambria Math" panose="02040503050406030204" pitchFamily="18" charset="0"/>
                                </a:rPr>
                                <m:t>−3</m:t>
                              </m:r>
                            </m:e>
                          </m:mr>
                        </m:m>
                      </m:e>
                    </m:d>
                  </m:oMath>
                </a14:m>
                <a:r>
                  <a:rPr lang="fr-FR" dirty="0"/>
                  <a:t>, C = </a:t>
                </a: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8</m:t>
                              </m:r>
                            </m:e>
                            <m:e>
                              <m:r>
                                <a:rPr lang="fr-FR" b="0" i="1" smtClean="0">
                                  <a:latin typeface="Cambria Math" panose="02040503050406030204" pitchFamily="18" charset="0"/>
                                </a:rPr>
                                <m:t>2</m:t>
                              </m:r>
                            </m:e>
                          </m:mr>
                          <m:mr>
                            <m:e>
                              <m:r>
                                <a:rPr lang="fr-FR" b="0" i="1" smtClean="0">
                                  <a:latin typeface="Cambria Math" panose="02040503050406030204" pitchFamily="18" charset="0"/>
                                </a:rPr>
                                <m:t>−3</m:t>
                              </m:r>
                            </m:e>
                            <m:e>
                              <m:r>
                                <a:rPr lang="fr-FR" b="0" i="1" smtClean="0">
                                  <a:latin typeface="Cambria Math" panose="02040503050406030204" pitchFamily="18" charset="0"/>
                                </a:rPr>
                                <m:t>2</m:t>
                              </m:r>
                            </m:e>
                          </m:mr>
                          <m:mr>
                            <m:e>
                              <m:r>
                                <a:rPr lang="fr-FR" b="0" i="1" smtClean="0">
                                  <a:latin typeface="Cambria Math" panose="02040503050406030204" pitchFamily="18" charset="0"/>
                                </a:rPr>
                                <m:t>−5</m:t>
                              </m:r>
                            </m:e>
                            <m:e>
                              <m:r>
                                <a:rPr lang="fr-FR" b="0" i="1" smtClean="0">
                                  <a:latin typeface="Cambria Math" panose="02040503050406030204" pitchFamily="18" charset="0"/>
                                </a:rPr>
                                <m:t>5</m:t>
                              </m:r>
                            </m:e>
                          </m:mr>
                        </m:m>
                      </m:e>
                    </m:d>
                  </m:oMath>
                </a14:m>
                <a:r>
                  <a:rPr lang="fr-FR" dirty="0"/>
                  <a:t>, D = </a:t>
                </a:r>
                <a14:m>
                  <m:oMath xmlns:m="http://schemas.openxmlformats.org/officeDocument/2006/math">
                    <m:d>
                      <m:dPr>
                        <m:begChr m:val="["/>
                        <m:endChr m:val="]"/>
                        <m:ctrlPr>
                          <a:rPr lang="fr-FR" i="1" smtClean="0">
                            <a:latin typeface="Cambria Math" panose="02040503050406030204" pitchFamily="18" charset="0"/>
                          </a:rPr>
                        </m:ctrlPr>
                      </m:dPr>
                      <m:e>
                        <m:m>
                          <m:mPr>
                            <m:mcs>
                              <m:mc>
                                <m:mcPr>
                                  <m:count m:val="1"/>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5</m:t>
                              </m:r>
                            </m:e>
                          </m:mr>
                          <m:mr>
                            <m:e>
                              <m:r>
                                <a:rPr lang="fr-FR" b="0" i="1" smtClean="0">
                                  <a:latin typeface="Cambria Math" panose="02040503050406030204" pitchFamily="18" charset="0"/>
                                </a:rPr>
                                <m:t>2</m:t>
                              </m:r>
                            </m:e>
                          </m:mr>
                          <m:mr>
                            <m:e>
                              <m:r>
                                <a:rPr lang="fr-FR" b="0" i="1" smtClean="0">
                                  <a:latin typeface="Cambria Math" panose="02040503050406030204" pitchFamily="18" charset="0"/>
                                </a:rPr>
                                <m:t>−1</m:t>
                              </m:r>
                            </m:e>
                          </m:mr>
                        </m:m>
                      </m:e>
                    </m:d>
                  </m:oMath>
                </a14:m>
                <a:r>
                  <a:rPr lang="fr-FR" dirty="0"/>
                  <a:t> et enfin E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𝑥</m:t>
                              </m:r>
                            </m:e>
                            <m:e>
                              <m:r>
                                <a:rPr lang="fr-FR" b="0" i="1" smtClean="0">
                                  <a:latin typeface="Cambria Math" panose="02040503050406030204" pitchFamily="18" charset="0"/>
                                </a:rPr>
                                <m:t>𝑦</m:t>
                              </m:r>
                            </m:e>
                            <m:e>
                              <m:r>
                                <a:rPr lang="fr-FR" b="0" i="1" smtClean="0">
                                  <a:latin typeface="Cambria Math" panose="02040503050406030204" pitchFamily="18" charset="0"/>
                                </a:rPr>
                                <m:t>𝑧</m:t>
                              </m:r>
                            </m:e>
                          </m:mr>
                        </m:m>
                      </m:e>
                    </m:d>
                  </m:oMath>
                </a14:m>
                <a:endParaRPr lang="fr-FR" dirty="0"/>
              </a:p>
              <a:p>
                <a:r>
                  <a:rPr lang="fr-FR" dirty="0"/>
                  <a:t>Quels produits sont possibles? Les calculer.</a:t>
                </a:r>
              </a:p>
              <a:p>
                <a:r>
                  <a:rPr lang="fr-FR" dirty="0"/>
                  <a:t>Soient 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0</m:t>
                              </m:r>
                            </m:e>
                            <m:e>
                              <m:r>
                                <a:rPr lang="fr-FR" b="0" i="1" smtClean="0">
                                  <a:latin typeface="Cambria Math" panose="02040503050406030204" pitchFamily="18" charset="0"/>
                                </a:rPr>
                                <m:t>0</m:t>
                              </m:r>
                            </m:e>
                            <m:e>
                              <m:r>
                                <a:rPr lang="fr-FR" b="0" i="1" smtClean="0">
                                  <a:latin typeface="Cambria Math" panose="02040503050406030204" pitchFamily="18" charset="0"/>
                                </a:rPr>
                                <m:t>1</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b="0" i="1" smtClean="0">
                                  <a:latin typeface="Cambria Math" panose="02040503050406030204" pitchFamily="18" charset="0"/>
                                </a:rPr>
                                <m:t>0</m:t>
                              </m:r>
                            </m:e>
                          </m:mr>
                          <m:mr>
                            <m:e>
                              <m:r>
                                <a:rPr lang="fr-FR" b="0" i="1" smtClean="0">
                                  <a:latin typeface="Cambria Math" panose="02040503050406030204" pitchFamily="18" charset="0"/>
                                </a:rPr>
                                <m:t>1</m:t>
                              </m:r>
                            </m:e>
                            <m:e>
                              <m:r>
                                <a:rPr lang="fr-FR" b="0" i="1" smtClean="0">
                                  <a:latin typeface="Cambria Math" panose="02040503050406030204" pitchFamily="18" charset="0"/>
                                </a:rPr>
                                <m:t>1</m:t>
                              </m:r>
                            </m:e>
                            <m:e>
                              <m:r>
                                <a:rPr lang="fr-FR" b="0" i="1" smtClean="0">
                                  <a:latin typeface="Cambria Math" panose="02040503050406030204" pitchFamily="18" charset="0"/>
                                </a:rPr>
                                <m:t>2</m:t>
                              </m:r>
                            </m:e>
                          </m:mr>
                        </m:m>
                      </m:e>
                    </m:d>
                  </m:oMath>
                </a14:m>
                <a:r>
                  <a:rPr lang="fr-FR" dirty="0"/>
                  <a:t> et B = </a:t>
                </a:r>
                <a14:m>
                  <m:oMath xmlns:m="http://schemas.openxmlformats.org/officeDocument/2006/math">
                    <m:d>
                      <m:dPr>
                        <m:begChr m:val="["/>
                        <m:endChr m:val="]"/>
                        <m:ctrlPr>
                          <a:rPr lang="fr-FR" i="1">
                            <a:latin typeface="Cambria Math" panose="02040503050406030204" pitchFamily="18" charset="0"/>
                          </a:rPr>
                        </m:ctrlPr>
                      </m:dPr>
                      <m:e>
                        <m:m>
                          <m:mPr>
                            <m:mcs>
                              <m:mc>
                                <m:mcPr>
                                  <m:count m:val="3"/>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0</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r>
                                <a:rPr lang="fr-FR" b="0" i="1" smtClean="0">
                                  <a:latin typeface="Cambria Math" panose="02040503050406030204" pitchFamily="18" charset="0"/>
                                </a:rPr>
                                <m:t>0</m:t>
                              </m:r>
                            </m:e>
                            <m:e>
                              <m:r>
                                <a:rPr lang="fr-FR" b="0" i="1" smtClean="0">
                                  <a:latin typeface="Cambria Math" panose="02040503050406030204" pitchFamily="18" charset="0"/>
                                </a:rPr>
                                <m:t>2</m:t>
                              </m:r>
                            </m:e>
                          </m:mr>
                          <m:mr>
                            <m:e>
                              <m:r>
                                <a:rPr lang="fr-FR" b="0" i="1" smtClean="0">
                                  <a:latin typeface="Cambria Math" panose="02040503050406030204" pitchFamily="18" charset="0"/>
                                </a:rPr>
                                <m:t>1</m:t>
                              </m:r>
                            </m:e>
                            <m:e>
                              <m:r>
                                <a:rPr lang="fr-FR" b="0" i="1" smtClean="0">
                                  <a:latin typeface="Cambria Math" panose="02040503050406030204" pitchFamily="18" charset="0"/>
                                </a:rPr>
                                <m:t>−</m:t>
                              </m:r>
                              <m:r>
                                <a:rPr lang="fr-FR" i="1">
                                  <a:latin typeface="Cambria Math" panose="02040503050406030204" pitchFamily="18" charset="0"/>
                                </a:rPr>
                                <m:t>1</m:t>
                              </m:r>
                            </m:e>
                            <m:e>
                              <m:r>
                                <a:rPr lang="fr-FR" b="0" i="1" smtClean="0">
                                  <a:latin typeface="Cambria Math" panose="02040503050406030204" pitchFamily="18" charset="0"/>
                                </a:rPr>
                                <m:t>0</m:t>
                              </m:r>
                            </m:e>
                          </m:mr>
                        </m:m>
                      </m:e>
                    </m:d>
                  </m:oMath>
                </a14:m>
                <a:r>
                  <a:rPr lang="fr-FR" dirty="0"/>
                  <a:t>. Calculez A</a:t>
                </a:r>
                <a:r>
                  <a:rPr lang="fr-FR" baseline="30000" dirty="0"/>
                  <a:t>2</a:t>
                </a:r>
                <a:r>
                  <a:rPr lang="fr-FR" dirty="0"/>
                  <a:t>, B</a:t>
                </a:r>
                <a:r>
                  <a:rPr lang="fr-FR" baseline="30000" dirty="0"/>
                  <a:t>2</a:t>
                </a:r>
                <a:r>
                  <a:rPr lang="fr-FR" dirty="0"/>
                  <a:t>, AB et BA</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908916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Inverse d'une matrice</a:t>
            </a:r>
            <a:endParaRPr lang="fr-FR" sz="2000" dirty="0"/>
          </a:p>
        </p:txBody>
      </p:sp>
      <p:sp>
        <p:nvSpPr>
          <p:cNvPr id="3" name="Espace réservé du contenu 2"/>
          <p:cNvSpPr>
            <a:spLocks noGrp="1"/>
          </p:cNvSpPr>
          <p:nvPr>
            <p:ph idx="1"/>
          </p:nvPr>
        </p:nvSpPr>
        <p:spPr/>
        <p:txBody>
          <a:bodyPr>
            <a:normAutofit/>
          </a:bodyPr>
          <a:lstStyle/>
          <a:p>
            <a:r>
              <a:rPr lang="fr-FR" dirty="0"/>
              <a:t>Soit A une matrice carrée de taille n × n. S’il existe une matrice carrée B de taille n × n telle que AB = I et BA = I, on dit que A est </a:t>
            </a:r>
            <a:r>
              <a:rPr lang="fr-FR" b="1" dirty="0"/>
              <a:t>inversible</a:t>
            </a:r>
            <a:r>
              <a:rPr lang="fr-FR" dirty="0"/>
              <a:t>. </a:t>
            </a:r>
          </a:p>
          <a:p>
            <a:r>
              <a:rPr lang="fr-FR" dirty="0"/>
              <a:t>On appelle </a:t>
            </a:r>
            <a:r>
              <a:rPr lang="fr-FR" b="1" dirty="0"/>
              <a:t>B l’inverse de A </a:t>
            </a:r>
            <a:r>
              <a:rPr lang="fr-FR" dirty="0"/>
              <a:t>et on la note </a:t>
            </a:r>
            <a:r>
              <a:rPr lang="fr-FR" b="1" dirty="0"/>
              <a:t>A</a:t>
            </a:r>
            <a:r>
              <a:rPr lang="fr-FR" b="1" baseline="30000" dirty="0"/>
              <a:t>−1</a:t>
            </a:r>
            <a:r>
              <a:rPr lang="fr-FR" dirty="0"/>
              <a:t> . </a:t>
            </a:r>
          </a:p>
          <a:p>
            <a:r>
              <a:rPr lang="fr-FR" dirty="0"/>
              <a:t>Plus généralement, quand A est inversible, pour tout p ∈ N, on note : </a:t>
            </a:r>
          </a:p>
          <a:p>
            <a:r>
              <a:rPr lang="pt-BR" dirty="0"/>
              <a:t>A</a:t>
            </a:r>
            <a:r>
              <a:rPr lang="pt-BR" baseline="30000" dirty="0"/>
              <a:t>−p</a:t>
            </a:r>
            <a:r>
              <a:rPr lang="pt-BR" dirty="0"/>
              <a:t> = (A</a:t>
            </a:r>
            <a:r>
              <a:rPr lang="pt-BR" baseline="30000" dirty="0"/>
              <a:t>−1</a:t>
            </a:r>
            <a:r>
              <a:rPr lang="pt-BR" dirty="0"/>
              <a:t>)</a:t>
            </a:r>
            <a:r>
              <a:rPr lang="pt-BR" baseline="30000" dirty="0"/>
              <a:t>p</a:t>
            </a:r>
            <a:r>
              <a:rPr lang="pt-BR" dirty="0"/>
              <a:t> = A</a:t>
            </a:r>
            <a:r>
              <a:rPr lang="pt-BR" baseline="30000" dirty="0"/>
              <a:t>−1</a:t>
            </a:r>
            <a:r>
              <a:rPr lang="pt-BR" dirty="0"/>
              <a:t>A</a:t>
            </a:r>
            <a:r>
              <a:rPr lang="pt-BR" baseline="30000" dirty="0"/>
              <a:t>−1</a:t>
            </a:r>
            <a:r>
              <a:rPr lang="pt-BR" dirty="0"/>
              <a:t>... A</a:t>
            </a:r>
            <a:r>
              <a:rPr lang="pt-BR" baseline="30000" dirty="0"/>
              <a:t>−1</a:t>
            </a:r>
            <a:r>
              <a:rPr lang="pt-BR" dirty="0"/>
              <a:t> </a:t>
            </a:r>
          </a:p>
          <a:p>
            <a:endParaRPr lang="pt-BR" dirty="0"/>
          </a:p>
          <a:p>
            <a:endParaRPr lang="pt-BR" dirty="0"/>
          </a:p>
          <a:p>
            <a:r>
              <a:rPr lang="pt-BR" dirty="0"/>
              <a:t>En réalité, il suffit de vérifier une seule des deux égalités (soit AB = I, soit BA = I)</a:t>
            </a:r>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28</a:t>
            </a:fld>
            <a:endParaRPr lang="en-US" dirty="0"/>
          </a:p>
        </p:txBody>
      </p:sp>
      <p:sp>
        <p:nvSpPr>
          <p:cNvPr id="5" name="Accolade ouvrante 4"/>
          <p:cNvSpPr/>
          <p:nvPr/>
        </p:nvSpPr>
        <p:spPr>
          <a:xfrm rot="16200000">
            <a:off x="3814120" y="3719383"/>
            <a:ext cx="226540" cy="1453978"/>
          </a:xfrm>
          <a:prstGeom prst="leftBrace">
            <a:avLst>
              <a:gd name="adj1" fmla="val 8333"/>
              <a:gd name="adj2" fmla="val 488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p:cNvSpPr txBox="1"/>
          <p:nvPr/>
        </p:nvSpPr>
        <p:spPr>
          <a:xfrm>
            <a:off x="3342935" y="4559642"/>
            <a:ext cx="1168910" cy="338554"/>
          </a:xfrm>
          <a:prstGeom prst="rect">
            <a:avLst/>
          </a:prstGeom>
          <a:noFill/>
        </p:spPr>
        <p:txBody>
          <a:bodyPr wrap="none" rtlCol="0">
            <a:spAutoFit/>
          </a:bodyPr>
          <a:lstStyle/>
          <a:p>
            <a:r>
              <a:rPr lang="fr-FR" sz="1600" dirty="0">
                <a:solidFill>
                  <a:schemeClr val="bg1"/>
                </a:solidFill>
              </a:rPr>
              <a:t>P facteurs</a:t>
            </a:r>
          </a:p>
        </p:txBody>
      </p:sp>
    </p:spTree>
    <p:extLst>
      <p:ext uri="{BB962C8B-B14F-4D97-AF65-F5344CB8AC3E}">
        <p14:creationId xmlns:p14="http://schemas.microsoft.com/office/powerpoint/2010/main" val="2972805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Inverse d'une matrice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77500" lnSpcReduction="20000"/>
              </a:bodyPr>
              <a:lstStyle/>
              <a:p>
                <a:r>
                  <a:rPr lang="fr-FR" dirty="0"/>
                  <a:t>Exemple</a:t>
                </a:r>
              </a:p>
              <a:p>
                <a:r>
                  <a:rPr lang="fr-FR" dirty="0"/>
                  <a:t>Soit 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2</m:t>
                              </m:r>
                            </m:e>
                          </m:mr>
                          <m:mr>
                            <m:e>
                              <m:r>
                                <a:rPr lang="fr-FR" b="0" i="1" smtClean="0">
                                  <a:latin typeface="Cambria Math" panose="02040503050406030204" pitchFamily="18" charset="0"/>
                                </a:rPr>
                                <m:t>0</m:t>
                              </m:r>
                            </m:e>
                            <m:e>
                              <m:r>
                                <a:rPr lang="fr-FR" b="0" i="1" smtClean="0">
                                  <a:latin typeface="Cambria Math" panose="02040503050406030204" pitchFamily="18" charset="0"/>
                                </a:rPr>
                                <m:t>3</m:t>
                              </m:r>
                            </m:e>
                          </m:mr>
                        </m:m>
                      </m:e>
                    </m:d>
                  </m:oMath>
                </a14:m>
                <a:r>
                  <a:rPr lang="fr-FR" dirty="0"/>
                  <a:t>. Etudier si A est inversible, c'est étudier l'existence d'une matrice B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𝑎</m:t>
                              </m:r>
                            </m:e>
                            <m:e>
                              <m:r>
                                <a:rPr lang="fr-FR" b="0" i="1" smtClean="0">
                                  <a:latin typeface="Cambria Math" panose="02040503050406030204" pitchFamily="18" charset="0"/>
                                </a:rPr>
                                <m:t>𝑏</m:t>
                              </m:r>
                            </m:e>
                          </m:mr>
                          <m:mr>
                            <m:e>
                              <m:r>
                                <a:rPr lang="fr-FR" b="0" i="1" smtClean="0">
                                  <a:latin typeface="Cambria Math" panose="02040503050406030204" pitchFamily="18" charset="0"/>
                                </a:rPr>
                                <m:t>𝑐</m:t>
                              </m:r>
                            </m:e>
                            <m:e>
                              <m:r>
                                <a:rPr lang="fr-FR" b="0" i="1" smtClean="0">
                                  <a:latin typeface="Cambria Math" panose="02040503050406030204" pitchFamily="18" charset="0"/>
                                </a:rPr>
                                <m:t>𝑑</m:t>
                              </m:r>
                            </m:e>
                          </m:mr>
                        </m:m>
                      </m:e>
                    </m:d>
                  </m:oMath>
                </a14:m>
                <a:r>
                  <a:rPr lang="fr-FR" dirty="0"/>
                  <a:t> à coefficients dans K, telle que AB = I et BA = I. Or AB = I équivaut à :</a:t>
                </a:r>
              </a:p>
              <a:p>
                <a:r>
                  <a:rPr lang="fr-FR" dirty="0"/>
                  <a:t>AB = I </a:t>
                </a:r>
                <a14:m>
                  <m:oMath xmlns:m="http://schemas.openxmlformats.org/officeDocument/2006/math">
                    <m:r>
                      <a:rPr lang="fr-FR" i="1" smtClean="0">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1</m:t>
                              </m:r>
                            </m:e>
                            <m:e>
                              <m:r>
                                <a:rPr lang="fr-FR" i="1">
                                  <a:latin typeface="Cambria Math" panose="02040503050406030204" pitchFamily="18" charset="0"/>
                                </a:rPr>
                                <m:t>2</m:t>
                              </m:r>
                            </m:e>
                          </m:mr>
                          <m:mr>
                            <m:e>
                              <m:r>
                                <a:rPr lang="fr-FR" i="1">
                                  <a:latin typeface="Cambria Math" panose="02040503050406030204" pitchFamily="18" charset="0"/>
                                </a:rPr>
                                <m:t>0</m:t>
                              </m:r>
                            </m:e>
                            <m:e>
                              <m:r>
                                <a:rPr lang="fr-FR" i="1">
                                  <a:latin typeface="Cambria Math" panose="02040503050406030204" pitchFamily="18" charset="0"/>
                                </a:rPr>
                                <m:t>3</m:t>
                              </m:r>
                            </m:e>
                          </m:mr>
                        </m:m>
                      </m:e>
                    </m:d>
                  </m:oMath>
                </a14:m>
                <a:r>
                  <a:rPr lang="fr-FR" dirty="0"/>
                  <a:t>x</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𝑎</m:t>
                              </m:r>
                            </m:e>
                            <m:e>
                              <m:r>
                                <a:rPr lang="fr-FR" i="1">
                                  <a:latin typeface="Cambria Math" panose="02040503050406030204" pitchFamily="18" charset="0"/>
                                </a:rPr>
                                <m:t>𝑏</m:t>
                              </m:r>
                            </m:e>
                          </m:mr>
                          <m:mr>
                            <m:e>
                              <m:r>
                                <a:rPr lang="fr-FR" i="1">
                                  <a:latin typeface="Cambria Math" panose="02040503050406030204" pitchFamily="18" charset="0"/>
                                </a:rPr>
                                <m:t>𝑐</m:t>
                              </m:r>
                            </m:e>
                            <m:e>
                              <m:r>
                                <a:rPr lang="fr-FR" i="1">
                                  <a:latin typeface="Cambria Math" panose="02040503050406030204" pitchFamily="18" charset="0"/>
                                </a:rPr>
                                <m:t>𝑑</m:t>
                              </m:r>
                            </m:e>
                          </m:mr>
                        </m:m>
                      </m:e>
                    </m:d>
                  </m:oMath>
                </a14:m>
                <a:r>
                  <a:rPr lang="fr-FR" dirty="0"/>
                  <a:t>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mr>
                        </m:m>
                      </m:e>
                    </m:d>
                    <m:r>
                      <a:rPr lang="fr-FR" i="1" smtClean="0">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𝑎</m:t>
                              </m:r>
                              <m:r>
                                <a:rPr lang="fr-FR" b="0" i="1" smtClean="0">
                                  <a:latin typeface="Cambria Math" panose="02040503050406030204" pitchFamily="18" charset="0"/>
                                </a:rPr>
                                <m:t>+2</m:t>
                              </m:r>
                              <m:r>
                                <a:rPr lang="fr-FR" b="0" i="1" smtClean="0">
                                  <a:latin typeface="Cambria Math" panose="02040503050406030204" pitchFamily="18" charset="0"/>
                                </a:rPr>
                                <m:t>𝑐</m:t>
                              </m:r>
                            </m:e>
                            <m:e>
                              <m:r>
                                <a:rPr lang="fr-FR" i="1">
                                  <a:latin typeface="Cambria Math" panose="02040503050406030204" pitchFamily="18" charset="0"/>
                                </a:rPr>
                                <m:t>𝑏</m:t>
                              </m:r>
                              <m:r>
                                <a:rPr lang="fr-FR" b="0" i="1" smtClean="0">
                                  <a:latin typeface="Cambria Math" panose="02040503050406030204" pitchFamily="18" charset="0"/>
                                </a:rPr>
                                <m:t>+2</m:t>
                              </m:r>
                              <m:r>
                                <a:rPr lang="fr-FR" b="0" i="1" smtClean="0">
                                  <a:latin typeface="Cambria Math" panose="02040503050406030204" pitchFamily="18" charset="0"/>
                                </a:rPr>
                                <m:t>𝑑</m:t>
                              </m:r>
                            </m:e>
                          </m:mr>
                          <m:mr>
                            <m:e>
                              <m:r>
                                <a:rPr lang="fr-FR" b="0" i="1" smtClean="0">
                                  <a:latin typeface="Cambria Math" panose="02040503050406030204" pitchFamily="18" charset="0"/>
                                </a:rPr>
                                <m:t>3</m:t>
                              </m:r>
                              <m:r>
                                <a:rPr lang="fr-FR" i="1">
                                  <a:latin typeface="Cambria Math" panose="02040503050406030204" pitchFamily="18" charset="0"/>
                                </a:rPr>
                                <m:t>𝑐</m:t>
                              </m:r>
                            </m:e>
                            <m:e>
                              <m:r>
                                <a:rPr lang="fr-FR" b="0" i="1" smtClean="0">
                                  <a:latin typeface="Cambria Math" panose="02040503050406030204" pitchFamily="18" charset="0"/>
                                </a:rPr>
                                <m:t>3</m:t>
                              </m:r>
                              <m:r>
                                <a:rPr lang="fr-FR" i="1">
                                  <a:latin typeface="Cambria Math" panose="02040503050406030204" pitchFamily="18" charset="0"/>
                                </a:rPr>
                                <m:t>𝑑</m:t>
                              </m:r>
                            </m:e>
                          </m:mr>
                        </m:m>
                      </m:e>
                    </m:d>
                  </m:oMath>
                </a14:m>
                <a:r>
                  <a:rPr lang="fr-FR" dirty="0"/>
                  <a:t>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1</m:t>
                              </m:r>
                            </m:e>
                            <m:e>
                              <m:r>
                                <a:rPr lang="fr-FR" i="1">
                                  <a:latin typeface="Cambria Math" panose="02040503050406030204" pitchFamily="18" charset="0"/>
                                </a:rPr>
                                <m:t>0</m:t>
                              </m:r>
                            </m:e>
                          </m:mr>
                          <m:mr>
                            <m:e>
                              <m:r>
                                <a:rPr lang="fr-FR" i="1">
                                  <a:latin typeface="Cambria Math" panose="02040503050406030204" pitchFamily="18" charset="0"/>
                                </a:rPr>
                                <m:t>0</m:t>
                              </m:r>
                            </m:e>
                            <m:e>
                              <m:r>
                                <a:rPr lang="fr-FR" i="1">
                                  <a:latin typeface="Cambria Math" panose="02040503050406030204" pitchFamily="18" charset="0"/>
                                </a:rPr>
                                <m:t>1</m:t>
                              </m:r>
                            </m:e>
                          </m:mr>
                        </m:m>
                      </m:e>
                    </m:d>
                  </m:oMath>
                </a14:m>
                <a:endParaRPr lang="fr-FR" dirty="0"/>
              </a:p>
              <a:p>
                <a:r>
                  <a:rPr lang="fr-FR" dirty="0"/>
                  <a:t>On peut transformer cette égalité en un système d'équations :</a:t>
                </a:r>
              </a:p>
              <a:p>
                <a:pPr marL="0" indent="0">
                  <a:buNone/>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r>
                                <a:rPr lang="fr-FR" b="0" i="1" smtClean="0">
                                  <a:latin typeface="Cambria Math" panose="02040503050406030204" pitchFamily="18" charset="0"/>
                                </a:rPr>
                                <m:t>𝑎</m:t>
                              </m:r>
                              <m:r>
                                <a:rPr lang="fr-FR" b="0" i="1" smtClean="0">
                                  <a:latin typeface="Cambria Math" panose="02040503050406030204" pitchFamily="18" charset="0"/>
                                </a:rPr>
                                <m:t>+2</m:t>
                              </m:r>
                              <m:r>
                                <a:rPr lang="fr-FR" b="0" i="1" smtClean="0">
                                  <a:latin typeface="Cambria Math" panose="02040503050406030204" pitchFamily="18" charset="0"/>
                                </a:rPr>
                                <m:t>𝑐</m:t>
                              </m:r>
                              <m:r>
                                <a:rPr lang="fr-FR" b="0" i="1" smtClean="0">
                                  <a:latin typeface="Cambria Math" panose="02040503050406030204" pitchFamily="18" charset="0"/>
                                </a:rPr>
                                <m:t>=1</m:t>
                              </m:r>
                            </m:e>
                            <m:e>
                              <m:r>
                                <a:rPr lang="fr-FR" b="0" i="1" smtClean="0">
                                  <a:latin typeface="Cambria Math" panose="02040503050406030204" pitchFamily="18" charset="0"/>
                                </a:rPr>
                                <m:t>𝑏</m:t>
                              </m:r>
                              <m:r>
                                <a:rPr lang="fr-FR" b="0" i="1" smtClean="0">
                                  <a:latin typeface="Cambria Math" panose="02040503050406030204" pitchFamily="18" charset="0"/>
                                </a:rPr>
                                <m:t>+2</m:t>
                              </m:r>
                              <m:r>
                                <a:rPr lang="fr-FR" b="0" i="1" smtClean="0">
                                  <a:latin typeface="Cambria Math" panose="02040503050406030204" pitchFamily="18" charset="0"/>
                                </a:rPr>
                                <m:t>𝑑</m:t>
                              </m:r>
                              <m:r>
                                <a:rPr lang="fr-FR" b="0" i="1" smtClean="0">
                                  <a:latin typeface="Cambria Math" panose="02040503050406030204" pitchFamily="18" charset="0"/>
                                </a:rPr>
                                <m:t>=0</m:t>
                              </m:r>
                            </m:e>
                            <m:e>
                              <m:r>
                                <a:rPr lang="fr-FR" b="0" i="1" smtClean="0">
                                  <a:latin typeface="Cambria Math" panose="02040503050406030204" pitchFamily="18" charset="0"/>
                                </a:rPr>
                                <m:t>3</m:t>
                              </m:r>
                              <m:r>
                                <a:rPr lang="fr-FR" b="0" i="1" smtClean="0">
                                  <a:latin typeface="Cambria Math" panose="02040503050406030204" pitchFamily="18" charset="0"/>
                                </a:rPr>
                                <m:t>𝑐</m:t>
                              </m:r>
                              <m:r>
                                <a:rPr lang="fr-FR" b="0" i="1" smtClean="0">
                                  <a:latin typeface="Cambria Math" panose="02040503050406030204" pitchFamily="18" charset="0"/>
                                </a:rPr>
                                <m:t>=0</m:t>
                              </m:r>
                            </m:e>
                            <m:e>
                              <m:r>
                                <a:rPr lang="fr-FR" b="0" i="1" smtClean="0">
                                  <a:latin typeface="Cambria Math" panose="02040503050406030204" pitchFamily="18" charset="0"/>
                                </a:rPr>
                                <m:t>3</m:t>
                              </m:r>
                              <m:r>
                                <a:rPr lang="fr-FR" b="0" i="1" smtClean="0">
                                  <a:latin typeface="Cambria Math" panose="02040503050406030204" pitchFamily="18" charset="0"/>
                                </a:rPr>
                                <m:t>𝑑</m:t>
                              </m:r>
                              <m:r>
                                <a:rPr lang="fr-FR" b="0" i="1" smtClean="0">
                                  <a:latin typeface="Cambria Math" panose="02040503050406030204" pitchFamily="18" charset="0"/>
                                </a:rPr>
                                <m:t>=1</m:t>
                              </m:r>
                            </m:e>
                          </m:eqArr>
                        </m:e>
                      </m:d>
                    </m:oMath>
                  </m:oMathPara>
                </a14:m>
                <a:endParaRPr lang="fr-FR" dirty="0"/>
              </a:p>
              <a:p>
                <a:r>
                  <a:rPr lang="fr-FR" dirty="0"/>
                  <a:t>Donc, c = 0, d = 1/3, a = 1 et b = -2/3. Il n'y a donc qu'une seule matrice possible B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−2/3</m:t>
                              </m:r>
                            </m:e>
                          </m:mr>
                          <m:mr>
                            <m:e>
                              <m:r>
                                <a:rPr lang="fr-FR" b="0" i="1" smtClean="0">
                                  <a:latin typeface="Cambria Math" panose="02040503050406030204" pitchFamily="18" charset="0"/>
                                </a:rPr>
                                <m:t>0</m:t>
                              </m:r>
                            </m:e>
                            <m:e>
                              <m:r>
                                <a:rPr lang="fr-FR" b="0" i="1" smtClean="0">
                                  <a:latin typeface="Cambria Math" panose="02040503050406030204" pitchFamily="18" charset="0"/>
                                </a:rPr>
                                <m:t>1/3</m:t>
                              </m:r>
                            </m:e>
                          </m:mr>
                        </m:m>
                      </m:e>
                    </m:d>
                  </m:oMath>
                </a14:m>
                <a:endParaRPr lang="fr-FR" dirty="0"/>
              </a:p>
              <a:p>
                <a:r>
                  <a:rPr lang="fr-FR" dirty="0"/>
                  <a:t>Pour prouver que B est l'inverse de A, il faut également montrer que BA = I que l'on peut vérifier facilement. La matrice B est donc l'inverse de A</a:t>
                </a:r>
              </a:p>
              <a:p>
                <a:endParaRPr lang="fr-FR" dirty="0"/>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68" t="-159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2983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p>
        </p:txBody>
      </p:sp>
      <p:sp>
        <p:nvSpPr>
          <p:cNvPr id="3" name="Espace réservé du contenu 2"/>
          <p:cNvSpPr>
            <a:spLocks noGrp="1"/>
          </p:cNvSpPr>
          <p:nvPr>
            <p:ph idx="1"/>
          </p:nvPr>
        </p:nvSpPr>
        <p:spPr/>
        <p:txBody>
          <a:bodyPr/>
          <a:lstStyle/>
          <a:p>
            <a:r>
              <a:rPr lang="fr-FR" dirty="0"/>
              <a:t>Les matrices sont des tableaux de nombres.</a:t>
            </a:r>
          </a:p>
          <a:p>
            <a:r>
              <a:rPr lang="fr-FR" dirty="0"/>
              <a:t>La résolution d’un certain nombre de problèmes d’algèbre linéaire se ramène à des manipulations sur les matrices.</a:t>
            </a:r>
          </a:p>
          <a:p>
            <a:r>
              <a:rPr lang="fr-FR" dirty="0"/>
              <a:t>Ceci est vrai en particulier pour la résolution des systèmes linéaires. </a:t>
            </a:r>
          </a:p>
          <a:p>
            <a:r>
              <a:rPr lang="fr-FR" dirty="0"/>
              <a:t>On utilise les matrices dans différents domaines comme les mathématiques bien sûre, la physique, la biologie et bien évidemment en informatique comme par exemple, pour le chiffre de Hill (matrices carrés, congruences, pgcd, nombres premiers), dans les jeux vidéos et les applications 3D, les codes détecteurs et correcteurs d'erreurs, les graphes, la résolution de systèmes linéaires, l'informatique quantique … </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271255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Inverse d'une matrice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20000"/>
              </a:bodyPr>
              <a:lstStyle/>
              <a:p>
                <a:r>
                  <a:rPr lang="fr-FR" dirty="0"/>
                  <a:t>Attention!!! Une matrice n'est pas toujours inversible!!!!</a:t>
                </a:r>
              </a:p>
              <a:p>
                <a:r>
                  <a:rPr lang="fr-FR" dirty="0"/>
                  <a:t>Exemple</a:t>
                </a:r>
              </a:p>
              <a:p>
                <a:r>
                  <a:rPr lang="fr-FR" dirty="0"/>
                  <a:t>Soit la matrice A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2</m:t>
                              </m:r>
                            </m:e>
                            <m:e>
                              <m:r>
                                <a:rPr lang="fr-FR" b="0" i="1" smtClean="0">
                                  <a:latin typeface="Cambria Math" panose="02040503050406030204" pitchFamily="18" charset="0"/>
                                </a:rPr>
                                <m:t>−2</m:t>
                              </m:r>
                            </m:e>
                          </m:mr>
                          <m:mr>
                            <m:e>
                              <m:r>
                                <a:rPr lang="fr-FR" b="0" i="1" smtClean="0">
                                  <a:latin typeface="Cambria Math" panose="02040503050406030204" pitchFamily="18" charset="0"/>
                                </a:rPr>
                                <m:t>−1</m:t>
                              </m:r>
                            </m:e>
                            <m:e>
                              <m:r>
                                <a:rPr lang="fr-FR" b="0" i="1" smtClean="0">
                                  <a:latin typeface="Cambria Math" panose="02040503050406030204" pitchFamily="18" charset="0"/>
                                </a:rPr>
                                <m:t>1</m:t>
                              </m:r>
                            </m:e>
                          </m:mr>
                        </m:m>
                      </m:e>
                    </m:d>
                  </m:oMath>
                </a14:m>
                <a:endParaRPr lang="fr-FR" dirty="0"/>
              </a:p>
              <a:p>
                <a:r>
                  <a:rPr lang="fr-FR" dirty="0"/>
                  <a:t>AB = I </a:t>
                </a:r>
                <a14:m>
                  <m:oMath xmlns:m="http://schemas.openxmlformats.org/officeDocument/2006/math">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b="0" i="1" smtClean="0">
                                  <a:latin typeface="Cambria Math" panose="02040503050406030204" pitchFamily="18" charset="0"/>
                                </a:rPr>
                                <m:t>2</m:t>
                              </m:r>
                            </m:e>
                            <m:e>
                              <m:r>
                                <a:rPr lang="fr-FR" b="0" i="1" smtClean="0">
                                  <a:latin typeface="Cambria Math" panose="02040503050406030204" pitchFamily="18" charset="0"/>
                                </a:rPr>
                                <m:t>−</m:t>
                              </m:r>
                              <m:r>
                                <a:rPr lang="fr-FR" i="1">
                                  <a:latin typeface="Cambria Math" panose="02040503050406030204" pitchFamily="18" charset="0"/>
                                </a:rPr>
                                <m:t>2</m:t>
                              </m:r>
                            </m:e>
                          </m:mr>
                          <m:mr>
                            <m:e>
                              <m:r>
                                <a:rPr lang="fr-FR" b="0" i="1" smtClean="0">
                                  <a:latin typeface="Cambria Math" panose="02040503050406030204" pitchFamily="18" charset="0"/>
                                </a:rPr>
                                <m:t>−1</m:t>
                              </m:r>
                            </m:e>
                            <m:e>
                              <m:r>
                                <a:rPr lang="fr-FR" b="0" i="1" smtClean="0">
                                  <a:latin typeface="Cambria Math" panose="02040503050406030204" pitchFamily="18" charset="0"/>
                                </a:rPr>
                                <m:t>1</m:t>
                              </m:r>
                            </m:e>
                          </m:mr>
                        </m:m>
                      </m:e>
                    </m:d>
                  </m:oMath>
                </a14:m>
                <a:r>
                  <a:rPr lang="fr-FR" dirty="0"/>
                  <a:t>x</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𝑎</m:t>
                              </m:r>
                            </m:e>
                            <m:e>
                              <m:r>
                                <a:rPr lang="fr-FR" i="1">
                                  <a:latin typeface="Cambria Math" panose="02040503050406030204" pitchFamily="18" charset="0"/>
                                </a:rPr>
                                <m:t>𝑏</m:t>
                              </m:r>
                            </m:e>
                          </m:mr>
                          <m:mr>
                            <m:e>
                              <m:r>
                                <a:rPr lang="fr-FR" i="1">
                                  <a:latin typeface="Cambria Math" panose="02040503050406030204" pitchFamily="18" charset="0"/>
                                </a:rPr>
                                <m:t>𝑐</m:t>
                              </m:r>
                            </m:e>
                            <m:e>
                              <m:r>
                                <a:rPr lang="fr-FR" i="1">
                                  <a:latin typeface="Cambria Math" panose="02040503050406030204" pitchFamily="18" charset="0"/>
                                </a:rPr>
                                <m:t>𝑑</m:t>
                              </m:r>
                            </m:e>
                          </m:mr>
                        </m:m>
                      </m:e>
                    </m:d>
                  </m:oMath>
                </a14:m>
                <a:r>
                  <a:rPr lang="fr-FR" dirty="0"/>
                  <a:t>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1</m:t>
                              </m:r>
                            </m:e>
                            <m:e>
                              <m:r>
                                <a:rPr lang="fr-FR" i="1">
                                  <a:latin typeface="Cambria Math" panose="02040503050406030204" pitchFamily="18" charset="0"/>
                                </a:rPr>
                                <m:t>0</m:t>
                              </m:r>
                            </m:e>
                          </m:mr>
                          <m:mr>
                            <m:e>
                              <m:r>
                                <a:rPr lang="fr-FR" i="1">
                                  <a:latin typeface="Cambria Math" panose="02040503050406030204" pitchFamily="18" charset="0"/>
                                </a:rPr>
                                <m:t>0</m:t>
                              </m:r>
                            </m:e>
                            <m:e>
                              <m:r>
                                <a:rPr lang="fr-FR" i="1">
                                  <a:latin typeface="Cambria Math" panose="02040503050406030204" pitchFamily="18" charset="0"/>
                                </a:rPr>
                                <m:t>1</m:t>
                              </m:r>
                            </m:e>
                          </m:mr>
                        </m:m>
                      </m:e>
                    </m:d>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a:rPr lang="fr-FR" b="0" i="1" smtClean="0">
                                  <a:latin typeface="Cambria Math" panose="02040503050406030204" pitchFamily="18" charset="0"/>
                                </a:rPr>
                                <m:t>2</m:t>
                              </m:r>
                              <m:r>
                                <a:rPr lang="fr-FR" b="0" i="1" smtClean="0">
                                  <a:latin typeface="Cambria Math" panose="02040503050406030204" pitchFamily="18" charset="0"/>
                                </a:rPr>
                                <m:t>𝑎</m:t>
                              </m:r>
                              <m:r>
                                <a:rPr lang="fr-FR" b="0" i="1" smtClean="0">
                                  <a:latin typeface="Cambria Math" panose="02040503050406030204" pitchFamily="18" charset="0"/>
                                </a:rPr>
                                <m:t>−2</m:t>
                              </m:r>
                              <m:r>
                                <a:rPr lang="fr-FR" b="0" i="1" smtClean="0">
                                  <a:latin typeface="Cambria Math" panose="02040503050406030204" pitchFamily="18" charset="0"/>
                                </a:rPr>
                                <m:t>𝑐</m:t>
                              </m:r>
                            </m:e>
                            <m:e>
                              <m:r>
                                <a:rPr lang="fr-FR" b="0" i="1" smtClean="0">
                                  <a:latin typeface="Cambria Math" panose="02040503050406030204" pitchFamily="18" charset="0"/>
                                </a:rPr>
                                <m:t>2</m:t>
                              </m:r>
                              <m:r>
                                <a:rPr lang="fr-FR" b="0" i="1" smtClean="0">
                                  <a:latin typeface="Cambria Math" panose="02040503050406030204" pitchFamily="18" charset="0"/>
                                </a:rPr>
                                <m:t>𝑏</m:t>
                              </m:r>
                              <m:r>
                                <a:rPr lang="fr-FR" b="0" i="1" smtClean="0">
                                  <a:latin typeface="Cambria Math" panose="02040503050406030204" pitchFamily="18" charset="0"/>
                                </a:rPr>
                                <m:t>−2</m:t>
                              </m:r>
                              <m:r>
                                <a:rPr lang="fr-FR" b="0" i="1" smtClean="0">
                                  <a:latin typeface="Cambria Math" panose="02040503050406030204" pitchFamily="18" charset="0"/>
                                </a:rPr>
                                <m:t>𝑑</m:t>
                              </m:r>
                            </m:e>
                          </m:mr>
                          <m:mr>
                            <m:e>
                              <m:r>
                                <a:rPr lang="fr-FR" b="0" i="1" smtClean="0">
                                  <a:latin typeface="Cambria Math" panose="02040503050406030204" pitchFamily="18" charset="0"/>
                                </a:rPr>
                                <m:t>−</m:t>
                              </m:r>
                              <m:r>
                                <a:rPr lang="fr-FR" b="0" i="1" smtClean="0">
                                  <a:latin typeface="Cambria Math" panose="02040503050406030204" pitchFamily="18" charset="0"/>
                                </a:rPr>
                                <m:t>𝑎</m:t>
                              </m:r>
                              <m:r>
                                <a:rPr lang="fr-FR" b="0" i="1" smtClean="0">
                                  <a:latin typeface="Cambria Math" panose="02040503050406030204" pitchFamily="18" charset="0"/>
                                </a:rPr>
                                <m:t>+</m:t>
                              </m:r>
                              <m:r>
                                <a:rPr lang="fr-FR" b="0" i="1" smtClean="0">
                                  <a:latin typeface="Cambria Math" panose="02040503050406030204" pitchFamily="18" charset="0"/>
                                </a:rPr>
                                <m:t>𝑐</m:t>
                              </m:r>
                            </m:e>
                            <m:e>
                              <m:r>
                                <a:rPr lang="fr-FR" b="0" i="1" smtClean="0">
                                  <a:latin typeface="Cambria Math" panose="02040503050406030204" pitchFamily="18" charset="0"/>
                                </a:rPr>
                                <m:t>−</m:t>
                              </m:r>
                              <m:r>
                                <a:rPr lang="fr-FR" b="0" i="1" smtClean="0">
                                  <a:latin typeface="Cambria Math" panose="02040503050406030204" pitchFamily="18" charset="0"/>
                                </a:rPr>
                                <m:t>𝑏</m:t>
                              </m:r>
                              <m:r>
                                <a:rPr lang="fr-FR" b="0" i="1" smtClean="0">
                                  <a:latin typeface="Cambria Math" panose="02040503050406030204" pitchFamily="18" charset="0"/>
                                </a:rPr>
                                <m:t>+</m:t>
                              </m:r>
                              <m:r>
                                <a:rPr lang="fr-FR" b="0" i="1" smtClean="0">
                                  <a:latin typeface="Cambria Math" panose="02040503050406030204" pitchFamily="18" charset="0"/>
                                </a:rPr>
                                <m:t>𝑑</m:t>
                              </m:r>
                            </m:e>
                          </m:mr>
                        </m:m>
                      </m:e>
                    </m:d>
                  </m:oMath>
                </a14:m>
                <a:r>
                  <a:rPr lang="fr-FR" dirty="0"/>
                  <a:t> = </a:t>
                </a:r>
                <a14:m>
                  <m:oMath xmlns:m="http://schemas.openxmlformats.org/officeDocument/2006/math">
                    <m:d>
                      <m:dPr>
                        <m:begChr m:val="["/>
                        <m:endChr m:val="]"/>
                        <m:ctrlPr>
                          <a:rPr lang="fr-FR" i="1">
                            <a:latin typeface="Cambria Math" panose="02040503050406030204" pitchFamily="18" charset="0"/>
                          </a:rPr>
                        </m:ctrlPr>
                      </m:dPr>
                      <m:e>
                        <m:m>
                          <m:mPr>
                            <m:mcs>
                              <m:mc>
                                <m:mcPr>
                                  <m:count m:val="2"/>
                                  <m:mcJc m:val="center"/>
                                </m:mcPr>
                              </m:mc>
                            </m:mcs>
                            <m:ctrlPr>
                              <a:rPr lang="fr-FR" i="1">
                                <a:latin typeface="Cambria Math" panose="02040503050406030204" pitchFamily="18" charset="0"/>
                              </a:rPr>
                            </m:ctrlPr>
                          </m:mPr>
                          <m:mr>
                            <m:e>
                              <m:r>
                                <m:rPr>
                                  <m:brk m:alnAt="7"/>
                                </m:rPr>
                                <a:rPr lang="fr-FR" i="1">
                                  <a:latin typeface="Cambria Math" panose="02040503050406030204" pitchFamily="18" charset="0"/>
                                </a:rPr>
                                <m:t>1</m:t>
                              </m:r>
                            </m:e>
                            <m:e>
                              <m:r>
                                <a:rPr lang="fr-FR" i="1">
                                  <a:latin typeface="Cambria Math" panose="02040503050406030204" pitchFamily="18" charset="0"/>
                                </a:rPr>
                                <m:t>0</m:t>
                              </m:r>
                            </m:e>
                          </m:mr>
                          <m:mr>
                            <m:e>
                              <m:r>
                                <a:rPr lang="fr-FR" i="1">
                                  <a:latin typeface="Cambria Math" panose="02040503050406030204" pitchFamily="18" charset="0"/>
                                </a:rPr>
                                <m:t>0</m:t>
                              </m:r>
                            </m:e>
                            <m:e>
                              <m:r>
                                <a:rPr lang="fr-FR" i="1">
                                  <a:latin typeface="Cambria Math" panose="02040503050406030204" pitchFamily="18" charset="0"/>
                                </a:rPr>
                                <m:t>1</m:t>
                              </m:r>
                            </m:e>
                          </m:mr>
                        </m:m>
                      </m:e>
                    </m:d>
                  </m:oMath>
                </a14:m>
                <a:endParaRPr lang="fr-FR" dirty="0"/>
              </a:p>
              <a:p>
                <a:r>
                  <a:rPr lang="fr-FR" dirty="0"/>
                  <a:t>On peut transformer cette égalité en un système d'équations :</a:t>
                </a:r>
              </a:p>
              <a:p>
                <a:pPr marL="0" indent="0">
                  <a:buNone/>
                </a:pPr>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b="0" i="1" smtClean="0">
                                  <a:latin typeface="Cambria Math" panose="02040503050406030204" pitchFamily="18" charset="0"/>
                                </a:rPr>
                                <m:t>2</m:t>
                              </m:r>
                              <m:r>
                                <a:rPr lang="fr-FR" i="1">
                                  <a:latin typeface="Cambria Math" panose="02040503050406030204" pitchFamily="18" charset="0"/>
                                </a:rPr>
                                <m:t>𝑎</m:t>
                              </m:r>
                              <m:r>
                                <a:rPr lang="fr-FR" b="0" i="1" smtClean="0">
                                  <a:latin typeface="Cambria Math" panose="02040503050406030204" pitchFamily="18" charset="0"/>
                                </a:rPr>
                                <m:t>−</m:t>
                              </m:r>
                              <m:r>
                                <a:rPr lang="fr-FR" i="1">
                                  <a:latin typeface="Cambria Math" panose="02040503050406030204" pitchFamily="18" charset="0"/>
                                </a:rPr>
                                <m:t>2</m:t>
                              </m:r>
                              <m:r>
                                <a:rPr lang="fr-FR" i="1">
                                  <a:latin typeface="Cambria Math" panose="02040503050406030204" pitchFamily="18" charset="0"/>
                                </a:rPr>
                                <m:t>𝑐</m:t>
                              </m:r>
                              <m:r>
                                <a:rPr lang="fr-FR" i="1">
                                  <a:latin typeface="Cambria Math" panose="02040503050406030204" pitchFamily="18" charset="0"/>
                                </a:rPr>
                                <m:t>=1</m:t>
                              </m:r>
                            </m:e>
                            <m:e>
                              <m:r>
                                <a:rPr lang="fr-FR" b="0" i="1" smtClean="0">
                                  <a:latin typeface="Cambria Math" panose="02040503050406030204" pitchFamily="18" charset="0"/>
                                </a:rPr>
                                <m:t>2</m:t>
                              </m:r>
                              <m:r>
                                <a:rPr lang="fr-FR" i="1">
                                  <a:latin typeface="Cambria Math" panose="02040503050406030204" pitchFamily="18" charset="0"/>
                                </a:rPr>
                                <m:t>𝑏</m:t>
                              </m:r>
                              <m:r>
                                <a:rPr lang="fr-FR" b="0" i="1" smtClean="0">
                                  <a:latin typeface="Cambria Math" panose="02040503050406030204" pitchFamily="18" charset="0"/>
                                </a:rPr>
                                <m:t>−</m:t>
                              </m:r>
                              <m:r>
                                <a:rPr lang="fr-FR" i="1">
                                  <a:latin typeface="Cambria Math" panose="02040503050406030204" pitchFamily="18" charset="0"/>
                                </a:rPr>
                                <m:t>2</m:t>
                              </m:r>
                              <m:r>
                                <a:rPr lang="fr-FR" i="1">
                                  <a:latin typeface="Cambria Math" panose="02040503050406030204" pitchFamily="18" charset="0"/>
                                </a:rPr>
                                <m:t>𝑑</m:t>
                              </m:r>
                              <m:r>
                                <a:rPr lang="fr-FR" i="1">
                                  <a:latin typeface="Cambria Math" panose="02040503050406030204" pitchFamily="18" charset="0"/>
                                </a:rPr>
                                <m:t>=0</m:t>
                              </m:r>
                            </m:e>
                            <m:e>
                              <m:r>
                                <a:rPr lang="fr-FR" b="0" i="1" smtClean="0">
                                  <a:latin typeface="Cambria Math" panose="02040503050406030204" pitchFamily="18" charset="0"/>
                                </a:rPr>
                                <m:t>−</m:t>
                              </m:r>
                              <m:r>
                                <a:rPr lang="fr-FR" b="0" i="1" smtClean="0">
                                  <a:latin typeface="Cambria Math" panose="02040503050406030204" pitchFamily="18" charset="0"/>
                                </a:rPr>
                                <m:t>𝑎</m:t>
                              </m:r>
                              <m:r>
                                <a:rPr lang="fr-FR" b="0" i="1" smtClean="0">
                                  <a:latin typeface="Cambria Math" panose="02040503050406030204" pitchFamily="18" charset="0"/>
                                </a:rPr>
                                <m:t>+</m:t>
                              </m:r>
                              <m:r>
                                <a:rPr lang="fr-FR" b="0" i="1" smtClean="0">
                                  <a:latin typeface="Cambria Math" panose="02040503050406030204" pitchFamily="18" charset="0"/>
                                </a:rPr>
                                <m:t>𝑐</m:t>
                              </m:r>
                              <m:r>
                                <a:rPr lang="fr-FR" i="1">
                                  <a:latin typeface="Cambria Math" panose="02040503050406030204" pitchFamily="18" charset="0"/>
                                </a:rPr>
                                <m:t>=0</m:t>
                              </m:r>
                            </m:e>
                            <m:e>
                              <m:r>
                                <a:rPr lang="fr-FR" b="0" i="1" smtClean="0">
                                  <a:latin typeface="Cambria Math" panose="02040503050406030204" pitchFamily="18" charset="0"/>
                                </a:rPr>
                                <m:t>−</m:t>
                              </m:r>
                              <m:r>
                                <a:rPr lang="fr-FR" b="0" i="1" smtClean="0">
                                  <a:latin typeface="Cambria Math" panose="02040503050406030204" pitchFamily="18" charset="0"/>
                                </a:rPr>
                                <m:t>𝑏</m:t>
                              </m:r>
                              <m:r>
                                <a:rPr lang="fr-FR" b="0" i="1" smtClean="0">
                                  <a:latin typeface="Cambria Math" panose="02040503050406030204" pitchFamily="18" charset="0"/>
                                </a:rPr>
                                <m:t>+</m:t>
                              </m:r>
                              <m:r>
                                <a:rPr lang="fr-FR" b="0" i="1" smtClean="0">
                                  <a:latin typeface="Cambria Math" panose="02040503050406030204" pitchFamily="18" charset="0"/>
                                </a:rPr>
                                <m:t>𝑑</m:t>
                              </m:r>
                              <m:r>
                                <a:rPr lang="fr-FR" i="1">
                                  <a:latin typeface="Cambria Math" panose="02040503050406030204" pitchFamily="18" charset="0"/>
                                </a:rPr>
                                <m:t>=1</m:t>
                              </m:r>
                            </m:e>
                          </m:eqArr>
                        </m:e>
                      </m:d>
                    </m:oMath>
                  </m:oMathPara>
                </a14:m>
                <a:endParaRPr lang="fr-FR" dirty="0"/>
              </a:p>
              <a:p>
                <a:pPr marL="0" indent="0">
                  <a:buNone/>
                </a:pPr>
                <a:r>
                  <a:rPr lang="fr-FR" dirty="0"/>
                  <a:t>On voit bien qu'il n'existe pas de a et de c vérifiant la première et à la troisième équation. Donc, il n'existe pas de matrice B telle que AB = I et par conséquent, A n'est pas inversible.</a:t>
                </a: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681" t="-2180" r="-115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828592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Inverse d'une matrice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lnSpcReduction="10000"/>
              </a:bodyPr>
              <a:lstStyle/>
              <a:p>
                <a:r>
                  <a:rPr lang="fr-FR" dirty="0"/>
                  <a:t>Propriétés</a:t>
                </a:r>
              </a:p>
              <a:p>
                <a:pPr lvl="1"/>
                <a:r>
                  <a:rPr lang="fr-FR" b="1" dirty="0"/>
                  <a:t>Unicité : </a:t>
                </a:r>
                <a:r>
                  <a:rPr lang="fr-FR" dirty="0"/>
                  <a:t>Si A est inversible, alors son inverse est unique</a:t>
                </a:r>
              </a:p>
              <a:p>
                <a:pPr lvl="1"/>
                <a:r>
                  <a:rPr lang="fr-FR" b="1" dirty="0"/>
                  <a:t>Inverse de l’inverse : </a:t>
                </a:r>
                <a:r>
                  <a:rPr lang="fr-FR" dirty="0"/>
                  <a:t>Soit A une matrice inversible. Alors A</a:t>
                </a:r>
                <a:r>
                  <a:rPr lang="fr-FR" baseline="30000" dirty="0"/>
                  <a:t>−1 </a:t>
                </a:r>
                <a:r>
                  <a:rPr lang="fr-FR" dirty="0"/>
                  <a:t>est aussi inversible et on a :</a:t>
                </a:r>
              </a:p>
              <a:p>
                <a:pPr marL="457200" lvl="1" indent="0" algn="ctr">
                  <a:buNone/>
                </a:pPr>
                <a:r>
                  <a:rPr lang="fr-FR" dirty="0"/>
                  <a:t>(A</a:t>
                </a:r>
                <a:r>
                  <a:rPr lang="fr-FR" baseline="30000" dirty="0"/>
                  <a:t>−1</a:t>
                </a:r>
                <a:r>
                  <a:rPr lang="fr-FR" dirty="0"/>
                  <a:t>)</a:t>
                </a:r>
                <a:r>
                  <a:rPr lang="fr-FR" baseline="30000" dirty="0"/>
                  <a:t>−1</a:t>
                </a:r>
                <a:r>
                  <a:rPr lang="fr-FR" dirty="0"/>
                  <a:t> = A</a:t>
                </a:r>
              </a:p>
              <a:p>
                <a:pPr lvl="1"/>
                <a:r>
                  <a:rPr lang="fr-FR" b="1" dirty="0"/>
                  <a:t>Inverse d’un produit : </a:t>
                </a:r>
                <a:r>
                  <a:rPr lang="fr-FR" dirty="0"/>
                  <a:t>Soient A et B deux matrices inversibles de même taille. Alors AB est inversible et </a:t>
                </a:r>
              </a:p>
              <a:p>
                <a:pPr marL="457200" lvl="1" indent="0" algn="ctr">
                  <a:buNone/>
                </a:pPr>
                <a:r>
                  <a:rPr lang="de-DE" dirty="0"/>
                  <a:t>(AB)</a:t>
                </a:r>
                <a:r>
                  <a:rPr lang="de-DE" baseline="30000" dirty="0"/>
                  <a:t>−1</a:t>
                </a:r>
                <a:r>
                  <a:rPr lang="de-DE" dirty="0"/>
                  <a:t> = B</a:t>
                </a:r>
                <a:r>
                  <a:rPr lang="de-DE" baseline="30000" dirty="0"/>
                  <a:t>−1</a:t>
                </a:r>
                <a:r>
                  <a:rPr lang="de-DE" dirty="0"/>
                  <a:t>A</a:t>
                </a:r>
                <a:r>
                  <a:rPr lang="de-DE" baseline="30000" dirty="0"/>
                  <a:t>−1</a:t>
                </a:r>
                <a:r>
                  <a:rPr lang="de-DE" dirty="0"/>
                  <a:t> </a:t>
                </a:r>
              </a:p>
              <a:p>
                <a:pPr lvl="2"/>
                <a:r>
                  <a:rPr lang="fr-FR" dirty="0"/>
                  <a:t>De manière générale : </a:t>
                </a:r>
                <a:r>
                  <a:rPr lang="pt-BR" dirty="0"/>
                  <a:t>(</a:t>
                </a:r>
                <a:r>
                  <a:rPr lang="pt-BR" i="1" dirty="0"/>
                  <a:t>A</a:t>
                </a:r>
                <a:r>
                  <a:rPr lang="pt-BR" i="1" baseline="-25000" dirty="0"/>
                  <a:t>1</a:t>
                </a:r>
                <a:r>
                  <a:rPr lang="pt-BR" i="1" dirty="0"/>
                  <a:t>A</a:t>
                </a:r>
                <a:r>
                  <a:rPr lang="pt-BR" i="1" baseline="-25000" dirty="0"/>
                  <a:t>2</a:t>
                </a:r>
                <a:r>
                  <a:rPr lang="pt-BR" i="1" dirty="0"/>
                  <a:t>...A</a:t>
                </a:r>
                <a:r>
                  <a:rPr lang="pt-BR" i="1" baseline="-25000" dirty="0"/>
                  <a:t>m</a:t>
                </a:r>
                <a:r>
                  <a:rPr lang="pt-BR" dirty="0"/>
                  <a:t>)</a:t>
                </a:r>
                <a:r>
                  <a:rPr lang="pt-BR" baseline="30000" dirty="0"/>
                  <a:t>−1 </a:t>
                </a:r>
                <a:r>
                  <a:rPr lang="pt-BR" dirty="0"/>
                  <a:t>=</a:t>
                </a:r>
                <a14:m>
                  <m:oMath xmlns:m="http://schemas.openxmlformats.org/officeDocument/2006/math">
                    <m:sSubSup>
                      <m:sSubSupPr>
                        <m:ctrlPr>
                          <a:rPr lang="pt-BR" i="1" smtClean="0">
                            <a:latin typeface="Cambria Math" panose="02040503050406030204" pitchFamily="18" charset="0"/>
                          </a:rPr>
                        </m:ctrlPr>
                      </m:sSubSupPr>
                      <m:e>
                        <m:r>
                          <a:rPr lang="fr-FR" b="0" i="1" smtClean="0">
                            <a:latin typeface="Cambria Math" panose="02040503050406030204" pitchFamily="18" charset="0"/>
                          </a:rPr>
                          <m:t>𝐴</m:t>
                        </m:r>
                      </m:e>
                      <m:sub>
                        <m:r>
                          <a:rPr lang="fr-FR" b="0" i="1" smtClean="0">
                            <a:latin typeface="Cambria Math" panose="02040503050406030204" pitchFamily="18" charset="0"/>
                          </a:rPr>
                          <m:t>𝑚</m:t>
                        </m:r>
                      </m:sub>
                      <m:sup>
                        <m:r>
                          <a:rPr lang="fr-FR" b="0" i="1" smtClean="0">
                            <a:latin typeface="Cambria Math" panose="02040503050406030204" pitchFamily="18" charset="0"/>
                          </a:rPr>
                          <m:t>−1</m:t>
                        </m:r>
                      </m:sup>
                    </m:sSubSup>
                    <m:sSubSup>
                      <m:sSubSupPr>
                        <m:ctrlPr>
                          <a:rPr lang="pt-BR" i="1">
                            <a:latin typeface="Cambria Math" panose="02040503050406030204" pitchFamily="18" charset="0"/>
                          </a:rPr>
                        </m:ctrlPr>
                      </m:sSubSupPr>
                      <m:e>
                        <m:r>
                          <a:rPr lang="fr-FR" i="1">
                            <a:latin typeface="Cambria Math" panose="02040503050406030204" pitchFamily="18" charset="0"/>
                          </a:rPr>
                          <m:t>𝐴</m:t>
                        </m:r>
                      </m:e>
                      <m:sub>
                        <m:r>
                          <a:rPr lang="fr-FR" i="1">
                            <a:latin typeface="Cambria Math" panose="02040503050406030204" pitchFamily="18" charset="0"/>
                          </a:rPr>
                          <m:t>𝑚</m:t>
                        </m:r>
                        <m:r>
                          <a:rPr lang="fr-FR" b="0" i="1" smtClean="0">
                            <a:latin typeface="Cambria Math" panose="02040503050406030204" pitchFamily="18" charset="0"/>
                          </a:rPr>
                          <m:t>−1</m:t>
                        </m:r>
                      </m:sub>
                      <m:sup>
                        <m:r>
                          <a:rPr lang="fr-FR" i="1">
                            <a:latin typeface="Cambria Math" panose="02040503050406030204" pitchFamily="18" charset="0"/>
                          </a:rPr>
                          <m:t>−1</m:t>
                        </m:r>
                      </m:sup>
                    </m:sSubSup>
                    <m:r>
                      <a:rPr lang="fr-FR" b="0" i="1" smtClean="0">
                        <a:latin typeface="Cambria Math" panose="02040503050406030204" pitchFamily="18" charset="0"/>
                      </a:rPr>
                      <m:t>… </m:t>
                    </m:r>
                    <m:sSubSup>
                      <m:sSubSupPr>
                        <m:ctrlPr>
                          <a:rPr lang="pt-BR" i="1">
                            <a:latin typeface="Cambria Math" panose="02040503050406030204" pitchFamily="18" charset="0"/>
                          </a:rPr>
                        </m:ctrlPr>
                      </m:sSubSupPr>
                      <m:e>
                        <m:r>
                          <a:rPr lang="fr-FR" i="1">
                            <a:latin typeface="Cambria Math" panose="02040503050406030204" pitchFamily="18" charset="0"/>
                          </a:rPr>
                          <m:t>𝐴</m:t>
                        </m:r>
                      </m:e>
                      <m:sub>
                        <m:r>
                          <a:rPr lang="fr-FR" b="0" i="1" smtClean="0">
                            <a:latin typeface="Cambria Math" panose="02040503050406030204" pitchFamily="18" charset="0"/>
                          </a:rPr>
                          <m:t>2</m:t>
                        </m:r>
                      </m:sub>
                      <m:sup>
                        <m:r>
                          <a:rPr lang="fr-FR" i="1">
                            <a:latin typeface="Cambria Math" panose="02040503050406030204" pitchFamily="18" charset="0"/>
                          </a:rPr>
                          <m:t>−1</m:t>
                        </m:r>
                      </m:sup>
                    </m:sSubSup>
                    <m:sSubSup>
                      <m:sSubSupPr>
                        <m:ctrlPr>
                          <a:rPr lang="pt-BR" i="1">
                            <a:latin typeface="Cambria Math" panose="02040503050406030204" pitchFamily="18" charset="0"/>
                          </a:rPr>
                        </m:ctrlPr>
                      </m:sSubSupPr>
                      <m:e>
                        <m:r>
                          <a:rPr lang="fr-FR" i="1">
                            <a:latin typeface="Cambria Math" panose="02040503050406030204" pitchFamily="18" charset="0"/>
                          </a:rPr>
                          <m:t>𝐴</m:t>
                        </m:r>
                      </m:e>
                      <m:sub>
                        <m:r>
                          <a:rPr lang="fr-FR" b="0" i="1" smtClean="0">
                            <a:latin typeface="Cambria Math" panose="02040503050406030204" pitchFamily="18" charset="0"/>
                          </a:rPr>
                          <m:t>1</m:t>
                        </m:r>
                      </m:sub>
                      <m:sup>
                        <m:r>
                          <a:rPr lang="fr-FR" i="1">
                            <a:latin typeface="Cambria Math" panose="02040503050406030204" pitchFamily="18" charset="0"/>
                          </a:rPr>
                          <m:t>−1</m:t>
                        </m:r>
                      </m:sup>
                    </m:sSubSup>
                  </m:oMath>
                </a14:m>
                <a:endParaRPr lang="fr-FR" dirty="0"/>
              </a:p>
              <a:p>
                <a:pPr lvl="1"/>
                <a:r>
                  <a:rPr lang="fr-FR" b="1" dirty="0"/>
                  <a:t>Simplification par une matrice inversible : </a:t>
                </a:r>
                <a:r>
                  <a:rPr lang="fr-FR" dirty="0"/>
                  <a:t>Soient A et B deux matrices de M</a:t>
                </a:r>
                <a:r>
                  <a:rPr lang="fr-FR" baseline="-25000" dirty="0"/>
                  <a:t>n</a:t>
                </a:r>
                <a:r>
                  <a:rPr lang="fr-FR" dirty="0"/>
                  <a:t>(K) et C une matrice inversible de M</a:t>
                </a:r>
                <a:r>
                  <a:rPr lang="fr-FR" baseline="-25000" dirty="0"/>
                  <a:t>n</a:t>
                </a:r>
                <a:r>
                  <a:rPr lang="fr-FR" dirty="0"/>
                  <a:t>(K). Alors l’égalité AC = BC implique l’égalité A = B.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t="-1599" r="-1090"/>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13940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Inverse d'une matrice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20000"/>
              </a:bodyPr>
              <a:lstStyle/>
              <a:p>
                <a:r>
                  <a:rPr lang="fr-FR" dirty="0">
                    <a:solidFill>
                      <a:srgbClr val="FF0000"/>
                    </a:solidFill>
                  </a:rPr>
                  <a:t>Méthode de calcul de l'inverse d'une matrice :</a:t>
                </a:r>
              </a:p>
              <a:p>
                <a:r>
                  <a:rPr lang="fr-FR" dirty="0">
                    <a:solidFill>
                      <a:srgbClr val="FF0000"/>
                    </a:solidFill>
                  </a:rPr>
                  <a:t>Nous allons voir une méthode pour calculer l’inverse d’une matrice quelconque de manière efficace. </a:t>
                </a:r>
              </a:p>
              <a:p>
                <a:r>
                  <a:rPr lang="fr-FR" dirty="0">
                    <a:solidFill>
                      <a:srgbClr val="FF0000"/>
                    </a:solidFill>
                  </a:rPr>
                  <a:t>Cette méthode est une reformulation de la méthode du pivot de Gauss pour la résolution de systèmes linéaires. </a:t>
                </a:r>
              </a:p>
              <a:p>
                <a:r>
                  <a:rPr lang="fr-FR" dirty="0">
                    <a:solidFill>
                      <a:srgbClr val="FF0000"/>
                    </a:solidFill>
                  </a:rPr>
                  <a:t>Auparavant, nous commençons par une formule directe dans le cas simple des matrices 2 × 2: </a:t>
                </a:r>
              </a:p>
              <a:p>
                <a:r>
                  <a:rPr lang="fr-FR" dirty="0">
                    <a:solidFill>
                      <a:srgbClr val="FF0000"/>
                    </a:solidFill>
                  </a:rPr>
                  <a:t>Considérons la matrice 2 x 2 : A = </a:t>
                </a:r>
                <a14:m>
                  <m:oMath xmlns:m="http://schemas.openxmlformats.org/officeDocument/2006/math">
                    <m:d>
                      <m:dPr>
                        <m:begChr m:val="["/>
                        <m:endChr m:val="]"/>
                        <m:ctrlPr>
                          <a:rPr lang="fr-FR" i="1" smtClean="0">
                            <a:solidFill>
                              <a:srgbClr val="FF0000"/>
                            </a:solidFill>
                            <a:latin typeface="Cambria Math" panose="02040503050406030204" pitchFamily="18" charset="0"/>
                          </a:rPr>
                        </m:ctrlPr>
                      </m:dPr>
                      <m:e>
                        <m:m>
                          <m:mPr>
                            <m:mcs>
                              <m:mc>
                                <m:mcPr>
                                  <m:count m:val="2"/>
                                  <m:mcJc m:val="center"/>
                                </m:mcPr>
                              </m:mc>
                            </m:mcs>
                            <m:ctrlPr>
                              <a:rPr lang="fr-FR" i="1" smtClean="0">
                                <a:solidFill>
                                  <a:srgbClr val="FF0000"/>
                                </a:solidFill>
                                <a:latin typeface="Cambria Math" panose="02040503050406030204" pitchFamily="18" charset="0"/>
                              </a:rPr>
                            </m:ctrlPr>
                          </m:mPr>
                          <m:mr>
                            <m:e>
                              <m:r>
                                <m:rPr>
                                  <m:brk m:alnAt="7"/>
                                </m:rPr>
                                <a:rPr lang="fr-FR" b="0" i="1" smtClean="0">
                                  <a:solidFill>
                                    <a:srgbClr val="FF0000"/>
                                  </a:solidFill>
                                  <a:latin typeface="Cambria Math" panose="02040503050406030204" pitchFamily="18" charset="0"/>
                                </a:rPr>
                                <m:t>𝑎</m:t>
                              </m:r>
                            </m:e>
                            <m:e>
                              <m:r>
                                <a:rPr lang="fr-FR" b="0" i="1" smtClean="0">
                                  <a:solidFill>
                                    <a:srgbClr val="FF0000"/>
                                  </a:solidFill>
                                  <a:latin typeface="Cambria Math" panose="02040503050406030204" pitchFamily="18" charset="0"/>
                                </a:rPr>
                                <m:t>𝑏</m:t>
                              </m:r>
                            </m:e>
                          </m:mr>
                          <m:mr>
                            <m:e>
                              <m:r>
                                <a:rPr lang="fr-FR" b="0" i="1" smtClean="0">
                                  <a:solidFill>
                                    <a:srgbClr val="FF0000"/>
                                  </a:solidFill>
                                  <a:latin typeface="Cambria Math" panose="02040503050406030204" pitchFamily="18" charset="0"/>
                                </a:rPr>
                                <m:t>𝑐</m:t>
                              </m:r>
                            </m:e>
                            <m:e>
                              <m:r>
                                <a:rPr lang="fr-FR" b="0" i="1" smtClean="0">
                                  <a:solidFill>
                                    <a:srgbClr val="FF0000"/>
                                  </a:solidFill>
                                  <a:latin typeface="Cambria Math" panose="02040503050406030204" pitchFamily="18" charset="0"/>
                                </a:rPr>
                                <m:t>𝑑</m:t>
                              </m:r>
                            </m:e>
                          </m:mr>
                        </m:m>
                      </m:e>
                    </m:d>
                  </m:oMath>
                </a14:m>
                <a:r>
                  <a:rPr lang="fr-FR" dirty="0">
                    <a:solidFill>
                      <a:srgbClr val="FF0000"/>
                    </a:solidFill>
                  </a:rPr>
                  <a:t> </a:t>
                </a:r>
              </a:p>
              <a:p>
                <a:r>
                  <a:rPr lang="fr-FR" dirty="0">
                    <a:solidFill>
                      <a:srgbClr val="FF0000"/>
                    </a:solidFill>
                  </a:rPr>
                  <a:t>Si ad − </a:t>
                </a:r>
                <a:r>
                  <a:rPr lang="fr-FR" dirty="0" err="1">
                    <a:solidFill>
                      <a:srgbClr val="FF0000"/>
                    </a:solidFill>
                  </a:rPr>
                  <a:t>bc</a:t>
                </a:r>
                <a:r>
                  <a:rPr lang="fr-FR" dirty="0">
                    <a:solidFill>
                      <a:srgbClr val="FF0000"/>
                    </a:solidFill>
                  </a:rPr>
                  <a:t> </a:t>
                </a:r>
                <a14:m>
                  <m:oMath xmlns:m="http://schemas.openxmlformats.org/officeDocument/2006/math">
                    <m:r>
                      <a:rPr lang="fr-FR" i="1" smtClean="0">
                        <a:solidFill>
                          <a:srgbClr val="FF0000"/>
                        </a:solidFill>
                        <a:latin typeface="Cambria Math" panose="02040503050406030204" pitchFamily="18" charset="0"/>
                        <a:ea typeface="Cambria Math" panose="02040503050406030204" pitchFamily="18" charset="0"/>
                      </a:rPr>
                      <m:t>≠</m:t>
                    </m:r>
                  </m:oMath>
                </a14:m>
                <a:r>
                  <a:rPr lang="fr-FR" dirty="0">
                    <a:solidFill>
                      <a:srgbClr val="FF0000"/>
                    </a:solidFill>
                  </a:rPr>
                  <a:t> 0, alors A est inversible et</a:t>
                </a:r>
              </a:p>
              <a:p>
                <a:pPr marL="0" indent="0" algn="ctr">
                  <a:buNone/>
                </a:pPr>
                <a:r>
                  <a:rPr lang="fr-FR" dirty="0">
                    <a:solidFill>
                      <a:srgbClr val="FF0000"/>
                    </a:solidFill>
                  </a:rPr>
                  <a:t>A</a:t>
                </a:r>
                <a:r>
                  <a:rPr lang="fr-FR" baseline="30000" dirty="0">
                    <a:solidFill>
                      <a:srgbClr val="FF0000"/>
                    </a:solidFill>
                  </a:rPr>
                  <a:t>-1</a:t>
                </a:r>
                <a:r>
                  <a:rPr lang="fr-FR" dirty="0">
                    <a:solidFill>
                      <a:srgbClr val="FF0000"/>
                    </a:solidFill>
                  </a:rPr>
                  <a:t> = </a:t>
                </a:r>
                <a14:m>
                  <m:oMath xmlns:m="http://schemas.openxmlformats.org/officeDocument/2006/math">
                    <m:f>
                      <m:fPr>
                        <m:ctrlPr>
                          <a:rPr lang="fr-FR" i="1" smtClean="0">
                            <a:solidFill>
                              <a:srgbClr val="FF0000"/>
                            </a:solidFill>
                            <a:latin typeface="Cambria Math" panose="02040503050406030204" pitchFamily="18" charset="0"/>
                          </a:rPr>
                        </m:ctrlPr>
                      </m:fPr>
                      <m:num>
                        <m:r>
                          <a:rPr lang="fr-FR" b="0" i="1" smtClean="0">
                            <a:solidFill>
                              <a:srgbClr val="FF0000"/>
                            </a:solidFill>
                            <a:latin typeface="Cambria Math" panose="02040503050406030204" pitchFamily="18" charset="0"/>
                          </a:rPr>
                          <m:t>1</m:t>
                        </m:r>
                      </m:num>
                      <m:den>
                        <m:r>
                          <a:rPr lang="fr-FR" b="0" i="1" smtClean="0">
                            <a:solidFill>
                              <a:srgbClr val="FF0000"/>
                            </a:solidFill>
                            <a:latin typeface="Cambria Math" panose="02040503050406030204" pitchFamily="18" charset="0"/>
                          </a:rPr>
                          <m:t>𝑎𝑑</m:t>
                        </m:r>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𝑏𝑐</m:t>
                        </m:r>
                      </m:den>
                    </m:f>
                    <m:d>
                      <m:dPr>
                        <m:begChr m:val="["/>
                        <m:endChr m:val="]"/>
                        <m:ctrlPr>
                          <a:rPr lang="fr-FR" i="1" smtClean="0">
                            <a:solidFill>
                              <a:srgbClr val="FF0000"/>
                            </a:solidFill>
                            <a:latin typeface="Cambria Math" panose="02040503050406030204" pitchFamily="18" charset="0"/>
                          </a:rPr>
                        </m:ctrlPr>
                      </m:dPr>
                      <m:e>
                        <m:m>
                          <m:mPr>
                            <m:mcs>
                              <m:mc>
                                <m:mcPr>
                                  <m:count m:val="2"/>
                                  <m:mcJc m:val="center"/>
                                </m:mcPr>
                              </m:mc>
                            </m:mcs>
                            <m:ctrlPr>
                              <a:rPr lang="fr-FR" i="1" smtClean="0">
                                <a:solidFill>
                                  <a:srgbClr val="FF0000"/>
                                </a:solidFill>
                                <a:latin typeface="Cambria Math" panose="02040503050406030204" pitchFamily="18" charset="0"/>
                              </a:rPr>
                            </m:ctrlPr>
                          </m:mPr>
                          <m:mr>
                            <m:e>
                              <m:r>
                                <m:rPr>
                                  <m:brk m:alnAt="7"/>
                                </m:rPr>
                                <a:rPr lang="fr-FR" b="0" i="1" smtClean="0">
                                  <a:solidFill>
                                    <a:srgbClr val="FF0000"/>
                                  </a:solidFill>
                                  <a:latin typeface="Cambria Math" panose="02040503050406030204" pitchFamily="18" charset="0"/>
                                </a:rPr>
                                <m:t>𝑑</m:t>
                              </m:r>
                            </m:e>
                            <m:e>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𝑏</m:t>
                              </m:r>
                            </m:e>
                          </m:mr>
                          <m:mr>
                            <m:e>
                              <m:r>
                                <a:rPr lang="fr-FR" b="0"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𝑐</m:t>
                              </m:r>
                            </m:e>
                            <m:e>
                              <m:r>
                                <a:rPr lang="fr-FR" b="0" i="1" smtClean="0">
                                  <a:solidFill>
                                    <a:srgbClr val="FF0000"/>
                                  </a:solidFill>
                                  <a:latin typeface="Cambria Math" panose="02040503050406030204" pitchFamily="18" charset="0"/>
                                </a:rPr>
                                <m:t>𝑎</m:t>
                              </m:r>
                            </m:e>
                          </m:mr>
                        </m:m>
                      </m:e>
                    </m:d>
                  </m:oMath>
                </a14:m>
                <a:endParaRPr lang="fr-FR" dirty="0">
                  <a:solidFill>
                    <a:srgbClr val="FF0000"/>
                  </a:solidFill>
                </a:endParaRPr>
              </a:p>
              <a:p>
                <a:pPr marL="0" indent="0">
                  <a:buNone/>
                </a:pPr>
                <a:r>
                  <a:rPr lang="fr-FR" dirty="0">
                    <a:solidFill>
                      <a:srgbClr val="FF0000"/>
                    </a:solidFill>
                  </a:rPr>
                  <a:t>ad-</a:t>
                </a:r>
                <a:r>
                  <a:rPr lang="fr-FR" dirty="0" err="1">
                    <a:solidFill>
                      <a:srgbClr val="FF0000"/>
                    </a:solidFill>
                  </a:rPr>
                  <a:t>bc</a:t>
                </a:r>
                <a:r>
                  <a:rPr lang="fr-FR" dirty="0">
                    <a:solidFill>
                      <a:srgbClr val="FF0000"/>
                    </a:solidFill>
                  </a:rPr>
                  <a:t> est le </a:t>
                </a:r>
                <a:r>
                  <a:rPr lang="fr-FR" b="1" dirty="0">
                    <a:solidFill>
                      <a:srgbClr val="FF0000"/>
                    </a:solidFill>
                  </a:rPr>
                  <a:t>déterminant</a:t>
                </a:r>
                <a:r>
                  <a:rPr lang="fr-FR" dirty="0">
                    <a:solidFill>
                      <a:srgbClr val="FF0000"/>
                    </a:solidFill>
                  </a:rPr>
                  <a:t> de la matrice A 2x2</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681" t="-2180" r="-1226"/>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541368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Inverse d'une matrice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Déterminant en dimension 2 et 3</a:t>
                </a:r>
              </a:p>
              <a:p>
                <a:r>
                  <a:rPr lang="fr-FR" dirty="0"/>
                  <a:t>En dimension 2, le déterminant est très simple à calculer :</a:t>
                </a:r>
              </a:p>
              <a:p>
                <a:pPr marL="0" indent="0" algn="ctr">
                  <a:buNone/>
                </a:pPr>
                <a:r>
                  <a:rPr lang="fr-FR" i="1" dirty="0" err="1"/>
                  <a:t>det</a:t>
                </a:r>
                <a14:m>
                  <m:oMath xmlns:m="http://schemas.openxmlformats.org/officeDocument/2006/math">
                    <m:d>
                      <m:dPr>
                        <m:begChr m:val="["/>
                        <m:endChr m:val="]"/>
                        <m:ctrlPr>
                          <a:rPr lang="fr-FR" i="1" smtClean="0">
                            <a:latin typeface="Cambria Math" panose="02040503050406030204" pitchFamily="18" charset="0"/>
                          </a:rPr>
                        </m:ctrlPr>
                      </m:dPr>
                      <m:e>
                        <m:m>
                          <m:mPr>
                            <m:mcs>
                              <m:mc>
                                <m:mcPr>
                                  <m:count m:val="2"/>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𝑎</m:t>
                              </m:r>
                            </m:e>
                            <m:e>
                              <m:r>
                                <a:rPr lang="fr-FR" b="0" i="1" smtClean="0">
                                  <a:latin typeface="Cambria Math" panose="02040503050406030204" pitchFamily="18" charset="0"/>
                                </a:rPr>
                                <m:t>𝑏</m:t>
                              </m:r>
                            </m:e>
                          </m:mr>
                          <m:mr>
                            <m:e>
                              <m:r>
                                <a:rPr lang="fr-FR" b="0" i="1" smtClean="0">
                                  <a:latin typeface="Cambria Math" panose="02040503050406030204" pitchFamily="18" charset="0"/>
                                </a:rPr>
                                <m:t>𝑐</m:t>
                              </m:r>
                            </m:e>
                            <m:e>
                              <m:r>
                                <a:rPr lang="fr-FR" b="0" i="1" smtClean="0">
                                  <a:latin typeface="Cambria Math" panose="02040503050406030204" pitchFamily="18" charset="0"/>
                                </a:rPr>
                                <m:t>𝑑</m:t>
                              </m:r>
                            </m:e>
                          </m:mr>
                        </m:m>
                      </m:e>
                    </m:d>
                  </m:oMath>
                </a14:m>
                <a:r>
                  <a:rPr lang="fr-FR" dirty="0"/>
                  <a:t> = ad – </a:t>
                </a:r>
                <a:r>
                  <a:rPr lang="fr-FR" dirty="0" err="1"/>
                  <a:t>bc</a:t>
                </a:r>
                <a:endParaRPr lang="fr-FR" dirty="0"/>
              </a:p>
              <a:p>
                <a:r>
                  <a:rPr lang="fr-FR" dirty="0"/>
                  <a:t>C’est donc le produit des éléments sur la diagonale principale (en bleu) moins le produit des éléments sur l’autre diagonale (en orange).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33</a:t>
            </a:fld>
            <a:endParaRPr lang="en-US" dirty="0"/>
          </a:p>
        </p:txBody>
      </p:sp>
      <p:pic>
        <p:nvPicPr>
          <p:cNvPr id="5" name="Image 4"/>
          <p:cNvPicPr>
            <a:picLocks noChangeAspect="1"/>
          </p:cNvPicPr>
          <p:nvPr/>
        </p:nvPicPr>
        <p:blipFill>
          <a:blip r:embed="rId3"/>
          <a:stretch>
            <a:fillRect/>
          </a:stretch>
        </p:blipFill>
        <p:spPr>
          <a:xfrm>
            <a:off x="4958664" y="4622585"/>
            <a:ext cx="1104900" cy="1171575"/>
          </a:xfrm>
          <a:prstGeom prst="rect">
            <a:avLst/>
          </a:prstGeom>
        </p:spPr>
      </p:pic>
    </p:spTree>
    <p:extLst>
      <p:ext uri="{BB962C8B-B14F-4D97-AF65-F5344CB8AC3E}">
        <p14:creationId xmlns:p14="http://schemas.microsoft.com/office/powerpoint/2010/main" val="299259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Inverse d'une matrice</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Déterminant en dimension 2 et 3</a:t>
                </a:r>
              </a:p>
              <a:p>
                <a:r>
                  <a:rPr lang="fr-FR" dirty="0"/>
                  <a:t>En dimension 3, le déterminant est plus compliqué à déterminer ;-) :</a:t>
                </a:r>
              </a:p>
              <a:p>
                <a:r>
                  <a:rPr lang="fr-FR" dirty="0"/>
                  <a:t>Soit A =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sSub>
                                <m:sSubPr>
                                  <m:ctrlPr>
                                    <a:rPr lang="fr-FR"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r>
                                    <a:rPr lang="fr-FR" b="0" i="1" smtClean="0">
                                      <a:latin typeface="Cambria Math" panose="02040503050406030204" pitchFamily="18" charset="0"/>
                                    </a:rPr>
                                    <m:t>2</m:t>
                                  </m:r>
                                </m:sub>
                              </m:sSub>
                            </m:e>
                            <m:e>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1</m:t>
                                  </m:r>
                                  <m:r>
                                    <a:rPr lang="fr-FR" b="0" i="1" smtClean="0">
                                      <a:latin typeface="Cambria Math" panose="02040503050406030204" pitchFamily="18" charset="0"/>
                                    </a:rPr>
                                    <m:t>3</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b="0" i="1" smtClean="0">
                                      <a:latin typeface="Cambria Math" panose="02040503050406030204" pitchFamily="18" charset="0"/>
                                    </a:rPr>
                                    <m:t>22</m:t>
                                  </m:r>
                                </m:sub>
                              </m:sSub>
                            </m:e>
                            <m:e>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b="0" i="1" smtClean="0">
                                      <a:latin typeface="Cambria Math" panose="02040503050406030204" pitchFamily="18" charset="0"/>
                                    </a:rPr>
                                    <m:t>23</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b="0" i="1" smtClean="0">
                                      <a:latin typeface="Cambria Math" panose="02040503050406030204" pitchFamily="18" charset="0"/>
                                    </a:rPr>
                                    <m:t>3</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b="0" i="1" smtClean="0">
                                      <a:latin typeface="Cambria Math" panose="02040503050406030204" pitchFamily="18" charset="0"/>
                                    </a:rPr>
                                    <m:t>32</m:t>
                                  </m:r>
                                </m:sub>
                              </m:sSub>
                            </m:e>
                            <m:e>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b="0" i="1" smtClean="0">
                                      <a:latin typeface="Cambria Math" panose="02040503050406030204" pitchFamily="18" charset="0"/>
                                    </a:rPr>
                                    <m:t>33</m:t>
                                  </m:r>
                                </m:sub>
                              </m:sSub>
                            </m:e>
                          </m:mr>
                        </m:m>
                      </m:e>
                    </m:d>
                  </m:oMath>
                </a14:m>
                <a:endParaRPr lang="fr-FR" dirty="0"/>
              </a:p>
              <a:p>
                <a:r>
                  <a:rPr lang="fr-FR" dirty="0"/>
                  <a:t>Voici la formule pour le déterminant :</a:t>
                </a:r>
              </a:p>
              <a:p>
                <a:pPr marL="457200" lvl="1" indent="0">
                  <a:buNone/>
                </a:pPr>
                <a:r>
                  <a:rPr lang="pt-BR" i="1" dirty="0"/>
                  <a:t>det</a:t>
                </a:r>
                <a:r>
                  <a:rPr lang="pt-BR" dirty="0"/>
                  <a:t>A = a</a:t>
                </a:r>
                <a:r>
                  <a:rPr lang="pt-BR" baseline="-25000" dirty="0"/>
                  <a:t>11</a:t>
                </a:r>
                <a:r>
                  <a:rPr lang="pt-BR" dirty="0"/>
                  <a:t>a</a:t>
                </a:r>
                <a:r>
                  <a:rPr lang="pt-BR" baseline="-25000" dirty="0"/>
                  <a:t>22</a:t>
                </a:r>
                <a:r>
                  <a:rPr lang="pt-BR" dirty="0"/>
                  <a:t>a</a:t>
                </a:r>
                <a:r>
                  <a:rPr lang="pt-BR" baseline="-25000" dirty="0"/>
                  <a:t>33</a:t>
                </a:r>
                <a:r>
                  <a:rPr lang="pt-BR" dirty="0"/>
                  <a:t> + a</a:t>
                </a:r>
                <a:r>
                  <a:rPr lang="pt-BR" baseline="-25000" dirty="0"/>
                  <a:t>12</a:t>
                </a:r>
                <a:r>
                  <a:rPr lang="pt-BR" dirty="0"/>
                  <a:t>a</a:t>
                </a:r>
                <a:r>
                  <a:rPr lang="pt-BR" baseline="-25000" dirty="0"/>
                  <a:t>23</a:t>
                </a:r>
                <a:r>
                  <a:rPr lang="pt-BR" dirty="0"/>
                  <a:t>a</a:t>
                </a:r>
                <a:r>
                  <a:rPr lang="pt-BR" baseline="-25000" dirty="0"/>
                  <a:t>31</a:t>
                </a:r>
                <a:r>
                  <a:rPr lang="pt-BR" dirty="0"/>
                  <a:t> + a</a:t>
                </a:r>
                <a:r>
                  <a:rPr lang="pt-BR" baseline="-25000" dirty="0"/>
                  <a:t>13</a:t>
                </a:r>
                <a:r>
                  <a:rPr lang="pt-BR" dirty="0"/>
                  <a:t>a</a:t>
                </a:r>
                <a:r>
                  <a:rPr lang="pt-BR" baseline="-25000" dirty="0"/>
                  <a:t>21</a:t>
                </a:r>
                <a:r>
                  <a:rPr lang="pt-BR" dirty="0"/>
                  <a:t>a</a:t>
                </a:r>
                <a:r>
                  <a:rPr lang="pt-BR" baseline="-25000" dirty="0"/>
                  <a:t>32</a:t>
                </a:r>
                <a:r>
                  <a:rPr lang="pt-BR" dirty="0"/>
                  <a:t> − a</a:t>
                </a:r>
                <a:r>
                  <a:rPr lang="pt-BR" baseline="-25000" dirty="0"/>
                  <a:t>31</a:t>
                </a:r>
                <a:r>
                  <a:rPr lang="pt-BR" dirty="0"/>
                  <a:t>a</a:t>
                </a:r>
                <a:r>
                  <a:rPr lang="pt-BR" baseline="-25000" dirty="0"/>
                  <a:t>22</a:t>
                </a:r>
                <a:r>
                  <a:rPr lang="pt-BR" dirty="0"/>
                  <a:t>a</a:t>
                </a:r>
                <a:r>
                  <a:rPr lang="pt-BR" baseline="-25000" dirty="0"/>
                  <a:t>13</a:t>
                </a:r>
                <a:r>
                  <a:rPr lang="pt-BR" dirty="0"/>
                  <a:t> − a</a:t>
                </a:r>
                <a:r>
                  <a:rPr lang="pt-BR" baseline="-25000" dirty="0"/>
                  <a:t>32</a:t>
                </a:r>
                <a:r>
                  <a:rPr lang="pt-BR" dirty="0"/>
                  <a:t>a</a:t>
                </a:r>
                <a:r>
                  <a:rPr lang="pt-BR" baseline="-25000" dirty="0"/>
                  <a:t>23</a:t>
                </a:r>
                <a:r>
                  <a:rPr lang="pt-BR" dirty="0"/>
                  <a:t>a</a:t>
                </a:r>
                <a:r>
                  <a:rPr lang="pt-BR" baseline="-25000" dirty="0"/>
                  <a:t>11</a:t>
                </a:r>
                <a:r>
                  <a:rPr lang="pt-BR" dirty="0"/>
                  <a:t> − a</a:t>
                </a:r>
                <a:r>
                  <a:rPr lang="pt-BR" baseline="-25000" dirty="0"/>
                  <a:t>33</a:t>
                </a:r>
                <a:r>
                  <a:rPr lang="pt-BR" dirty="0"/>
                  <a:t>a</a:t>
                </a:r>
                <a:r>
                  <a:rPr lang="pt-BR" baseline="-25000" dirty="0"/>
                  <a:t>21</a:t>
                </a:r>
                <a:r>
                  <a:rPr lang="pt-BR" dirty="0"/>
                  <a:t>a</a:t>
                </a:r>
                <a:r>
                  <a:rPr lang="pt-BR" baseline="-25000" dirty="0"/>
                  <a:t>12</a:t>
                </a:r>
                <a:r>
                  <a:rPr lang="pt-BR" dirty="0"/>
                  <a:t> .</a:t>
                </a:r>
              </a:p>
              <a:p>
                <a:r>
                  <a:rPr lang="fr-FR" dirty="0"/>
                  <a:t>DE QUOI !!! Comment retenir cette formule sans se tromper!!</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235926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a:t>Invrse</a:t>
            </a:r>
            <a:r>
              <a:rPr lang="fr-FR" sz="3200" dirty="0"/>
              <a:t> d'une matrice</a:t>
            </a:r>
          </a:p>
        </p:txBody>
      </p:sp>
      <p:sp>
        <p:nvSpPr>
          <p:cNvPr id="3" name="Espace réservé du contenu 2"/>
          <p:cNvSpPr>
            <a:spLocks noGrp="1"/>
          </p:cNvSpPr>
          <p:nvPr>
            <p:ph idx="1"/>
          </p:nvPr>
        </p:nvSpPr>
        <p:spPr/>
        <p:txBody>
          <a:bodyPr>
            <a:normAutofit/>
          </a:bodyPr>
          <a:lstStyle/>
          <a:p>
            <a:r>
              <a:rPr lang="fr-FR" dirty="0"/>
              <a:t>Il existe un moyen facile de retenir cette formule, c’est la règle de </a:t>
            </a:r>
            <a:r>
              <a:rPr lang="fr-FR" b="1" dirty="0" err="1"/>
              <a:t>Sarrus</a:t>
            </a:r>
            <a:r>
              <a:rPr lang="fr-FR" dirty="0"/>
              <a:t> : </a:t>
            </a:r>
          </a:p>
          <a:p>
            <a:pPr lvl="1"/>
            <a:r>
              <a:rPr lang="fr-FR" dirty="0"/>
              <a:t>on recopie les deux premières colonnes à droite de la matrice (colonnes grisées),</a:t>
            </a:r>
          </a:p>
          <a:p>
            <a:pPr lvl="1"/>
            <a:r>
              <a:rPr lang="fr-FR" dirty="0"/>
              <a:t>puis on additionne les produits de trois termes en les regroupant selon la direction de la diagonale descendante (à gauche),</a:t>
            </a:r>
          </a:p>
          <a:p>
            <a:pPr lvl="1"/>
            <a:r>
              <a:rPr lang="fr-FR" dirty="0"/>
              <a:t>et on soustrait ensuite les produits de trois termes regroupés selon la direction de la diagonale montante (à droite). </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35</a:t>
            </a:fld>
            <a:endParaRPr lang="en-US" dirty="0"/>
          </a:p>
        </p:txBody>
      </p:sp>
      <p:pic>
        <p:nvPicPr>
          <p:cNvPr id="5" name="Image 4"/>
          <p:cNvPicPr>
            <a:picLocks noChangeAspect="1"/>
          </p:cNvPicPr>
          <p:nvPr/>
        </p:nvPicPr>
        <p:blipFill>
          <a:blip r:embed="rId2"/>
          <a:stretch>
            <a:fillRect/>
          </a:stretch>
        </p:blipFill>
        <p:spPr>
          <a:xfrm>
            <a:off x="3584875" y="4862384"/>
            <a:ext cx="4429125" cy="1219200"/>
          </a:xfrm>
          <a:prstGeom prst="rect">
            <a:avLst/>
          </a:prstGeom>
        </p:spPr>
      </p:pic>
    </p:spTree>
    <p:extLst>
      <p:ext uri="{BB962C8B-B14F-4D97-AF65-F5344CB8AC3E}">
        <p14:creationId xmlns:p14="http://schemas.microsoft.com/office/powerpoint/2010/main" val="26667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Définition</a:t>
            </a:r>
          </a:p>
        </p:txBody>
      </p:sp>
      <p:sp>
        <p:nvSpPr>
          <p:cNvPr id="3" name="Espace réservé du contenu 2"/>
          <p:cNvSpPr>
            <a:spLocks noGrp="1"/>
          </p:cNvSpPr>
          <p:nvPr>
            <p:ph idx="1"/>
          </p:nvPr>
        </p:nvSpPr>
        <p:spPr/>
        <p:txBody>
          <a:bodyPr/>
          <a:lstStyle/>
          <a:p>
            <a:r>
              <a:rPr lang="fr-FR" dirty="0"/>
              <a:t>Dans cette partie du cours, K désigne un corps. On peut penser à Q, R ou C. On fera le plus souvent référence au corps des réels</a:t>
            </a:r>
          </a:p>
          <a:p>
            <a:r>
              <a:rPr lang="fr-FR" dirty="0"/>
              <a:t>Une matrice A est un tableau rectangulaire d’éléments de K. </a:t>
            </a:r>
          </a:p>
          <a:p>
            <a:r>
              <a:rPr lang="fr-FR" dirty="0"/>
              <a:t>Elle est dite de taille n × p si le tableau possède n lignes et p colonnes. </a:t>
            </a:r>
          </a:p>
          <a:p>
            <a:r>
              <a:rPr lang="fr-FR" dirty="0"/>
              <a:t>Les nombres du tableau sont appelés les coefficients de A.</a:t>
            </a:r>
          </a:p>
          <a:p>
            <a:r>
              <a:rPr lang="fr-FR" dirty="0"/>
              <a:t>Le coefficient situé à la </a:t>
            </a:r>
            <a:r>
              <a:rPr lang="fr-FR" dirty="0" err="1"/>
              <a:t>i</a:t>
            </a:r>
            <a:r>
              <a:rPr lang="fr-FR" baseline="30000" dirty="0" err="1"/>
              <a:t>ème</a:t>
            </a:r>
            <a:r>
              <a:rPr lang="fr-FR" dirty="0"/>
              <a:t> ligne et à la </a:t>
            </a:r>
            <a:r>
              <a:rPr lang="fr-FR" dirty="0" err="1"/>
              <a:t>j</a:t>
            </a:r>
            <a:r>
              <a:rPr lang="fr-FR" baseline="30000" dirty="0" err="1"/>
              <a:t>ème</a:t>
            </a:r>
            <a:r>
              <a:rPr lang="fr-FR" dirty="0"/>
              <a:t> colonne est noté </a:t>
            </a:r>
            <a:r>
              <a:rPr lang="fr-FR" dirty="0" err="1"/>
              <a:t>a</a:t>
            </a:r>
            <a:r>
              <a:rPr lang="fr-FR" baseline="-25000" dirty="0" err="1"/>
              <a:t>i,j</a:t>
            </a:r>
            <a:r>
              <a:rPr lang="fr-FR" dirty="0"/>
              <a:t> .</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3915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Définition</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a:t>Un tel tableau est représenté de la manière suivante :</a:t>
                </a:r>
              </a:p>
              <a:p>
                <a:pPr marL="0" indent="0">
                  <a:buNone/>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𝐴</m:t>
                      </m:r>
                      <m:r>
                        <a:rPr lang="fr-FR" i="1" smtClean="0">
                          <a:latin typeface="Cambria Math" panose="02040503050406030204" pitchFamily="18" charset="0"/>
                        </a:rPr>
                        <m:t>=</m:t>
                      </m:r>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sSub>
                                <m:sSubPr>
                                  <m:ctrlPr>
                                    <a:rPr lang="fr-FR"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1,1</m:t>
                                  </m:r>
                                </m:sub>
                              </m:sSub>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m:t>
                                  </m:r>
                                  <m:r>
                                    <a:rPr lang="fr-FR" b="0" i="1" smtClean="0">
                                      <a:latin typeface="Cambria Math" panose="02040503050406030204" pitchFamily="18" charset="0"/>
                                    </a:rPr>
                                    <m:t>𝑗</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m:t>
                                  </m:r>
                                  <m:r>
                                    <a:rPr lang="fr-FR" b="0" i="1" smtClean="0">
                                      <a:latin typeface="Cambria Math" panose="02040503050406030204" pitchFamily="18" charset="0"/>
                                    </a:rPr>
                                    <m:t>𝑝</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2,1</m:t>
                                  </m:r>
                                </m:sub>
                              </m:sSub>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2,2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2,</m:t>
                                  </m:r>
                                  <m:r>
                                    <a:rPr lang="fr-FR" b="0" i="1" smtClean="0">
                                      <a:latin typeface="Cambria Math" panose="02040503050406030204" pitchFamily="18" charset="0"/>
                                    </a:rPr>
                                    <m:t>𝑗</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2,</m:t>
                                  </m:r>
                                  <m:r>
                                    <a:rPr lang="fr-FR" b="0" i="1" smtClean="0">
                                      <a:latin typeface="Cambria Math" panose="02040503050406030204" pitchFamily="18" charset="0"/>
                                    </a:rPr>
                                    <m:t>𝑝</m:t>
                                  </m:r>
                                </m:sub>
                              </m:sSub>
                            </m:e>
                            <m:e>
                              <m:r>
                                <a:rPr lang="fr-FR" i="1" smtClean="0">
                                  <a:latin typeface="Cambria Math" panose="02040503050406030204" pitchFamily="18" charset="0"/>
                                </a:rPr>
                                <m:t>⋯</m:t>
                              </m:r>
                              <m:r>
                                <a:rPr lang="fr-FR" b="0" i="1" smtClean="0">
                                  <a:latin typeface="Cambria Math" panose="02040503050406030204" pitchFamily="18" charset="0"/>
                                </a:rPr>
                                <m:t>   </m:t>
                              </m:r>
                              <m:r>
                                <a:rPr lang="fr-FR" i="1" smtClean="0">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m:t>
                                  </m:r>
                                  <m:r>
                                    <a:rPr lang="fr-FR" b="0" i="1" smtClean="0">
                                      <a:latin typeface="Cambria Math" panose="02040503050406030204" pitchFamily="18" charset="0"/>
                                    </a:rPr>
                                    <m:t>,1</m:t>
                                  </m:r>
                                </m:sub>
                              </m:sSub>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m:t>
                                  </m:r>
                                  <m:r>
                                    <a:rPr lang="fr-FR" b="0" i="1" smtClean="0">
                                      <a:latin typeface="Cambria Math" panose="02040503050406030204" pitchFamily="18" charset="0"/>
                                    </a:rPr>
                                    <m:t>,2</m:t>
                                  </m:r>
                                </m:sub>
                              </m:sSub>
                              <m:r>
                                <a:rPr lang="fr-FR" i="1">
                                  <a:latin typeface="Cambria Math" panose="02040503050406030204" pitchFamily="18" charset="0"/>
                                </a:rPr>
                                <m:t>⋯</m:t>
                              </m:r>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sub>
                              </m:sSub>
                              <m:r>
                                <a:rPr lang="fr-FR" i="1">
                                  <a:latin typeface="Cambria Math" panose="02040503050406030204" pitchFamily="18" charset="0"/>
                                </a:rPr>
                                <m:t>⋯</m:t>
                              </m:r>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𝑝</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𝑛</m:t>
                                  </m:r>
                                  <m:r>
                                    <a:rPr lang="fr-FR" b="0" i="1" smtClean="0">
                                      <a:latin typeface="Cambria Math" panose="02040503050406030204" pitchFamily="18" charset="0"/>
                                    </a:rPr>
                                    <m:t>,1</m:t>
                                  </m:r>
                                </m:sub>
                              </m:sSub>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𝑛</m:t>
                                  </m:r>
                                  <m:r>
                                    <a:rPr lang="fr-FR" b="0" i="1" smtClean="0">
                                      <a:latin typeface="Cambria Math" panose="02040503050406030204" pitchFamily="18" charset="0"/>
                                    </a:rPr>
                                    <m:t>,2</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rPr>
                                    <m:t>𝑗</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rPr>
                                    <m:t>𝑝</m:t>
                                  </m:r>
                                </m:sub>
                              </m:sSub>
                            </m:e>
                          </m:eqArr>
                        </m:e>
                      </m:d>
                      <m:r>
                        <a:rPr lang="fr-FR" b="0" i="1" smtClean="0">
                          <a:latin typeface="Cambria Math" panose="02040503050406030204" pitchFamily="18" charset="0"/>
                        </a:rPr>
                        <m:t> </m:t>
                      </m:r>
                      <m:r>
                        <a:rPr lang="fr-FR" b="0" i="1" smtClean="0">
                          <a:latin typeface="Cambria Math" panose="02040503050406030204" pitchFamily="18" charset="0"/>
                        </a:rPr>
                        <m:t>𝑜𝑢</m:t>
                      </m:r>
                      <m:r>
                        <a:rPr lang="fr-FR" b="0" i="1" smtClean="0">
                          <a:latin typeface="Cambria Math" panose="02040503050406030204" pitchFamily="18" charset="0"/>
                        </a:rPr>
                        <m:t> </m:t>
                      </m:r>
                      <m:r>
                        <a:rPr lang="fr-FR" b="0" i="1" smtClean="0">
                          <a:latin typeface="Cambria Math" panose="02040503050406030204" pitchFamily="18" charset="0"/>
                        </a:rPr>
                        <m:t>𝐴</m:t>
                      </m:r>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sub>
                          </m:sSub>
                        </m:e>
                      </m:d>
                      <m:r>
                        <a:rPr lang="fr-FR" b="0" i="1" smtClean="0">
                          <a:latin typeface="Cambria Math" panose="02040503050406030204" pitchFamily="18" charset="0"/>
                        </a:rPr>
                        <m:t> </m:t>
                      </m:r>
                      <m:r>
                        <a:rPr lang="fr-FR" b="0" i="1" smtClean="0">
                          <a:latin typeface="Cambria Math" panose="02040503050406030204" pitchFamily="18" charset="0"/>
                        </a:rPr>
                        <m:t>𝑎𝑣𝑒𝑐</m:t>
                      </m:r>
                      <m:r>
                        <a:rPr lang="fr-FR" b="0" i="1" smtClean="0">
                          <a:latin typeface="Cambria Math" panose="02040503050406030204" pitchFamily="18" charset="0"/>
                        </a:rPr>
                        <m:t> 1≤</m:t>
                      </m:r>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𝑒𝑡</m:t>
                      </m:r>
                      <m:r>
                        <a:rPr lang="fr-FR" b="0" i="1" smtClean="0">
                          <a:latin typeface="Cambria Math" panose="02040503050406030204" pitchFamily="18" charset="0"/>
                          <a:ea typeface="Cambria Math" panose="02040503050406030204" pitchFamily="18" charset="0"/>
                        </a:rPr>
                        <m:t> 1≤</m:t>
                      </m:r>
                      <m: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𝑝</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𝑜𝑢</m:t>
                      </m:r>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𝑎</m:t>
                          </m:r>
                        </m:e>
                        <m:sub>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𝑗</m:t>
                          </m:r>
                        </m:sub>
                      </m:sSub>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 </m:t>
                      </m:r>
                    </m:oMath>
                  </m:oMathPara>
                </a14:m>
                <a:endParaRPr lang="fr-FR" dirty="0"/>
              </a:p>
              <a:p>
                <a:r>
                  <a:rPr lang="fr-FR" dirty="0"/>
                  <a:t>Par exemple :</a:t>
                </a:r>
              </a:p>
              <a:p>
                <a:r>
                  <a:rPr lang="fr-FR" dirty="0"/>
                  <a:t>A =</a:t>
                </a:r>
                <a14:m>
                  <m:oMath xmlns:m="http://schemas.openxmlformats.org/officeDocument/2006/math">
                    <m:d>
                      <m:dPr>
                        <m:begChr m:val="["/>
                        <m:endChr m:val="]"/>
                        <m:ctrlPr>
                          <a:rPr lang="fr-FR" i="1" smtClean="0">
                            <a:latin typeface="Cambria Math" panose="02040503050406030204" pitchFamily="18" charset="0"/>
                          </a:rPr>
                        </m:ctrlPr>
                      </m:dPr>
                      <m:e>
                        <m:m>
                          <m:mPr>
                            <m:mcs>
                              <m:mc>
                                <m:mcPr>
                                  <m:count m:val="3"/>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−2</m:t>
                              </m:r>
                            </m:e>
                            <m:e>
                              <m:r>
                                <a:rPr lang="fr-FR" b="0" i="1" smtClean="0">
                                  <a:latin typeface="Cambria Math" panose="02040503050406030204" pitchFamily="18" charset="0"/>
                                </a:rPr>
                                <m:t>5</m:t>
                              </m:r>
                            </m:e>
                          </m:mr>
                          <m:mr>
                            <m:e>
                              <m:r>
                                <a:rPr lang="fr-FR" b="0" i="1" smtClean="0">
                                  <a:latin typeface="Cambria Math" panose="02040503050406030204" pitchFamily="18" charset="0"/>
                                </a:rPr>
                                <m:t>0</m:t>
                              </m:r>
                            </m:e>
                            <m:e>
                              <m:r>
                                <a:rPr lang="fr-FR" b="0" i="1" smtClean="0">
                                  <a:latin typeface="Cambria Math" panose="02040503050406030204" pitchFamily="18" charset="0"/>
                                </a:rPr>
                                <m:t>3</m:t>
                              </m:r>
                            </m:e>
                            <m:e>
                              <m:r>
                                <a:rPr lang="fr-FR" b="0" i="1" smtClean="0">
                                  <a:latin typeface="Cambria Math" panose="02040503050406030204" pitchFamily="18" charset="0"/>
                                </a:rPr>
                                <m:t>7</m:t>
                              </m:r>
                            </m:e>
                          </m:mr>
                        </m:m>
                      </m:e>
                    </m:d>
                  </m:oMath>
                </a14:m>
                <a:r>
                  <a:rPr lang="fr-FR" dirty="0"/>
                  <a:t> est une matrice 2 x 3 avec a</a:t>
                </a:r>
                <a:r>
                  <a:rPr lang="fr-FR" baseline="-25000" dirty="0"/>
                  <a:t>1,1</a:t>
                </a:r>
                <a:r>
                  <a:rPr lang="fr-FR" dirty="0"/>
                  <a:t> = 1 et a</a:t>
                </a:r>
                <a:r>
                  <a:rPr lang="fr-FR" baseline="-25000" dirty="0"/>
                  <a:t>2,3</a:t>
                </a:r>
                <a:r>
                  <a:rPr lang="fr-FR" dirty="0"/>
                  <a:t> = 7</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56558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Définition</a:t>
            </a:r>
          </a:p>
        </p:txBody>
      </p:sp>
      <p:sp>
        <p:nvSpPr>
          <p:cNvPr id="3" name="Espace réservé du contenu 2"/>
          <p:cNvSpPr>
            <a:spLocks noGrp="1"/>
          </p:cNvSpPr>
          <p:nvPr>
            <p:ph idx="1"/>
          </p:nvPr>
        </p:nvSpPr>
        <p:spPr/>
        <p:txBody>
          <a:bodyPr/>
          <a:lstStyle/>
          <a:p>
            <a:r>
              <a:rPr lang="fr-FR" dirty="0"/>
              <a:t>Deux matrices sont </a:t>
            </a:r>
            <a:r>
              <a:rPr lang="fr-FR" b="1" dirty="0"/>
              <a:t>égales</a:t>
            </a:r>
            <a:r>
              <a:rPr lang="fr-FR" dirty="0"/>
              <a:t> lorsqu’elles ont la même taille (dimension) et que les coefficients correspondants sont égaux.</a:t>
            </a:r>
          </a:p>
          <a:p>
            <a:r>
              <a:rPr lang="fr-FR" dirty="0"/>
              <a:t>L’ensemble des matrices à n lignes et p colonnes à coefficients dans K est noté </a:t>
            </a:r>
            <a:r>
              <a:rPr lang="fr-FR" dirty="0" err="1"/>
              <a:t>M</a:t>
            </a:r>
            <a:r>
              <a:rPr lang="fr-FR" baseline="-25000" dirty="0" err="1"/>
              <a:t>n,p</a:t>
            </a:r>
            <a:r>
              <a:rPr lang="fr-FR" dirty="0"/>
              <a:t> (K). Les éléments de </a:t>
            </a:r>
            <a:r>
              <a:rPr lang="fr-FR" dirty="0" err="1"/>
              <a:t>Mn,p</a:t>
            </a:r>
            <a:r>
              <a:rPr lang="fr-FR" dirty="0"/>
              <a:t> (R) sont appelés</a:t>
            </a:r>
            <a:r>
              <a:rPr lang="fr-FR" b="1" dirty="0"/>
              <a:t> matrices réelles</a:t>
            </a:r>
            <a:r>
              <a:rPr lang="fr-FR" dirty="0"/>
              <a:t>.</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3607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Matrices particulières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a:t>Voici quelques types de matrices intéressantes : </a:t>
                </a:r>
              </a:p>
              <a:p>
                <a:r>
                  <a:rPr lang="fr-FR" dirty="0"/>
                  <a:t>Si n = p (même nombre de lignes que de colonnes), la matrice est dite matrice carrée. On note M</a:t>
                </a:r>
                <a:r>
                  <a:rPr lang="fr-FR" baseline="-25000" dirty="0"/>
                  <a:t>n</a:t>
                </a:r>
                <a:r>
                  <a:rPr lang="fr-FR" dirty="0"/>
                  <a:t> (K) au lieu de </a:t>
                </a:r>
                <a:r>
                  <a:rPr lang="fr-FR" dirty="0" err="1"/>
                  <a:t>M</a:t>
                </a:r>
                <a:r>
                  <a:rPr lang="fr-FR" baseline="-25000" dirty="0" err="1"/>
                  <a:t>n,n</a:t>
                </a:r>
                <a:r>
                  <a:rPr lang="fr-FR" dirty="0"/>
                  <a:t> (K).</a:t>
                </a:r>
              </a:p>
              <a:p>
                <a:endParaRPr lang="fr-FR" dirty="0"/>
              </a:p>
              <a:p>
                <a:pPr marL="0" indent="0">
                  <a:buNone/>
                </a:pPr>
                <a14:m>
                  <m:oMathPara xmlns:m="http://schemas.openxmlformats.org/officeDocument/2006/math">
                    <m:oMathParaPr>
                      <m:jc m:val="center"/>
                    </m:oMathParaPr>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eqArr>
                                <m:eqArrPr>
                                  <m:ctrlPr>
                                    <a:rPr lang="fr-FR" i="1" smtClean="0">
                                      <a:latin typeface="Cambria Math" panose="02040503050406030204" pitchFamily="18" charset="0"/>
                                    </a:rPr>
                                  </m:ctrlPr>
                                </m:eqArrPr>
                                <m:e>
                                  <m:sSub>
                                    <m:sSubPr>
                                      <m:ctrlPr>
                                        <a:rPr lang="fr-FR" i="1" smtClean="0">
                                          <a:solidFill>
                                            <a:srgbClr val="C00000"/>
                                          </a:solidFill>
                                          <a:latin typeface="Cambria Math" panose="02040503050406030204" pitchFamily="18" charset="0"/>
                                        </a:rPr>
                                      </m:ctrlPr>
                                    </m:sSubPr>
                                    <m:e>
                                      <m:r>
                                        <a:rPr lang="fr-FR" b="0" i="1" smtClean="0">
                                          <a:solidFill>
                                            <a:srgbClr val="C00000"/>
                                          </a:solidFill>
                                          <a:latin typeface="Cambria Math" panose="02040503050406030204" pitchFamily="18" charset="0"/>
                                        </a:rPr>
                                        <m:t>𝑎</m:t>
                                      </m:r>
                                    </m:e>
                                    <m:sub>
                                      <m:r>
                                        <a:rPr lang="fr-FR" b="0" i="1" smtClean="0">
                                          <a:solidFill>
                                            <a:srgbClr val="C00000"/>
                                          </a:solidFill>
                                          <a:latin typeface="Cambria Math" panose="02040503050406030204" pitchFamily="18" charset="0"/>
                                        </a:rPr>
                                        <m:t>1,1</m:t>
                                      </m:r>
                                    </m:sub>
                                  </m:sSub>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1,2</m:t>
                                      </m:r>
                                    </m:sub>
                                  </m:sSub>
                                  <m:r>
                                    <a:rPr lang="fr-FR"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m:t>
                                      </m:r>
                                      <m:r>
                                        <a:rPr lang="fr-FR" b="0" i="1" smtClean="0">
                                          <a:latin typeface="Cambria Math" panose="02040503050406030204" pitchFamily="18" charset="0"/>
                                        </a:rPr>
                                        <m:t>𝑛</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2,1</m:t>
                                      </m:r>
                                    </m:sub>
                                  </m:sSub>
                                  <m:sSub>
                                    <m:sSubPr>
                                      <m:ctrlPr>
                                        <a:rPr lang="fr-FR" i="1" smtClean="0">
                                          <a:solidFill>
                                            <a:srgbClr val="C00000"/>
                                          </a:solidFill>
                                          <a:latin typeface="Cambria Math" panose="02040503050406030204" pitchFamily="18" charset="0"/>
                                        </a:rPr>
                                      </m:ctrlPr>
                                    </m:sSubPr>
                                    <m:e>
                                      <m:r>
                                        <a:rPr lang="fr-FR" b="0" i="1" smtClean="0">
                                          <a:solidFill>
                                            <a:srgbClr val="C00000"/>
                                          </a:solidFill>
                                          <a:latin typeface="Cambria Math" panose="02040503050406030204" pitchFamily="18" charset="0"/>
                                        </a:rPr>
                                        <m:t>𝑎</m:t>
                                      </m:r>
                                    </m:e>
                                    <m:sub>
                                      <m:r>
                                        <a:rPr lang="fr-FR" b="0" i="1" smtClean="0">
                                          <a:solidFill>
                                            <a:srgbClr val="C00000"/>
                                          </a:solidFill>
                                          <a:latin typeface="Cambria Math" panose="02040503050406030204" pitchFamily="18" charset="0"/>
                                        </a:rPr>
                                        <m:t>2,2</m:t>
                                      </m:r>
                                    </m:sub>
                                  </m:sSub>
                                  <m:r>
                                    <a:rPr lang="fr-FR"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2,</m:t>
                                      </m:r>
                                      <m:r>
                                        <a:rPr lang="fr-FR" b="0" i="1" smtClean="0">
                                          <a:latin typeface="Cambria Math" panose="02040503050406030204" pitchFamily="18" charset="0"/>
                                        </a:rPr>
                                        <m:t>𝑛</m:t>
                                      </m:r>
                                    </m:sub>
                                  </m:sSub>
                                </m:e>
                                <m:e>
                                  <m:r>
                                    <a:rPr lang="fr-FR" i="1" smtClean="0">
                                      <a:latin typeface="Cambria Math" panose="02040503050406030204" pitchFamily="18" charset="0"/>
                                    </a:rPr>
                                    <m:t>⋮</m:t>
                                  </m:r>
                                  <m:r>
                                    <a:rPr lang="fr-FR" b="0" i="1" smtClean="0">
                                      <a:latin typeface="Cambria Math" panose="02040503050406030204" pitchFamily="18" charset="0"/>
                                    </a:rPr>
                                    <m:t>     </m:t>
                                  </m:r>
                                  <m:r>
                                    <a:rPr lang="fr-FR" i="1" smtClean="0">
                                      <a:latin typeface="Cambria Math" panose="02040503050406030204" pitchFamily="18" charset="0"/>
                                    </a:rPr>
                                    <m:t>⋮</m:t>
                                  </m:r>
                                  <m:r>
                                    <a:rPr lang="fr-FR" b="0" i="1" smtClean="0">
                                      <a:latin typeface="Cambria Math" panose="02040503050406030204" pitchFamily="18" charset="0"/>
                                    </a:rPr>
                                    <m:t>     </m:t>
                                  </m:r>
                                  <m:r>
                                    <a:rPr lang="fr-FR" i="1" smtClean="0">
                                      <a:solidFill>
                                        <a:srgbClr val="C00000"/>
                                      </a:solidFill>
                                      <a:latin typeface="Cambria Math" panose="02040503050406030204" pitchFamily="18" charset="0"/>
                                    </a:rPr>
                                    <m:t>⋱</m:t>
                                  </m:r>
                                  <m:r>
                                    <a:rPr lang="fr-FR" b="0" i="1" smtClean="0">
                                      <a:latin typeface="Cambria Math" panose="02040503050406030204" pitchFamily="18" charset="0"/>
                                    </a:rPr>
                                    <m:t>     </m:t>
                                  </m:r>
                                  <m:r>
                                    <a:rPr lang="fr-FR" i="1" smtClean="0">
                                      <a:latin typeface="Cambria Math" panose="02040503050406030204" pitchFamily="18" charset="0"/>
                                    </a:rPr>
                                    <m:t>⋮</m:t>
                                  </m:r>
                                </m:e>
                              </m:eqArr>
                            </m:e>
                            <m:e>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𝑛</m:t>
                                  </m:r>
                                  <m:r>
                                    <a:rPr lang="fr-FR" b="0" i="1" smtClean="0">
                                      <a:latin typeface="Cambria Math" panose="02040503050406030204" pitchFamily="18" charset="0"/>
                                    </a:rPr>
                                    <m:t>,1</m:t>
                                  </m:r>
                                </m:sub>
                              </m:sSub>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𝑛</m:t>
                                  </m:r>
                                  <m:r>
                                    <a:rPr lang="fr-FR" b="0" i="1" smtClean="0">
                                      <a:latin typeface="Cambria Math" panose="02040503050406030204" pitchFamily="18" charset="0"/>
                                    </a:rPr>
                                    <m:t>,2</m:t>
                                  </m:r>
                                </m:sub>
                              </m:sSub>
                              <m:r>
                                <a:rPr lang="fr-FR" i="1" smtClean="0">
                                  <a:latin typeface="Cambria Math" panose="02040503050406030204" pitchFamily="18" charset="0"/>
                                </a:rPr>
                                <m:t>⋯</m:t>
                              </m:r>
                              <m:sSub>
                                <m:sSubPr>
                                  <m:ctrlPr>
                                    <a:rPr lang="fr-FR" i="1" smtClean="0">
                                      <a:solidFill>
                                        <a:srgbClr val="C00000"/>
                                      </a:solidFill>
                                      <a:latin typeface="Cambria Math" panose="02040503050406030204" pitchFamily="18" charset="0"/>
                                    </a:rPr>
                                  </m:ctrlPr>
                                </m:sSubPr>
                                <m:e>
                                  <m:r>
                                    <a:rPr lang="fr-FR" b="0" i="1" smtClean="0">
                                      <a:solidFill>
                                        <a:srgbClr val="C00000"/>
                                      </a:solidFill>
                                      <a:latin typeface="Cambria Math" panose="02040503050406030204" pitchFamily="18" charset="0"/>
                                    </a:rPr>
                                    <m:t>𝑎</m:t>
                                  </m:r>
                                </m:e>
                                <m:sub>
                                  <m:r>
                                    <a:rPr lang="fr-FR" b="0" i="1" smtClean="0">
                                      <a:solidFill>
                                        <a:srgbClr val="C00000"/>
                                      </a:solidFill>
                                      <a:latin typeface="Cambria Math" panose="02040503050406030204" pitchFamily="18" charset="0"/>
                                    </a:rPr>
                                    <m:t>𝑛</m:t>
                                  </m:r>
                                  <m:r>
                                    <a:rPr lang="fr-FR" b="0" i="1" smtClean="0">
                                      <a:solidFill>
                                        <a:srgbClr val="C00000"/>
                                      </a:solidFill>
                                      <a:latin typeface="Cambria Math" panose="02040503050406030204" pitchFamily="18" charset="0"/>
                                    </a:rPr>
                                    <m:t>,</m:t>
                                  </m:r>
                                  <m:r>
                                    <a:rPr lang="fr-FR" b="0" i="1" smtClean="0">
                                      <a:solidFill>
                                        <a:srgbClr val="C00000"/>
                                      </a:solidFill>
                                      <a:latin typeface="Cambria Math" panose="02040503050406030204" pitchFamily="18" charset="0"/>
                                    </a:rPr>
                                    <m:t>𝑛</m:t>
                                  </m:r>
                                </m:sub>
                              </m:sSub>
                            </m:e>
                          </m:eqArr>
                        </m:e>
                      </m:d>
                    </m:oMath>
                  </m:oMathPara>
                </a14:m>
                <a:endParaRPr lang="fr-FR" dirty="0"/>
              </a:p>
              <a:p>
                <a:r>
                  <a:rPr lang="fr-FR" dirty="0"/>
                  <a:t>Les éléments a</a:t>
                </a:r>
                <a:r>
                  <a:rPr lang="fr-FR" baseline="-25000" dirty="0"/>
                  <a:t>1,1</a:t>
                </a:r>
                <a:r>
                  <a:rPr lang="fr-FR" dirty="0"/>
                  <a:t>, a</a:t>
                </a:r>
                <a:r>
                  <a:rPr lang="fr-FR" baseline="-25000" dirty="0"/>
                  <a:t>2,2</a:t>
                </a:r>
                <a:r>
                  <a:rPr lang="fr-FR" dirty="0"/>
                  <a:t>, . . . , </a:t>
                </a:r>
                <a:r>
                  <a:rPr lang="fr-FR" dirty="0" err="1"/>
                  <a:t>a</a:t>
                </a:r>
                <a:r>
                  <a:rPr lang="fr-FR" baseline="-25000" dirty="0" err="1"/>
                  <a:t>n,n</a:t>
                </a:r>
                <a:r>
                  <a:rPr lang="fr-FR" dirty="0"/>
                  <a:t> forment la </a:t>
                </a:r>
                <a:r>
                  <a:rPr lang="fr-FR" b="1" dirty="0"/>
                  <a:t>diagonale principale </a:t>
                </a:r>
                <a:r>
                  <a:rPr lang="fr-FR" dirty="0"/>
                  <a:t>de la matrice.</a:t>
                </a: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136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7194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Matrices particulières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lnSpcReduction="10000"/>
              </a:bodyPr>
              <a:lstStyle/>
              <a:p>
                <a:r>
                  <a:rPr lang="fr-FR" dirty="0"/>
                  <a:t>Une matrice qui n’a qu’une seule ligne (n = 1) est appelée </a:t>
                </a:r>
                <a:r>
                  <a:rPr lang="fr-FR" b="1" dirty="0"/>
                  <a:t>matrice ligne</a:t>
                </a:r>
                <a:r>
                  <a:rPr lang="fr-FR" dirty="0"/>
                  <a:t> ou </a:t>
                </a:r>
                <a:r>
                  <a:rPr lang="fr-FR" b="1" dirty="0"/>
                  <a:t>vecteur ligne</a:t>
                </a:r>
                <a:r>
                  <a:rPr lang="fr-FR" dirty="0"/>
                  <a:t>. On la note</a:t>
                </a:r>
              </a:p>
              <a:p>
                <a:pPr marL="0" indent="0">
                  <a:buNone/>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𝐴</m:t>
                      </m:r>
                      <m:r>
                        <a:rPr lang="fr-FR" i="1" smtClean="0">
                          <a:latin typeface="Cambria Math" panose="02040503050406030204" pitchFamily="18" charset="0"/>
                        </a:rPr>
                        <m:t>=</m:t>
                      </m:r>
                      <m:d>
                        <m:dPr>
                          <m:begChr m:val="["/>
                          <m:endChr m:val="]"/>
                          <m:ctrlPr>
                            <a:rPr lang="fr-FR" i="1" smtClean="0">
                              <a:latin typeface="Cambria Math" panose="02040503050406030204" pitchFamily="18" charset="0"/>
                            </a:rPr>
                          </m:ctrlPr>
                        </m:dPr>
                        <m:e>
                          <m:sSub>
                            <m:sSubPr>
                              <m:ctrlPr>
                                <a:rPr lang="fr-FR"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1,1,</m:t>
                              </m:r>
                            </m:sub>
                          </m:sSub>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1,2</m:t>
                              </m:r>
                            </m:sub>
                          </m:sSub>
                          <m:r>
                            <a:rPr lang="fr-FR"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m:t>
                              </m:r>
                              <m:r>
                                <a:rPr lang="fr-FR" b="0" i="1" smtClean="0">
                                  <a:latin typeface="Cambria Math" panose="02040503050406030204" pitchFamily="18" charset="0"/>
                                </a:rPr>
                                <m:t>𝑝</m:t>
                              </m:r>
                            </m:sub>
                          </m:sSub>
                        </m:e>
                      </m:d>
                    </m:oMath>
                  </m:oMathPara>
                </a14:m>
                <a:endParaRPr lang="fr-FR" dirty="0"/>
              </a:p>
              <a:p>
                <a:r>
                  <a:rPr lang="fr-FR" dirty="0"/>
                  <a:t>De même, une matrice qui n’a qu’une seule colonne (p = 1) est appelée </a:t>
                </a:r>
                <a:r>
                  <a:rPr lang="fr-FR" b="1" dirty="0"/>
                  <a:t>matrice colonne </a:t>
                </a:r>
                <a:r>
                  <a:rPr lang="fr-FR" dirty="0"/>
                  <a:t>ou </a:t>
                </a:r>
                <a:r>
                  <a:rPr lang="fr-FR" b="1" dirty="0"/>
                  <a:t>vecteur colonne</a:t>
                </a:r>
                <a:r>
                  <a:rPr lang="fr-FR" dirty="0"/>
                  <a:t>. On la note </a:t>
                </a:r>
              </a:p>
              <a:p>
                <a:pPr marL="0" indent="0">
                  <a:buNone/>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𝐴</m:t>
                      </m:r>
                      <m:r>
                        <a:rPr lang="fr-FR" i="1" smtClean="0">
                          <a:latin typeface="Cambria Math" panose="02040503050406030204" pitchFamily="18" charset="0"/>
                        </a:rPr>
                        <m:t>=</m:t>
                      </m:r>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sSub>
                                <m:sSubPr>
                                  <m:ctrlPr>
                                    <a:rPr lang="fr-FR" i="1" smtClean="0">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1,1</m:t>
                                  </m:r>
                                </m:sub>
                              </m:sSub>
                            </m:e>
                            <m:e>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2,1</m:t>
                                  </m:r>
                                </m:sub>
                              </m:sSub>
                            </m:e>
                            <m:e>
                              <m:r>
                                <a:rPr lang="fr-FR" i="1" smtClean="0">
                                  <a:latin typeface="Cambria Math" panose="02040503050406030204" pitchFamily="18" charset="0"/>
                                </a:rPr>
                                <m:t>⋮</m:t>
                              </m:r>
                            </m:e>
                            <m:e>
                              <m:sSub>
                                <m:sSubPr>
                                  <m:ctrlPr>
                                    <a:rPr lang="fr-FR" i="1">
                                      <a:latin typeface="Cambria Math" panose="02040503050406030204" pitchFamily="18" charset="0"/>
                                    </a:rPr>
                                  </m:ctrlPr>
                                </m:sSubPr>
                                <m:e>
                                  <m:r>
                                    <a:rPr lang="fr-FR" b="0" i="1" smtClean="0">
                                      <a:latin typeface="Cambria Math" panose="02040503050406030204" pitchFamily="18" charset="0"/>
                                    </a:rPr>
                                    <m:t>𝑎</m:t>
                                  </m:r>
                                </m:e>
                                <m:sub>
                                  <m:r>
                                    <a:rPr lang="fr-FR" b="0" i="1" smtClean="0">
                                      <a:latin typeface="Cambria Math" panose="02040503050406030204" pitchFamily="18" charset="0"/>
                                    </a:rPr>
                                    <m:t>𝑛</m:t>
                                  </m:r>
                                  <m:r>
                                    <a:rPr lang="fr-FR" b="0" i="1" smtClean="0">
                                      <a:latin typeface="Cambria Math" panose="02040503050406030204" pitchFamily="18" charset="0"/>
                                    </a:rPr>
                                    <m:t>,1</m:t>
                                  </m:r>
                                </m:sub>
                              </m:sSub>
                            </m:e>
                          </m:eqArr>
                        </m:e>
                      </m:d>
                    </m:oMath>
                  </m:oMathPara>
                </a14:m>
                <a:endParaRPr lang="fr-FR" dirty="0"/>
              </a:p>
              <a:p>
                <a:r>
                  <a:rPr lang="fr-FR" dirty="0"/>
                  <a:t>La matrice (de taille n × p) dont tous les coefficients sont des zéros est appelée </a:t>
                </a:r>
                <a:r>
                  <a:rPr lang="fr-FR" b="1" dirty="0"/>
                  <a:t>la matrice nulle </a:t>
                </a:r>
                <a:r>
                  <a:rPr lang="fr-FR" dirty="0"/>
                  <a:t>et est notée </a:t>
                </a:r>
                <a:r>
                  <a:rPr lang="fr-FR" b="1" dirty="0"/>
                  <a:t>0</a:t>
                </a:r>
                <a:r>
                  <a:rPr lang="fr-FR" b="1" baseline="-25000" dirty="0"/>
                  <a:t>n,p</a:t>
                </a:r>
                <a:r>
                  <a:rPr lang="fr-FR" dirty="0"/>
                  <a:t> ou plus simplement </a:t>
                </a:r>
                <a:r>
                  <a:rPr lang="fr-FR" b="1" dirty="0"/>
                  <a:t>0</a:t>
                </a:r>
                <a:r>
                  <a:rPr lang="fr-FR" dirty="0"/>
                  <a:t>. Dans le calcul matriciel, la matrice nulle joue le rôle du nombre 0 pour les réels.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159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81604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Matriciel</a:t>
            </a:r>
            <a:br>
              <a:rPr lang="fr-FR" dirty="0"/>
            </a:br>
            <a:r>
              <a:rPr lang="fr-FR" sz="3200" dirty="0"/>
              <a:t>Addition de matrices</a:t>
            </a:r>
          </a:p>
        </p:txBody>
      </p:sp>
      <p:sp>
        <p:nvSpPr>
          <p:cNvPr id="3" name="Espace réservé du contenu 2"/>
          <p:cNvSpPr>
            <a:spLocks noGrp="1"/>
          </p:cNvSpPr>
          <p:nvPr>
            <p:ph idx="1"/>
          </p:nvPr>
        </p:nvSpPr>
        <p:spPr/>
        <p:txBody>
          <a:bodyPr/>
          <a:lstStyle/>
          <a:p>
            <a:r>
              <a:rPr lang="fr-FR" dirty="0"/>
              <a:t>Soient A et B deux matrices ayant la même taille n × p. </a:t>
            </a:r>
          </a:p>
          <a:p>
            <a:r>
              <a:rPr lang="fr-FR" dirty="0"/>
              <a:t>Leur somme C = A+ B est la matrice de taille n × p définie par </a:t>
            </a:r>
          </a:p>
          <a:p>
            <a:pPr marL="0" indent="0" algn="ctr">
              <a:buNone/>
            </a:pPr>
            <a:r>
              <a:rPr lang="fr-FR" dirty="0" err="1"/>
              <a:t>c</a:t>
            </a:r>
            <a:r>
              <a:rPr lang="fr-FR" baseline="-25000" dirty="0" err="1"/>
              <a:t>i,j</a:t>
            </a:r>
            <a:r>
              <a:rPr lang="fr-FR" dirty="0"/>
              <a:t> = </a:t>
            </a:r>
            <a:r>
              <a:rPr lang="fr-FR" dirty="0" err="1"/>
              <a:t>a</a:t>
            </a:r>
            <a:r>
              <a:rPr lang="fr-FR" baseline="-25000" dirty="0" err="1"/>
              <a:t>i,j</a:t>
            </a:r>
            <a:r>
              <a:rPr lang="fr-FR" dirty="0"/>
              <a:t> + </a:t>
            </a:r>
            <a:r>
              <a:rPr lang="fr-FR" dirty="0" err="1"/>
              <a:t>b</a:t>
            </a:r>
            <a:r>
              <a:rPr lang="fr-FR" baseline="-25000" dirty="0" err="1"/>
              <a:t>i,j</a:t>
            </a:r>
            <a:r>
              <a:rPr lang="fr-FR" dirty="0"/>
              <a:t>. </a:t>
            </a:r>
          </a:p>
          <a:p>
            <a:r>
              <a:rPr lang="fr-FR" dirty="0"/>
              <a:t>En d’autres termes, on somme coefficients par coefficients. Remarque : on note indifféremment </a:t>
            </a:r>
            <a:r>
              <a:rPr lang="fr-FR" dirty="0" err="1"/>
              <a:t>a</a:t>
            </a:r>
            <a:r>
              <a:rPr lang="fr-FR" baseline="-25000" dirty="0" err="1"/>
              <a:t>i,j</a:t>
            </a:r>
            <a:r>
              <a:rPr lang="fr-FR" dirty="0"/>
              <a:t> où </a:t>
            </a:r>
            <a:r>
              <a:rPr lang="fr-FR" dirty="0" err="1"/>
              <a:t>a</a:t>
            </a:r>
            <a:r>
              <a:rPr lang="fr-FR" baseline="-25000" dirty="0" err="1"/>
              <a:t>ij</a:t>
            </a:r>
            <a:r>
              <a:rPr lang="fr-FR" dirty="0"/>
              <a:t> pour les coefficients de la matrice A par exemple. </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837231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19256</TotalTime>
  <Words>1716</Words>
  <Application>Microsoft Office PowerPoint</Application>
  <PresentationFormat>Grand écran</PresentationFormat>
  <Paragraphs>246</Paragraphs>
  <Slides>35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Cambria Math</vt:lpstr>
      <vt:lpstr>Century Gothic</vt:lpstr>
      <vt:lpstr>Wingdings</vt:lpstr>
      <vt:lpstr>Wingdings 3</vt:lpstr>
      <vt:lpstr>Ion</vt:lpstr>
      <vt:lpstr>MATHÉMATIQUES </vt:lpstr>
      <vt:lpstr>Calcul Matriciel</vt:lpstr>
      <vt:lpstr>Calcul Matriciel</vt:lpstr>
      <vt:lpstr>Calcul Matriciel Définition</vt:lpstr>
      <vt:lpstr>Calcul Matriciel Définition</vt:lpstr>
      <vt:lpstr>Calcul Matriciel Définition</vt:lpstr>
      <vt:lpstr>Calcul Matriciel Matrices particulières</vt:lpstr>
      <vt:lpstr>Calcul Matriciel Matrices particulières</vt:lpstr>
      <vt:lpstr>Calcul Matriciel Addition de matrices</vt:lpstr>
      <vt:lpstr>Calcul Matriciel Addition de matrices</vt:lpstr>
      <vt:lpstr>Calcul Matriciel Produit d'une matrice par un scalaire</vt:lpstr>
      <vt:lpstr>Calcul Matriciel </vt:lpstr>
      <vt:lpstr>Calcul Matriciel Exercices</vt:lpstr>
      <vt:lpstr>Calcul Matriciel Multiplication de matrices</vt:lpstr>
      <vt:lpstr>Calcul Matriciel Multiplication de matrices</vt:lpstr>
      <vt:lpstr>Calcul Matriciel Multiplication de matrices</vt:lpstr>
      <vt:lpstr>Calcul Matriciel Multiplication de matrices</vt:lpstr>
      <vt:lpstr>Calcul Matriciel Pièges à éviter</vt:lpstr>
      <vt:lpstr>Calcul Matriciel Pièges à éviter</vt:lpstr>
      <vt:lpstr>Calcul Matriciel Pièges à éviter</vt:lpstr>
      <vt:lpstr>Calcul Matriciel Propriétés du produit de matrices</vt:lpstr>
      <vt:lpstr>Calcul Matriciel La matrice identité</vt:lpstr>
      <vt:lpstr>Calcul Matriciel Puissance d'une matrice</vt:lpstr>
      <vt:lpstr>Calcul Matriciel Puissance d'une matrice</vt:lpstr>
      <vt:lpstr>Calcul Matriciel Formule du binôme de Newton</vt:lpstr>
      <vt:lpstr>Calcul Matriciel Formule du binôme de Newton</vt:lpstr>
      <vt:lpstr>Calcul Matriciel Exercices</vt:lpstr>
      <vt:lpstr>Calcul Matriciel Inverse d'une matrice</vt:lpstr>
      <vt:lpstr>Calcul Matriciel Inverse d'une matrice</vt:lpstr>
      <vt:lpstr>Calcul Matriciel Inverse d'une matrice</vt:lpstr>
      <vt:lpstr>Calcul Matriciel Inverse d'une matrice</vt:lpstr>
      <vt:lpstr>Calcul Matriciel Inverse d'une matrice</vt:lpstr>
      <vt:lpstr>Calcul Matriciel Inverse d'une matrice</vt:lpstr>
      <vt:lpstr>Calcul Matriciel Inverse d'une matrice</vt:lpstr>
      <vt:lpstr>Calcul Matriciel Invrse d'une matrice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cours</dc:title>
  <dc:creator>EPAU</dc:creator>
  <cp:lastModifiedBy>BERLIAT Florian</cp:lastModifiedBy>
  <cp:revision>509</cp:revision>
  <dcterms:created xsi:type="dcterms:W3CDTF">2016-07-07T11:38:17Z</dcterms:created>
  <dcterms:modified xsi:type="dcterms:W3CDTF">2018-12-09T14:19:16Z</dcterms:modified>
</cp:coreProperties>
</file>